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"/>
  </p:notesMasterIdLst>
  <p:handoutMasterIdLst>
    <p:handoutMasterId r:id="rId5"/>
  </p:handoutMasterIdLst>
  <p:sldIdLst>
    <p:sldId id="278" r:id="rId2"/>
    <p:sldId id="488" r:id="rId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802.19" id="{3B8FA370-D2B0-46B1-AFF6-599C114D0677}">
          <p14:sldIdLst>
            <p14:sldId id="278"/>
            <p14:sldId id="48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33CCFF"/>
    <a:srgbClr val="99FF99"/>
    <a:srgbClr val="69BE28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70" autoAdjust="0"/>
    <p:restoredTop sz="83019" autoAdjust="0"/>
  </p:normalViewPr>
  <p:slideViewPr>
    <p:cSldViewPr>
      <p:cViewPr varScale="1">
        <p:scale>
          <a:sx n="64" d="100"/>
          <a:sy n="64" d="100"/>
        </p:scale>
        <p:origin x="612" y="56"/>
      </p:cViewPr>
      <p:guideLst/>
    </p:cSldViewPr>
  </p:slideViewPr>
  <p:outlineViewPr>
    <p:cViewPr>
      <p:scale>
        <a:sx n="33" d="100"/>
        <a:sy n="33" d="100"/>
      </p:scale>
      <p:origin x="0" y="-7593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>
            <a:extLst>
              <a:ext uri="{FF2B5EF4-FFF2-40B4-BE49-F238E27FC236}">
                <a16:creationId xmlns:a16="http://schemas.microsoft.com/office/drawing/2014/main" id="{871DC766-1E8F-4CF2-8AEA-35CDB6CCEA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>
            <a:extLst>
              <a:ext uri="{FF2B5EF4-FFF2-40B4-BE49-F238E27FC236}">
                <a16:creationId xmlns:a16="http://schemas.microsoft.com/office/drawing/2014/main" id="{654DC43F-F48F-4695-9F1B-40D6BBB94ED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November 2023</a:t>
            </a:r>
          </a:p>
        </p:txBody>
      </p:sp>
      <p:sp>
        <p:nvSpPr>
          <p:cNvPr id="595972" name="Rectangle 4">
            <a:extLst>
              <a:ext uri="{FF2B5EF4-FFF2-40B4-BE49-F238E27FC236}">
                <a16:creationId xmlns:a16="http://schemas.microsoft.com/office/drawing/2014/main" id="{8C305D45-C341-4664-9CC2-BC63D4C1F5B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EC-23-0193-01-00EC</a:t>
            </a:r>
          </a:p>
        </p:txBody>
      </p:sp>
      <p:sp>
        <p:nvSpPr>
          <p:cNvPr id="595973" name="Rectangle 5">
            <a:extLst>
              <a:ext uri="{FF2B5EF4-FFF2-40B4-BE49-F238E27FC236}">
                <a16:creationId xmlns:a16="http://schemas.microsoft.com/office/drawing/2014/main" id="{C39DF945-535E-4C4E-A8ED-A998BC26F4A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1BD8C2E-E69C-4013-AEC1-5AD18F4592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4C2B0497-5142-43AA-BDEB-F2A5749571D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277BB58A-02BE-4825-B96B-857435ECD22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November 2023</a:t>
            </a:r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BBFFEF78-4544-46E5-BDAF-D7E50D50E2E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>
            <a:extLst>
              <a:ext uri="{FF2B5EF4-FFF2-40B4-BE49-F238E27FC236}">
                <a16:creationId xmlns:a16="http://schemas.microsoft.com/office/drawing/2014/main" id="{5EB52EF1-F4F9-4740-AFEC-793E18E8D11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>
            <a:extLst>
              <a:ext uri="{FF2B5EF4-FFF2-40B4-BE49-F238E27FC236}">
                <a16:creationId xmlns:a16="http://schemas.microsoft.com/office/drawing/2014/main" id="{C511F877-6E72-4291-BE27-2FFB619DED8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EC-23-0193-01-00EC</a:t>
            </a:r>
          </a:p>
        </p:txBody>
      </p:sp>
      <p:sp>
        <p:nvSpPr>
          <p:cNvPr id="107527" name="Rectangle 7">
            <a:extLst>
              <a:ext uri="{FF2B5EF4-FFF2-40B4-BE49-F238E27FC236}">
                <a16:creationId xmlns:a16="http://schemas.microsoft.com/office/drawing/2014/main" id="{48307941-2B4D-4872-AF5D-7C473892C4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7A52B0D-DD1E-4554-8B26-BB0942B098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E054307-8838-4972-BCA5-FB0EEEA9F8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2B7614-8CEF-416B-BF11-0AD109525BB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37570" name="Rectangle 2">
            <a:extLst>
              <a:ext uri="{FF2B5EF4-FFF2-40B4-BE49-F238E27FC236}">
                <a16:creationId xmlns:a16="http://schemas.microsoft.com/office/drawing/2014/main" id="{57583804-EB97-435C-83B6-17B9DDE6F5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7571" name="Rectangle 3">
            <a:extLst>
              <a:ext uri="{FF2B5EF4-FFF2-40B4-BE49-F238E27FC236}">
                <a16:creationId xmlns:a16="http://schemas.microsoft.com/office/drawing/2014/main" id="{69AC67FA-F51C-4D69-B8C3-28F5082556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6741E1-F655-49A1-855A-47950535CA2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November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AB542B-1DD6-4E56-8615-60E9F237C2D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EC-23-0193-01-00EC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>
            <a:extLst>
              <a:ext uri="{FF2B5EF4-FFF2-40B4-BE49-F238E27FC236}">
                <a16:creationId xmlns:a16="http://schemas.microsoft.com/office/drawing/2014/main" id="{0916E9D6-7CA1-4FF4-9569-8648078D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1" y="6572913"/>
            <a:ext cx="12172949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" name="Text Box 9">
            <a:extLst>
              <a:ext uri="{FF2B5EF4-FFF2-40B4-BE49-F238E27FC236}">
                <a16:creationId xmlns:a16="http://schemas.microsoft.com/office/drawing/2014/main" id="{74FF4054-022A-D0F2-B623-A36C797ED32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525" y="6546191"/>
            <a:ext cx="1219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2023 November IEEE 802 Plenary</a:t>
            </a:r>
          </a:p>
        </p:txBody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33742F36-ED33-42D0-8176-79384FE46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6" y="3175"/>
            <a:ext cx="12181417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30756" name="Rectangle 4">
            <a:extLst>
              <a:ext uri="{FF2B5EF4-FFF2-40B4-BE49-F238E27FC236}">
                <a16:creationId xmlns:a16="http://schemas.microsoft.com/office/drawing/2014/main" id="{9307BF9A-E01D-4F3D-B2CA-7564737806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>
            <a:extLst>
              <a:ext uri="{FF2B5EF4-FFF2-40B4-BE49-F238E27FC236}">
                <a16:creationId xmlns:a16="http://schemas.microsoft.com/office/drawing/2014/main" id="{3D08866B-76FE-4482-A597-BEEB926888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>
            <a:extLst>
              <a:ext uri="{FF2B5EF4-FFF2-40B4-BE49-F238E27FC236}">
                <a16:creationId xmlns:a16="http://schemas.microsoft.com/office/drawing/2014/main" id="{4850163A-3EBC-482C-8203-833C440D1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10853" y="6589716"/>
            <a:ext cx="153458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1CB15AE4-5154-4C3F-8C5F-14C4E82E64F1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grpSp>
        <p:nvGrpSpPr>
          <p:cNvPr id="330761" name="Group 9">
            <a:extLst>
              <a:ext uri="{FF2B5EF4-FFF2-40B4-BE49-F238E27FC236}">
                <a16:creationId xmlns:a16="http://schemas.microsoft.com/office/drawing/2014/main" id="{482F0322-AA73-4141-94E5-E0F4356D9ED4}"/>
              </a:ext>
            </a:extLst>
          </p:cNvPr>
          <p:cNvGrpSpPr>
            <a:grpSpLocks/>
          </p:cNvGrpSpPr>
          <p:nvPr/>
        </p:nvGrpSpPr>
        <p:grpSpPr bwMode="auto">
          <a:xfrm>
            <a:off x="11089219" y="5876928"/>
            <a:ext cx="1058333" cy="709613"/>
            <a:chOff x="3288" y="3482"/>
            <a:chExt cx="500" cy="447"/>
          </a:xfrm>
        </p:grpSpPr>
        <p:sp>
          <p:nvSpPr>
            <p:cNvPr id="330762" name="Rectangle 10">
              <a:extLst>
                <a:ext uri="{FF2B5EF4-FFF2-40B4-BE49-F238E27FC236}">
                  <a16:creationId xmlns:a16="http://schemas.microsoft.com/office/drawing/2014/main" id="{32348BFF-B9BA-4861-B473-83605A7DC0A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30763" name="Text Box 11">
              <a:extLst>
                <a:ext uri="{FF2B5EF4-FFF2-40B4-BE49-F238E27FC236}">
                  <a16:creationId xmlns:a16="http://schemas.microsoft.com/office/drawing/2014/main" id="{42220904-DB44-442A-95D1-2709A7A11430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367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>
              <a:extLst>
                <a:ext uri="{FF2B5EF4-FFF2-40B4-BE49-F238E27FC236}">
                  <a16:creationId xmlns:a16="http://schemas.microsoft.com/office/drawing/2014/main" id="{4143CF03-14BD-416E-8DC6-153C37A1569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330765" name="Text Box 13">
              <a:extLst>
                <a:ext uri="{FF2B5EF4-FFF2-40B4-BE49-F238E27FC236}">
                  <a16:creationId xmlns:a16="http://schemas.microsoft.com/office/drawing/2014/main" id="{95E66740-E80B-4ADC-A8B0-8DF0DE44E14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24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423ED666-F47B-91BB-92D2-4985B832B87E}"/>
              </a:ext>
            </a:extLst>
          </p:cNvPr>
          <p:cNvSpPr txBox="1"/>
          <p:nvPr userDrawn="1"/>
        </p:nvSpPr>
        <p:spPr>
          <a:xfrm>
            <a:off x="0" y="6604000"/>
            <a:ext cx="304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doc: </a:t>
            </a:r>
            <a:r>
              <a:rPr lang="en-US" sz="1100" kern="120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802 EC-23-0223-01-00EC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34970-C96B-4690-A0B8-18347D84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2657D-315C-4B1E-841A-986CFFAB2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029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677F75-CAFD-4E65-9507-E7707C26F2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71468" y="404816"/>
            <a:ext cx="2810933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127ABC-A600-4AA3-8F29-7B2BEDFBE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34436" y="404816"/>
            <a:ext cx="8233833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918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997A4-7ECA-47F1-84A9-B5B1D1BEC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769B6-DA21-4E90-BB25-B98718AE5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695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5675D-7433-46D1-9CC2-E2BB294E7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BB1EE-E545-48A5-9729-C524B5652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554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953C4-9EFB-4CD3-9610-F5A3C0D50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4E3AC-CCBF-4809-8A90-7F71D3461E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4433" y="13414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46390-8D18-4BAF-A469-26B9CB337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22433" y="13414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475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57977-1713-403A-8F15-B07D109A5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5DDBB-EE1F-474D-B583-486853029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80EAD-1CCC-43D5-BAC2-C8E85A7C6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7D1348-611E-4262-932E-317C1E73F5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A1949-54F8-4B7F-8547-1B0F8E289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850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18FEC-4181-4D3C-9297-4C1CFBC8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9324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1181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8C9EA-34CD-4482-BE01-412826CA9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B8B9E-A908-4EF2-80DF-70DE4AF00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60AA4-C8C0-4724-95C2-29296EFF4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1389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A6E2C-1027-4DD1-B70F-AB291B378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825638-D223-47B8-BB02-17BC35F0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89DCC-A8C4-4EB5-9EB7-B9DE029C0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71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ACF72588-8CCA-484B-BB57-75115034C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604000"/>
            <a:ext cx="12185651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F63C43A1-4887-493E-8A14-BF150B517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6" y="3175"/>
            <a:ext cx="12181417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29732" name="Rectangle 4">
            <a:extLst>
              <a:ext uri="{FF2B5EF4-FFF2-40B4-BE49-F238E27FC236}">
                <a16:creationId xmlns:a16="http://schemas.microsoft.com/office/drawing/2014/main" id="{2B5A83E3-00AF-4F64-A572-E3132996D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813"/>
            <a:ext cx="10972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>
            <a:extLst>
              <a:ext uri="{FF2B5EF4-FFF2-40B4-BE49-F238E27FC236}">
                <a16:creationId xmlns:a16="http://schemas.microsoft.com/office/drawing/2014/main" id="{4236F236-A3B9-41B4-B7F9-DFF89D758F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3" y="1341438"/>
            <a:ext cx="109728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>
            <a:extLst>
              <a:ext uri="{FF2B5EF4-FFF2-40B4-BE49-F238E27FC236}">
                <a16:creationId xmlns:a16="http://schemas.microsoft.com/office/drawing/2014/main" id="{01EEDA4F-A3DE-4FD9-BF4F-3E83D2D89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329735" name="Text Box 7">
            <a:extLst>
              <a:ext uri="{FF2B5EF4-FFF2-40B4-BE49-F238E27FC236}">
                <a16:creationId xmlns:a16="http://schemas.microsoft.com/office/drawing/2014/main" id="{DD447C82-1692-4452-8D0C-48E5A094D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10853" y="6589716"/>
            <a:ext cx="153458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8C6580E-8574-448A-B696-FE3CE2803A0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7" name="Text Box 9">
            <a:extLst>
              <a:ext uri="{FF2B5EF4-FFF2-40B4-BE49-F238E27FC236}">
                <a16:creationId xmlns:a16="http://schemas.microsoft.com/office/drawing/2014/main" id="{B6922251-FEB2-42BE-A274-06E32B974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64" y="6589712"/>
            <a:ext cx="1219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202</a:t>
            </a:r>
            <a:r>
              <a:rPr lang="tr-TR" altLang="en-US" sz="1200" dirty="0">
                <a:solidFill>
                  <a:schemeClr val="bg1"/>
                </a:solidFill>
              </a:rPr>
              <a:t>5</a:t>
            </a:r>
            <a:r>
              <a:rPr lang="en-US" altLang="en-US" sz="1200" dirty="0">
                <a:solidFill>
                  <a:schemeClr val="bg1"/>
                </a:solidFill>
              </a:rPr>
              <a:t> </a:t>
            </a:r>
            <a:r>
              <a:rPr lang="tr-TR" altLang="en-US" sz="1200" dirty="0" err="1">
                <a:solidFill>
                  <a:schemeClr val="bg1"/>
                </a:solidFill>
              </a:rPr>
              <a:t>March</a:t>
            </a:r>
            <a:r>
              <a:rPr lang="en-US" altLang="en-US" sz="1200" dirty="0">
                <a:solidFill>
                  <a:schemeClr val="bg1"/>
                </a:solidFill>
              </a:rPr>
              <a:t> IEEE 802 Plenary</a:t>
            </a:r>
          </a:p>
        </p:txBody>
      </p:sp>
      <p:grpSp>
        <p:nvGrpSpPr>
          <p:cNvPr id="329748" name="Group 20">
            <a:extLst>
              <a:ext uri="{FF2B5EF4-FFF2-40B4-BE49-F238E27FC236}">
                <a16:creationId xmlns:a16="http://schemas.microsoft.com/office/drawing/2014/main" id="{9C8BEB29-6C1C-4F78-BE84-ABA3613CF38A}"/>
              </a:ext>
            </a:extLst>
          </p:cNvPr>
          <p:cNvGrpSpPr>
            <a:grpSpLocks/>
          </p:cNvGrpSpPr>
          <p:nvPr/>
        </p:nvGrpSpPr>
        <p:grpSpPr bwMode="auto">
          <a:xfrm>
            <a:off x="11089219" y="5876928"/>
            <a:ext cx="1058333" cy="709613"/>
            <a:chOff x="3288" y="3482"/>
            <a:chExt cx="500" cy="447"/>
          </a:xfrm>
        </p:grpSpPr>
        <p:sp>
          <p:nvSpPr>
            <p:cNvPr id="329746" name="Rectangle 18">
              <a:extLst>
                <a:ext uri="{FF2B5EF4-FFF2-40B4-BE49-F238E27FC236}">
                  <a16:creationId xmlns:a16="http://schemas.microsoft.com/office/drawing/2014/main" id="{30E25C0F-A518-43E4-9FFE-534FED150A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29743" name="Text Box 15">
              <a:extLst>
                <a:ext uri="{FF2B5EF4-FFF2-40B4-BE49-F238E27FC236}">
                  <a16:creationId xmlns:a16="http://schemas.microsoft.com/office/drawing/2014/main" id="{58BBC676-CFEE-41B6-AD57-8CEF720C6324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367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>
              <a:extLst>
                <a:ext uri="{FF2B5EF4-FFF2-40B4-BE49-F238E27FC236}">
                  <a16:creationId xmlns:a16="http://schemas.microsoft.com/office/drawing/2014/main" id="{0F028796-F134-4F17-A928-B1CF7442DF5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329747" name="Text Box 19">
              <a:extLst>
                <a:ext uri="{FF2B5EF4-FFF2-40B4-BE49-F238E27FC236}">
                  <a16:creationId xmlns:a16="http://schemas.microsoft.com/office/drawing/2014/main" id="{28217FAA-CAD6-4509-87B3-40A895740AE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24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2B304B0-FF60-41DC-9681-6067E5CBFFEE}"/>
              </a:ext>
            </a:extLst>
          </p:cNvPr>
          <p:cNvSpPr txBox="1"/>
          <p:nvPr userDrawn="1"/>
        </p:nvSpPr>
        <p:spPr>
          <a:xfrm>
            <a:off x="0" y="6604000"/>
            <a:ext cx="304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doc: </a:t>
            </a:r>
            <a:r>
              <a:rPr lang="en-US" sz="1100" kern="120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802 EC-2</a:t>
            </a:r>
            <a:r>
              <a:rPr lang="tr-TR" sz="1100" kern="120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5</a:t>
            </a:r>
            <a:r>
              <a:rPr lang="en-US" sz="1100" kern="120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-0</a:t>
            </a:r>
            <a:r>
              <a:rPr lang="tr-TR" sz="1100" kern="120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78</a:t>
            </a:r>
            <a:r>
              <a:rPr lang="en-US" sz="1100" kern="120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-00-00EC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>
            <a:extLst>
              <a:ext uri="{FF2B5EF4-FFF2-40B4-BE49-F238E27FC236}">
                <a16:creationId xmlns:a16="http://schemas.microsoft.com/office/drawing/2014/main" id="{53B2155B-CFEF-47E6-921E-45594A6364E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802.19 </a:t>
            </a:r>
            <a:r>
              <a:rPr lang="tr-TR" dirty="0"/>
              <a:t>A</a:t>
            </a:r>
            <a:r>
              <a:rPr lang="en-US" dirty="0" err="1"/>
              <a:t>genda</a:t>
            </a:r>
            <a:r>
              <a:rPr lang="en-US" dirty="0"/>
              <a:t> </a:t>
            </a:r>
            <a:r>
              <a:rPr lang="tr-TR" dirty="0"/>
              <a:t>I</a:t>
            </a:r>
            <a:r>
              <a:rPr lang="en-US" dirty="0" err="1"/>
              <a:t>tem</a:t>
            </a:r>
            <a:br>
              <a:rPr lang="en-US" dirty="0"/>
            </a:br>
            <a:endParaRPr lang="en-US" altLang="en-US" dirty="0"/>
          </a:p>
        </p:txBody>
      </p:sp>
      <p:sp>
        <p:nvSpPr>
          <p:cNvPr id="111621" name="Rectangle 5">
            <a:extLst>
              <a:ext uri="{FF2B5EF4-FFF2-40B4-BE49-F238E27FC236}">
                <a16:creationId xmlns:a16="http://schemas.microsoft.com/office/drawing/2014/main" id="{55762D25-456E-4FCB-B057-8162CEEA2A4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Tuncer Baykas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4E429-8CBB-47AA-A76C-53DEE065D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792162"/>
          </a:xfrm>
        </p:spPr>
        <p:txBody>
          <a:bodyPr>
            <a:noAutofit/>
          </a:bodyPr>
          <a:lstStyle/>
          <a:p>
            <a:r>
              <a:rPr lang="tr-TR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Motion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D95A9-3AFC-4A69-B066-4CBB6E9E0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740" y="1371600"/>
            <a:ext cx="10972800" cy="4525962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tr-TR" sz="1800" spc="-5" dirty="0"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tr-TR" sz="1800" spc="-5" dirty="0"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tr-TR" sz="1800" b="0" i="0" dirty="0">
                <a:solidFill>
                  <a:srgbClr val="222222"/>
                </a:solidFill>
                <a:effectLst/>
              </a:rPr>
              <a:t>IEEE 802.19 WG </a:t>
            </a:r>
            <a:r>
              <a:rPr lang="tr-TR" sz="1800" b="0" i="0" dirty="0" err="1">
                <a:solidFill>
                  <a:srgbClr val="222222"/>
                </a:solidFill>
                <a:effectLst/>
              </a:rPr>
              <a:t>requests</a:t>
            </a:r>
            <a:r>
              <a:rPr lang="tr-TR" sz="1800" b="0" i="0" dirty="0">
                <a:solidFill>
                  <a:srgbClr val="222222"/>
                </a:solidFill>
                <a:effectLst/>
              </a:rPr>
              <a:t> IEEE 802 LMSC </a:t>
            </a:r>
            <a:r>
              <a:rPr lang="tr-TR" sz="1800" b="0" i="0" dirty="0" err="1">
                <a:solidFill>
                  <a:srgbClr val="222222"/>
                </a:solidFill>
                <a:effectLst/>
              </a:rPr>
              <a:t>approval</a:t>
            </a:r>
            <a:r>
              <a:rPr lang="tr-TR" sz="1800" b="0" i="0" dirty="0">
                <a:solidFill>
                  <a:srgbClr val="222222"/>
                </a:solidFill>
                <a:effectLst/>
              </a:rPr>
              <a:t> </a:t>
            </a:r>
            <a:r>
              <a:rPr lang="tr-TR" sz="1800" b="0" i="0" dirty="0" err="1">
                <a:solidFill>
                  <a:srgbClr val="222222"/>
                </a:solidFill>
                <a:effectLst/>
              </a:rPr>
              <a:t>to</a:t>
            </a:r>
            <a:r>
              <a:rPr lang="tr-TR" sz="1800" b="0" i="0" dirty="0">
                <a:solidFill>
                  <a:srgbClr val="222222"/>
                </a:solidFill>
                <a:effectLst/>
              </a:rPr>
              <a:t> </a:t>
            </a:r>
            <a:r>
              <a:rPr lang="tr-TR" sz="1800" b="0" i="0" dirty="0" err="1">
                <a:solidFill>
                  <a:srgbClr val="222222"/>
                </a:solidFill>
                <a:effectLst/>
              </a:rPr>
              <a:t>forward</a:t>
            </a:r>
            <a:r>
              <a:rPr lang="tr-TR" sz="1800" b="0" i="0" dirty="0">
                <a:solidFill>
                  <a:srgbClr val="222222"/>
                </a:solidFill>
                <a:effectLst/>
              </a:rPr>
              <a:t> IEEE </a:t>
            </a:r>
            <a:r>
              <a:rPr lang="tr-TR" sz="1800" b="0" i="0" dirty="0" err="1">
                <a:solidFill>
                  <a:srgbClr val="222222"/>
                </a:solidFill>
                <a:effectLst/>
              </a:rPr>
              <a:t>Std</a:t>
            </a:r>
            <a:r>
              <a:rPr lang="tr-TR" sz="1800" b="0" i="0" dirty="0">
                <a:solidFill>
                  <a:srgbClr val="222222"/>
                </a:solidFill>
                <a:effectLst/>
              </a:rPr>
              <a:t> 802.19.1-2018 </a:t>
            </a:r>
            <a:r>
              <a:rPr lang="tr-TR" sz="1800" b="0" i="0" dirty="0" err="1">
                <a:solidFill>
                  <a:srgbClr val="222222"/>
                </a:solidFill>
                <a:effectLst/>
              </a:rPr>
              <a:t>to</a:t>
            </a:r>
            <a:r>
              <a:rPr lang="tr-TR" sz="1800" b="0" i="0" dirty="0">
                <a:solidFill>
                  <a:srgbClr val="222222"/>
                </a:solidFill>
                <a:effectLst/>
              </a:rPr>
              <a:t> ISO/IEC JTC 1/SC 6 </a:t>
            </a:r>
            <a:r>
              <a:rPr lang="tr-TR" sz="1800" b="0" i="0" dirty="0" err="1">
                <a:solidFill>
                  <a:srgbClr val="222222"/>
                </a:solidFill>
                <a:effectLst/>
              </a:rPr>
              <a:t>for</a:t>
            </a:r>
            <a:r>
              <a:rPr lang="tr-TR" sz="1800" b="0" i="0" dirty="0">
                <a:solidFill>
                  <a:srgbClr val="222222"/>
                </a:solidFill>
                <a:effectLst/>
              </a:rPr>
              <a:t> </a:t>
            </a:r>
            <a:r>
              <a:rPr lang="tr-TR" sz="1800" b="0" i="0" dirty="0" err="1">
                <a:solidFill>
                  <a:srgbClr val="222222"/>
                </a:solidFill>
                <a:effectLst/>
              </a:rPr>
              <a:t>adoption</a:t>
            </a:r>
            <a:r>
              <a:rPr lang="tr-TR" sz="1800" b="0" i="0" dirty="0">
                <a:solidFill>
                  <a:srgbClr val="222222"/>
                </a:solidFill>
                <a:effectLst/>
              </a:rPr>
              <a:t> as an ISO/IEC/IEEE </a:t>
            </a:r>
            <a:r>
              <a:rPr lang="tr-TR" sz="1800" b="0" i="0" dirty="0" err="1">
                <a:solidFill>
                  <a:srgbClr val="222222"/>
                </a:solidFill>
                <a:effectLst/>
              </a:rPr>
              <a:t>standard</a:t>
            </a:r>
            <a:r>
              <a:rPr lang="tr-TR" sz="1800" b="0" i="0" dirty="0">
                <a:solidFill>
                  <a:srgbClr val="222222"/>
                </a:solidFill>
                <a:effectLst/>
              </a:rPr>
              <a:t> </a:t>
            </a:r>
            <a:r>
              <a:rPr lang="tr-TR" sz="1800" b="0" i="0" dirty="0" err="1">
                <a:solidFill>
                  <a:srgbClr val="222222"/>
                </a:solidFill>
                <a:effectLst/>
              </a:rPr>
              <a:t>under</a:t>
            </a:r>
            <a:r>
              <a:rPr lang="tr-TR" sz="1800" b="0" i="0" dirty="0">
                <a:solidFill>
                  <a:srgbClr val="222222"/>
                </a:solidFill>
                <a:effectLst/>
              </a:rPr>
              <a:t> </a:t>
            </a:r>
            <a:r>
              <a:rPr lang="tr-TR" sz="1800" b="0" i="0" dirty="0" err="1">
                <a:solidFill>
                  <a:srgbClr val="222222"/>
                </a:solidFill>
                <a:effectLst/>
              </a:rPr>
              <a:t>the</a:t>
            </a:r>
            <a:r>
              <a:rPr lang="tr-TR" sz="1800" b="0" i="0" dirty="0">
                <a:solidFill>
                  <a:srgbClr val="222222"/>
                </a:solidFill>
                <a:effectLst/>
              </a:rPr>
              <a:t> ISO/IEEE PSDO </a:t>
            </a:r>
            <a:r>
              <a:rPr lang="tr-TR" sz="1800" b="0" i="0" dirty="0" err="1">
                <a:solidFill>
                  <a:srgbClr val="222222"/>
                </a:solidFill>
                <a:effectLst/>
              </a:rPr>
              <a:t>agreement</a:t>
            </a:r>
            <a:endParaRPr lang="tr-TR" sz="1800" spc="-5" dirty="0"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dirty="0"/>
              <a:t>Proposed:  </a:t>
            </a:r>
            <a:r>
              <a:rPr lang="tr-TR" sz="1800" dirty="0"/>
              <a:t>Tuncer </a:t>
            </a:r>
            <a:r>
              <a:rPr lang="tr-TR" sz="1800" dirty="0" err="1"/>
              <a:t>Baykas</a:t>
            </a:r>
            <a:r>
              <a:rPr lang="tr-TR" sz="1800" dirty="0"/>
              <a:t> </a:t>
            </a:r>
            <a:r>
              <a:rPr lang="en-US" sz="1800" dirty="0"/>
              <a:t>Second:</a:t>
            </a:r>
            <a:r>
              <a:rPr lang="tr-TR" sz="1800" dirty="0"/>
              <a:t> Jon </a:t>
            </a:r>
            <a:r>
              <a:rPr lang="tr-TR" sz="1800" dirty="0" err="1"/>
              <a:t>Rosdahl</a:t>
            </a:r>
            <a:endParaRPr lang="tr-TR" sz="1800" dirty="0"/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tr-TR" sz="1800" spc="-5" dirty="0"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tr-TR" sz="1800" spc="-5" dirty="0">
              <a:cs typeface="Arial"/>
            </a:endParaRPr>
          </a:p>
          <a:p>
            <a:pPr marL="0" marR="117475" indent="0" algn="just">
              <a:buNone/>
              <a:tabLst>
                <a:tab pos="230188" algn="l"/>
              </a:tabLst>
            </a:pPr>
            <a:r>
              <a:rPr lang="tr-TR" sz="1800" spc="-5" dirty="0">
                <a:cs typeface="Arial"/>
              </a:rPr>
              <a:t>Motion in WG</a:t>
            </a:r>
          </a:p>
          <a:p>
            <a:pPr marL="0" marR="117475" indent="0" algn="just">
              <a:buNone/>
              <a:tabLst>
                <a:tab pos="230188" algn="l"/>
              </a:tabLst>
            </a:pPr>
            <a:endParaRPr lang="tr-TR" sz="1800" spc="-5" dirty="0"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Motion </a:t>
            </a:r>
            <a:r>
              <a:rPr lang="tr-TR" sz="1800" spc="-5" dirty="0" err="1">
                <a:cs typeface="Arial"/>
              </a:rPr>
              <a:t>to</a:t>
            </a:r>
            <a:r>
              <a:rPr lang="tr-TR" sz="1800" spc="-5" dirty="0">
                <a:cs typeface="Arial"/>
              </a:rPr>
              <a:t> </a:t>
            </a:r>
            <a:r>
              <a:rPr lang="en-US" sz="1800" dirty="0"/>
              <a:t>request IEEE 802 LMSC approval to forward IEEE Std 802.19.1-2018 to ISO/IEC JTC 1/SC 6 for adoption as an ISO/IEC/IEEE standard under the ISO/IEEE PSDO agreement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/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dirty="0"/>
              <a:t>Proposed:   </a:t>
            </a:r>
            <a:r>
              <a:rPr lang="tr-TR" sz="1800" dirty="0"/>
              <a:t>Benjamin </a:t>
            </a:r>
            <a:r>
              <a:rPr lang="tr-TR" sz="1800" dirty="0" err="1"/>
              <a:t>Rolfe</a:t>
            </a:r>
            <a:r>
              <a:rPr lang="en-US" sz="1800" dirty="0"/>
              <a:t>      Second:</a:t>
            </a:r>
            <a:r>
              <a:rPr lang="tr-TR" sz="1800" dirty="0"/>
              <a:t> </a:t>
            </a:r>
            <a:r>
              <a:rPr lang="tr-TR" sz="1800" dirty="0" err="1"/>
              <a:t>Joerg</a:t>
            </a:r>
            <a:r>
              <a:rPr lang="tr-TR" sz="1800" dirty="0"/>
              <a:t> Robert </a:t>
            </a:r>
            <a:endParaRPr lang="en-US" sz="1800" dirty="0"/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dirty="0"/>
              <a:t>For</a:t>
            </a:r>
            <a:r>
              <a:rPr lang="tr-TR" sz="1800" dirty="0"/>
              <a:t>12 </a:t>
            </a:r>
            <a:r>
              <a:rPr lang="en-US" sz="1800" dirty="0"/>
              <a:t>_Against_</a:t>
            </a:r>
            <a:r>
              <a:rPr lang="tr-TR" sz="1800" dirty="0"/>
              <a:t>0 </a:t>
            </a:r>
            <a:r>
              <a:rPr lang="en-US" sz="1800" dirty="0"/>
              <a:t>__Abstain</a:t>
            </a:r>
            <a:r>
              <a:rPr lang="tr-TR" sz="1800" dirty="0"/>
              <a:t> 0</a:t>
            </a:r>
            <a:endParaRPr lang="en-US" sz="1800" spc="-5" dirty="0"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1734152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54800</TotalTime>
  <Words>119</Words>
  <Application>Microsoft Office PowerPoint</Application>
  <PresentationFormat>Geniş ekran</PresentationFormat>
  <Paragraphs>18</Paragraphs>
  <Slides>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4" baseType="lpstr">
      <vt:lpstr>Arial</vt:lpstr>
      <vt:lpstr>Title slide</vt:lpstr>
      <vt:lpstr>IEEE 802.19 Agenda Item </vt:lpstr>
      <vt:lpstr>Motion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Secretary Report for 2023 November Plenary - Honolulu</dc:title>
  <dc:subject>Executive Secretary Report for 2023 November Plenary - Honolulu</dc:subject>
  <dc:creator>Jon Rosdahl</dc:creator>
  <cp:keywords>IEEE 802 Plenary</cp:keywords>
  <dc:description>Jon Rosdahl, Qualcomm</dc:description>
  <cp:lastModifiedBy>Tunçer Baykaş</cp:lastModifiedBy>
  <cp:revision>31</cp:revision>
  <dcterms:created xsi:type="dcterms:W3CDTF">2021-09-07T16:57:28Z</dcterms:created>
  <dcterms:modified xsi:type="dcterms:W3CDTF">2025-03-14T14:58:39Z</dcterms:modified>
  <cp:category>November 2023</cp:category>
</cp:coreProperties>
</file>