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9" r:id="rId1"/>
    <p:sldMasterId id="2147483737" r:id="rId2"/>
  </p:sldMasterIdLst>
  <p:notesMasterIdLst>
    <p:notesMasterId r:id="rId9"/>
  </p:notesMasterIdLst>
  <p:handoutMasterIdLst>
    <p:handoutMasterId r:id="rId10"/>
  </p:handoutMasterIdLst>
  <p:sldIdLst>
    <p:sldId id="256" r:id="rId3"/>
    <p:sldId id="686" r:id="rId4"/>
    <p:sldId id="257" r:id="rId5"/>
    <p:sldId id="693" r:id="rId6"/>
    <p:sldId id="692" r:id="rId7"/>
    <p:sldId id="688" r:id="rId8"/>
  </p:sldIdLst>
  <p:sldSz cx="12192000" cy="6858000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Verdana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Default Section" id="{7D361F4A-E880-4E66-B29E-2EF98C525416}">
          <p14:sldIdLst>
            <p14:sldId id="256"/>
            <p14:sldId id="686"/>
            <p14:sldId id="257"/>
            <p14:sldId id="693"/>
            <p14:sldId id="692"/>
            <p14:sldId id="68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799"/>
    <a:srgbClr val="F9EAE8"/>
    <a:srgbClr val="BFD9E5"/>
    <a:srgbClr val="A6A6A6"/>
    <a:srgbClr val="000000"/>
    <a:srgbClr val="005582"/>
    <a:srgbClr val="B2D1E0"/>
    <a:srgbClr val="7FB3CC"/>
    <a:srgbClr val="00609F"/>
    <a:srgbClr val="009A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0183" autoAdjust="0"/>
    <p:restoredTop sz="96357" autoAdjust="0"/>
  </p:normalViewPr>
  <p:slideViewPr>
    <p:cSldViewPr snapToGrid="0" snapToObjects="1">
      <p:cViewPr varScale="1">
        <p:scale>
          <a:sx n="60" d="100"/>
          <a:sy n="60" d="100"/>
        </p:scale>
        <p:origin x="328" y="48"/>
      </p:cViewPr>
      <p:guideLst>
        <p:guide orient="horz" pos="2160"/>
        <p:guide pos="381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notesViewPr>
    <p:cSldViewPr snapToGrid="0" snapToObjects="1" showGuides="1">
      <p:cViewPr varScale="1">
        <p:scale>
          <a:sx n="49" d="100"/>
          <a:sy n="49" d="100"/>
        </p:scale>
        <p:origin x="2740" y="40"/>
      </p:cViewPr>
      <p:guideLst/>
    </p:cSldViewPr>
  </p:notesViewPr>
  <p:gridSpacing cx="457200" cy="457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BC6F15F-043F-4A07-9271-814C1FF124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CBD4F2C-72F1-47FF-81B5-3AEC55C4AEC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163DC4-3777-4E36-9080-69B3B9F4B3A2}" type="datetimeFigureOut">
              <a:rPr lang="en-US" smtClean="0"/>
              <a:t>3/10/2025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6D7A82-2B2F-40C8-B174-E38DB57423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86559A-5BC9-4A10-84D9-DB6F3A15901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1B727A-6171-488F-9AFC-4286CAF15C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8901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287D43-250E-47E3-9E6E-F4C000A7A362}" type="datetimeFigureOut">
              <a:rPr lang="en-GB" smtClean="0"/>
              <a:t>10/03/2025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C7EA21-83D2-47D4-8C46-43C733F3C7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021978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4074CB1C-C51E-4D07-A379-614A66D2190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00221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4907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5879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468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883C9D13-1AE7-4566-83DE-A7473A9E991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F33B605-73FD-45E3-B6C4-C665E0CAAF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924027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683865D9-1C1D-438F-8DF1-74E67794670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47B5D6FE-3429-4E4E-9B71-3EDB54407A3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38763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Date Placeholder 9">
            <a:extLst>
              <a:ext uri="{FF2B5EF4-FFF2-40B4-BE49-F238E27FC236}">
                <a16:creationId xmlns:a16="http://schemas.microsoft.com/office/drawing/2014/main" id="{02559A12-91A7-4BDD-A83E-9AD7409B50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0800EE5C-C8F8-4508-A3FE-BC87291C3DD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020050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>
            <a:extLst>
              <a:ext uri="{FF2B5EF4-FFF2-40B4-BE49-F238E27FC236}">
                <a16:creationId xmlns:a16="http://schemas.microsoft.com/office/drawing/2014/main" id="{F1E4B548-0797-41DB-B0F9-BA9017CA9EE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23 July 2021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A7C77F8-D839-45AC-8CB8-2C9B1415D8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11988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IEEE_TAG_BLU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0" y="6019800"/>
            <a:ext cx="15240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27200" y="822325"/>
            <a:ext cx="9550400" cy="1143000"/>
          </a:xfrm>
        </p:spPr>
        <p:txBody>
          <a:bodyPr/>
          <a:lstStyle>
            <a:lvl1pPr>
              <a:lnSpc>
                <a:spcPct val="900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695452" y="3962400"/>
            <a:ext cx="5226049" cy="1752600"/>
          </a:xfrm>
        </p:spPr>
        <p:txBody>
          <a:bodyPr/>
          <a:lstStyle>
            <a:lvl1pPr marL="0" indent="0">
              <a:lnSpc>
                <a:spcPct val="90000"/>
              </a:lnSpc>
              <a:buFont typeface="Wingdings" pitchFamily="28" charset="2"/>
              <a:buNone/>
              <a:defRPr sz="2200" b="1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540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6025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980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Blip>
                <a:blip r:embed="rId2"/>
              </a:buBlip>
              <a:defRPr/>
            </a:lvl1pPr>
            <a:lvl2pPr>
              <a:buClr>
                <a:schemeClr val="tx1">
                  <a:lumMod val="65000"/>
                  <a:lumOff val="35000"/>
                </a:schemeClr>
              </a:buClr>
              <a:defRPr/>
            </a:lvl2pPr>
            <a:lvl3pPr>
              <a:buClr>
                <a:schemeClr val="tx1">
                  <a:lumMod val="65000"/>
                  <a:lumOff val="35000"/>
                </a:schemeClr>
              </a:buClr>
              <a:defRPr/>
            </a:lvl3pPr>
            <a:lvl4pPr>
              <a:buClr>
                <a:schemeClr val="tx1">
                  <a:lumMod val="65000"/>
                  <a:lumOff val="35000"/>
                </a:schemeClr>
              </a:buClr>
              <a:defRPr/>
            </a:lvl4pPr>
            <a:lvl5pPr>
              <a:buClr>
                <a:schemeClr val="tx1">
                  <a:lumMod val="65000"/>
                  <a:lumOff val="35000"/>
                </a:schemeClr>
              </a:buCl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27953F7-7028-42D5-916D-7BE6627B02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8147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843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744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42313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33017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9581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5062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13388BE6-14CF-451B-A2BD-1A1EB63EC42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90866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F9C9BCEC-F3F3-4629-908E-83B47200304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49567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>
          <a:xfrm>
            <a:off x="1764937" y="6343878"/>
            <a:ext cx="416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>
          <a:xfrm>
            <a:off x="711200" y="6172201"/>
            <a:ext cx="914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6132FE97-73A5-47D7-A40D-2F14537E315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52389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01700" y="200025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35700" y="20002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35700" y="413385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48420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BF96EA-CAB8-47EC-A542-3F53947205C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64615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8890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812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468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812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468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5921183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9055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271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261100" y="19812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261100" y="4114800"/>
            <a:ext cx="51308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285020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01700" y="609600"/>
            <a:ext cx="1046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46800" y="1981200"/>
            <a:ext cx="51308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994230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5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8B0110E-2D8F-42D1-ABE5-BA8ABEF49DA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035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6D895B5-E5A3-4927-8301-AE0D88F0141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04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5B1CC45-ECFF-4540-B12D-FC3ECC03805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676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56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4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0DFE802-6583-4FE3-8315-65666B8E5A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30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  <a:endParaRPr lang="en-US" dirty="0"/>
          </a:p>
        </p:txBody>
      </p:sp>
      <p:sp>
        <p:nvSpPr>
          <p:cNvPr id="3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7C18859-4BB1-483F-8D84-C8EF78C36C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906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23 July 2021</a:t>
            </a:r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DC80FB-3CF1-477A-AC44-7FB7BA0D4E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11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4.pn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5600" y="6635687"/>
            <a:ext cx="1327606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  <a:ea typeface="ＭＳ Ｐゴシック" pitchFamily="34" charset="-128"/>
              </a:defRPr>
            </a:lvl1pPr>
          </a:lstStyle>
          <a:p>
            <a:pPr defTabSz="914400">
              <a:defRPr/>
            </a:pPr>
            <a:r>
              <a:rPr lang="tr-TR" dirty="0" err="1">
                <a:latin typeface="Verdana" panose="020B0604030504040204" pitchFamily="34" charset="0"/>
              </a:rPr>
              <a:t>March</a:t>
            </a:r>
            <a:r>
              <a:rPr lang="en-US" dirty="0">
                <a:latin typeface="Verdana" panose="020B0604030504040204" pitchFamily="34" charset="0"/>
              </a:rPr>
              <a:t> 2025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05AFCB-6B6D-457E-983A-F9274F33559E}"/>
              </a:ext>
            </a:extLst>
          </p:cNvPr>
          <p:cNvSpPr/>
          <p:nvPr userDrawn="1"/>
        </p:nvSpPr>
        <p:spPr>
          <a:xfrm>
            <a:off x="3301671" y="6619736"/>
            <a:ext cx="16738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ec-2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5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-00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62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-0</a:t>
            </a:r>
            <a:r>
              <a:rPr lang="tr-TR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2</a:t>
            </a:r>
            <a:r>
              <a:rPr lang="en-US" sz="10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Verdana" panose="020B0604030504040204" pitchFamily="34" charset="0"/>
              </a:rPr>
              <a:t>-PVIS</a:t>
            </a:r>
            <a:endParaRPr lang="en-US" sz="1000" dirty="0">
              <a:solidFill>
                <a:schemeClr val="bg1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9E2B3E0-4863-61BD-F4C9-763C9812595B}"/>
              </a:ext>
            </a:extLst>
          </p:cNvPr>
          <p:cNvPicPr>
            <a:picLocks noChangeAspect="1"/>
          </p:cNvPicPr>
          <p:nvPr userDrawn="1"/>
        </p:nvPicPr>
        <p:blipFill>
          <a:blip r:embed="rId19"/>
          <a:stretch>
            <a:fillRect/>
          </a:stretch>
        </p:blipFill>
        <p:spPr>
          <a:xfrm>
            <a:off x="11338375" y="69913"/>
            <a:ext cx="750238" cy="539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6817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030" name="Picture 7" descr="IEEE_TAG_BLUE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5924551"/>
            <a:ext cx="1219200" cy="512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Date Placeholder 9">
            <a:extLst>
              <a:ext uri="{FF2B5EF4-FFF2-40B4-BE49-F238E27FC236}">
                <a16:creationId xmlns:a16="http://schemas.microsoft.com/office/drawing/2014/main" id="{17ECB64A-59B8-4435-8D4C-59F3CA108821}"/>
              </a:ext>
            </a:extLst>
          </p:cNvPr>
          <p:cNvSpPr txBox="1">
            <a:spLocks/>
          </p:cNvSpPr>
          <p:nvPr userDrawn="1"/>
        </p:nvSpPr>
        <p:spPr>
          <a:xfrm>
            <a:off x="1625600" y="6635687"/>
            <a:ext cx="41656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pitchFamily="34" charset="-128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>
              <a:defRPr/>
            </a:pPr>
            <a:r>
              <a:rPr lang="en-US">
                <a:latin typeface="Verdana" panose="020B0604030504040204" pitchFamily="34" charset="0"/>
              </a:rPr>
              <a:t>01 July 2020</a:t>
            </a:r>
            <a:endParaRPr lang="en-US" dirty="0">
              <a:latin typeface="Verdana" panose="020B0604030504040204" pitchFamily="34" charset="0"/>
            </a:endParaRP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75485EB-D5CD-438A-98F9-5987E1CE15D1}"/>
              </a:ext>
            </a:extLst>
          </p:cNvPr>
          <p:cNvSpPr txBox="1">
            <a:spLocks/>
          </p:cNvSpPr>
          <p:nvPr userDrawn="1"/>
        </p:nvSpPr>
        <p:spPr>
          <a:xfrm>
            <a:off x="711200" y="6626258"/>
            <a:ext cx="914400" cy="212726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bg1"/>
                </a:solidFill>
                <a:latin typeface="Verdana" charset="0"/>
                <a:ea typeface="ＭＳ Ｐゴシック" charset="0"/>
                <a:cs typeface="ＭＳ Ｐゴシック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Verdana" charset="0"/>
                <a:ea typeface="ＭＳ Ｐゴシック" charset="0"/>
                <a:cs typeface="ＭＳ Ｐゴシック" charset="0"/>
              </a:defRPr>
            </a:lvl9pPr>
          </a:lstStyle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‹#›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27028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  <p:sldLayoutId id="2147483753" r:id="rId15"/>
    <p:sldLayoutId id="2147483754" r:id="rId16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Verdana" pitchFamily="-112" charset="0"/>
          <a:ea typeface="ＭＳ Ｐゴシック" pitchFamily="28" charset="-128"/>
          <a:cs typeface="ＭＳ Ｐゴシック" pitchFamily="28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28" charset="0"/>
          <a:ea typeface="ＭＳ Ｐゴシック" pitchFamily="28" charset="-128"/>
          <a:cs typeface="ＭＳ Ｐゴシック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80000"/>
        <a:buBlip>
          <a:blip r:embed="rId20"/>
        </a:buBlip>
        <a:defRPr sz="28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6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 sz="22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595959"/>
        </a:buClr>
        <a:buFont typeface="Wingdings" panose="05000000000000000000" pitchFamily="2" charset="2"/>
        <a:buChar char="§"/>
        <a:defRPr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Font typeface="Wingdings" pitchFamily="28" charset="2"/>
        <a:buChar char="§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standards.ieee.org/featured/802/index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linkedin.com/company/ieee802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o.standards.ieee.org/MjExLUZZTC05NTUAAAGYcI4aLxcuscfzSOwFRXlJa6AX5amXtdPl4v5tJdz3_YkVYa48gRftTXgXFDFyL40YWOBBKbc=" TargetMode="External"/><Relationship Id="rId3" Type="http://schemas.openxmlformats.org/officeDocument/2006/relationships/hyperlink" Target="https://standards.ieee.org/about/awards/nominate/" TargetMode="External"/><Relationship Id="rId7" Type="http://schemas.openxmlformats.org/officeDocument/2006/relationships/hyperlink" Target="https://go.standards.ieee.org/MjExLUZZTC05NTUAAAGYcI4aL18TcjN0MgZO0TxVTkMSed81wrDObuRiiUic4ESZIaNwj04duBZjFjh63AnMBJAzJg0=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o.standards.ieee.org/MjExLUZZTC05NTUAAAGYcI4aLkJE1YwkxLQRgRIFbnnWvNqQiyxwnCcw3VOVpq3qXXim4aT5ze8uJTd4sLGiDpXnSgY=" TargetMode="External"/><Relationship Id="rId5" Type="http://schemas.openxmlformats.org/officeDocument/2006/relationships/hyperlink" Target="https://go.standards.ieee.org/MjExLUZZTC05NTUAAAGYcI4aL2TAeILfYzlw_c3Dh7ilvztmxu2oSCkPiPVRMrrNJPZT8IjjKFXeiJBLLjIrkKqIt8I=" TargetMode="External"/><Relationship Id="rId10" Type="http://schemas.openxmlformats.org/officeDocument/2006/relationships/hyperlink" Target="https://go.standards.ieee.org/MjExLUZZTC05NTUAAAGYcI4aLjqYgKuqSQGmB2uPhJNFS3DGa4eg1qqLub9deOkKRjO3UMZoQ4wUFNDT0oNEPFffbE8=" TargetMode="External"/><Relationship Id="rId4" Type="http://schemas.openxmlformats.org/officeDocument/2006/relationships/hyperlink" Target="https://go.standards.ieee.org/MjExLUZZTC05NTUAAAGYcI4aL8_TPZalPFeM0B9aAvtIsxPwDlu2HfDQfmmldyt2FjZbZn-I-D0J8gTSGETBZR5-JYs=" TargetMode="External"/><Relationship Id="rId9" Type="http://schemas.openxmlformats.org/officeDocument/2006/relationships/hyperlink" Target="https://go.standards.ieee.org/MjExLUZZTC05NTUAAAGYcI4aLwgiJm4Lf7GbTCxLrulX56CsETAcYHHVc7Q99Roee80lW5dtzg0RqxlPAbv2K7ouFGE=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0291D1B-1208-42F7-A249-0DD512746B3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IEEE 802 </a:t>
            </a:r>
            <a:r>
              <a:rPr lang="tr-TR" dirty="0" err="1">
                <a:solidFill>
                  <a:srgbClr val="006799"/>
                </a:solidFill>
              </a:rPr>
              <a:t>March</a:t>
            </a:r>
            <a:r>
              <a:rPr lang="en-US" dirty="0">
                <a:solidFill>
                  <a:srgbClr val="006799"/>
                </a:solidFill>
              </a:rPr>
              <a:t> 2025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Public Visibility </a:t>
            </a:r>
            <a:br>
              <a:rPr lang="en-US" dirty="0">
                <a:solidFill>
                  <a:srgbClr val="006799"/>
                </a:solidFill>
              </a:rPr>
            </a:br>
            <a:r>
              <a:rPr lang="en-US" dirty="0">
                <a:solidFill>
                  <a:srgbClr val="006799"/>
                </a:solidFill>
              </a:rPr>
              <a:t>Standing Committee Report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96DB2F60-85B2-4076-A1CA-C47C2C2E6AF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err="1"/>
              <a:t>March</a:t>
            </a:r>
            <a:r>
              <a:rPr lang="en-US" dirty="0"/>
              <a:t>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E021ED-A25A-4120-BC7B-CBF2171C97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914400"/>
            <a:fld id="{0ECBBD81-D5DD-4F1F-8336-5264FB2CC873}" type="slidenum">
              <a:rPr lang="en-US" smtClean="0">
                <a:latin typeface="Verdana" panose="020B0604030504040204" pitchFamily="34" charset="0"/>
                <a:ea typeface="ＭＳ Ｐゴシック" panose="020B0600070205080204" pitchFamily="34" charset="-128"/>
              </a:rPr>
              <a:pPr defTabSz="914400"/>
              <a:t>1</a:t>
            </a:fld>
            <a:endParaRPr lang="en-US">
              <a:latin typeface="Verdana" panose="020B060403050404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722577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35A7B-CD7D-49EB-9F3D-DF629B7C5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600" y="304800"/>
            <a:ext cx="11506200" cy="1143000"/>
          </a:xfrm>
        </p:spPr>
        <p:txBody>
          <a:bodyPr/>
          <a:lstStyle/>
          <a:p>
            <a:r>
              <a:rPr lang="en-US" dirty="0"/>
              <a:t>802 Public Visibility SC Scope, Duties, Membership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010278-CCF0-43BB-B025-C818F3CCC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09C4431C-3C8B-4238-82E7-816A2505E654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11C88C2-7B5D-44C3-B28E-365D5B792DA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946068" y="1557344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  <a:noAutofit/>
          </a:bodyPr>
          <a:lstStyle>
            <a:lvl1pPr marL="342900" indent="-342900" algn="l" rtl="0" eaLnBrk="0" fontAlgn="base" hangingPunct="0">
              <a:spcBef>
                <a:spcPct val="5000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82563" indent="-180975" algn="l" rtl="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>
                <a:solidFill>
                  <a:schemeClr val="tx1"/>
                </a:solidFill>
                <a:latin typeface="+mn-lt"/>
              </a:defRPr>
            </a:lvl2pPr>
            <a:lvl3pPr marL="365125" indent="-180975" algn="l" rtl="0" eaLnBrk="0" fontAlgn="base" hangingPunct="0">
              <a:spcBef>
                <a:spcPct val="25000"/>
              </a:spcBef>
              <a:spcAft>
                <a:spcPct val="0"/>
              </a:spcAft>
              <a:buFont typeface="Arial" pitchFamily="34" charset="0"/>
              <a:buChar char="–"/>
              <a:defRPr sz="1600">
                <a:solidFill>
                  <a:schemeClr val="tx1"/>
                </a:solidFill>
                <a:latin typeface="+mn-lt"/>
              </a:defRPr>
            </a:lvl3pPr>
            <a:lvl4pPr marL="711200" indent="-344488" algn="l" rtl="0" eaLnBrk="0" fontAlgn="base" hangingPunct="0">
              <a:spcBef>
                <a:spcPct val="10000"/>
              </a:spcBef>
              <a:spcAft>
                <a:spcPct val="0"/>
              </a:spcAft>
              <a:buFont typeface="Times New Roman" pitchFamily="18" charset="0"/>
              <a:buChar char="—"/>
              <a:defRPr sz="1400">
                <a:solidFill>
                  <a:schemeClr val="tx1"/>
                </a:solidFill>
                <a:latin typeface="+mn-lt"/>
              </a:defRPr>
            </a:lvl4pPr>
            <a:lvl5pPr marL="9699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400">
                <a:solidFill>
                  <a:schemeClr val="tx1"/>
                </a:solidFill>
                <a:latin typeface="+mn-lt"/>
              </a:defRPr>
            </a:lvl5pPr>
            <a:lvl6pPr marL="14271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6pPr>
            <a:lvl7pPr marL="18843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7pPr>
            <a:lvl8pPr marL="23415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8pPr>
            <a:lvl9pPr marL="2798763" indent="-1651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1588" marR="0" lvl="1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r>
              <a:rPr kumimoji="0" lang="en-AU" sz="1400" b="1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</a:rPr>
              <a:t>Scope and Duties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To raise public visibility and industry awareness in timely fashion of IEEE 802 WG / TAG activities </a:t>
            </a:r>
          </a:p>
          <a:p>
            <a:pPr marL="457200" lvl="1"/>
            <a:r>
              <a:rPr lang="en-AU" sz="1400" dirty="0">
                <a:solidFill>
                  <a:srgbClr val="000000"/>
                </a:solidFill>
                <a:latin typeface="Arial"/>
              </a:rPr>
              <a:t>Develop social media content based on IEEE 802 WG / TAG activities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LinkedIn – https://www.linkedin.com/company/ieee802 </a:t>
            </a:r>
          </a:p>
          <a:p>
            <a:pPr marL="639762" lvl="2"/>
            <a:r>
              <a:rPr lang="en-AU" sz="1400" dirty="0">
                <a:solidFill>
                  <a:srgbClr val="000000"/>
                </a:solidFill>
                <a:latin typeface="Arial"/>
              </a:rPr>
              <a:t>IEEE-SA 802  - </a:t>
            </a:r>
            <a:r>
              <a:rPr lang="en-AU" sz="1400" dirty="0">
                <a:solidFill>
                  <a:srgbClr val="000000"/>
                </a:solidFill>
                <a:latin typeface="Arial"/>
                <a:hlinkClick r:id="rId2"/>
              </a:rPr>
              <a:t>https://standards.ieee.org/featured/802/index.html</a:t>
            </a:r>
            <a:r>
              <a:rPr lang="en-AU" sz="1400" dirty="0">
                <a:solidFill>
                  <a:srgbClr val="000000"/>
                </a:solidFill>
                <a:latin typeface="Arial"/>
              </a:rPr>
              <a:t> </a:t>
            </a:r>
          </a:p>
          <a:p>
            <a:pPr marL="463550" lvl="1"/>
            <a:r>
              <a:rPr kumimoji="0" lang="en-AU" sz="1400" b="1" i="1" u="sng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Arial"/>
              </a:rPr>
              <a:t>Content 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Pre 802 Plenary meetings for social media messaging: PARs to be considered, Tutorials, [802.3] Call-for-Interests, New Task Force formations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Review Post 802 Plenary meetings for social media messaging: Study Group formations, IEEE 802 Position Approvals</a:t>
            </a:r>
          </a:p>
          <a:p>
            <a:pPr marL="631825" lvl="2" indent="-177800"/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Other 802 related material for social media messaging: Press Releases, White Paper publications, Other 802 approved news, </a:t>
            </a:r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802 WG / TAG Activities with IEEE-SA</a:t>
            </a:r>
          </a:p>
          <a:p>
            <a:pPr marL="631825" lvl="2" indent="-177800"/>
            <a:r>
              <a:rPr lang="en-US" sz="1400" b="0" u="sng" dirty="0">
                <a:latin typeface="Arial" panose="020B0604020202020204" pitchFamily="34" charset="0"/>
                <a:cs typeface="Arial" panose="020B0604020202020204" pitchFamily="34" charset="0"/>
              </a:rPr>
              <a:t>IEEE-SA Standards Board Related </a:t>
            </a:r>
            <a:r>
              <a:rPr lang="en-US" sz="1400" b="0" dirty="0">
                <a:latin typeface="Arial" panose="020B0604020202020204" pitchFamily="34" charset="0"/>
                <a:cs typeface="Arial" panose="020B0604020202020204" pitchFamily="34" charset="0"/>
              </a:rPr>
              <a:t>- PAR Approvals, Standards Approval, Standards Publication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88" lvl="1" indent="0">
              <a:buNone/>
            </a:pPr>
            <a:r>
              <a:rPr lang="en-AU" sz="1400" b="1" dirty="0">
                <a:latin typeface="Arial"/>
              </a:rPr>
              <a:t>Membership</a:t>
            </a:r>
          </a:p>
          <a:p>
            <a:pPr marL="566738" lvl="1" indent="-285750">
              <a:buFont typeface="Arial" panose="020B0604020202020204" pitchFamily="34" charset="0"/>
              <a:buChar char="•"/>
            </a:pPr>
            <a:r>
              <a:rPr lang="en-AU" sz="1400" dirty="0">
                <a:latin typeface="Arial"/>
              </a:rPr>
              <a:t>Membership in the Standing Committee is open to anyone that wishes to participate (ideally at least one participant from each 802 WG and TAG)</a:t>
            </a:r>
            <a:endParaRPr kumimoji="0" lang="en-AU" sz="140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Arial"/>
            </a:endParaRPr>
          </a:p>
        </p:txBody>
      </p:sp>
      <p:sp>
        <p:nvSpPr>
          <p:cNvPr id="7" name="Slide Number Placeholder 4">
            <a:extLst>
              <a:ext uri="{FF2B5EF4-FFF2-40B4-BE49-F238E27FC236}">
                <a16:creationId xmlns:a16="http://schemas.microsoft.com/office/drawing/2014/main" id="{D5435955-F4BE-4DBA-94CA-FDAB551D134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711200" y="6626258"/>
            <a:ext cx="914400" cy="212726"/>
          </a:xfrm>
        </p:spPr>
        <p:txBody>
          <a:bodyPr/>
          <a:lstStyle/>
          <a:p>
            <a:fld id="{427953F7-7028-42D5-916D-7BE6627B0238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095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1F9B9-556C-4F07-8481-85508D9697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Linkedin</a:t>
            </a:r>
            <a:r>
              <a:rPr lang="en-US" dirty="0"/>
              <a:t> Report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95B92-32B4-465D-B4C4-2F21CC8C3C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583" y="1853418"/>
            <a:ext cx="5519195" cy="4114800"/>
          </a:xfrm>
        </p:spPr>
        <p:txBody>
          <a:bodyPr/>
          <a:lstStyle/>
          <a:p>
            <a:pPr marL="457200" lvl="1" indent="0">
              <a:buNone/>
            </a:pPr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tr-TR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5006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total followers</a:t>
            </a:r>
          </a:p>
          <a:p>
            <a:pPr marL="457200" lvl="1" indent="0">
              <a:buNone/>
            </a:pPr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</a:t>
            </a: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Last 365 days</a:t>
            </a:r>
          </a:p>
          <a:p>
            <a:pPr lvl="2"/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7</a:t>
            </a:r>
            <a:r>
              <a:rPr lang="tr-TR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3258</a:t>
            </a:r>
            <a:r>
              <a:rPr lang="en-US" sz="16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 Impressions</a:t>
            </a:r>
          </a:p>
          <a:p>
            <a:pPr lvl="2"/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15</a:t>
            </a:r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39</a:t>
            </a:r>
            <a:r>
              <a:rPr lang="en-US" sz="1600" dirty="0">
                <a:solidFill>
                  <a:srgbClr val="222222"/>
                </a:solidFill>
                <a:latin typeface="Arial" panose="020B0604020202020204" pitchFamily="34" charset="0"/>
              </a:rPr>
              <a:t> Reactions</a:t>
            </a:r>
          </a:p>
          <a:p>
            <a:pPr lvl="1"/>
            <a:endParaRPr lang="en-US" sz="2000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lvl="1"/>
            <a:r>
              <a:rPr lang="en-US" sz="2000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Latest Posts</a:t>
            </a:r>
          </a:p>
          <a:p>
            <a:pPr lvl="2"/>
            <a:r>
              <a:rPr lang="tr-TR" sz="1600" dirty="0">
                <a:solidFill>
                  <a:srgbClr val="222222"/>
                </a:solidFill>
                <a:latin typeface="Arial" panose="020B0604020202020204" pitchFamily="34" charset="0"/>
              </a:rPr>
              <a:t>802.11 Webinar</a:t>
            </a:r>
            <a:endParaRPr lang="en-US" sz="1600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pPr lvl="2"/>
            <a:r>
              <a:rPr lang="en-US" sz="1600" b="0" i="0" dirty="0">
                <a:effectLst/>
                <a:latin typeface="-apple-system"/>
              </a:rPr>
              <a:t>March Meeting</a:t>
            </a:r>
          </a:p>
          <a:p>
            <a:pPr lvl="2"/>
            <a:r>
              <a:rPr lang="tr-TR" sz="1600" dirty="0">
                <a:latin typeface="-apple-system"/>
              </a:rPr>
              <a:t>WG </a:t>
            </a:r>
            <a:r>
              <a:rPr lang="tr-TR" sz="1600" dirty="0" err="1">
                <a:latin typeface="-apple-system"/>
              </a:rPr>
              <a:t>Reports</a:t>
            </a:r>
            <a:endParaRPr lang="en-US" sz="2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BBB153-D275-4B51-BDBF-552A1BF0490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FEBCCE2-92A5-A513-F542-456139B874D7}"/>
              </a:ext>
            </a:extLst>
          </p:cNvPr>
          <p:cNvSpPr txBox="1"/>
          <p:nvPr/>
        </p:nvSpPr>
        <p:spPr>
          <a:xfrm>
            <a:off x="337595" y="1124654"/>
            <a:ext cx="716441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1" indent="0">
              <a:buNone/>
            </a:pP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https://www.linkedin.com/company/ieee802</a:t>
            </a:r>
            <a:r>
              <a:rPr lang="en-US" altLang="en-US" sz="1800" b="1" dirty="0">
                <a:solidFill>
                  <a:schemeClr val="tx1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5F33183-B1BC-D2CB-95EF-EC406F56B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5936" y="1877160"/>
            <a:ext cx="7241664" cy="385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1419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2FF2EC4-CEC4-907A-F3B9-9531AAA02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/>
              <a:t>WG </a:t>
            </a:r>
            <a:r>
              <a:rPr lang="tr-TR" dirty="0" err="1"/>
              <a:t>Reports</a:t>
            </a:r>
            <a:endParaRPr lang="tr-TR" dirty="0"/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3F1BB2E5-D84A-BA88-15A1-D55C8D4AA0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074" y="1566862"/>
            <a:ext cx="10363200" cy="4114800"/>
          </a:xfrm>
        </p:spPr>
        <p:txBody>
          <a:bodyPr/>
          <a:lstStyle/>
          <a:p>
            <a:pPr marL="0" indent="0">
              <a:buNone/>
            </a:pPr>
            <a:r>
              <a:rPr lang="tr-TR" dirty="0"/>
              <a:t>I </a:t>
            </a:r>
            <a:r>
              <a:rPr lang="tr-TR" dirty="0" err="1"/>
              <a:t>would</a:t>
            </a:r>
            <a:r>
              <a:rPr lang="tr-TR" dirty="0"/>
              <a:t> </a:t>
            </a:r>
            <a:r>
              <a:rPr lang="tr-TR" dirty="0" err="1"/>
              <a:t>like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thank</a:t>
            </a:r>
            <a:r>
              <a:rPr lang="tr-TR" dirty="0"/>
              <a:t> </a:t>
            </a:r>
            <a:r>
              <a:rPr lang="tr-TR" dirty="0" err="1"/>
              <a:t>all</a:t>
            </a:r>
            <a:r>
              <a:rPr lang="tr-TR" dirty="0"/>
              <a:t> WG </a:t>
            </a:r>
            <a:r>
              <a:rPr lang="tr-TR" dirty="0" err="1"/>
              <a:t>chairs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their</a:t>
            </a:r>
            <a:r>
              <a:rPr lang="tr-TR" dirty="0"/>
              <a:t> </a:t>
            </a:r>
            <a:r>
              <a:rPr lang="tr-TR" dirty="0" err="1"/>
              <a:t>short</a:t>
            </a:r>
            <a:r>
              <a:rPr lang="tr-TR" dirty="0"/>
              <a:t> </a:t>
            </a:r>
            <a:r>
              <a:rPr lang="tr-TR" dirty="0" err="1"/>
              <a:t>reports</a:t>
            </a:r>
            <a:r>
              <a:rPr lang="tr-TR" dirty="0"/>
              <a:t>. At </a:t>
            </a:r>
            <a:r>
              <a:rPr lang="tr-TR" dirty="0" err="1"/>
              <a:t>the</a:t>
            </a:r>
            <a:r>
              <a:rPr lang="tr-TR" dirty="0"/>
              <a:t> moment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have</a:t>
            </a:r>
            <a:r>
              <a:rPr lang="tr-TR" dirty="0"/>
              <a:t> logos </a:t>
            </a:r>
            <a:r>
              <a:rPr lang="tr-TR" dirty="0" err="1"/>
              <a:t>for</a:t>
            </a:r>
            <a:r>
              <a:rPr lang="tr-TR" dirty="0"/>
              <a:t> 802.11 </a:t>
            </a:r>
            <a:r>
              <a:rPr lang="tr-TR" dirty="0" err="1"/>
              <a:t>and</a:t>
            </a:r>
            <a:r>
              <a:rPr lang="tr-TR" dirty="0"/>
              <a:t> 802.15. </a:t>
            </a:r>
            <a:r>
              <a:rPr lang="tr-TR" dirty="0" err="1"/>
              <a:t>Should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create</a:t>
            </a:r>
            <a:r>
              <a:rPr lang="tr-TR" dirty="0"/>
              <a:t> </a:t>
            </a:r>
            <a:r>
              <a:rPr lang="tr-TR" dirty="0" err="1"/>
              <a:t>similar</a:t>
            </a:r>
            <a:r>
              <a:rPr lang="tr-TR" dirty="0"/>
              <a:t> </a:t>
            </a:r>
            <a:r>
              <a:rPr lang="tr-TR" dirty="0" err="1"/>
              <a:t>ones</a:t>
            </a:r>
            <a:r>
              <a:rPr lang="tr-TR" dirty="0"/>
              <a:t> </a:t>
            </a:r>
            <a:r>
              <a:rPr lang="tr-TR" dirty="0" err="1"/>
              <a:t>for</a:t>
            </a:r>
            <a:r>
              <a:rPr lang="tr-TR" dirty="0"/>
              <a:t> </a:t>
            </a:r>
            <a:r>
              <a:rPr lang="tr-TR" dirty="0" err="1"/>
              <a:t>other</a:t>
            </a:r>
            <a:r>
              <a:rPr lang="tr-TR" dirty="0"/>
              <a:t> </a:t>
            </a:r>
            <a:r>
              <a:rPr lang="tr-TR" dirty="0" err="1"/>
              <a:t>groups</a:t>
            </a:r>
            <a:r>
              <a:rPr lang="tr-TR" dirty="0"/>
              <a:t>?</a:t>
            </a:r>
          </a:p>
          <a:p>
            <a:pPr marL="0" indent="0">
              <a:buNone/>
            </a:pPr>
            <a:endParaRPr lang="tr-TR" dirty="0"/>
          </a:p>
          <a:p>
            <a:pPr marL="0" indent="0">
              <a:buNone/>
            </a:pPr>
            <a:r>
              <a:rPr lang="tr-TR" dirty="0"/>
              <a:t> </a:t>
            </a:r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7EC31D54-CAC7-2B2E-7B23-CEF10B71472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5BCB41FB-A937-42F6-3AEA-A30B256FEF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456" y="4114800"/>
            <a:ext cx="2757362" cy="1255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Resim 5">
            <a:extLst>
              <a:ext uri="{FF2B5EF4-FFF2-40B4-BE49-F238E27FC236}">
                <a16:creationId xmlns:a16="http://schemas.microsoft.com/office/drawing/2014/main" id="{9A72D26C-778D-E97B-BDC1-0E26729362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0537" y="4037271"/>
            <a:ext cx="2705100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07478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E34807-69FA-DA54-8783-961963BAF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IEEE SA Standards Awards Nominations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907F11-407E-E933-D481-ADFDB2CD826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 descr="Trophy image">
            <a:extLst>
              <a:ext uri="{FF2B5EF4-FFF2-40B4-BE49-F238E27FC236}">
                <a16:creationId xmlns:a16="http://schemas.microsoft.com/office/drawing/2014/main" id="{91EE3FEE-8BD1-BA8D-A14E-324810B7DD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0603" y="1553718"/>
            <a:ext cx="3964142" cy="2681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CA22E2-4918-B769-281A-42DFA5427B04}"/>
              </a:ext>
            </a:extLst>
          </p:cNvPr>
          <p:cNvSpPr txBox="1"/>
          <p:nvPr/>
        </p:nvSpPr>
        <p:spPr>
          <a:xfrm>
            <a:off x="874207" y="1800235"/>
            <a:ext cx="6265147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Submit your nominations of deserving honorees today</a:t>
            </a:r>
          </a:p>
          <a:p>
            <a:r>
              <a:rPr lang="en-US" dirty="0">
                <a:hlinkClick r:id="rId3"/>
              </a:rPr>
              <a:t>https://standards.ieee.org/about/awards/nominate/</a:t>
            </a:r>
            <a:endParaRPr lang="en-US" dirty="0"/>
          </a:p>
          <a:p>
            <a:endParaRPr lang="en-US" dirty="0"/>
          </a:p>
          <a:p>
            <a:r>
              <a:rPr lang="en-US" b="1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The nomination period is now open and will run until 31 July 2025.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4DB21856-AB77-66F7-BBE4-93BC1F49B9C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1940246"/>
              </p:ext>
            </p:extLst>
          </p:nvPr>
        </p:nvGraphicFramePr>
        <p:xfrm>
          <a:off x="826757" y="3629746"/>
          <a:ext cx="11326724" cy="2779512"/>
        </p:xfrm>
        <a:graphic>
          <a:graphicData uri="http://schemas.openxmlformats.org/drawingml/2006/table">
            <a:tbl>
              <a:tblPr/>
              <a:tblGrid>
                <a:gridCol w="11326724">
                  <a:extLst>
                    <a:ext uri="{9D8B030D-6E8A-4147-A177-3AD203B41FA5}">
                      <a16:colId xmlns:a16="http://schemas.microsoft.com/office/drawing/2014/main" val="759038452"/>
                    </a:ext>
                  </a:extLst>
                </a:gridCol>
              </a:tblGrid>
              <a:tr h="228271">
                <a:tc>
                  <a:txBody>
                    <a:bodyPr/>
                    <a:lstStyle/>
                    <a:p>
                      <a:pPr algn="l"/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0062836"/>
                  </a:ext>
                </a:extLst>
              </a:tr>
              <a:tr h="221719">
                <a:tc>
                  <a:txBody>
                    <a:bodyPr/>
                    <a:lstStyle/>
                    <a:p>
                      <a:pPr>
                        <a:lnSpc>
                          <a:spcPts val="2250"/>
                        </a:lnSpc>
                      </a:pPr>
                      <a:endParaRPr lang="en-US" sz="1600" dirty="0">
                        <a:effectLst/>
                        <a:latin typeface="+mj-lt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4758629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4"/>
                        </a:rPr>
                        <a:t>IEEE SA CONFORMITY ASSESSMENT AWARD</a:t>
                      </a:r>
                      <a:endParaRPr lang="en-US" sz="1600" b="1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5"/>
                        </a:rPr>
                        <a:t>IEEE SA CORPORATE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128850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6"/>
                        </a:rPr>
                        <a:t>IEEE SA STANDARDS BOARD DISTINGUISHED SERVICE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68194968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7"/>
                        </a:rPr>
                        <a:t>IEEE SA LIFETIME ACHIEVEMENT AWARD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8424279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r>
                        <a:rPr lang="en-US" sz="1600" b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hlinkClick r:id="rId8"/>
                        </a:rPr>
                        <a:t>IEEE SA INTERNATIONAL AWARD</a:t>
                      </a:r>
                      <a:endParaRPr lang="en-US" sz="1600" b="1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9"/>
                        </a:rPr>
                        <a:t>IEEE SA STANDARDS COMMITTEE AWARD FOR OUTSTANDING CONTRIBUTION TO ENTITY STANDARDS</a:t>
                      </a:r>
                      <a:endParaRPr lang="en-US" sz="1600" b="1" i="0" u="none" strike="noStrike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en-US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  <a:hlinkClick r:id="rId10"/>
                        </a:rPr>
                        <a:t>IEEE SA STANDARDS MEDALLION</a:t>
                      </a:r>
                      <a:endParaRPr lang="en-US" sz="1600" b="1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158522" marR="15852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34345047"/>
                  </a:ext>
                </a:extLst>
              </a:tr>
              <a:tr h="228271">
                <a:tc>
                  <a:txBody>
                    <a:bodyPr/>
                    <a:lstStyle/>
                    <a:p>
                      <a:pPr algn="l"/>
                      <a:endParaRPr lang="en-US" sz="1500" dirty="0">
                        <a:effectLst/>
                      </a:endParaRPr>
                    </a:p>
                  </a:txBody>
                  <a:tcPr marL="158522" marR="158522" marT="31704" marB="63409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73658667"/>
                  </a:ext>
                </a:extLst>
              </a:tr>
            </a:tbl>
          </a:graphicData>
        </a:graphic>
      </p:graphicFrame>
      <p:sp>
        <p:nvSpPr>
          <p:cNvPr id="10" name="Rectangle 3">
            <a:extLst>
              <a:ext uri="{FF2B5EF4-FFF2-40B4-BE49-F238E27FC236}">
                <a16:creationId xmlns:a16="http://schemas.microsoft.com/office/drawing/2014/main" id="{7AED2818-622E-B8FF-F4DC-E454342ACC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6139" y="2011472"/>
            <a:ext cx="12192000" cy="0"/>
          </a:xfrm>
          <a:prstGeom prst="rect">
            <a:avLst/>
          </a:prstGeom>
          <a:solidFill>
            <a:srgbClr val="EEEEEE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b="0" i="0" u="none" strike="noStrike" cap="none" normalizeH="0" baseline="0">
                <a:ln>
                  <a:noFill/>
                </a:ln>
                <a:solidFill>
                  <a:srgbClr val="222222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01696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C0B6E-3394-4A63-9988-4D79134DA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6799"/>
                </a:solidFill>
              </a:rPr>
              <a:t>Reaching Young Engineer through Content Creators</a:t>
            </a:r>
            <a:endParaRPr lang="en-US" sz="3200" dirty="0">
              <a:solidFill>
                <a:srgbClr val="006799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718110-41C2-4EFE-BC27-60FBBFD4BD7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27953F7-7028-42D5-916D-7BE6627B0238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7A36904-4E6A-FF5E-8F1D-1BA047D2E204}"/>
              </a:ext>
            </a:extLst>
          </p:cNvPr>
          <p:cNvSpPr txBox="1"/>
          <p:nvPr/>
        </p:nvSpPr>
        <p:spPr>
          <a:xfrm>
            <a:off x="711200" y="2022990"/>
            <a:ext cx="1117879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base"/>
            <a:endParaRPr lang="en-US" b="0" i="0" dirty="0">
              <a:solidFill>
                <a:srgbClr val="222222"/>
              </a:solidFill>
              <a:effectLst/>
              <a:latin typeface="Arial" panose="020B0604020202020204" pitchFamily="34" charset="0"/>
            </a:endParaRP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Lexie Cooper</a:t>
            </a:r>
          </a:p>
          <a:p>
            <a:pPr algn="l" fontAlgn="base"/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TikTok https://www.tiktok.com/@tracketpacer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  <a:p>
            <a:pPr algn="l" fontAlgn="base"/>
            <a:r>
              <a:rPr lang="en-US" dirty="0">
                <a:solidFill>
                  <a:srgbClr val="444444"/>
                </a:solidFill>
                <a:latin typeface="Open Sans" panose="020B0606030504020204" pitchFamily="34" charset="0"/>
              </a:rPr>
              <a:t>She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couldn’t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join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due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tr-TR" dirty="0" err="1">
                <a:solidFill>
                  <a:srgbClr val="444444"/>
                </a:solidFill>
                <a:latin typeface="Open Sans" panose="020B0606030504020204" pitchFamily="34" charset="0"/>
              </a:rPr>
              <a:t>to</a:t>
            </a:r>
            <a:r>
              <a:rPr lang="tr-TR" dirty="0">
                <a:solidFill>
                  <a:srgbClr val="444444"/>
                </a:solidFill>
                <a:latin typeface="Open Sans" panose="020B0606030504020204" pitchFamily="34" charset="0"/>
              </a:rPr>
              <a:t> </a:t>
            </a:r>
            <a:r>
              <a:rPr lang="en-US" b="0" i="0" dirty="0">
                <a:solidFill>
                  <a:srgbClr val="222222"/>
                </a:solidFill>
                <a:effectLst/>
                <a:latin typeface="Arial" panose="020B0604020202020204" pitchFamily="34" charset="0"/>
              </a:rPr>
              <a:t>a scheduling conflict with work travel </a:t>
            </a:r>
            <a:endParaRPr lang="en-US" b="0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238733-EF55-A961-281A-6D68ADC006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3343" y="1532236"/>
            <a:ext cx="2198914" cy="2198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733123"/>
      </p:ext>
    </p:extLst>
  </p:cSld>
  <p:clrMapOvr>
    <a:masterClrMapping/>
  </p:clrMapOvr>
</p:sld>
</file>

<file path=ppt/theme/theme1.xml><?xml version="1.0" encoding="utf-8"?>
<a:theme xmlns:a="http://schemas.openxmlformats.org/drawingml/2006/main" name="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ieee_corporate_template_1">
  <a:themeElements>
    <a:clrScheme name="Custom 3">
      <a:dk1>
        <a:srgbClr val="000000"/>
      </a:dk1>
      <a:lt1>
        <a:srgbClr val="FFFFFF"/>
      </a:lt1>
      <a:dk2>
        <a:srgbClr val="005582"/>
      </a:dk2>
      <a:lt2>
        <a:srgbClr val="808080"/>
      </a:lt2>
      <a:accent1>
        <a:srgbClr val="DC5D26"/>
      </a:accent1>
      <a:accent2>
        <a:srgbClr val="52A93A"/>
      </a:accent2>
      <a:accent3>
        <a:srgbClr val="FFFFFF"/>
      </a:accent3>
      <a:accent4>
        <a:srgbClr val="000000"/>
      </a:accent4>
      <a:accent5>
        <a:srgbClr val="6C0521"/>
      </a:accent5>
      <a:accent6>
        <a:srgbClr val="477E27"/>
      </a:accent6>
      <a:hlink>
        <a:srgbClr val="0080FF"/>
      </a:hlink>
      <a:folHlink>
        <a:srgbClr val="481861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28" charset="0"/>
            <a:ea typeface="ＭＳ Ｐゴシック" pitchFamily="28" charset="-128"/>
            <a:cs typeface="ＭＳ Ｐゴシック" pitchFamily="28" charset="-128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3">
        <a:dk1>
          <a:srgbClr val="000000"/>
        </a:dk1>
        <a:lt1>
          <a:srgbClr val="FFFFFF"/>
        </a:lt1>
        <a:dk2>
          <a:srgbClr val="0F3D88"/>
        </a:dk2>
        <a:lt2>
          <a:srgbClr val="808080"/>
        </a:lt2>
        <a:accent1>
          <a:srgbClr val="FF8000"/>
        </a:accent1>
        <a:accent2>
          <a:srgbClr val="59B308"/>
        </a:accent2>
        <a:accent3>
          <a:srgbClr val="FFFFFF"/>
        </a:accent3>
        <a:accent4>
          <a:srgbClr val="000000"/>
        </a:accent4>
        <a:accent5>
          <a:srgbClr val="FFC0AA"/>
        </a:accent5>
        <a:accent6>
          <a:srgbClr val="50A206"/>
        </a:accent6>
        <a:hlink>
          <a:srgbClr val="008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ieee_presentation_template.pot</Template>
  <TotalTime>12987</TotalTime>
  <Words>385</Words>
  <Application>Microsoft Office PowerPoint</Application>
  <PresentationFormat>Geniş ekran</PresentationFormat>
  <Paragraphs>58</Paragraphs>
  <Slides>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7</vt:i4>
      </vt:variant>
      <vt:variant>
        <vt:lpstr>Tema</vt:lpstr>
      </vt:variant>
      <vt:variant>
        <vt:i4>2</vt:i4>
      </vt:variant>
      <vt:variant>
        <vt:lpstr>Slayt Başlıkları</vt:lpstr>
      </vt:variant>
      <vt:variant>
        <vt:i4>6</vt:i4>
      </vt:variant>
    </vt:vector>
  </HeadingPairs>
  <TitlesOfParts>
    <vt:vector size="15" baseType="lpstr">
      <vt:lpstr>ＭＳ Ｐゴシック</vt:lpstr>
      <vt:lpstr>-apple-system</vt:lpstr>
      <vt:lpstr>Arial</vt:lpstr>
      <vt:lpstr>Calibri</vt:lpstr>
      <vt:lpstr>Open Sans</vt:lpstr>
      <vt:lpstr>Verdana</vt:lpstr>
      <vt:lpstr>Wingdings</vt:lpstr>
      <vt:lpstr>ieee_corporate_template_1</vt:lpstr>
      <vt:lpstr>1_ieee_corporate_template_1</vt:lpstr>
      <vt:lpstr>IEEE 802 March 2025 Public Visibility  Standing Committee Report</vt:lpstr>
      <vt:lpstr>802 Public Visibility SC Scope, Duties, Membership</vt:lpstr>
      <vt:lpstr>Linkedin Report </vt:lpstr>
      <vt:lpstr>WG Reports</vt:lpstr>
      <vt:lpstr>IEEE SA Standards Awards Nominations</vt:lpstr>
      <vt:lpstr>Reaching Young Engineer through Content Creators</vt:lpstr>
    </vt:vector>
  </TitlesOfParts>
  <Company>IEEE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Engel, Lisa Lisa.</dc:creator>
  <cp:lastModifiedBy>Tunçer Baykaş</cp:lastModifiedBy>
  <cp:revision>184</cp:revision>
  <dcterms:created xsi:type="dcterms:W3CDTF">2012-11-14T18:53:32Z</dcterms:created>
  <dcterms:modified xsi:type="dcterms:W3CDTF">2025-03-10T13:13:36Z</dcterms:modified>
</cp:coreProperties>
</file>