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2" r:id="rId4"/>
  </p:sldMasterIdLst>
  <p:notesMasterIdLst>
    <p:notesMasterId r:id="rId26"/>
  </p:notesMasterIdLst>
  <p:handoutMasterIdLst>
    <p:handoutMasterId r:id="rId27"/>
  </p:handoutMasterIdLst>
  <p:sldIdLst>
    <p:sldId id="256" r:id="rId5"/>
    <p:sldId id="257" r:id="rId6"/>
    <p:sldId id="2017" r:id="rId7"/>
    <p:sldId id="565" r:id="rId8"/>
    <p:sldId id="519" r:id="rId9"/>
    <p:sldId id="2018" r:id="rId10"/>
    <p:sldId id="264" r:id="rId11"/>
    <p:sldId id="2024" r:id="rId12"/>
    <p:sldId id="2022" r:id="rId13"/>
    <p:sldId id="571" r:id="rId14"/>
    <p:sldId id="539" r:id="rId15"/>
    <p:sldId id="556" r:id="rId16"/>
    <p:sldId id="560" r:id="rId17"/>
    <p:sldId id="561" r:id="rId18"/>
    <p:sldId id="551" r:id="rId19"/>
    <p:sldId id="528" r:id="rId20"/>
    <p:sldId id="544" r:id="rId21"/>
    <p:sldId id="531" r:id="rId22"/>
    <p:sldId id="547" r:id="rId23"/>
    <p:sldId id="548" r:id="rId24"/>
    <p:sldId id="521" r:id="rId25"/>
  </p:sldIdLst>
  <p:sldSz cx="12192000" cy="6858000"/>
  <p:notesSz cx="7102475" cy="9388475"/>
  <p:defaultTextStyle>
    <a:defPPr>
      <a:defRPr lang="en-GB"/>
    </a:defPPr>
    <a:lvl1pPr algn="l" defTabSz="449263" rtl="0" fontAlgn="base">
      <a:spcBef>
        <a:spcPct val="0"/>
      </a:spcBef>
      <a:spcAft>
        <a:spcPct val="0"/>
      </a:spcAft>
      <a:defRPr sz="2400" kern="1200">
        <a:solidFill>
          <a:schemeClr val="bg1"/>
        </a:solidFill>
        <a:latin typeface="Times New Roman" pitchFamily="18" charset="0"/>
        <a:ea typeface="MS Gothic"/>
        <a:cs typeface="MS Gothic"/>
      </a:defRPr>
    </a:lvl1pPr>
    <a:lvl2pPr marL="742950" indent="-285750" algn="l" defTabSz="449263" rtl="0" fontAlgn="base">
      <a:spcBef>
        <a:spcPct val="0"/>
      </a:spcBef>
      <a:spcAft>
        <a:spcPct val="0"/>
      </a:spcAft>
      <a:defRPr sz="2400" kern="1200">
        <a:solidFill>
          <a:schemeClr val="bg1"/>
        </a:solidFill>
        <a:latin typeface="Times New Roman" pitchFamily="18" charset="0"/>
        <a:ea typeface="MS Gothic"/>
        <a:cs typeface="MS Gothic"/>
      </a:defRPr>
    </a:lvl2pPr>
    <a:lvl3pPr marL="1143000" indent="-228600" algn="l" defTabSz="449263" rtl="0" fontAlgn="base">
      <a:spcBef>
        <a:spcPct val="0"/>
      </a:spcBef>
      <a:spcAft>
        <a:spcPct val="0"/>
      </a:spcAft>
      <a:defRPr sz="2400" kern="1200">
        <a:solidFill>
          <a:schemeClr val="bg1"/>
        </a:solidFill>
        <a:latin typeface="Times New Roman" pitchFamily="18" charset="0"/>
        <a:ea typeface="MS Gothic"/>
        <a:cs typeface="MS Gothic"/>
      </a:defRPr>
    </a:lvl3pPr>
    <a:lvl4pPr marL="1600200" indent="-228600" algn="l" defTabSz="449263" rtl="0" fontAlgn="base">
      <a:spcBef>
        <a:spcPct val="0"/>
      </a:spcBef>
      <a:spcAft>
        <a:spcPct val="0"/>
      </a:spcAft>
      <a:defRPr sz="2400" kern="1200">
        <a:solidFill>
          <a:schemeClr val="bg1"/>
        </a:solidFill>
        <a:latin typeface="Times New Roman" pitchFamily="18" charset="0"/>
        <a:ea typeface="MS Gothic"/>
        <a:cs typeface="MS Gothic"/>
      </a:defRPr>
    </a:lvl4pPr>
    <a:lvl5pPr marL="2057400" indent="-228600" algn="l" defTabSz="449263" rtl="0" fontAlgn="base">
      <a:spcBef>
        <a:spcPct val="0"/>
      </a:spcBef>
      <a:spcAft>
        <a:spcPct val="0"/>
      </a:spcAft>
      <a:defRPr sz="2400" kern="1200">
        <a:solidFill>
          <a:schemeClr val="bg1"/>
        </a:solidFill>
        <a:latin typeface="Times New Roman" pitchFamily="18" charset="0"/>
        <a:ea typeface="MS Gothic"/>
        <a:cs typeface="MS Gothic"/>
      </a:defRPr>
    </a:lvl5pPr>
    <a:lvl6pPr marL="2286000" algn="l" defTabSz="914400" rtl="0" eaLnBrk="1" latinLnBrk="0" hangingPunct="1">
      <a:defRPr sz="2400" kern="1200">
        <a:solidFill>
          <a:schemeClr val="bg1"/>
        </a:solidFill>
        <a:latin typeface="Times New Roman" pitchFamily="18" charset="0"/>
        <a:ea typeface="MS Gothic"/>
        <a:cs typeface="MS Gothic"/>
      </a:defRPr>
    </a:lvl6pPr>
    <a:lvl7pPr marL="2743200" algn="l" defTabSz="914400" rtl="0" eaLnBrk="1" latinLnBrk="0" hangingPunct="1">
      <a:defRPr sz="2400" kern="1200">
        <a:solidFill>
          <a:schemeClr val="bg1"/>
        </a:solidFill>
        <a:latin typeface="Times New Roman" pitchFamily="18" charset="0"/>
        <a:ea typeface="MS Gothic"/>
        <a:cs typeface="MS Gothic"/>
      </a:defRPr>
    </a:lvl7pPr>
    <a:lvl8pPr marL="3200400" algn="l" defTabSz="914400" rtl="0" eaLnBrk="1" latinLnBrk="0" hangingPunct="1">
      <a:defRPr sz="2400" kern="1200">
        <a:solidFill>
          <a:schemeClr val="bg1"/>
        </a:solidFill>
        <a:latin typeface="Times New Roman" pitchFamily="18" charset="0"/>
        <a:ea typeface="MS Gothic"/>
        <a:cs typeface="MS Gothic"/>
      </a:defRPr>
    </a:lvl8pPr>
    <a:lvl9pPr marL="3657600" algn="l" defTabSz="914400" rtl="0" eaLnBrk="1" latinLnBrk="0" hangingPunct="1">
      <a:defRPr sz="2400" kern="1200">
        <a:solidFill>
          <a:schemeClr val="bg1"/>
        </a:solidFill>
        <a:latin typeface="Times New Roman" pitchFamily="18" charset="0"/>
        <a:ea typeface="MS Gothic"/>
        <a:cs typeface="MS Gothic"/>
      </a:defRPr>
    </a:lvl9pPr>
  </p:defaultTextStyle>
  <p:extLst>
    <p:ext uri="{521415D9-36F7-43E2-AB2F-B90AF26B5E84}">
      <p14:sectionLst xmlns:p14="http://schemas.microsoft.com/office/powerpoint/2010/main">
        <p14:section name="Default Section" id="{8EBCA279-0C17-43D0-A1C1-B8384318D95A}">
          <p14:sldIdLst>
            <p14:sldId id="256"/>
            <p14:sldId id="257"/>
            <p14:sldId id="2017"/>
            <p14:sldId id="565"/>
            <p14:sldId id="519"/>
          </p14:sldIdLst>
        </p14:section>
        <p14:section name="Refernces" id="{550E22C8-CE70-4B88-9573-377DFC475CD0}">
          <p14:sldIdLst>
            <p14:sldId id="2018"/>
            <p14:sldId id="264"/>
          </p14:sldIdLst>
        </p14:section>
        <p14:section name="Previous Motions" id="{0A2BA85A-4E76-4CC0-B8A5-234F28EFFC7E}">
          <p14:sldIdLst>
            <p14:sldId id="2024"/>
            <p14:sldId id="2022"/>
            <p14:sldId id="571"/>
            <p14:sldId id="539"/>
            <p14:sldId id="556"/>
            <p14:sldId id="560"/>
            <p14:sldId id="561"/>
            <p14:sldId id="551"/>
            <p14:sldId id="528"/>
            <p14:sldId id="544"/>
            <p14:sldId id="531"/>
            <p14:sldId id="547"/>
            <p14:sldId id="548"/>
            <p14:sldId id="521"/>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13" userDrawn="1">
          <p15:clr>
            <a:srgbClr val="A4A3A4"/>
          </p15:clr>
        </p15:guide>
        <p15:guide id="2" pos="221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2D2347-7DF2-41D3-B0EE-271796C66F98}" v="7" dt="2025-09-14T23:28:59.141"/>
  </p1510:revLst>
</p1510:revInfo>
</file>

<file path=ppt/tableStyles.xml><?xml version="1.0" encoding="utf-8"?>
<a:tblStyleLst xmlns:a="http://schemas.openxmlformats.org/drawingml/2006/main" def="{5C22544A-7EE6-4342-B048-85BDC9FD1C3A}">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43" autoAdjust="0"/>
    <p:restoredTop sz="74541" autoAdjust="0"/>
  </p:normalViewPr>
  <p:slideViewPr>
    <p:cSldViewPr>
      <p:cViewPr varScale="1">
        <p:scale>
          <a:sx n="74" d="100"/>
          <a:sy n="74" d="100"/>
        </p:scale>
        <p:origin x="78" y="108"/>
      </p:cViewPr>
      <p:guideLst>
        <p:guide orient="horz" pos="2160"/>
        <p:guide pos="3840"/>
      </p:guideLst>
    </p:cSldViewPr>
  </p:slideViewPr>
  <p:outlineViewPr>
    <p:cViewPr varScale="1">
      <p:scale>
        <a:sx n="170" d="200"/>
        <a:sy n="170" d="200"/>
      </p:scale>
      <p:origin x="-780" y="-84"/>
    </p:cViewPr>
  </p:outlineViewPr>
  <p:notesTextViewPr>
    <p:cViewPr>
      <p:scale>
        <a:sx n="3" d="2"/>
        <a:sy n="3" d="2"/>
      </p:scale>
      <p:origin x="0" y="0"/>
    </p:cViewPr>
  </p:notesTextViewPr>
  <p:notesViewPr>
    <p:cSldViewPr>
      <p:cViewPr varScale="1">
        <p:scale>
          <a:sx n="82" d="100"/>
          <a:sy n="82" d="100"/>
        </p:scale>
        <p:origin x="1920" y="102"/>
      </p:cViewPr>
      <p:guideLst>
        <p:guide orient="horz" pos="2913"/>
        <p:guide pos="2212"/>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 Rosdahl" userId="2820f357-2dd4-4127-8713-e0bfde0fd756" providerId="ADAL" clId="{F02D2347-7DF2-41D3-B0EE-271796C66F98}"/>
    <pc:docChg chg="custSel delSld modSld sldOrd modMainMaster modSection">
      <pc:chgData name="Jon Rosdahl" userId="2820f357-2dd4-4127-8713-e0bfde0fd756" providerId="ADAL" clId="{F02D2347-7DF2-41D3-B0EE-271796C66F98}" dt="2025-09-14T23:29:48.683" v="469" actId="20577"/>
      <pc:docMkLst>
        <pc:docMk/>
      </pc:docMkLst>
      <pc:sldChg chg="modSp mod modNotesTx">
        <pc:chgData name="Jon Rosdahl" userId="2820f357-2dd4-4127-8713-e0bfde0fd756" providerId="ADAL" clId="{F02D2347-7DF2-41D3-B0EE-271796C66F98}" dt="2025-09-14T23:21:09.266" v="134" actId="20577"/>
        <pc:sldMkLst>
          <pc:docMk/>
          <pc:sldMk cId="0" sldId="256"/>
        </pc:sldMkLst>
        <pc:spChg chg="mod">
          <ac:chgData name="Jon Rosdahl" userId="2820f357-2dd4-4127-8713-e0bfde0fd756" providerId="ADAL" clId="{F02D2347-7DF2-41D3-B0EE-271796C66F98}" dt="2025-09-14T23:18:54.915" v="7" actId="6549"/>
          <ac:spMkLst>
            <pc:docMk/>
            <pc:sldMk cId="0" sldId="256"/>
            <ac:spMk id="3074" creationId="{00000000-0000-0000-0000-000000000000}"/>
          </ac:spMkLst>
        </pc:spChg>
      </pc:sldChg>
      <pc:sldChg chg="modSp mod">
        <pc:chgData name="Jon Rosdahl" userId="2820f357-2dd4-4127-8713-e0bfde0fd756" providerId="ADAL" clId="{F02D2347-7DF2-41D3-B0EE-271796C66F98}" dt="2025-09-14T23:22:39.238" v="291" actId="20577"/>
        <pc:sldMkLst>
          <pc:docMk/>
          <pc:sldMk cId="0" sldId="257"/>
        </pc:sldMkLst>
        <pc:spChg chg="mod">
          <ac:chgData name="Jon Rosdahl" userId="2820f357-2dd4-4127-8713-e0bfde0fd756" providerId="ADAL" clId="{F02D2347-7DF2-41D3-B0EE-271796C66F98}" dt="2025-09-14T23:22:39.238" v="291" actId="20577"/>
          <ac:spMkLst>
            <pc:docMk/>
            <pc:sldMk cId="0" sldId="257"/>
            <ac:spMk id="4098" creationId="{00000000-0000-0000-0000-000000000000}"/>
          </ac:spMkLst>
        </pc:spChg>
      </pc:sldChg>
      <pc:sldChg chg="modSp mod">
        <pc:chgData name="Jon Rosdahl" userId="2820f357-2dd4-4127-8713-e0bfde0fd756" providerId="ADAL" clId="{F02D2347-7DF2-41D3-B0EE-271796C66F98}" dt="2025-09-14T23:29:48.683" v="469" actId="20577"/>
        <pc:sldMkLst>
          <pc:docMk/>
          <pc:sldMk cId="494374442" sldId="519"/>
        </pc:sldMkLst>
        <pc:spChg chg="mod">
          <ac:chgData name="Jon Rosdahl" userId="2820f357-2dd4-4127-8713-e0bfde0fd756" providerId="ADAL" clId="{F02D2347-7DF2-41D3-B0EE-271796C66F98}" dt="2025-09-14T23:29:48.683" v="469" actId="20577"/>
          <ac:spMkLst>
            <pc:docMk/>
            <pc:sldMk cId="494374442" sldId="519"/>
            <ac:spMk id="7" creationId="{355C28BA-1AA8-BB42-2ACA-F4CE7DBE5711}"/>
          </ac:spMkLst>
        </pc:spChg>
      </pc:sldChg>
      <pc:sldChg chg="modNotesTx">
        <pc:chgData name="Jon Rosdahl" userId="2820f357-2dd4-4127-8713-e0bfde0fd756" providerId="ADAL" clId="{F02D2347-7DF2-41D3-B0EE-271796C66F98}" dt="2025-09-14T23:24:23.992" v="353" actId="20577"/>
        <pc:sldMkLst>
          <pc:docMk/>
          <pc:sldMk cId="2819273575" sldId="565"/>
        </pc:sldMkLst>
      </pc:sldChg>
      <pc:sldChg chg="del">
        <pc:chgData name="Jon Rosdahl" userId="2820f357-2dd4-4127-8713-e0bfde0fd756" providerId="ADAL" clId="{F02D2347-7DF2-41D3-B0EE-271796C66F98}" dt="2025-09-14T23:27:20.392" v="385" actId="2696"/>
        <pc:sldMkLst>
          <pc:docMk/>
          <pc:sldMk cId="531350334" sldId="578"/>
        </pc:sldMkLst>
      </pc:sldChg>
      <pc:sldChg chg="ord">
        <pc:chgData name="Jon Rosdahl" userId="2820f357-2dd4-4127-8713-e0bfde0fd756" providerId="ADAL" clId="{F02D2347-7DF2-41D3-B0EE-271796C66F98}" dt="2025-09-14T23:26:54.858" v="384"/>
        <pc:sldMkLst>
          <pc:docMk/>
          <pc:sldMk cId="436654072" sldId="2024"/>
        </pc:sldMkLst>
      </pc:sldChg>
      <pc:sldMasterChg chg="modSp mod">
        <pc:chgData name="Jon Rosdahl" userId="2820f357-2dd4-4127-8713-e0bfde0fd756" providerId="ADAL" clId="{F02D2347-7DF2-41D3-B0EE-271796C66F98}" dt="2025-09-14T23:19:54.605" v="9" actId="6549"/>
        <pc:sldMasterMkLst>
          <pc:docMk/>
          <pc:sldMasterMk cId="321612819" sldId="2147483672"/>
        </pc:sldMasterMkLst>
        <pc:spChg chg="mod">
          <ac:chgData name="Jon Rosdahl" userId="2820f357-2dd4-4127-8713-e0bfde0fd756" providerId="ADAL" clId="{F02D2347-7DF2-41D3-B0EE-271796C66F98}" dt="2025-09-14T23:19:54.605" v="9" actId="6549"/>
          <ac:spMkLst>
            <pc:docMk/>
            <pc:sldMasterMk cId="321612819" sldId="2147483672"/>
            <ac:spMk id="11" creationId="{106A7171-3D93-4AEC-9BD3-73DD99752379}"/>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065" cy="468942"/>
          </a:xfrm>
          <a:prstGeom prst="rect">
            <a:avLst/>
          </a:prstGeom>
        </p:spPr>
        <p:txBody>
          <a:bodyPr vert="horz" lIns="92994" tIns="46497" rIns="92994" bIns="46497" rtlCol="0"/>
          <a:lstStyle>
            <a:lvl1pPr algn="l">
              <a:defRPr sz="1200"/>
            </a:lvl1pPr>
          </a:lstStyle>
          <a:p>
            <a:r>
              <a:rPr lang="pt-BR"/>
              <a:t>doc.: IEEE 802 EC-25/0002r9</a:t>
            </a:r>
            <a:endParaRPr lang="en-US" dirty="0"/>
          </a:p>
        </p:txBody>
      </p:sp>
      <p:sp>
        <p:nvSpPr>
          <p:cNvPr id="3" name="Date Placeholder 2"/>
          <p:cNvSpPr>
            <a:spLocks noGrp="1"/>
          </p:cNvSpPr>
          <p:nvPr>
            <p:ph type="dt" sz="quarter" idx="1"/>
          </p:nvPr>
        </p:nvSpPr>
        <p:spPr>
          <a:xfrm>
            <a:off x="4022785" y="0"/>
            <a:ext cx="3078065" cy="468942"/>
          </a:xfrm>
          <a:prstGeom prst="rect">
            <a:avLst/>
          </a:prstGeom>
        </p:spPr>
        <p:txBody>
          <a:bodyPr vert="horz" lIns="92994" tIns="46497" rIns="92994" bIns="46497" rtlCol="0"/>
          <a:lstStyle>
            <a:lvl1pPr algn="r">
              <a:defRPr sz="1200"/>
            </a:lvl1pPr>
          </a:lstStyle>
          <a:p>
            <a:r>
              <a:rPr lang="en-US"/>
              <a:t>September  2025</a:t>
            </a:r>
            <a:endParaRPr lang="en-US" dirty="0"/>
          </a:p>
        </p:txBody>
      </p:sp>
      <p:sp>
        <p:nvSpPr>
          <p:cNvPr id="4" name="Footer Placeholder 3"/>
          <p:cNvSpPr>
            <a:spLocks noGrp="1"/>
          </p:cNvSpPr>
          <p:nvPr>
            <p:ph type="ftr" sz="quarter" idx="2"/>
          </p:nvPr>
        </p:nvSpPr>
        <p:spPr>
          <a:xfrm>
            <a:off x="0" y="8917928"/>
            <a:ext cx="3078065" cy="468942"/>
          </a:xfrm>
          <a:prstGeom prst="rect">
            <a:avLst/>
          </a:prstGeom>
        </p:spPr>
        <p:txBody>
          <a:bodyPr vert="horz" lIns="92994" tIns="46497" rIns="92994" bIns="46497" rtlCol="0" anchor="b"/>
          <a:lstStyle>
            <a:lvl1pPr algn="l">
              <a:defRPr sz="1200"/>
            </a:lvl1pPr>
          </a:lstStyle>
          <a:p>
            <a:r>
              <a:rPr lang="en-US" dirty="0"/>
              <a:t>Jon Rosdahl, Qualcomm</a:t>
            </a:r>
          </a:p>
        </p:txBody>
      </p:sp>
      <p:sp>
        <p:nvSpPr>
          <p:cNvPr id="5" name="Slide Number Placeholder 4"/>
          <p:cNvSpPr>
            <a:spLocks noGrp="1"/>
          </p:cNvSpPr>
          <p:nvPr>
            <p:ph type="sldNum" sz="quarter" idx="3"/>
          </p:nvPr>
        </p:nvSpPr>
        <p:spPr>
          <a:xfrm>
            <a:off x="4022785" y="8917928"/>
            <a:ext cx="3078065" cy="468942"/>
          </a:xfrm>
          <a:prstGeom prst="rect">
            <a:avLst/>
          </a:prstGeom>
        </p:spPr>
        <p:txBody>
          <a:bodyPr vert="horz" lIns="92994" tIns="46497" rIns="92994" bIns="46497" rtlCol="0" anchor="b"/>
          <a:lstStyle>
            <a:lvl1pPr algn="r">
              <a:defRPr sz="1200"/>
            </a:lvl1pPr>
          </a:lstStyle>
          <a:p>
            <a:fld id="{29996500-462A-4966-9632-4197CBF31A04}" type="slidenum">
              <a:rPr lang="en-US" smtClean="0"/>
              <a:pPr/>
              <a:t>‹#›</a:t>
            </a:fld>
            <a:endParaRPr lang="en-US" dirty="0"/>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1"/>
            <a:ext cx="7102475" cy="9388475"/>
          </a:xfrm>
          <a:prstGeom prst="roundRect">
            <a:avLst>
              <a:gd name="adj" fmla="val 19"/>
            </a:avLst>
          </a:prstGeom>
          <a:solidFill>
            <a:srgbClr val="FFFFFF"/>
          </a:solidFill>
          <a:ln w="9525">
            <a:noFill/>
            <a:round/>
            <a:headEnd/>
            <a:tailEnd/>
          </a:ln>
          <a:effectLst/>
        </p:spPr>
        <p:txBody>
          <a:bodyPr wrap="none" lIns="92994" tIns="46497" rIns="92994" bIns="46497" anchor="ctr"/>
          <a:lstStyle/>
          <a:p>
            <a:endParaRPr lang="en-GB" dirty="0"/>
          </a:p>
        </p:txBody>
      </p:sp>
      <p:sp>
        <p:nvSpPr>
          <p:cNvPr id="2050" name="Rectangle 2"/>
          <p:cNvSpPr>
            <a:spLocks noGrp="1" noChangeArrowheads="1"/>
          </p:cNvSpPr>
          <p:nvPr>
            <p:ph type="hdr"/>
          </p:nvPr>
        </p:nvSpPr>
        <p:spPr bwMode="auto">
          <a:xfrm>
            <a:off x="5777266" y="97965"/>
            <a:ext cx="655287" cy="21359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29945" algn="l"/>
                <a:tab pos="1859890" algn="l"/>
                <a:tab pos="2789834" algn="l"/>
                <a:tab pos="3719779" algn="l"/>
                <a:tab pos="4649724" algn="l"/>
                <a:tab pos="5579669" algn="l"/>
                <a:tab pos="6509614" algn="l"/>
                <a:tab pos="7439558" algn="l"/>
                <a:tab pos="8369503" algn="l"/>
                <a:tab pos="9299448" algn="l"/>
                <a:tab pos="10229393" algn="l"/>
              </a:tabLst>
              <a:defRPr sz="1400" b="1">
                <a:solidFill>
                  <a:srgbClr val="000000"/>
                </a:solidFill>
                <a:cs typeface="Arial Unicode MS" charset="0"/>
              </a:defRPr>
            </a:lvl1pPr>
          </a:lstStyle>
          <a:p>
            <a:r>
              <a:rPr lang="pt-BR"/>
              <a:t>doc.: IEEE 802 EC-25/0002r9</a:t>
            </a:r>
            <a:endParaRPr lang="en-US" dirty="0"/>
          </a:p>
        </p:txBody>
      </p:sp>
      <p:sp>
        <p:nvSpPr>
          <p:cNvPr id="2051" name="Rectangle 3"/>
          <p:cNvSpPr>
            <a:spLocks noGrp="1" noChangeArrowheads="1"/>
          </p:cNvSpPr>
          <p:nvPr>
            <p:ph type="dt"/>
          </p:nvPr>
        </p:nvSpPr>
        <p:spPr bwMode="auto">
          <a:xfrm>
            <a:off x="669922" y="97965"/>
            <a:ext cx="845533" cy="21359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29945" algn="l"/>
                <a:tab pos="1859890" algn="l"/>
                <a:tab pos="2789834" algn="l"/>
                <a:tab pos="3719779" algn="l"/>
                <a:tab pos="4649724" algn="l"/>
                <a:tab pos="5579669" algn="l"/>
                <a:tab pos="6509614" algn="l"/>
                <a:tab pos="7439558" algn="l"/>
                <a:tab pos="8369503" algn="l"/>
                <a:tab pos="9299448" algn="l"/>
                <a:tab pos="10229393" algn="l"/>
              </a:tabLst>
              <a:defRPr sz="1400" b="1">
                <a:solidFill>
                  <a:srgbClr val="000000"/>
                </a:solidFill>
                <a:cs typeface="Arial Unicode MS" charset="0"/>
              </a:defRPr>
            </a:lvl1pPr>
          </a:lstStyle>
          <a:p>
            <a:r>
              <a:rPr lang="en-US"/>
              <a:t>September  2025</a:t>
            </a:r>
            <a:endParaRPr lang="en-US" dirty="0"/>
          </a:p>
        </p:txBody>
      </p:sp>
      <p:sp>
        <p:nvSpPr>
          <p:cNvPr id="2052" name="Rectangle 4"/>
          <p:cNvSpPr>
            <a:spLocks noGrp="1" noRot="1" noChangeAspect="1" noChangeArrowheads="1"/>
          </p:cNvSpPr>
          <p:nvPr>
            <p:ph type="sldImg"/>
          </p:nvPr>
        </p:nvSpPr>
        <p:spPr bwMode="auto">
          <a:xfrm>
            <a:off x="431800" y="709613"/>
            <a:ext cx="6237288" cy="3508375"/>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46347" y="4459767"/>
            <a:ext cx="5208157" cy="4223690"/>
          </a:xfrm>
          <a:prstGeom prst="rect">
            <a:avLst/>
          </a:prstGeom>
          <a:noFill/>
          <a:ln w="9525">
            <a:noFill/>
            <a:round/>
            <a:headEnd/>
            <a:tailEnd/>
          </a:ln>
          <a:effectLst/>
        </p:spPr>
        <p:txBody>
          <a:bodyPr vert="horz" wrap="square" lIns="95191" tIns="46863" rIns="95191" bIns="46863"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487834" y="9089766"/>
            <a:ext cx="944720" cy="18308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64972" algn="l"/>
                <a:tab pos="1394917" algn="l"/>
                <a:tab pos="2324862" algn="l"/>
                <a:tab pos="3254807" algn="l"/>
                <a:tab pos="4184752" algn="l"/>
                <a:tab pos="5114696" algn="l"/>
                <a:tab pos="6044641" algn="l"/>
                <a:tab pos="6974586" algn="l"/>
                <a:tab pos="7904531" algn="l"/>
                <a:tab pos="8834476" algn="l"/>
                <a:tab pos="9764420" algn="l"/>
                <a:tab pos="10694365" algn="l"/>
              </a:tabLst>
              <a:defRPr sz="1200">
                <a:solidFill>
                  <a:srgbClr val="000000"/>
                </a:solidFill>
                <a:cs typeface="Arial Unicode MS" charset="0"/>
              </a:defRPr>
            </a:lvl1pPr>
          </a:lstStyle>
          <a:p>
            <a:r>
              <a:rPr lang="en-US" dirty="0"/>
              <a:t>Jon Rosdahl, Qualcomm</a:t>
            </a:r>
          </a:p>
        </p:txBody>
      </p:sp>
      <p:sp>
        <p:nvSpPr>
          <p:cNvPr id="2055" name="Rectangle 7"/>
          <p:cNvSpPr>
            <a:spLocks noGrp="1" noChangeArrowheads="1"/>
          </p:cNvSpPr>
          <p:nvPr>
            <p:ph type="sldNum"/>
          </p:nvPr>
        </p:nvSpPr>
        <p:spPr bwMode="auto">
          <a:xfrm>
            <a:off x="3300830" y="9089765"/>
            <a:ext cx="523580" cy="36776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29945" algn="l"/>
                <a:tab pos="1859890" algn="l"/>
                <a:tab pos="2789834" algn="l"/>
                <a:tab pos="3719779" algn="l"/>
                <a:tab pos="4649724" algn="l"/>
                <a:tab pos="5579669" algn="l"/>
                <a:tab pos="6509614" algn="l"/>
                <a:tab pos="7439558" algn="l"/>
                <a:tab pos="8369503" algn="l"/>
                <a:tab pos="9299448" algn="l"/>
                <a:tab pos="10229393" algn="l"/>
              </a:tabLst>
              <a:defRPr sz="1200">
                <a:solidFill>
                  <a:srgbClr val="000000"/>
                </a:solidFill>
                <a:cs typeface="Arial Unicode MS" charset="0"/>
              </a:defRPr>
            </a:lvl1pPr>
          </a:lstStyle>
          <a:p>
            <a:r>
              <a:rPr lang="en-US" dirty="0"/>
              <a:t>Page </a:t>
            </a:r>
            <a:fld id="{47A7FEEB-9CD2-43FE-843C-C5350BEACB45}" type="slidenum">
              <a:rPr lang="en-US"/>
              <a:pPr/>
              <a:t>‹#›</a:t>
            </a:fld>
            <a:endParaRPr lang="en-US" dirty="0"/>
          </a:p>
        </p:txBody>
      </p:sp>
      <p:sp>
        <p:nvSpPr>
          <p:cNvPr id="2056" name="Rectangle 8"/>
          <p:cNvSpPr>
            <a:spLocks noChangeArrowheads="1"/>
          </p:cNvSpPr>
          <p:nvPr/>
        </p:nvSpPr>
        <p:spPr bwMode="auto">
          <a:xfrm>
            <a:off x="739842" y="9089766"/>
            <a:ext cx="731711" cy="184687"/>
          </a:xfrm>
          <a:prstGeom prst="rect">
            <a:avLst/>
          </a:prstGeom>
          <a:noFill/>
          <a:ln w="9525">
            <a:noFill/>
            <a:round/>
            <a:headEnd/>
            <a:tailEnd/>
          </a:ln>
          <a:effectLst/>
        </p:spPr>
        <p:txBody>
          <a:bodyPr wrap="none" lIns="0" tIns="0" rIns="0" bIns="0">
            <a:spAutoFit/>
          </a:bodyPr>
          <a:lstStyle/>
          <a:p>
            <a:pPr>
              <a:tabLst>
                <a:tab pos="0" algn="l"/>
                <a:tab pos="929945" algn="l"/>
                <a:tab pos="1859890" algn="l"/>
                <a:tab pos="2789834" algn="l"/>
                <a:tab pos="3719779" algn="l"/>
                <a:tab pos="4649724" algn="l"/>
                <a:tab pos="5579669" algn="l"/>
                <a:tab pos="6509614" algn="l"/>
                <a:tab pos="7439558" algn="l"/>
                <a:tab pos="8369503" algn="l"/>
                <a:tab pos="9299448" algn="l"/>
                <a:tab pos="10229393" algn="l"/>
              </a:tabLst>
            </a:pPr>
            <a:r>
              <a:rPr lang="en-US" sz="1200" dirty="0">
                <a:solidFill>
                  <a:srgbClr val="000000"/>
                </a:solidFill>
              </a:rPr>
              <a:t>Submission</a:t>
            </a:r>
          </a:p>
        </p:txBody>
      </p:sp>
      <p:sp>
        <p:nvSpPr>
          <p:cNvPr id="2057" name="Line 9"/>
          <p:cNvSpPr>
            <a:spLocks noChangeShapeType="1"/>
          </p:cNvSpPr>
          <p:nvPr/>
        </p:nvSpPr>
        <p:spPr bwMode="auto">
          <a:xfrm>
            <a:off x="741467" y="9088161"/>
            <a:ext cx="5619541" cy="1605"/>
          </a:xfrm>
          <a:prstGeom prst="line">
            <a:avLst/>
          </a:prstGeom>
          <a:noFill/>
          <a:ln w="12600">
            <a:solidFill>
              <a:srgbClr val="000000"/>
            </a:solidFill>
            <a:miter lim="800000"/>
            <a:headEnd/>
            <a:tailEnd/>
          </a:ln>
          <a:effectLst/>
        </p:spPr>
        <p:txBody>
          <a:bodyPr lIns="92994" tIns="46497" rIns="92994" bIns="46497"/>
          <a:lstStyle/>
          <a:p>
            <a:endParaRPr lang="en-GB" dirty="0"/>
          </a:p>
        </p:txBody>
      </p:sp>
      <p:sp>
        <p:nvSpPr>
          <p:cNvPr id="2058" name="Line 10"/>
          <p:cNvSpPr>
            <a:spLocks noChangeShapeType="1"/>
          </p:cNvSpPr>
          <p:nvPr/>
        </p:nvSpPr>
        <p:spPr bwMode="auto">
          <a:xfrm>
            <a:off x="663418" y="300317"/>
            <a:ext cx="5775639" cy="1605"/>
          </a:xfrm>
          <a:prstGeom prst="line">
            <a:avLst/>
          </a:prstGeom>
          <a:noFill/>
          <a:ln w="12600">
            <a:solidFill>
              <a:srgbClr val="000000"/>
            </a:solidFill>
            <a:miter lim="800000"/>
            <a:headEnd/>
            <a:tailEnd/>
          </a:ln>
          <a:effectLst/>
        </p:spPr>
        <p:txBody>
          <a:bodyPr lIns="92994" tIns="46497" rIns="92994" bIns="46497"/>
          <a:lstStyle/>
          <a:p>
            <a:endParaRPr lang="en-GB" dirty="0"/>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pt-BR"/>
              <a:t>doc.: IEEE 802 EC-25/0002r9</a:t>
            </a:r>
            <a:endParaRPr lang="en-US" dirty="0"/>
          </a:p>
        </p:txBody>
      </p:sp>
      <p:sp>
        <p:nvSpPr>
          <p:cNvPr id="5" name="Rectangle 3"/>
          <p:cNvSpPr>
            <a:spLocks noGrp="1" noChangeArrowheads="1"/>
          </p:cNvSpPr>
          <p:nvPr>
            <p:ph type="dt"/>
          </p:nvPr>
        </p:nvSpPr>
        <p:spPr>
          <a:ln/>
        </p:spPr>
        <p:txBody>
          <a:bodyPr/>
          <a:lstStyle/>
          <a:p>
            <a:r>
              <a:rPr lang="en-US"/>
              <a:t>September  2025</a:t>
            </a:r>
            <a:endParaRPr lang="en-US" dirty="0"/>
          </a:p>
        </p:txBody>
      </p:sp>
      <p:sp>
        <p:nvSpPr>
          <p:cNvPr id="6" name="Rectangle 6"/>
          <p:cNvSpPr>
            <a:spLocks noGrp="1" noChangeArrowheads="1"/>
          </p:cNvSpPr>
          <p:nvPr>
            <p:ph type="ftr"/>
          </p:nvPr>
        </p:nvSpPr>
        <p:spPr>
          <a:ln/>
        </p:spPr>
        <p:txBody>
          <a:bodyPr/>
          <a:lstStyle/>
          <a:p>
            <a:r>
              <a:rPr lang="en-US" dirty="0"/>
              <a:t>Jon Rosdahl, Qualcomm</a:t>
            </a:r>
          </a:p>
        </p:txBody>
      </p:sp>
      <p:sp>
        <p:nvSpPr>
          <p:cNvPr id="7" name="Rectangle 7"/>
          <p:cNvSpPr>
            <a:spLocks noGrp="1" noChangeArrowheads="1"/>
          </p:cNvSpPr>
          <p:nvPr>
            <p:ph type="sldNum"/>
          </p:nvPr>
        </p:nvSpPr>
        <p:spPr>
          <a:ln/>
        </p:spPr>
        <p:txBody>
          <a:bodyPr/>
          <a:lstStyle/>
          <a:p>
            <a:r>
              <a:rPr lang="en-US" dirty="0"/>
              <a:t>Page </a:t>
            </a:r>
            <a:fld id="{465D53FD-DB5F-4815-BF01-6488A8FBD189}" type="slidenum">
              <a:rPr lang="en-US"/>
              <a:pPr/>
              <a:t>1</a:t>
            </a:fld>
            <a:endParaRPr lang="en-US" dirty="0"/>
          </a:p>
        </p:txBody>
      </p:sp>
      <p:sp>
        <p:nvSpPr>
          <p:cNvPr id="12289" name="Text Box 1"/>
          <p:cNvSpPr txBox="1">
            <a:spLocks noChangeArrowheads="1"/>
          </p:cNvSpPr>
          <p:nvPr/>
        </p:nvSpPr>
        <p:spPr bwMode="auto">
          <a:xfrm>
            <a:off x="1182121" y="709837"/>
            <a:ext cx="4738235" cy="3509035"/>
          </a:xfrm>
          <a:prstGeom prst="rect">
            <a:avLst/>
          </a:prstGeom>
          <a:solidFill>
            <a:srgbClr val="FFFFFF"/>
          </a:solidFill>
          <a:ln w="9525">
            <a:solidFill>
              <a:srgbClr val="000000"/>
            </a:solidFill>
            <a:miter lim="800000"/>
            <a:headEnd/>
            <a:tailEnd/>
          </a:ln>
          <a:effectLst/>
        </p:spPr>
        <p:txBody>
          <a:bodyPr wrap="none" lIns="92994" tIns="46497" rIns="92994" bIns="46497" anchor="ctr"/>
          <a:lstStyle/>
          <a:p>
            <a:endParaRPr lang="en-GB" dirty="0"/>
          </a:p>
        </p:txBody>
      </p:sp>
      <p:sp>
        <p:nvSpPr>
          <p:cNvPr id="12290" name="Rectangle 2"/>
          <p:cNvSpPr txBox="1">
            <a:spLocks noGrp="1" noChangeArrowheads="1"/>
          </p:cNvSpPr>
          <p:nvPr>
            <p:ph type="body"/>
          </p:nvPr>
        </p:nvSpPr>
        <p:spPr bwMode="auto">
          <a:xfrm>
            <a:off x="946347" y="4459767"/>
            <a:ext cx="5209782" cy="4320048"/>
          </a:xfrm>
          <a:prstGeom prst="rect">
            <a:avLst/>
          </a:prstGeom>
          <a:noFill/>
          <a:ln>
            <a:round/>
            <a:headEnd/>
            <a:tailEnd/>
          </a:ln>
        </p:spPr>
        <p:txBody>
          <a:bodyPr wrap="none" anchor="ctr"/>
          <a:lstStyle/>
          <a:p>
            <a:r>
              <a:rPr lang="en-US" sz="600" dirty="0"/>
              <a:t>R0 – New report for 2025 –January 802W Interim - Kobe</a:t>
            </a:r>
          </a:p>
          <a:p>
            <a:r>
              <a:rPr lang="en-US" sz="600" dirty="0"/>
              <a:t>R1 – Update for 2025 March IEEE 802 Plenary – Atlanta</a:t>
            </a:r>
          </a:p>
          <a:p>
            <a:r>
              <a:rPr lang="en-US" sz="600" dirty="0"/>
              <a:t>R2 – Prepared for the 2025 April IEEE 802WCSC Telecon that was cancelled.</a:t>
            </a:r>
          </a:p>
          <a:p>
            <a:r>
              <a:rPr lang="en-US" sz="600" dirty="0"/>
              <a:t>R3 – Update for the 2025 May IEEE 802 Wireless interim – Warsaw</a:t>
            </a:r>
          </a:p>
          <a:p>
            <a:r>
              <a:rPr lang="en-US" sz="600" dirty="0"/>
              <a:t>R4 – Updated after discussion in 802WCSC 11 May 2025</a:t>
            </a:r>
            <a:br>
              <a:rPr lang="en-US" sz="600" dirty="0"/>
            </a:br>
            <a:r>
              <a:rPr lang="en-US" sz="600" dirty="0"/>
              <a:t>R5 – Updated after discussion in 802WCSC Future Venue </a:t>
            </a:r>
            <a:r>
              <a:rPr lang="en-US" sz="600" dirty="0" err="1"/>
              <a:t>AdHoc</a:t>
            </a:r>
            <a:r>
              <a:rPr lang="en-US" sz="600" dirty="0"/>
              <a:t> 16 May 2025</a:t>
            </a:r>
          </a:p>
          <a:p>
            <a:r>
              <a:rPr lang="en-US" sz="600" dirty="0"/>
              <a:t>         and  2 date errors on slide 4 noted during the 802.11 Closing Plenary</a:t>
            </a:r>
            <a:br>
              <a:rPr lang="en-US" sz="600" dirty="0"/>
            </a:br>
            <a:r>
              <a:rPr lang="en-US" sz="600" dirty="0"/>
              <a:t>R6 – Updated after presentation in 802WCSC July 2025 Meeting.</a:t>
            </a:r>
          </a:p>
          <a:p>
            <a:r>
              <a:rPr lang="en-US" sz="600" dirty="0"/>
              <a:t>R7 – presented to the August 802WCSC telecon.</a:t>
            </a:r>
            <a:br>
              <a:rPr lang="en-US" sz="600" dirty="0"/>
            </a:br>
            <a:r>
              <a:rPr lang="en-US" sz="600" dirty="0"/>
              <a:t>R8 – Updated after Motion for 2026 IEEE 802 Wireless Session Fees.</a:t>
            </a:r>
          </a:p>
          <a:p>
            <a:r>
              <a:rPr lang="en-US" sz="600" dirty="0"/>
              <a:t>R9 – Presented to 2025 September IEEE 802 Wireless Interim – 802WCSC and 802W Joint Plenary</a:t>
            </a:r>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6900">
              <a:defRPr/>
            </a:pPr>
            <a:r>
              <a:rPr lang="en-US" b="0" i="0" dirty="0">
                <a:solidFill>
                  <a:srgbClr val="000000"/>
                </a:solidFill>
                <a:effectLst/>
                <a:latin typeface="Times New Roman" panose="02020603050405020304" pitchFamily="18" charset="0"/>
              </a:rPr>
              <a:t>From 802 WCSC Ops Man 2.5: All decisions related to or affecting the Joint Treasury shall be delegated to the Executive Committee of the Joint Treasury. Examples of such decisions include approval to spend funds and venue selection.</a:t>
            </a:r>
            <a:endParaRPr lang="en-US" dirty="0"/>
          </a:p>
          <a:p>
            <a:endParaRPr lang="en-US" dirty="0"/>
          </a:p>
          <a:p>
            <a:r>
              <a:rPr lang="en-US" dirty="0"/>
              <a:t>Motion 2 and 3 were not made during the 2026-06-12 Telecon -</a:t>
            </a:r>
          </a:p>
        </p:txBody>
      </p:sp>
      <p:sp>
        <p:nvSpPr>
          <p:cNvPr id="4" name="Header Placeholder 3"/>
          <p:cNvSpPr>
            <a:spLocks noGrp="1"/>
          </p:cNvSpPr>
          <p:nvPr>
            <p:ph type="hdr"/>
          </p:nvPr>
        </p:nvSpPr>
        <p:spPr/>
        <p:txBody>
          <a:bodyPr/>
          <a:lstStyle/>
          <a:p>
            <a:r>
              <a:rPr lang="pt-BR"/>
              <a:t>doc.: IEEE 802 EC-25/0002r9</a:t>
            </a:r>
            <a:endParaRPr lang="en-US" dirty="0"/>
          </a:p>
        </p:txBody>
      </p:sp>
      <p:sp>
        <p:nvSpPr>
          <p:cNvPr id="5" name="Date Placeholder 4"/>
          <p:cNvSpPr>
            <a:spLocks noGrp="1"/>
          </p:cNvSpPr>
          <p:nvPr>
            <p:ph type="dt"/>
          </p:nvPr>
        </p:nvSpPr>
        <p:spPr/>
        <p:txBody>
          <a:bodyPr/>
          <a:lstStyle/>
          <a:p>
            <a:r>
              <a:rPr lang="en-US"/>
              <a:t>September  2025</a:t>
            </a:r>
            <a:endParaRPr lang="en-US" dirty="0"/>
          </a:p>
        </p:txBody>
      </p:sp>
      <p:sp>
        <p:nvSpPr>
          <p:cNvPr id="6" name="Footer Placeholder 5"/>
          <p:cNvSpPr>
            <a:spLocks noGrp="1"/>
          </p:cNvSpPr>
          <p:nvPr>
            <p:ph type="ftr"/>
          </p:nvPr>
        </p:nvSpPr>
        <p:spPr/>
        <p:txBody>
          <a:bodyPr/>
          <a:lstStyle/>
          <a:p>
            <a:r>
              <a:rPr lang="en-US"/>
              <a:t>Jon Rosdahl, Qualcomm</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13</a:t>
            </a:fld>
            <a:endParaRPr lang="en-US" dirty="0"/>
          </a:p>
        </p:txBody>
      </p:sp>
    </p:spTree>
    <p:extLst>
      <p:ext uri="{BB962C8B-B14F-4D97-AF65-F5344CB8AC3E}">
        <p14:creationId xmlns:p14="http://schemas.microsoft.com/office/powerpoint/2010/main" val="6603236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6900">
              <a:defRPr/>
            </a:pPr>
            <a:r>
              <a:rPr lang="en-US" b="0" i="0" dirty="0">
                <a:solidFill>
                  <a:srgbClr val="000000"/>
                </a:solidFill>
                <a:effectLst/>
                <a:latin typeface="Times New Roman" panose="02020603050405020304" pitchFamily="18" charset="0"/>
              </a:rPr>
              <a:t>From 802 WCSC Ops Man 2.5: All decisions related to or affecting the Joint Treasury shall be delegated to the Executive Committee of the Joint Treasury. Examples of such decisions include approval to spend funds and venue selection.</a:t>
            </a:r>
            <a:endParaRPr lang="en-US" dirty="0"/>
          </a:p>
          <a:p>
            <a:endParaRPr lang="en-US" dirty="0"/>
          </a:p>
        </p:txBody>
      </p:sp>
      <p:sp>
        <p:nvSpPr>
          <p:cNvPr id="4" name="Header Placeholder 3"/>
          <p:cNvSpPr>
            <a:spLocks noGrp="1"/>
          </p:cNvSpPr>
          <p:nvPr>
            <p:ph type="hdr"/>
          </p:nvPr>
        </p:nvSpPr>
        <p:spPr/>
        <p:txBody>
          <a:bodyPr/>
          <a:lstStyle/>
          <a:p>
            <a:r>
              <a:rPr lang="pt-BR"/>
              <a:t>doc.: IEEE 802 EC-25/0002r9</a:t>
            </a:r>
            <a:endParaRPr lang="en-US" dirty="0"/>
          </a:p>
        </p:txBody>
      </p:sp>
      <p:sp>
        <p:nvSpPr>
          <p:cNvPr id="5" name="Date Placeholder 4"/>
          <p:cNvSpPr>
            <a:spLocks noGrp="1"/>
          </p:cNvSpPr>
          <p:nvPr>
            <p:ph type="dt"/>
          </p:nvPr>
        </p:nvSpPr>
        <p:spPr/>
        <p:txBody>
          <a:bodyPr/>
          <a:lstStyle/>
          <a:p>
            <a:r>
              <a:rPr lang="en-US"/>
              <a:t>September  2025</a:t>
            </a:r>
            <a:endParaRPr lang="en-US" dirty="0"/>
          </a:p>
        </p:txBody>
      </p:sp>
      <p:sp>
        <p:nvSpPr>
          <p:cNvPr id="6" name="Footer Placeholder 5"/>
          <p:cNvSpPr>
            <a:spLocks noGrp="1"/>
          </p:cNvSpPr>
          <p:nvPr>
            <p:ph type="ftr"/>
          </p:nvPr>
        </p:nvSpPr>
        <p:spPr/>
        <p:txBody>
          <a:bodyPr/>
          <a:lstStyle/>
          <a:p>
            <a:r>
              <a:rPr lang="en-US"/>
              <a:t>Jon Rosdahl, Qualcomm</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14</a:t>
            </a:fld>
            <a:endParaRPr lang="en-US" dirty="0"/>
          </a:p>
        </p:txBody>
      </p:sp>
    </p:spTree>
    <p:extLst>
      <p:ext uri="{BB962C8B-B14F-4D97-AF65-F5344CB8AC3E}">
        <p14:creationId xmlns:p14="http://schemas.microsoft.com/office/powerpoint/2010/main" val="16171233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6900">
              <a:defRPr/>
            </a:pPr>
            <a:r>
              <a:rPr lang="en-US" b="0" i="0" dirty="0">
                <a:solidFill>
                  <a:srgbClr val="000000"/>
                </a:solidFill>
                <a:effectLst/>
                <a:latin typeface="Times New Roman" panose="02020603050405020304" pitchFamily="18" charset="0"/>
              </a:rPr>
              <a:t>From 802 WCSC Ops Man 2.5: All decisions related to or affecting the Joint Treasury shall be delegated to the Executive Committee of the Joint Treasury. Examples of such decisions include approval to spend funds and venue selection.</a:t>
            </a:r>
          </a:p>
          <a:p>
            <a:endParaRPr lang="en-US" dirty="0"/>
          </a:p>
        </p:txBody>
      </p:sp>
      <p:sp>
        <p:nvSpPr>
          <p:cNvPr id="4" name="Header Placeholder 3"/>
          <p:cNvSpPr>
            <a:spLocks noGrp="1"/>
          </p:cNvSpPr>
          <p:nvPr>
            <p:ph type="hdr"/>
          </p:nvPr>
        </p:nvSpPr>
        <p:spPr/>
        <p:txBody>
          <a:bodyPr/>
          <a:lstStyle/>
          <a:p>
            <a:r>
              <a:rPr lang="pt-BR"/>
              <a:t>doc.: IEEE 802 EC-25/0002r9</a:t>
            </a:r>
            <a:endParaRPr lang="en-US" dirty="0"/>
          </a:p>
        </p:txBody>
      </p:sp>
      <p:sp>
        <p:nvSpPr>
          <p:cNvPr id="5" name="Date Placeholder 4"/>
          <p:cNvSpPr>
            <a:spLocks noGrp="1"/>
          </p:cNvSpPr>
          <p:nvPr>
            <p:ph type="dt"/>
          </p:nvPr>
        </p:nvSpPr>
        <p:spPr/>
        <p:txBody>
          <a:bodyPr/>
          <a:lstStyle/>
          <a:p>
            <a:r>
              <a:rPr lang="en-US"/>
              <a:t>September  2025</a:t>
            </a:r>
            <a:endParaRPr lang="en-US" dirty="0"/>
          </a:p>
        </p:txBody>
      </p:sp>
      <p:sp>
        <p:nvSpPr>
          <p:cNvPr id="6" name="Footer Placeholder 5"/>
          <p:cNvSpPr>
            <a:spLocks noGrp="1"/>
          </p:cNvSpPr>
          <p:nvPr>
            <p:ph type="ftr"/>
          </p:nvPr>
        </p:nvSpPr>
        <p:spPr/>
        <p:txBody>
          <a:bodyPr/>
          <a:lstStyle/>
          <a:p>
            <a:r>
              <a:rPr lang="en-US"/>
              <a:t>Jon Rosdahl, Qualcomm</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15</a:t>
            </a:fld>
            <a:endParaRPr lang="en-US" dirty="0"/>
          </a:p>
        </p:txBody>
      </p:sp>
    </p:spTree>
    <p:extLst>
      <p:ext uri="{BB962C8B-B14F-4D97-AF65-F5344CB8AC3E}">
        <p14:creationId xmlns:p14="http://schemas.microsoft.com/office/powerpoint/2010/main" val="14162414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Times New Roman" panose="02020603050405020304" pitchFamily="18" charset="0"/>
              </a:rPr>
              <a:t>From 802 WCSC Ops Man 2.5: All decisions related to or affecting the Joint Treasury shall be delegated to the Executive Committee of the Joint Treasury. Examples of such decisions include approval to spend funds and venue selection.</a:t>
            </a:r>
          </a:p>
          <a:p>
            <a:endParaRPr lang="en-US" b="0" i="0" dirty="0">
              <a:solidFill>
                <a:srgbClr val="000000"/>
              </a:solidFill>
              <a:effectLst/>
              <a:latin typeface="Times New Roman" panose="02020603050405020304" pitchFamily="18" charset="0"/>
            </a:endParaRPr>
          </a:p>
          <a:p>
            <a:r>
              <a:rPr lang="en-US" b="0" i="0" dirty="0">
                <a:solidFill>
                  <a:srgbClr val="000000"/>
                </a:solidFill>
                <a:effectLst/>
                <a:latin typeface="Times New Roman" panose="02020603050405020304" pitchFamily="18" charset="0"/>
              </a:rPr>
              <a:t>Motion #1 was to approve purchase of 802.15 Anniversary shirts.</a:t>
            </a:r>
            <a:endParaRPr lang="en-US" dirty="0"/>
          </a:p>
        </p:txBody>
      </p:sp>
      <p:sp>
        <p:nvSpPr>
          <p:cNvPr id="4" name="Header Placeholder 3"/>
          <p:cNvSpPr>
            <a:spLocks noGrp="1"/>
          </p:cNvSpPr>
          <p:nvPr>
            <p:ph type="hdr"/>
          </p:nvPr>
        </p:nvSpPr>
        <p:spPr/>
        <p:txBody>
          <a:bodyPr/>
          <a:lstStyle/>
          <a:p>
            <a:r>
              <a:rPr lang="pt-BR"/>
              <a:t>doc.: IEEE 802 EC-25/0002r9</a:t>
            </a:r>
            <a:endParaRPr lang="en-US" dirty="0"/>
          </a:p>
        </p:txBody>
      </p:sp>
      <p:sp>
        <p:nvSpPr>
          <p:cNvPr id="5" name="Date Placeholder 4"/>
          <p:cNvSpPr>
            <a:spLocks noGrp="1"/>
          </p:cNvSpPr>
          <p:nvPr>
            <p:ph type="dt"/>
          </p:nvPr>
        </p:nvSpPr>
        <p:spPr/>
        <p:txBody>
          <a:bodyPr/>
          <a:lstStyle/>
          <a:p>
            <a:r>
              <a:rPr lang="en-US"/>
              <a:t>September  2025</a:t>
            </a:r>
            <a:endParaRPr lang="en-US" dirty="0"/>
          </a:p>
        </p:txBody>
      </p:sp>
      <p:sp>
        <p:nvSpPr>
          <p:cNvPr id="6" name="Footer Placeholder 5"/>
          <p:cNvSpPr>
            <a:spLocks noGrp="1"/>
          </p:cNvSpPr>
          <p:nvPr>
            <p:ph type="ftr"/>
          </p:nvPr>
        </p:nvSpPr>
        <p:spPr/>
        <p:txBody>
          <a:bodyPr/>
          <a:lstStyle/>
          <a:p>
            <a:r>
              <a:rPr lang="en-US"/>
              <a:t>Jon Rosdahl, Qualcomm</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16</a:t>
            </a:fld>
            <a:endParaRPr lang="en-US" dirty="0"/>
          </a:p>
        </p:txBody>
      </p:sp>
    </p:spTree>
    <p:extLst>
      <p:ext uri="{BB962C8B-B14F-4D97-AF65-F5344CB8AC3E}">
        <p14:creationId xmlns:p14="http://schemas.microsoft.com/office/powerpoint/2010/main" val="10661538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6900">
              <a:defRPr/>
            </a:pPr>
            <a:r>
              <a:rPr lang="en-US" b="0" i="0" dirty="0">
                <a:solidFill>
                  <a:srgbClr val="000000"/>
                </a:solidFill>
                <a:effectLst/>
                <a:latin typeface="Times New Roman" panose="02020603050405020304" pitchFamily="18" charset="0"/>
              </a:rPr>
              <a:t>From 802 WCSC Ops Man 2.5: All decisions related to or affecting the Joint Treasury shall be delegated to the Executive Committee of the Joint Treasury. Examples of such decisions include approval to spend funds and venue selection.</a:t>
            </a:r>
            <a:endParaRPr lang="en-US" dirty="0"/>
          </a:p>
          <a:p>
            <a:endParaRPr lang="en-US" dirty="0"/>
          </a:p>
        </p:txBody>
      </p:sp>
      <p:sp>
        <p:nvSpPr>
          <p:cNvPr id="4" name="Header Placeholder 3"/>
          <p:cNvSpPr>
            <a:spLocks noGrp="1"/>
          </p:cNvSpPr>
          <p:nvPr>
            <p:ph type="hdr"/>
          </p:nvPr>
        </p:nvSpPr>
        <p:spPr/>
        <p:txBody>
          <a:bodyPr/>
          <a:lstStyle/>
          <a:p>
            <a:r>
              <a:rPr lang="pt-BR"/>
              <a:t>doc.: IEEE 802 EC-25/0002r9</a:t>
            </a:r>
            <a:endParaRPr lang="en-US" dirty="0"/>
          </a:p>
        </p:txBody>
      </p:sp>
      <p:sp>
        <p:nvSpPr>
          <p:cNvPr id="5" name="Date Placeholder 4"/>
          <p:cNvSpPr>
            <a:spLocks noGrp="1"/>
          </p:cNvSpPr>
          <p:nvPr>
            <p:ph type="dt"/>
          </p:nvPr>
        </p:nvSpPr>
        <p:spPr/>
        <p:txBody>
          <a:bodyPr/>
          <a:lstStyle/>
          <a:p>
            <a:r>
              <a:rPr lang="en-US"/>
              <a:t>September  2025</a:t>
            </a:r>
            <a:endParaRPr lang="en-US" dirty="0"/>
          </a:p>
        </p:txBody>
      </p:sp>
      <p:sp>
        <p:nvSpPr>
          <p:cNvPr id="6" name="Footer Placeholder 5"/>
          <p:cNvSpPr>
            <a:spLocks noGrp="1"/>
          </p:cNvSpPr>
          <p:nvPr>
            <p:ph type="ftr"/>
          </p:nvPr>
        </p:nvSpPr>
        <p:spPr/>
        <p:txBody>
          <a:bodyPr/>
          <a:lstStyle/>
          <a:p>
            <a:r>
              <a:rPr lang="en-US"/>
              <a:t>Jon Rosdahl, Qualcomm</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17</a:t>
            </a:fld>
            <a:endParaRPr lang="en-US" dirty="0"/>
          </a:p>
        </p:txBody>
      </p:sp>
    </p:spTree>
    <p:extLst>
      <p:ext uri="{BB962C8B-B14F-4D97-AF65-F5344CB8AC3E}">
        <p14:creationId xmlns:p14="http://schemas.microsoft.com/office/powerpoint/2010/main" val="2258181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6900">
              <a:defRPr/>
            </a:pPr>
            <a:r>
              <a:rPr lang="en-US" b="0" i="0" dirty="0">
                <a:solidFill>
                  <a:srgbClr val="000000"/>
                </a:solidFill>
                <a:effectLst/>
                <a:latin typeface="Times New Roman" panose="02020603050405020304" pitchFamily="18" charset="0"/>
              </a:rPr>
              <a:t>From 802 WCSC Ops Man 2.5: All decisions related to or affecting the Joint Treasury shall be delegated to the Executive Committee of the Joint Treasury. Examples of such decisions include approval to spend funds and venue selection.</a:t>
            </a:r>
            <a:endParaRPr lang="en-US" dirty="0"/>
          </a:p>
          <a:p>
            <a:endParaRPr lang="en-US" dirty="0"/>
          </a:p>
        </p:txBody>
      </p:sp>
      <p:sp>
        <p:nvSpPr>
          <p:cNvPr id="4" name="Header Placeholder 3"/>
          <p:cNvSpPr>
            <a:spLocks noGrp="1"/>
          </p:cNvSpPr>
          <p:nvPr>
            <p:ph type="hdr"/>
          </p:nvPr>
        </p:nvSpPr>
        <p:spPr/>
        <p:txBody>
          <a:bodyPr/>
          <a:lstStyle/>
          <a:p>
            <a:r>
              <a:rPr lang="pt-BR"/>
              <a:t>doc.: IEEE 802 EC-25/0002r9</a:t>
            </a:r>
            <a:endParaRPr lang="en-US" dirty="0"/>
          </a:p>
        </p:txBody>
      </p:sp>
      <p:sp>
        <p:nvSpPr>
          <p:cNvPr id="5" name="Date Placeholder 4"/>
          <p:cNvSpPr>
            <a:spLocks noGrp="1"/>
          </p:cNvSpPr>
          <p:nvPr>
            <p:ph type="dt"/>
          </p:nvPr>
        </p:nvSpPr>
        <p:spPr/>
        <p:txBody>
          <a:bodyPr/>
          <a:lstStyle/>
          <a:p>
            <a:r>
              <a:rPr lang="en-US"/>
              <a:t>September  2025</a:t>
            </a:r>
            <a:endParaRPr lang="en-US" dirty="0"/>
          </a:p>
        </p:txBody>
      </p:sp>
      <p:sp>
        <p:nvSpPr>
          <p:cNvPr id="6" name="Footer Placeholder 5"/>
          <p:cNvSpPr>
            <a:spLocks noGrp="1"/>
          </p:cNvSpPr>
          <p:nvPr>
            <p:ph type="ftr"/>
          </p:nvPr>
        </p:nvSpPr>
        <p:spPr/>
        <p:txBody>
          <a:bodyPr/>
          <a:lstStyle/>
          <a:p>
            <a:r>
              <a:rPr lang="en-US"/>
              <a:t>Jon Rosdahl, Qualcomm</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18</a:t>
            </a:fld>
            <a:endParaRPr lang="en-US" dirty="0"/>
          </a:p>
        </p:txBody>
      </p:sp>
    </p:spTree>
    <p:extLst>
      <p:ext uri="{BB962C8B-B14F-4D97-AF65-F5344CB8AC3E}">
        <p14:creationId xmlns:p14="http://schemas.microsoft.com/office/powerpoint/2010/main" val="29323336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6900">
              <a:defRPr/>
            </a:pPr>
            <a:r>
              <a:rPr lang="en-US" b="0" i="0" dirty="0">
                <a:solidFill>
                  <a:srgbClr val="000000"/>
                </a:solidFill>
                <a:effectLst/>
                <a:latin typeface="Times New Roman" panose="02020603050405020304" pitchFamily="18" charset="0"/>
              </a:rPr>
              <a:t>From 802 WCSC Ops Man 2.5: All decisions related to or affecting the Joint Treasury shall be delegated to the Executive Committee of the Joint Treasury. Examples of such decisions include approval to spend funds and venue selection.</a:t>
            </a:r>
            <a:endParaRPr lang="en-US" dirty="0"/>
          </a:p>
          <a:p>
            <a:endParaRPr lang="en-US" dirty="0"/>
          </a:p>
        </p:txBody>
      </p:sp>
      <p:sp>
        <p:nvSpPr>
          <p:cNvPr id="4" name="Header Placeholder 3"/>
          <p:cNvSpPr>
            <a:spLocks noGrp="1"/>
          </p:cNvSpPr>
          <p:nvPr>
            <p:ph type="hdr"/>
          </p:nvPr>
        </p:nvSpPr>
        <p:spPr/>
        <p:txBody>
          <a:bodyPr/>
          <a:lstStyle/>
          <a:p>
            <a:r>
              <a:rPr lang="pt-BR"/>
              <a:t>doc.: IEEE 802 EC-25/0002r9</a:t>
            </a:r>
            <a:endParaRPr lang="en-US" dirty="0"/>
          </a:p>
        </p:txBody>
      </p:sp>
      <p:sp>
        <p:nvSpPr>
          <p:cNvPr id="5" name="Date Placeholder 4"/>
          <p:cNvSpPr>
            <a:spLocks noGrp="1"/>
          </p:cNvSpPr>
          <p:nvPr>
            <p:ph type="dt"/>
          </p:nvPr>
        </p:nvSpPr>
        <p:spPr/>
        <p:txBody>
          <a:bodyPr/>
          <a:lstStyle/>
          <a:p>
            <a:r>
              <a:rPr lang="en-US"/>
              <a:t>September  2025</a:t>
            </a:r>
            <a:endParaRPr lang="en-US" dirty="0"/>
          </a:p>
        </p:txBody>
      </p:sp>
      <p:sp>
        <p:nvSpPr>
          <p:cNvPr id="6" name="Footer Placeholder 5"/>
          <p:cNvSpPr>
            <a:spLocks noGrp="1"/>
          </p:cNvSpPr>
          <p:nvPr>
            <p:ph type="ftr"/>
          </p:nvPr>
        </p:nvSpPr>
        <p:spPr/>
        <p:txBody>
          <a:bodyPr/>
          <a:lstStyle/>
          <a:p>
            <a:r>
              <a:rPr lang="en-US"/>
              <a:t>Jon Rosdahl, Qualcomm</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19</a:t>
            </a:fld>
            <a:endParaRPr lang="en-US" dirty="0"/>
          </a:p>
        </p:txBody>
      </p:sp>
    </p:spTree>
    <p:extLst>
      <p:ext uri="{BB962C8B-B14F-4D97-AF65-F5344CB8AC3E}">
        <p14:creationId xmlns:p14="http://schemas.microsoft.com/office/powerpoint/2010/main" val="10491264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6900">
              <a:defRPr/>
            </a:pPr>
            <a:r>
              <a:rPr lang="en-US" b="0" i="0" dirty="0">
                <a:solidFill>
                  <a:srgbClr val="000000"/>
                </a:solidFill>
                <a:effectLst/>
                <a:latin typeface="Times New Roman" panose="02020603050405020304" pitchFamily="18" charset="0"/>
              </a:rPr>
              <a:t>From 802 WCSC Ops Man 2.5: All decisions related to or affecting the Joint Treasury shall be delegated to the Executive Committee of the Joint Treasury. Examples of such decisions include approval to spend funds and venue selection.</a:t>
            </a:r>
            <a:endParaRPr lang="en-US" dirty="0"/>
          </a:p>
          <a:p>
            <a:endParaRPr lang="en-US" dirty="0"/>
          </a:p>
        </p:txBody>
      </p:sp>
      <p:sp>
        <p:nvSpPr>
          <p:cNvPr id="4" name="Header Placeholder 3"/>
          <p:cNvSpPr>
            <a:spLocks noGrp="1"/>
          </p:cNvSpPr>
          <p:nvPr>
            <p:ph type="hdr"/>
          </p:nvPr>
        </p:nvSpPr>
        <p:spPr/>
        <p:txBody>
          <a:bodyPr/>
          <a:lstStyle/>
          <a:p>
            <a:r>
              <a:rPr lang="pt-BR"/>
              <a:t>doc.: IEEE 802 EC-25/0002r9</a:t>
            </a:r>
            <a:endParaRPr lang="en-US" dirty="0"/>
          </a:p>
        </p:txBody>
      </p:sp>
      <p:sp>
        <p:nvSpPr>
          <p:cNvPr id="5" name="Date Placeholder 4"/>
          <p:cNvSpPr>
            <a:spLocks noGrp="1"/>
          </p:cNvSpPr>
          <p:nvPr>
            <p:ph type="dt"/>
          </p:nvPr>
        </p:nvSpPr>
        <p:spPr/>
        <p:txBody>
          <a:bodyPr/>
          <a:lstStyle/>
          <a:p>
            <a:r>
              <a:rPr lang="en-US"/>
              <a:t>September  2025</a:t>
            </a:r>
            <a:endParaRPr lang="en-US" dirty="0"/>
          </a:p>
        </p:txBody>
      </p:sp>
      <p:sp>
        <p:nvSpPr>
          <p:cNvPr id="6" name="Footer Placeholder 5"/>
          <p:cNvSpPr>
            <a:spLocks noGrp="1"/>
          </p:cNvSpPr>
          <p:nvPr>
            <p:ph type="ftr"/>
          </p:nvPr>
        </p:nvSpPr>
        <p:spPr/>
        <p:txBody>
          <a:bodyPr/>
          <a:lstStyle/>
          <a:p>
            <a:r>
              <a:rPr lang="en-US"/>
              <a:t>Jon Rosdahl, Qualcomm</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20</a:t>
            </a:fld>
            <a:endParaRPr lang="en-US" dirty="0"/>
          </a:p>
        </p:txBody>
      </p:sp>
    </p:spTree>
    <p:extLst>
      <p:ext uri="{BB962C8B-B14F-4D97-AF65-F5344CB8AC3E}">
        <p14:creationId xmlns:p14="http://schemas.microsoft.com/office/powerpoint/2010/main" val="14262118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6900">
              <a:defRPr/>
            </a:pPr>
            <a:r>
              <a:rPr lang="en-US" dirty="0"/>
              <a:t>During the 2023 November 802WCSC meeting, no objection to proceed with this venue, but a formal decision to be taken 2023 Dec 802WCSC Telecon.</a:t>
            </a:r>
          </a:p>
          <a:p>
            <a:endParaRPr lang="en-US" dirty="0"/>
          </a:p>
          <a:p>
            <a:r>
              <a:rPr lang="en-US" dirty="0"/>
              <a:t>From 802 WCSC Ops Man 2.5: All decisions related to or affecting the Joint Treasury shall be delegated to the Executive Committee of the Joint Treasury. Examples of such decisions include approval to spend funds and venue selection.</a:t>
            </a:r>
          </a:p>
          <a:p>
            <a:endParaRPr lang="en-US" dirty="0"/>
          </a:p>
        </p:txBody>
      </p:sp>
      <p:sp>
        <p:nvSpPr>
          <p:cNvPr id="4" name="Header Placeholder 3"/>
          <p:cNvSpPr>
            <a:spLocks noGrp="1"/>
          </p:cNvSpPr>
          <p:nvPr>
            <p:ph type="hdr"/>
          </p:nvPr>
        </p:nvSpPr>
        <p:spPr/>
        <p:txBody>
          <a:bodyPr/>
          <a:lstStyle/>
          <a:p>
            <a:pPr defTabSz="456900">
              <a:defRPr/>
            </a:pPr>
            <a:r>
              <a:rPr lang="pt-BR"/>
              <a:t>doc.: IEEE 802 EC-25/0002r9</a:t>
            </a:r>
            <a:endParaRPr lang="en-US" dirty="0"/>
          </a:p>
        </p:txBody>
      </p:sp>
      <p:sp>
        <p:nvSpPr>
          <p:cNvPr id="5" name="Date Placeholder 4"/>
          <p:cNvSpPr>
            <a:spLocks noGrp="1"/>
          </p:cNvSpPr>
          <p:nvPr>
            <p:ph type="dt"/>
          </p:nvPr>
        </p:nvSpPr>
        <p:spPr/>
        <p:txBody>
          <a:bodyPr/>
          <a:lstStyle/>
          <a:p>
            <a:pPr defTabSz="456900">
              <a:defRPr/>
            </a:pPr>
            <a:r>
              <a:rPr lang="en-US"/>
              <a:t>September  2025</a:t>
            </a:r>
            <a:endParaRPr lang="en-US" dirty="0"/>
          </a:p>
        </p:txBody>
      </p:sp>
      <p:sp>
        <p:nvSpPr>
          <p:cNvPr id="6" name="Footer Placeholder 5"/>
          <p:cNvSpPr>
            <a:spLocks noGrp="1"/>
          </p:cNvSpPr>
          <p:nvPr>
            <p:ph type="ftr"/>
          </p:nvPr>
        </p:nvSpPr>
        <p:spPr/>
        <p:txBody>
          <a:bodyPr/>
          <a:lstStyle/>
          <a:p>
            <a:pPr defTabSz="456900">
              <a:defRPr/>
            </a:pPr>
            <a:r>
              <a:rPr lang="en-US"/>
              <a:t>Jon Rosdahl, Qualcomm</a:t>
            </a:r>
            <a:endParaRPr lang="en-US" dirty="0"/>
          </a:p>
        </p:txBody>
      </p:sp>
      <p:sp>
        <p:nvSpPr>
          <p:cNvPr id="7" name="Slide Number Placeholder 6"/>
          <p:cNvSpPr>
            <a:spLocks noGrp="1"/>
          </p:cNvSpPr>
          <p:nvPr>
            <p:ph type="sldNum"/>
          </p:nvPr>
        </p:nvSpPr>
        <p:spPr/>
        <p:txBody>
          <a:bodyPr/>
          <a:lstStyle/>
          <a:p>
            <a:pPr defTabSz="456900">
              <a:defRPr/>
            </a:pPr>
            <a:r>
              <a:rPr lang="en-US"/>
              <a:t>Page </a:t>
            </a:r>
            <a:fld id="{47A7FEEB-9CD2-43FE-843C-C5350BEACB45}" type="slidenum">
              <a:rPr lang="en-US"/>
              <a:pPr defTabSz="456900">
                <a:defRPr/>
              </a:pPr>
              <a:t>21</a:t>
            </a:fld>
            <a:endParaRPr lang="en-US" dirty="0"/>
          </a:p>
        </p:txBody>
      </p:sp>
    </p:spTree>
    <p:extLst>
      <p:ext uri="{BB962C8B-B14F-4D97-AF65-F5344CB8AC3E}">
        <p14:creationId xmlns:p14="http://schemas.microsoft.com/office/powerpoint/2010/main" val="1716807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pt-BR"/>
              <a:t>doc.: IEEE 802 EC-25/0002r9</a:t>
            </a:r>
            <a:endParaRPr lang="en-US" dirty="0"/>
          </a:p>
        </p:txBody>
      </p:sp>
      <p:sp>
        <p:nvSpPr>
          <p:cNvPr id="5" name="Rectangle 3"/>
          <p:cNvSpPr>
            <a:spLocks noGrp="1" noChangeArrowheads="1"/>
          </p:cNvSpPr>
          <p:nvPr>
            <p:ph type="dt"/>
          </p:nvPr>
        </p:nvSpPr>
        <p:spPr>
          <a:ln/>
        </p:spPr>
        <p:txBody>
          <a:bodyPr/>
          <a:lstStyle/>
          <a:p>
            <a:r>
              <a:rPr lang="en-US"/>
              <a:t>September  2025</a:t>
            </a:r>
            <a:endParaRPr lang="en-US" dirty="0"/>
          </a:p>
        </p:txBody>
      </p:sp>
      <p:sp>
        <p:nvSpPr>
          <p:cNvPr id="6" name="Rectangle 6"/>
          <p:cNvSpPr>
            <a:spLocks noGrp="1" noChangeArrowheads="1"/>
          </p:cNvSpPr>
          <p:nvPr>
            <p:ph type="ftr"/>
          </p:nvPr>
        </p:nvSpPr>
        <p:spPr>
          <a:ln/>
        </p:spPr>
        <p:txBody>
          <a:bodyPr/>
          <a:lstStyle/>
          <a:p>
            <a:r>
              <a:rPr lang="en-US" dirty="0"/>
              <a:t>Jon Rosdahl, Qualcomm</a:t>
            </a:r>
          </a:p>
        </p:txBody>
      </p:sp>
      <p:sp>
        <p:nvSpPr>
          <p:cNvPr id="7" name="Rectangle 7"/>
          <p:cNvSpPr>
            <a:spLocks noGrp="1" noChangeArrowheads="1"/>
          </p:cNvSpPr>
          <p:nvPr>
            <p:ph type="sldNum"/>
          </p:nvPr>
        </p:nvSpPr>
        <p:spPr>
          <a:ln/>
        </p:spPr>
        <p:txBody>
          <a:bodyPr/>
          <a:lstStyle/>
          <a:p>
            <a:r>
              <a:rPr lang="en-US" dirty="0"/>
              <a:t>Page </a:t>
            </a:r>
            <a:fld id="{CA5AFF69-4AEE-4693-9CD6-98E2EBC076EC}" type="slidenum">
              <a:rPr lang="en-US"/>
              <a:pPr/>
              <a:t>2</a:t>
            </a:fld>
            <a:endParaRPr lang="en-US" dirty="0"/>
          </a:p>
        </p:txBody>
      </p:sp>
      <p:sp>
        <p:nvSpPr>
          <p:cNvPr id="13313" name="Text Box 1"/>
          <p:cNvSpPr txBox="1">
            <a:spLocks noChangeArrowheads="1"/>
          </p:cNvSpPr>
          <p:nvPr/>
        </p:nvSpPr>
        <p:spPr bwMode="auto">
          <a:xfrm>
            <a:off x="1182121" y="709837"/>
            <a:ext cx="4738235" cy="3509035"/>
          </a:xfrm>
          <a:prstGeom prst="rect">
            <a:avLst/>
          </a:prstGeom>
          <a:solidFill>
            <a:srgbClr val="FFFFFF"/>
          </a:solidFill>
          <a:ln w="9525">
            <a:solidFill>
              <a:srgbClr val="000000"/>
            </a:solidFill>
            <a:miter lim="800000"/>
            <a:headEnd/>
            <a:tailEnd/>
          </a:ln>
          <a:effectLst/>
        </p:spPr>
        <p:txBody>
          <a:bodyPr wrap="none" lIns="92994" tIns="46497" rIns="92994" bIns="46497" anchor="ctr"/>
          <a:lstStyle/>
          <a:p>
            <a:endParaRPr lang="en-GB" dirty="0"/>
          </a:p>
        </p:txBody>
      </p:sp>
      <p:sp>
        <p:nvSpPr>
          <p:cNvPr id="13314" name="Rectangle 2"/>
          <p:cNvSpPr txBox="1">
            <a:spLocks noGrp="1" noChangeArrowheads="1"/>
          </p:cNvSpPr>
          <p:nvPr>
            <p:ph type="body"/>
          </p:nvPr>
        </p:nvSpPr>
        <p:spPr bwMode="auto">
          <a:xfrm>
            <a:off x="946347" y="4459767"/>
            <a:ext cx="5209782" cy="4320048"/>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49263" rtl="0" eaLnBrk="0" fontAlgn="base" latinLnBrk="0" hangingPunct="0">
              <a:spcBef>
                <a:spcPct val="30000"/>
              </a:spcBef>
              <a:spcAft>
                <a:spcPct val="0"/>
              </a:spcAft>
              <a:buClr>
                <a:srgbClr val="000000"/>
              </a:buClr>
              <a:buSzPct val="100000"/>
              <a:buFont typeface="Times New Roman" pitchFamily="16" charset="0"/>
              <a:buNone/>
              <a:tabLst/>
              <a:defRPr/>
            </a:pPr>
            <a:r>
              <a:rPr lang="en-US" sz="1800" dirty="0"/>
              <a:t>Dark Blue – Covid Rebooks                </a:t>
            </a:r>
            <a:r>
              <a:rPr lang="en-US" sz="1800" b="1" dirty="0"/>
              <a:t>Yellow – Special Date change</a:t>
            </a:r>
          </a:p>
          <a:p>
            <a:pPr marL="0" marR="0" lvl="0" indent="0" algn="l" defTabSz="449263" rtl="0" eaLnBrk="0" fontAlgn="base" latinLnBrk="0" hangingPunct="0">
              <a:spcBef>
                <a:spcPct val="30000"/>
              </a:spcBef>
              <a:spcAft>
                <a:spcPct val="0"/>
              </a:spcAft>
              <a:buClr>
                <a:srgbClr val="000000"/>
              </a:buClr>
              <a:buSzPct val="100000"/>
              <a:buFont typeface="Times New Roman" pitchFamily="16" charset="0"/>
              <a:buNone/>
              <a:tabLst/>
              <a:defRPr/>
            </a:pPr>
            <a:r>
              <a:rPr lang="en-US" sz="1800" dirty="0"/>
              <a:t>Green – 2023 RFP Assignments          Light blue – 2024 Sept Telecon Approved Location</a:t>
            </a:r>
          </a:p>
          <a:p>
            <a:pPr marL="0" marR="0" lvl="0" indent="0" algn="l" defTabSz="449263" rtl="0" eaLnBrk="0" fontAlgn="base" latinLnBrk="0" hangingPunct="0">
              <a:spcBef>
                <a:spcPct val="30000"/>
              </a:spcBef>
              <a:spcAft>
                <a:spcPct val="0"/>
              </a:spcAft>
              <a:buClr>
                <a:srgbClr val="000000"/>
              </a:buClr>
              <a:buSzPct val="100000"/>
              <a:buFont typeface="Times New Roman" pitchFamily="16" charset="0"/>
              <a:buNone/>
              <a:tabLst/>
              <a:defRPr/>
            </a:pPr>
            <a:r>
              <a:rPr lang="en-US" sz="1800" dirty="0"/>
              <a:t>White – Booked Prior to Covid.</a:t>
            </a:r>
          </a:p>
          <a:p>
            <a:pPr marL="0" marR="0" lvl="0" indent="0" algn="l" defTabSz="449263" rtl="0" eaLnBrk="0" fontAlgn="base" latinLnBrk="0" hangingPunct="0">
              <a:spcBef>
                <a:spcPct val="30000"/>
              </a:spcBef>
              <a:spcAft>
                <a:spcPct val="0"/>
              </a:spcAft>
              <a:buClr>
                <a:srgbClr val="000000"/>
              </a:buClr>
              <a:buSzPct val="100000"/>
              <a:buFont typeface="Times New Roman" pitchFamily="16" charset="0"/>
              <a:buNone/>
              <a:tabLst/>
              <a:defRPr/>
            </a:pPr>
            <a:r>
              <a:rPr lang="en-US" sz="1800" dirty="0"/>
              <a:t>-----------------------------------------------------------------------------------------------------------------------</a:t>
            </a:r>
          </a:p>
          <a:p>
            <a:pPr marL="0" marR="0" lvl="0" indent="0" algn="l" defTabSz="449263" rtl="0" eaLnBrk="0" fontAlgn="base" latinLnBrk="0" hangingPunct="0">
              <a:spcBef>
                <a:spcPct val="30000"/>
              </a:spcBef>
              <a:spcAft>
                <a:spcPct val="0"/>
              </a:spcAft>
              <a:buClr>
                <a:srgbClr val="000000"/>
              </a:buClr>
              <a:buSzPct val="100000"/>
              <a:buFont typeface="Times New Roman" pitchFamily="16" charset="0"/>
              <a:buNone/>
              <a:tabLst/>
              <a:defRPr/>
            </a:pPr>
            <a:endParaRPr lang="en-US" sz="1800" dirty="0"/>
          </a:p>
          <a:p>
            <a:pPr marR="0" lvl="0" algn="l" defTabSz="449263" rtl="0" eaLnBrk="0" fontAlgn="base" latinLnBrk="0" hangingPunct="0">
              <a:spcBef>
                <a:spcPct val="30000"/>
              </a:spcBef>
              <a:spcAft>
                <a:spcPct val="0"/>
              </a:spcAft>
              <a:buClr>
                <a:srgbClr val="000000"/>
              </a:buClr>
              <a:buSzPct val="100000"/>
              <a:buFont typeface="Wingdings" panose="05000000000000000000" pitchFamily="2" charset="2"/>
              <a:buChar char="§"/>
              <a:tabLst/>
              <a:defRPr/>
            </a:pPr>
            <a:r>
              <a:rPr lang="en-US" sz="1600" dirty="0"/>
              <a:t>2025 July - Melia Castilla Madrid – July 27-Aug 1  - Contract and amendment executed.</a:t>
            </a:r>
          </a:p>
          <a:p>
            <a:pPr marR="0" lvl="0" algn="l" defTabSz="449263" rtl="0" eaLnBrk="0" fontAlgn="base" latinLnBrk="0" hangingPunct="0">
              <a:spcBef>
                <a:spcPct val="30000"/>
              </a:spcBef>
              <a:spcAft>
                <a:spcPct val="0"/>
              </a:spcAft>
              <a:buClr>
                <a:srgbClr val="000000"/>
              </a:buClr>
              <a:buSzPct val="100000"/>
              <a:buFont typeface="Wingdings" panose="05000000000000000000" pitchFamily="2" charset="2"/>
              <a:buChar char="§"/>
              <a:tabLst/>
              <a:defRPr/>
            </a:pPr>
            <a:r>
              <a:rPr lang="en-US" sz="1600" dirty="0"/>
              <a:t>2025/2026 November – Marriott Marquis Queen’s Park </a:t>
            </a:r>
            <a:r>
              <a:rPr lang="en-US" sz="1600" b="0" dirty="0"/>
              <a:t>– Executed Oct 28, 2024 </a:t>
            </a:r>
          </a:p>
          <a:p>
            <a:pPr marR="0" lvl="0" algn="l" defTabSz="449263" rtl="0" eaLnBrk="0" fontAlgn="base" latinLnBrk="0" hangingPunct="0">
              <a:spcBef>
                <a:spcPct val="30000"/>
              </a:spcBef>
              <a:spcAft>
                <a:spcPct val="0"/>
              </a:spcAft>
              <a:buClr>
                <a:srgbClr val="000000"/>
              </a:buClr>
              <a:buSzPct val="100000"/>
              <a:buFont typeface="Wingdings" panose="05000000000000000000" pitchFamily="2" charset="2"/>
              <a:buChar char="§"/>
              <a:tabLst/>
              <a:defRPr/>
            </a:pPr>
            <a:r>
              <a:rPr lang="en-US" sz="1600" dirty="0"/>
              <a:t>2026 July – Hosting ITU WG15 – Sheraton le Centre Montreal -- Executed 26 Feb</a:t>
            </a:r>
          </a:p>
          <a:p>
            <a:pPr lvl="1" defTabSz="449263" eaLnBrk="0" hangingPunct="0">
              <a:spcBef>
                <a:spcPct val="30000"/>
              </a:spcBef>
              <a:buClr>
                <a:srgbClr val="000000"/>
              </a:buClr>
              <a:buSzPct val="100000"/>
              <a:buFont typeface="Wingdings" panose="05000000000000000000" pitchFamily="2" charset="2"/>
              <a:buChar char="§"/>
              <a:defRPr/>
            </a:pPr>
            <a:r>
              <a:rPr lang="en-US" sz="1200" b="0" dirty="0"/>
              <a:t>Error found after signing – Amendment signed 3 April 2025</a:t>
            </a:r>
          </a:p>
          <a:p>
            <a:pPr lvl="1" defTabSz="449263" eaLnBrk="0" hangingPunct="0">
              <a:spcBef>
                <a:spcPct val="30000"/>
              </a:spcBef>
              <a:buClr>
                <a:srgbClr val="000000"/>
              </a:buClr>
              <a:buSzPct val="100000"/>
              <a:buFont typeface="Wingdings" panose="05000000000000000000" pitchFamily="2" charset="2"/>
              <a:buChar char="§"/>
              <a:defRPr/>
            </a:pPr>
            <a:r>
              <a:rPr lang="en-US" sz="1200" b="0" dirty="0"/>
              <a:t>2 Amendments in process 1 for ITU week and 1 for IEEE week</a:t>
            </a:r>
          </a:p>
          <a:p>
            <a:pPr>
              <a:buFont typeface="Wingdings" panose="05000000000000000000" pitchFamily="2" charset="2"/>
              <a:buChar char="§"/>
            </a:pPr>
            <a:r>
              <a:rPr lang="en-US" sz="1600" dirty="0"/>
              <a:t>2027 March – APAC – Asia Pacific Australia Coast</a:t>
            </a:r>
          </a:p>
          <a:p>
            <a:pPr marL="0" indent="0">
              <a:buNone/>
            </a:pPr>
            <a:r>
              <a:rPr lang="en-US" sz="1600" b="0" dirty="0"/>
              <a:t>	– 802 LMSC Changed venue region to APAC</a:t>
            </a:r>
          </a:p>
          <a:p>
            <a:pPr marL="0" indent="0">
              <a:buNone/>
            </a:pPr>
            <a:r>
              <a:rPr lang="en-US" sz="1600" b="0" dirty="0"/>
              <a:t>	-- 20 Proposals reduced to 4 for discussion in 2025 July.</a:t>
            </a:r>
          </a:p>
          <a:p>
            <a:pPr>
              <a:buFont typeface="Wingdings" panose="05000000000000000000" pitchFamily="2" charset="2"/>
              <a:buChar char="§"/>
            </a:pPr>
            <a:r>
              <a:rPr lang="en-US" sz="1600" dirty="0"/>
              <a:t>2027 July – </a:t>
            </a:r>
            <a:r>
              <a:rPr lang="en-US" sz="1600" dirty="0" err="1"/>
              <a:t>Gothia</a:t>
            </a:r>
            <a:r>
              <a:rPr lang="en-US" sz="1600" dirty="0"/>
              <a:t> Towers </a:t>
            </a:r>
          </a:p>
          <a:p>
            <a:pPr marL="0" indent="0">
              <a:buNone/>
            </a:pPr>
            <a:r>
              <a:rPr lang="en-US" sz="1600" b="0" dirty="0"/>
              <a:t>	– Site Visit 21-22 Aug 2024  - Was successful.</a:t>
            </a:r>
          </a:p>
          <a:p>
            <a:pPr marL="0" indent="0">
              <a:buNone/>
            </a:pPr>
            <a:r>
              <a:rPr lang="en-US" sz="1600" dirty="0"/>
              <a:t>	</a:t>
            </a:r>
            <a:r>
              <a:rPr lang="en-US" sz="1600" b="0" dirty="0"/>
              <a:t>– Contract still in negotiation. – Target end of August.</a:t>
            </a:r>
          </a:p>
          <a:p>
            <a:pPr>
              <a:buFont typeface="Wingdings" panose="05000000000000000000" pitchFamily="2" charset="2"/>
              <a:buChar char="§"/>
            </a:pPr>
            <a:r>
              <a:rPr lang="en-US" sz="1600" dirty="0"/>
              <a:t>2028 July 9-14 – Sheraton Le Centre Montreal – Executed.</a:t>
            </a:r>
          </a:p>
          <a:p>
            <a:pPr lvl="1">
              <a:buFont typeface="Wingdings" panose="05000000000000000000" pitchFamily="2" charset="2"/>
              <a:buChar char="§"/>
            </a:pPr>
            <a:r>
              <a:rPr lang="en-US" sz="1200" b="0" dirty="0"/>
              <a:t>Error found after signing – Amendment signed 3 April 2025</a:t>
            </a:r>
          </a:p>
          <a:p>
            <a:pPr lvl="1">
              <a:buFont typeface="Wingdings" panose="05000000000000000000" pitchFamily="2" charset="2"/>
              <a:buChar char="§"/>
            </a:pPr>
            <a:r>
              <a:rPr lang="en-US" sz="1200" b="0" dirty="0"/>
              <a:t>Addendum to extend Room Block.</a:t>
            </a:r>
          </a:p>
        </p:txBody>
      </p:sp>
      <p:sp>
        <p:nvSpPr>
          <p:cNvPr id="4" name="Header Placeholder 3"/>
          <p:cNvSpPr>
            <a:spLocks noGrp="1"/>
          </p:cNvSpPr>
          <p:nvPr>
            <p:ph type="hdr"/>
          </p:nvPr>
        </p:nvSpPr>
        <p:spPr/>
        <p:txBody>
          <a:bodyPr/>
          <a:lstStyle/>
          <a:p>
            <a:r>
              <a:rPr lang="pt-BR"/>
              <a:t>doc.: IEEE 802 EC-25/0002r9</a:t>
            </a:r>
            <a:endParaRPr lang="en-US" dirty="0"/>
          </a:p>
        </p:txBody>
      </p:sp>
      <p:sp>
        <p:nvSpPr>
          <p:cNvPr id="5" name="Date Placeholder 4"/>
          <p:cNvSpPr>
            <a:spLocks noGrp="1"/>
          </p:cNvSpPr>
          <p:nvPr>
            <p:ph type="dt"/>
          </p:nvPr>
        </p:nvSpPr>
        <p:spPr/>
        <p:txBody>
          <a:bodyPr/>
          <a:lstStyle/>
          <a:p>
            <a:r>
              <a:rPr lang="en-US"/>
              <a:t>September  2025</a:t>
            </a:r>
            <a:endParaRPr lang="en-US" dirty="0"/>
          </a:p>
        </p:txBody>
      </p:sp>
      <p:sp>
        <p:nvSpPr>
          <p:cNvPr id="6" name="Footer Placeholder 5"/>
          <p:cNvSpPr>
            <a:spLocks noGrp="1"/>
          </p:cNvSpPr>
          <p:nvPr>
            <p:ph type="ftr"/>
          </p:nvPr>
        </p:nvSpPr>
        <p:spPr/>
        <p:txBody>
          <a:bodyPr/>
          <a:lstStyle/>
          <a:p>
            <a:r>
              <a:rPr lang="en-US"/>
              <a:t>Jon Rosdahl, Qualcomm</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3</a:t>
            </a:fld>
            <a:endParaRPr lang="en-US" dirty="0"/>
          </a:p>
        </p:txBody>
      </p:sp>
    </p:spTree>
    <p:extLst>
      <p:ext uri="{BB962C8B-B14F-4D97-AF65-F5344CB8AC3E}">
        <p14:creationId xmlns:p14="http://schemas.microsoft.com/office/powerpoint/2010/main" val="28018122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pt-BR"/>
              <a:t>doc.: IEEE 802 EC-25/0002r9</a:t>
            </a:r>
            <a:endParaRPr lang="en-US" dirty="0"/>
          </a:p>
        </p:txBody>
      </p:sp>
      <p:sp>
        <p:nvSpPr>
          <p:cNvPr id="5" name="Rectangle 3"/>
          <p:cNvSpPr>
            <a:spLocks noGrp="1" noChangeArrowheads="1"/>
          </p:cNvSpPr>
          <p:nvPr>
            <p:ph type="dt"/>
          </p:nvPr>
        </p:nvSpPr>
        <p:spPr>
          <a:ln/>
        </p:spPr>
        <p:txBody>
          <a:bodyPr/>
          <a:lstStyle/>
          <a:p>
            <a:r>
              <a:rPr lang="en-US"/>
              <a:t>September  2025</a:t>
            </a:r>
            <a:endParaRPr lang="en-US" dirty="0"/>
          </a:p>
        </p:txBody>
      </p:sp>
      <p:sp>
        <p:nvSpPr>
          <p:cNvPr id="6" name="Rectangle 6"/>
          <p:cNvSpPr>
            <a:spLocks noGrp="1" noChangeArrowheads="1"/>
          </p:cNvSpPr>
          <p:nvPr>
            <p:ph type="ftr"/>
          </p:nvPr>
        </p:nvSpPr>
        <p:spPr>
          <a:ln/>
        </p:spPr>
        <p:txBody>
          <a:bodyPr/>
          <a:lstStyle/>
          <a:p>
            <a:r>
              <a:rPr lang="en-US" dirty="0"/>
              <a:t>Jon Rosdahl, Qualcomm</a:t>
            </a:r>
          </a:p>
        </p:txBody>
      </p:sp>
      <p:sp>
        <p:nvSpPr>
          <p:cNvPr id="7" name="Rectangle 7"/>
          <p:cNvSpPr>
            <a:spLocks noGrp="1" noChangeArrowheads="1"/>
          </p:cNvSpPr>
          <p:nvPr>
            <p:ph type="sldNum"/>
          </p:nvPr>
        </p:nvSpPr>
        <p:spPr>
          <a:ln/>
        </p:spPr>
        <p:txBody>
          <a:bodyPr/>
          <a:lstStyle/>
          <a:p>
            <a:r>
              <a:rPr lang="en-US" dirty="0"/>
              <a:t>Page </a:t>
            </a:r>
            <a:fld id="{35E0D7E8-EBB2-4683-98FD-8E18BC106EDA}" type="slidenum">
              <a:rPr lang="en-US"/>
              <a:pPr/>
              <a:t>4</a:t>
            </a:fld>
            <a:endParaRPr lang="en-US" dirty="0"/>
          </a:p>
        </p:txBody>
      </p:sp>
      <p:sp>
        <p:nvSpPr>
          <p:cNvPr id="18433" name="Rectangle 1"/>
          <p:cNvSpPr txBox="1">
            <a:spLocks noGrp="1" noRot="1" noChangeAspect="1" noChangeArrowheads="1"/>
          </p:cNvSpPr>
          <p:nvPr>
            <p:ph type="sldImg"/>
          </p:nvPr>
        </p:nvSpPr>
        <p:spPr bwMode="auto">
          <a:xfrm>
            <a:off x="431800" y="709613"/>
            <a:ext cx="6238875" cy="3509962"/>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46347" y="4459767"/>
            <a:ext cx="5209782" cy="4320048"/>
          </a:xfrm>
          <a:prstGeom prst="rect">
            <a:avLst/>
          </a:prstGeom>
          <a:noFill/>
          <a:ln>
            <a:round/>
            <a:headEnd/>
            <a:tailEnd/>
          </a:ln>
        </p:spPr>
        <p:txBody>
          <a:bodyPr wrap="none" anchor="ctr"/>
          <a:lstStyle/>
          <a:p>
            <a:pPr lvl="0"/>
            <a:r>
              <a:rPr lang="en-US" sz="800" dirty="0"/>
              <a:t>Future Wireless Interim Meetings: review and status May 15, 2025</a:t>
            </a:r>
          </a:p>
          <a:p>
            <a:pPr lvl="0"/>
            <a:r>
              <a:rPr lang="en-US" sz="800" dirty="0"/>
              <a:t>In General, Each year one Session must be Non-NA/US </a:t>
            </a:r>
          </a:p>
          <a:p>
            <a:pPr lvl="1"/>
            <a:r>
              <a:rPr lang="en-US" sz="800" dirty="0"/>
              <a:t>– </a:t>
            </a:r>
            <a:r>
              <a:rPr lang="en-US" sz="800" dirty="0">
                <a:highlight>
                  <a:srgbClr val="FFFF00"/>
                </a:highlight>
              </a:rPr>
              <a:t>Odd years Asia – Even Years Europe</a:t>
            </a:r>
          </a:p>
          <a:p>
            <a:pPr lvl="0"/>
            <a:r>
              <a:rPr lang="en-US" sz="800" dirty="0">
                <a:highlight>
                  <a:srgbClr val="FFFF00"/>
                </a:highlight>
              </a:rPr>
              <a:t>Starting 2025 Target 1 Asia/1 Americas/1 Europe.</a:t>
            </a:r>
          </a:p>
          <a:p>
            <a:pPr lvl="1"/>
            <a:r>
              <a:rPr lang="en-US" sz="800" dirty="0"/>
              <a:t>2025 Sept 9-14 - Hilton Waikoloa Village, Waikoloa, HI –(802WFIN-22-0007r0)</a:t>
            </a:r>
          </a:p>
          <a:p>
            <a:pPr lvl="1"/>
            <a:r>
              <a:rPr lang="en-US" sz="800" dirty="0"/>
              <a:t>2026 Jan 11-16 –Victoria Conference Centre &amp; Fairmont Empress, Victoria, Canada – (802WFin-24/0068r0 &amp; 802WFin-24/0062r0)</a:t>
            </a:r>
          </a:p>
          <a:p>
            <a:pPr lvl="1"/>
            <a:r>
              <a:rPr lang="en-US" sz="800" dirty="0"/>
              <a:t>2026 May 10-15–</a:t>
            </a:r>
            <a:r>
              <a:rPr lang="en-AU" sz="1100" dirty="0">
                <a:solidFill>
                  <a:srgbClr val="1F1F1F"/>
                </a:solidFill>
                <a:latin typeface="Roboto"/>
                <a:ea typeface="Roboto"/>
                <a:cs typeface="Roboto"/>
                <a:sym typeface="Roboto"/>
              </a:rPr>
              <a:t>Hilton Antwerp Old Town, </a:t>
            </a:r>
            <a:r>
              <a:rPr lang="en-US" sz="1100" dirty="0"/>
              <a:t>Antwerp, Belgium - (802WFin-25/0067r0)</a:t>
            </a:r>
          </a:p>
          <a:p>
            <a:pPr lvl="1"/>
            <a:r>
              <a:rPr lang="en-US" sz="800" dirty="0"/>
              <a:t>2026 Sept 13-18 Hilton Waikoloa Village, Waikoloa, HI - (802WFIN-22-0008r0)</a:t>
            </a:r>
          </a:p>
          <a:p>
            <a:pPr marL="755580" lvl="1" indent="-290608" defTabSz="456900">
              <a:defRPr/>
            </a:pPr>
            <a:r>
              <a:rPr lang="en-US" sz="800" dirty="0"/>
              <a:t>2027 Jan 10-15 – Hyatt Regency Irvine </a:t>
            </a:r>
            <a:r>
              <a:rPr lang="en-US" sz="1100" dirty="0"/>
              <a:t>– (802WFin-24/0060r0)</a:t>
            </a:r>
            <a:endParaRPr lang="en-US" sz="800" dirty="0"/>
          </a:p>
          <a:p>
            <a:pPr marL="755580" lvl="1" indent="-290608" defTabSz="456900">
              <a:defRPr/>
            </a:pPr>
            <a:r>
              <a:rPr lang="en-US" sz="800" dirty="0"/>
              <a:t>2027 May 9-14 – Auckland, New Zealand </a:t>
            </a:r>
          </a:p>
          <a:p>
            <a:pPr marL="12630" lvl="0" indent="-290608" defTabSz="456900">
              <a:defRPr/>
            </a:pPr>
            <a:r>
              <a:rPr lang="en-US" sz="800" dirty="0"/>
              <a:t>			– Contract TBC – Site Visit was successful</a:t>
            </a:r>
          </a:p>
          <a:p>
            <a:pPr lvl="0">
              <a:buFont typeface="Times New Roman" pitchFamily="16" charset="0"/>
              <a:buNone/>
            </a:pPr>
            <a:r>
              <a:rPr lang="en-US" sz="800" dirty="0"/>
              <a:t>	2027 Sept 12-17 – Grand Hyatt Atlanta, Buckhead, GA, USA - (802WFin-24-0025r0)</a:t>
            </a:r>
          </a:p>
          <a:p>
            <a:pPr lvl="0">
              <a:buFont typeface="Times New Roman" pitchFamily="16" charset="0"/>
              <a:buNone/>
            </a:pPr>
            <a:r>
              <a:rPr lang="en-US" sz="800" dirty="0"/>
              <a:t>	2028 Jan 16-21 – Hilton Panama, Panama City, Panama </a:t>
            </a:r>
          </a:p>
          <a:p>
            <a:pPr lvl="2">
              <a:buFont typeface="Times New Roman" pitchFamily="16" charset="0"/>
              <a:buNone/>
            </a:pPr>
            <a:r>
              <a:rPr lang="en-US" sz="800" dirty="0"/>
              <a:t>– Contracted (802WFin-24/0072)</a:t>
            </a:r>
          </a:p>
          <a:p>
            <a:pPr lvl="0">
              <a:buFont typeface="Times New Roman" pitchFamily="16" charset="0"/>
              <a:buNone/>
            </a:pPr>
            <a:r>
              <a:rPr lang="en-US" sz="800" dirty="0"/>
              <a:t>	2028 May 14-19 – Warsaw Presidential Hotel – Warsaw, Poland </a:t>
            </a:r>
          </a:p>
          <a:p>
            <a:pPr lvl="2">
              <a:buFont typeface="Times New Roman" pitchFamily="16" charset="0"/>
              <a:buNone/>
            </a:pPr>
            <a:r>
              <a:rPr lang="en-US" sz="800" dirty="0"/>
              <a:t>– Contract needs rewritten on template</a:t>
            </a:r>
          </a:p>
          <a:p>
            <a:pPr lvl="1"/>
            <a:r>
              <a:rPr lang="en-US" sz="1100" dirty="0"/>
              <a:t>2028 Sept 10-15 - Hilton Waikoloa Village, Waikoloa, HI  </a:t>
            </a:r>
          </a:p>
          <a:p>
            <a:pPr lvl="2"/>
            <a:r>
              <a:rPr lang="en-US" sz="1100" dirty="0"/>
              <a:t>- Negotiations target end of 2025 September</a:t>
            </a:r>
          </a:p>
          <a:p>
            <a:pPr lvl="1"/>
            <a:r>
              <a:rPr lang="en-US" sz="1100" dirty="0"/>
              <a:t>2029 Sept 09-14 - Hilton Waikoloa Village, Waikoloa, HI </a:t>
            </a:r>
          </a:p>
          <a:p>
            <a:pPr lvl="2"/>
            <a:r>
              <a:rPr lang="en-US" sz="1100" dirty="0"/>
              <a:t>- Negotiations target end of 2025 September</a:t>
            </a:r>
          </a:p>
        </p:txBody>
      </p:sp>
    </p:spTree>
    <p:extLst>
      <p:ext uri="{BB962C8B-B14F-4D97-AF65-F5344CB8AC3E}">
        <p14:creationId xmlns:p14="http://schemas.microsoft.com/office/powerpoint/2010/main" val="8462307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pt-BR"/>
              <a:t>doc.: IEEE 802 EC-25/0002r9</a:t>
            </a:r>
            <a:endParaRPr lang="en-US" dirty="0"/>
          </a:p>
        </p:txBody>
      </p:sp>
      <p:sp>
        <p:nvSpPr>
          <p:cNvPr id="5" name="Date Placeholder 4"/>
          <p:cNvSpPr>
            <a:spLocks noGrp="1"/>
          </p:cNvSpPr>
          <p:nvPr>
            <p:ph type="dt"/>
          </p:nvPr>
        </p:nvSpPr>
        <p:spPr/>
        <p:txBody>
          <a:bodyPr/>
          <a:lstStyle/>
          <a:p>
            <a:r>
              <a:rPr lang="en-US"/>
              <a:t>September  2025</a:t>
            </a:r>
            <a:endParaRPr lang="en-US" dirty="0"/>
          </a:p>
        </p:txBody>
      </p:sp>
      <p:sp>
        <p:nvSpPr>
          <p:cNvPr id="6" name="Footer Placeholder 5"/>
          <p:cNvSpPr>
            <a:spLocks noGrp="1"/>
          </p:cNvSpPr>
          <p:nvPr>
            <p:ph type="ftr"/>
          </p:nvPr>
        </p:nvSpPr>
        <p:spPr/>
        <p:txBody>
          <a:bodyPr/>
          <a:lstStyle/>
          <a:p>
            <a:r>
              <a:rPr lang="en-US"/>
              <a:t>Jon Rosdahl, Qualcomm</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6</a:t>
            </a:fld>
            <a:endParaRPr lang="en-US" dirty="0"/>
          </a:p>
        </p:txBody>
      </p:sp>
    </p:spTree>
    <p:extLst>
      <p:ext uri="{BB962C8B-B14F-4D97-AF65-F5344CB8AC3E}">
        <p14:creationId xmlns:p14="http://schemas.microsoft.com/office/powerpoint/2010/main" val="41075537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pt-BR"/>
              <a:t>doc.: IEEE 802 EC-25/0002r9</a:t>
            </a:r>
            <a:endParaRPr lang="en-US" dirty="0"/>
          </a:p>
        </p:txBody>
      </p:sp>
      <p:sp>
        <p:nvSpPr>
          <p:cNvPr id="5" name="Rectangle 3"/>
          <p:cNvSpPr>
            <a:spLocks noGrp="1" noChangeArrowheads="1"/>
          </p:cNvSpPr>
          <p:nvPr>
            <p:ph type="dt"/>
          </p:nvPr>
        </p:nvSpPr>
        <p:spPr>
          <a:ln/>
        </p:spPr>
        <p:txBody>
          <a:bodyPr/>
          <a:lstStyle/>
          <a:p>
            <a:r>
              <a:rPr lang="en-US"/>
              <a:t>September  2025</a:t>
            </a:r>
            <a:endParaRPr lang="en-US" dirty="0"/>
          </a:p>
        </p:txBody>
      </p:sp>
      <p:sp>
        <p:nvSpPr>
          <p:cNvPr id="6" name="Rectangle 6"/>
          <p:cNvSpPr>
            <a:spLocks noGrp="1" noChangeArrowheads="1"/>
          </p:cNvSpPr>
          <p:nvPr>
            <p:ph type="ftr"/>
          </p:nvPr>
        </p:nvSpPr>
        <p:spPr>
          <a:ln/>
        </p:spPr>
        <p:txBody>
          <a:bodyPr/>
          <a:lstStyle/>
          <a:p>
            <a:r>
              <a:rPr lang="en-US" dirty="0"/>
              <a:t>Jon Rosdahl, Qualcomm</a:t>
            </a:r>
          </a:p>
        </p:txBody>
      </p:sp>
      <p:sp>
        <p:nvSpPr>
          <p:cNvPr id="7" name="Rectangle 7"/>
          <p:cNvSpPr>
            <a:spLocks noGrp="1" noChangeArrowheads="1"/>
          </p:cNvSpPr>
          <p:nvPr>
            <p:ph type="sldNum"/>
          </p:nvPr>
        </p:nvSpPr>
        <p:spPr>
          <a:ln/>
        </p:spPr>
        <p:txBody>
          <a:bodyPr/>
          <a:lstStyle/>
          <a:p>
            <a:r>
              <a:rPr lang="en-US" dirty="0"/>
              <a:t>Page </a:t>
            </a:r>
            <a:fld id="{E6AF579C-E269-44CC-A9F4-B7D1E2EA3836}" type="slidenum">
              <a:rPr lang="en-US"/>
              <a:pPr/>
              <a:t>7</a:t>
            </a:fld>
            <a:endParaRPr lang="en-US" dirty="0"/>
          </a:p>
        </p:txBody>
      </p:sp>
      <p:sp>
        <p:nvSpPr>
          <p:cNvPr id="20481" name="Rectangle 1"/>
          <p:cNvSpPr txBox="1">
            <a:spLocks noGrp="1" noRot="1" noChangeAspect="1" noChangeArrowheads="1"/>
          </p:cNvSpPr>
          <p:nvPr>
            <p:ph type="sldImg"/>
          </p:nvPr>
        </p:nvSpPr>
        <p:spPr bwMode="auto">
          <a:xfrm>
            <a:off x="431800" y="709613"/>
            <a:ext cx="6238875" cy="3509962"/>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46347" y="4459767"/>
            <a:ext cx="5209782" cy="4320048"/>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26254468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6900">
              <a:defRPr/>
            </a:pPr>
            <a:r>
              <a:rPr lang="en-US" b="0" i="0" dirty="0">
                <a:solidFill>
                  <a:srgbClr val="000000"/>
                </a:solidFill>
                <a:effectLst/>
                <a:latin typeface="Times New Roman" panose="02020603050405020304" pitchFamily="18" charset="0"/>
              </a:rPr>
              <a:t>From 802 WCSC Ops Man 2.5: All decisions related to or affecting the Joint Treasury shall be delegated to the Executive Committee of the Joint Treasury. Examples of such decisions include approval to spend funds and venue selection.</a:t>
            </a:r>
            <a:endParaRPr lang="en-US" dirty="0"/>
          </a:p>
        </p:txBody>
      </p:sp>
      <p:sp>
        <p:nvSpPr>
          <p:cNvPr id="4" name="Header Placeholder 3"/>
          <p:cNvSpPr>
            <a:spLocks noGrp="1"/>
          </p:cNvSpPr>
          <p:nvPr>
            <p:ph type="hdr"/>
          </p:nvPr>
        </p:nvSpPr>
        <p:spPr/>
        <p:txBody>
          <a:bodyPr/>
          <a:lstStyle/>
          <a:p>
            <a:r>
              <a:rPr lang="pt-BR"/>
              <a:t>doc.: IEEE 802 EC-25/0002r9</a:t>
            </a:r>
            <a:endParaRPr lang="en-US" dirty="0"/>
          </a:p>
        </p:txBody>
      </p:sp>
      <p:sp>
        <p:nvSpPr>
          <p:cNvPr id="5" name="Date Placeholder 4"/>
          <p:cNvSpPr>
            <a:spLocks noGrp="1"/>
          </p:cNvSpPr>
          <p:nvPr>
            <p:ph type="dt"/>
          </p:nvPr>
        </p:nvSpPr>
        <p:spPr/>
        <p:txBody>
          <a:bodyPr/>
          <a:lstStyle/>
          <a:p>
            <a:r>
              <a:rPr lang="en-US"/>
              <a:t>September  2025</a:t>
            </a:r>
            <a:endParaRPr lang="en-US" dirty="0"/>
          </a:p>
        </p:txBody>
      </p:sp>
      <p:sp>
        <p:nvSpPr>
          <p:cNvPr id="6" name="Footer Placeholder 5"/>
          <p:cNvSpPr>
            <a:spLocks noGrp="1"/>
          </p:cNvSpPr>
          <p:nvPr>
            <p:ph type="ftr"/>
          </p:nvPr>
        </p:nvSpPr>
        <p:spPr/>
        <p:txBody>
          <a:bodyPr/>
          <a:lstStyle/>
          <a:p>
            <a:r>
              <a:rPr lang="en-US"/>
              <a:t>Jon Rosdahl, Qualcomm</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8</a:t>
            </a:fld>
            <a:endParaRPr lang="en-US" dirty="0"/>
          </a:p>
        </p:txBody>
      </p:sp>
    </p:spTree>
    <p:extLst>
      <p:ext uri="{BB962C8B-B14F-4D97-AF65-F5344CB8AC3E}">
        <p14:creationId xmlns:p14="http://schemas.microsoft.com/office/powerpoint/2010/main" val="8001930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8688CB-373A-E71D-EEDB-AA1B88D72A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508BD3-6A56-4A02-62EC-C14A00186F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0E291D-0F28-1DFA-4989-6AF06300B4C1}"/>
              </a:ext>
            </a:extLst>
          </p:cNvPr>
          <p:cNvSpPr>
            <a:spLocks noGrp="1"/>
          </p:cNvSpPr>
          <p:nvPr>
            <p:ph type="body" idx="1"/>
          </p:nvPr>
        </p:nvSpPr>
        <p:spPr/>
        <p:txBody>
          <a:bodyPr/>
          <a:lstStyle/>
          <a:p>
            <a:pPr defTabSz="456900">
              <a:defRPr/>
            </a:pPr>
            <a:r>
              <a:rPr lang="en-US" sz="1000" b="0" i="0" dirty="0">
                <a:solidFill>
                  <a:srgbClr val="000000"/>
                </a:solidFill>
                <a:effectLst/>
                <a:latin typeface="Times New Roman" panose="02020603050405020304" pitchFamily="18" charset="0"/>
              </a:rPr>
              <a:t>From 802 WCSC Ops Man 2.5: All decisions related to or affecting the Joint Treasury shall be delegated to the Executive Committee of the Joint Treasury. Examples of such decisions include approval to spend funds and venue selection.</a:t>
            </a:r>
          </a:p>
          <a:p>
            <a:endParaRPr lang="en-US" dirty="0"/>
          </a:p>
        </p:txBody>
      </p:sp>
      <p:sp>
        <p:nvSpPr>
          <p:cNvPr id="4" name="Header Placeholder 3">
            <a:extLst>
              <a:ext uri="{FF2B5EF4-FFF2-40B4-BE49-F238E27FC236}">
                <a16:creationId xmlns:a16="http://schemas.microsoft.com/office/drawing/2014/main" id="{9C054243-B822-6460-C5EB-28723CD30F0B}"/>
              </a:ext>
            </a:extLst>
          </p:cNvPr>
          <p:cNvSpPr>
            <a:spLocks noGrp="1"/>
          </p:cNvSpPr>
          <p:nvPr>
            <p:ph type="hdr"/>
          </p:nvPr>
        </p:nvSpPr>
        <p:spPr/>
        <p:txBody>
          <a:bodyPr/>
          <a:lstStyle/>
          <a:p>
            <a:r>
              <a:rPr lang="pt-BR"/>
              <a:t>doc.: IEEE 802 EC-25/0002r9</a:t>
            </a:r>
            <a:endParaRPr lang="en-US" dirty="0"/>
          </a:p>
        </p:txBody>
      </p:sp>
      <p:sp>
        <p:nvSpPr>
          <p:cNvPr id="5" name="Date Placeholder 4">
            <a:extLst>
              <a:ext uri="{FF2B5EF4-FFF2-40B4-BE49-F238E27FC236}">
                <a16:creationId xmlns:a16="http://schemas.microsoft.com/office/drawing/2014/main" id="{0F4CB35B-8F8F-0A57-50B7-382A85DCDABA}"/>
              </a:ext>
            </a:extLst>
          </p:cNvPr>
          <p:cNvSpPr>
            <a:spLocks noGrp="1"/>
          </p:cNvSpPr>
          <p:nvPr>
            <p:ph type="dt"/>
          </p:nvPr>
        </p:nvSpPr>
        <p:spPr/>
        <p:txBody>
          <a:bodyPr/>
          <a:lstStyle/>
          <a:p>
            <a:r>
              <a:rPr lang="en-US"/>
              <a:t>September  2025</a:t>
            </a:r>
            <a:endParaRPr lang="en-US" dirty="0"/>
          </a:p>
        </p:txBody>
      </p:sp>
      <p:sp>
        <p:nvSpPr>
          <p:cNvPr id="6" name="Footer Placeholder 5">
            <a:extLst>
              <a:ext uri="{FF2B5EF4-FFF2-40B4-BE49-F238E27FC236}">
                <a16:creationId xmlns:a16="http://schemas.microsoft.com/office/drawing/2014/main" id="{077347F3-6F9C-D51E-2D48-C55713437475}"/>
              </a:ext>
            </a:extLst>
          </p:cNvPr>
          <p:cNvSpPr>
            <a:spLocks noGrp="1"/>
          </p:cNvSpPr>
          <p:nvPr>
            <p:ph type="ftr"/>
          </p:nvPr>
        </p:nvSpPr>
        <p:spPr/>
        <p:txBody>
          <a:bodyPr/>
          <a:lstStyle/>
          <a:p>
            <a:r>
              <a:rPr lang="en-US"/>
              <a:t>Jon Rosdahl, Qualcomm</a:t>
            </a:r>
            <a:endParaRPr lang="en-US" dirty="0"/>
          </a:p>
        </p:txBody>
      </p:sp>
      <p:sp>
        <p:nvSpPr>
          <p:cNvPr id="7" name="Slide Number Placeholder 6">
            <a:extLst>
              <a:ext uri="{FF2B5EF4-FFF2-40B4-BE49-F238E27FC236}">
                <a16:creationId xmlns:a16="http://schemas.microsoft.com/office/drawing/2014/main" id="{40048F76-3E67-AB59-03FA-38D962879550}"/>
              </a:ext>
            </a:extLst>
          </p:cNvPr>
          <p:cNvSpPr>
            <a:spLocks noGrp="1"/>
          </p:cNvSpPr>
          <p:nvPr>
            <p:ph type="sldNum"/>
          </p:nvPr>
        </p:nvSpPr>
        <p:spPr/>
        <p:txBody>
          <a:bodyPr/>
          <a:lstStyle/>
          <a:p>
            <a:r>
              <a:rPr lang="en-US"/>
              <a:t>Page </a:t>
            </a:r>
            <a:fld id="{47A7FEEB-9CD2-43FE-843C-C5350BEACB45}" type="slidenum">
              <a:rPr lang="en-US" smtClean="0"/>
              <a:pPr/>
              <a:t>9</a:t>
            </a:fld>
            <a:endParaRPr lang="en-US" dirty="0"/>
          </a:p>
        </p:txBody>
      </p:sp>
    </p:spTree>
    <p:extLst>
      <p:ext uri="{BB962C8B-B14F-4D97-AF65-F5344CB8AC3E}">
        <p14:creationId xmlns:p14="http://schemas.microsoft.com/office/powerpoint/2010/main" val="37048114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6900">
              <a:defRPr/>
            </a:pPr>
            <a:r>
              <a:rPr lang="en-US" b="0" i="0" dirty="0">
                <a:solidFill>
                  <a:srgbClr val="000000"/>
                </a:solidFill>
                <a:effectLst/>
                <a:latin typeface="Times New Roman" panose="02020603050405020304" pitchFamily="18" charset="0"/>
              </a:rPr>
              <a:t>From 802 WCSC Ops Man 2.5: All decisions related to or affecting the Joint Treasury shall be delegated to the Executive Committee of the Joint Treasury. Examples of such decisions include approval to spend funds and venue selection.</a:t>
            </a:r>
            <a:endParaRPr lang="en-US" dirty="0"/>
          </a:p>
          <a:p>
            <a:endParaRPr lang="en-US" dirty="0"/>
          </a:p>
        </p:txBody>
      </p:sp>
      <p:sp>
        <p:nvSpPr>
          <p:cNvPr id="4" name="Header Placeholder 3"/>
          <p:cNvSpPr>
            <a:spLocks noGrp="1"/>
          </p:cNvSpPr>
          <p:nvPr>
            <p:ph type="hdr"/>
          </p:nvPr>
        </p:nvSpPr>
        <p:spPr/>
        <p:txBody>
          <a:bodyPr/>
          <a:lstStyle/>
          <a:p>
            <a:r>
              <a:rPr lang="pt-BR"/>
              <a:t>doc.: IEEE 802 EC-25/0002r9</a:t>
            </a:r>
            <a:endParaRPr lang="en-US" dirty="0"/>
          </a:p>
        </p:txBody>
      </p:sp>
      <p:sp>
        <p:nvSpPr>
          <p:cNvPr id="5" name="Date Placeholder 4"/>
          <p:cNvSpPr>
            <a:spLocks noGrp="1"/>
          </p:cNvSpPr>
          <p:nvPr>
            <p:ph type="dt"/>
          </p:nvPr>
        </p:nvSpPr>
        <p:spPr/>
        <p:txBody>
          <a:bodyPr/>
          <a:lstStyle/>
          <a:p>
            <a:r>
              <a:rPr lang="en-US"/>
              <a:t>September  2025</a:t>
            </a:r>
            <a:endParaRPr lang="en-US" dirty="0"/>
          </a:p>
        </p:txBody>
      </p:sp>
      <p:sp>
        <p:nvSpPr>
          <p:cNvPr id="6" name="Footer Placeholder 5"/>
          <p:cNvSpPr>
            <a:spLocks noGrp="1"/>
          </p:cNvSpPr>
          <p:nvPr>
            <p:ph type="ftr"/>
          </p:nvPr>
        </p:nvSpPr>
        <p:spPr/>
        <p:txBody>
          <a:bodyPr/>
          <a:lstStyle/>
          <a:p>
            <a:r>
              <a:rPr lang="en-US"/>
              <a:t>Jon Rosdahl, Qualcomm</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12</a:t>
            </a:fld>
            <a:endParaRPr lang="en-US" dirty="0"/>
          </a:p>
        </p:txBody>
      </p:sp>
    </p:spTree>
    <p:extLst>
      <p:ext uri="{BB962C8B-B14F-4D97-AF65-F5344CB8AC3E}">
        <p14:creationId xmlns:p14="http://schemas.microsoft.com/office/powerpoint/2010/main" val="3044064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3"/>
          <p:cNvSpPr>
            <a:spLocks noGrp="1" noChangeArrowheads="1"/>
          </p:cNvSpPr>
          <p:nvPr>
            <p:ph type="dt" idx="10"/>
          </p:nvPr>
        </p:nvSpPr>
        <p:spPr>
          <a:ln/>
        </p:spPr>
        <p:txBody>
          <a:bodyPr/>
          <a:lstStyle>
            <a:lvl1pPr>
              <a:defRPr/>
            </a:lvl1pPr>
          </a:lstStyle>
          <a:p>
            <a:r>
              <a:rPr lang="en-US"/>
              <a:t>September 2025</a:t>
            </a:r>
            <a:endParaRPr lang="en-GB" dirty="0"/>
          </a:p>
        </p:txBody>
      </p:sp>
      <p:sp>
        <p:nvSpPr>
          <p:cNvPr id="5" name="Rectangle 4"/>
          <p:cNvSpPr>
            <a:spLocks noGrp="1" noChangeArrowheads="1"/>
          </p:cNvSpPr>
          <p:nvPr>
            <p:ph type="ftr" idx="11"/>
          </p:nvPr>
        </p:nvSpPr>
        <p:spPr>
          <a:ln/>
        </p:spPr>
        <p:txBody>
          <a:bodyPr/>
          <a:lstStyle>
            <a:lvl1pPr>
              <a:defRPr/>
            </a:lvl1pPr>
          </a:lstStyle>
          <a:p>
            <a:r>
              <a:rPr lang="en-GB"/>
              <a:t>Jon Rosdahl, Qualcomm</a:t>
            </a:r>
            <a:endParaRPr lang="en-GB" dirty="0"/>
          </a:p>
        </p:txBody>
      </p:sp>
      <p:sp>
        <p:nvSpPr>
          <p:cNvPr id="6" name="Rectangle 5"/>
          <p:cNvSpPr>
            <a:spLocks noGrp="1" noChangeArrowheads="1"/>
          </p:cNvSpPr>
          <p:nvPr>
            <p:ph type="sldNum" idx="12"/>
          </p:nvPr>
        </p:nvSpPr>
        <p:spPr>
          <a:ln/>
        </p:spPr>
        <p:txBody>
          <a:bodyPr/>
          <a:lstStyle>
            <a:lvl1pPr>
              <a:defRPr/>
            </a:lvl1pPr>
          </a:lstStyle>
          <a:p>
            <a:r>
              <a:rPr lang="en-GB"/>
              <a:t>Slide </a:t>
            </a:r>
            <a:fld id="{DE40C9FC-4879-4F20-9ECA-A574A90476B7}" type="slidenum">
              <a:rPr lang="en-GB" smtClean="0"/>
              <a:pPr/>
              <a:t>‹#›</a:t>
            </a:fld>
            <a:endParaRPr lang="en-GB" dirty="0"/>
          </a:p>
        </p:txBody>
      </p:sp>
    </p:spTree>
    <p:extLst>
      <p:ext uri="{BB962C8B-B14F-4D97-AF65-F5344CB8AC3E}">
        <p14:creationId xmlns:p14="http://schemas.microsoft.com/office/powerpoint/2010/main" val="899993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3"/>
          <p:cNvSpPr>
            <a:spLocks noGrp="1" noChangeArrowheads="1"/>
          </p:cNvSpPr>
          <p:nvPr>
            <p:ph type="dt" idx="10"/>
          </p:nvPr>
        </p:nvSpPr>
        <p:spPr>
          <a:ln/>
        </p:spPr>
        <p:txBody>
          <a:bodyPr/>
          <a:lstStyle>
            <a:lvl1pPr>
              <a:defRPr/>
            </a:lvl1pPr>
          </a:lstStyle>
          <a:p>
            <a:r>
              <a:rPr lang="en-US"/>
              <a:t>September 2025</a:t>
            </a:r>
            <a:endParaRPr lang="en-GB" dirty="0"/>
          </a:p>
        </p:txBody>
      </p:sp>
      <p:sp>
        <p:nvSpPr>
          <p:cNvPr id="5" name="Rectangle 4"/>
          <p:cNvSpPr>
            <a:spLocks noGrp="1" noChangeArrowheads="1"/>
          </p:cNvSpPr>
          <p:nvPr>
            <p:ph type="ftr" idx="11"/>
          </p:nvPr>
        </p:nvSpPr>
        <p:spPr>
          <a:ln/>
        </p:spPr>
        <p:txBody>
          <a:bodyPr/>
          <a:lstStyle>
            <a:lvl1pPr>
              <a:defRPr/>
            </a:lvl1pPr>
          </a:lstStyle>
          <a:p>
            <a:r>
              <a:rPr lang="en-GB"/>
              <a:t>Jon Rosdahl, Qualcomm</a:t>
            </a:r>
            <a:endParaRPr lang="en-GB" dirty="0"/>
          </a:p>
        </p:txBody>
      </p:sp>
      <p:sp>
        <p:nvSpPr>
          <p:cNvPr id="6" name="Rectangle 5"/>
          <p:cNvSpPr>
            <a:spLocks noGrp="1" noChangeArrowheads="1"/>
          </p:cNvSpPr>
          <p:nvPr>
            <p:ph type="sldNum" idx="12"/>
          </p:nvPr>
        </p:nvSpPr>
        <p:spPr>
          <a:ln/>
        </p:spPr>
        <p:txBody>
          <a:bodyPr/>
          <a:lstStyle>
            <a:lvl1pPr>
              <a:defRPr/>
            </a:lvl1pPr>
          </a:lstStyle>
          <a:p>
            <a:r>
              <a:rPr lang="en-GB"/>
              <a:t>Slide </a:t>
            </a:r>
            <a:fld id="{440F5867-744E-4AA6-B0ED-4C44D2DFBB7B}" type="slidenum">
              <a:rPr lang="en-GB" smtClean="0"/>
              <a:pPr/>
              <a:t>‹#›</a:t>
            </a:fld>
            <a:endParaRPr lang="en-GB" dirty="0"/>
          </a:p>
        </p:txBody>
      </p:sp>
    </p:spTree>
    <p:extLst>
      <p:ext uri="{BB962C8B-B14F-4D97-AF65-F5344CB8AC3E}">
        <p14:creationId xmlns:p14="http://schemas.microsoft.com/office/powerpoint/2010/main" val="3056998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
          <p:cNvSpPr>
            <a:spLocks noGrp="1" noChangeArrowheads="1"/>
          </p:cNvSpPr>
          <p:nvPr>
            <p:ph type="dt" idx="10"/>
          </p:nvPr>
        </p:nvSpPr>
        <p:spPr>
          <a:ln/>
        </p:spPr>
        <p:txBody>
          <a:bodyPr/>
          <a:lstStyle>
            <a:lvl1pPr>
              <a:defRPr/>
            </a:lvl1pPr>
          </a:lstStyle>
          <a:p>
            <a:r>
              <a:rPr lang="en-US"/>
              <a:t>September 2025</a:t>
            </a:r>
            <a:endParaRPr lang="en-GB" dirty="0"/>
          </a:p>
        </p:txBody>
      </p:sp>
      <p:sp>
        <p:nvSpPr>
          <p:cNvPr id="5" name="Rectangle 4"/>
          <p:cNvSpPr>
            <a:spLocks noGrp="1" noChangeArrowheads="1"/>
          </p:cNvSpPr>
          <p:nvPr>
            <p:ph type="ftr" idx="11"/>
          </p:nvPr>
        </p:nvSpPr>
        <p:spPr>
          <a:ln/>
        </p:spPr>
        <p:txBody>
          <a:bodyPr/>
          <a:lstStyle>
            <a:lvl1pPr>
              <a:defRPr/>
            </a:lvl1pPr>
          </a:lstStyle>
          <a:p>
            <a:r>
              <a:rPr lang="en-GB"/>
              <a:t>Jon Rosdahl, Qualcomm</a:t>
            </a:r>
            <a:endParaRPr lang="en-GB" dirty="0"/>
          </a:p>
        </p:txBody>
      </p:sp>
      <p:sp>
        <p:nvSpPr>
          <p:cNvPr id="6" name="Rectangle 5"/>
          <p:cNvSpPr>
            <a:spLocks noGrp="1" noChangeArrowheads="1"/>
          </p:cNvSpPr>
          <p:nvPr>
            <p:ph type="sldNum" idx="12"/>
          </p:nvPr>
        </p:nvSpPr>
        <p:spPr>
          <a:ln/>
        </p:spPr>
        <p:txBody>
          <a:bodyPr/>
          <a:lstStyle>
            <a:lvl1pPr>
              <a:defRPr/>
            </a:lvl1pPr>
          </a:lstStyle>
          <a:p>
            <a:r>
              <a:rPr lang="en-GB"/>
              <a:t>Slide </a:t>
            </a:r>
            <a:fld id="{3ABCC52B-A3F7-440B-BBF2-55191E6E7773}" type="slidenum">
              <a:rPr lang="en-GB" smtClean="0"/>
              <a:pPr/>
              <a:t>‹#›</a:t>
            </a:fld>
            <a:endParaRPr lang="en-GB" dirty="0"/>
          </a:p>
        </p:txBody>
      </p:sp>
    </p:spTree>
    <p:extLst>
      <p:ext uri="{BB962C8B-B14F-4D97-AF65-F5344CB8AC3E}">
        <p14:creationId xmlns:p14="http://schemas.microsoft.com/office/powerpoint/2010/main" val="4269409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3"/>
          <p:cNvSpPr>
            <a:spLocks noGrp="1" noChangeArrowheads="1"/>
          </p:cNvSpPr>
          <p:nvPr>
            <p:ph type="dt" idx="10"/>
          </p:nvPr>
        </p:nvSpPr>
        <p:spPr>
          <a:ln/>
        </p:spPr>
        <p:txBody>
          <a:bodyPr/>
          <a:lstStyle>
            <a:lvl1pPr>
              <a:defRPr/>
            </a:lvl1pPr>
          </a:lstStyle>
          <a:p>
            <a:r>
              <a:rPr lang="en-US"/>
              <a:t>September 2025</a:t>
            </a:r>
            <a:endParaRPr lang="en-GB" dirty="0"/>
          </a:p>
        </p:txBody>
      </p:sp>
      <p:sp>
        <p:nvSpPr>
          <p:cNvPr id="6" name="Rectangle 4"/>
          <p:cNvSpPr>
            <a:spLocks noGrp="1" noChangeArrowheads="1"/>
          </p:cNvSpPr>
          <p:nvPr>
            <p:ph type="ftr" idx="11"/>
          </p:nvPr>
        </p:nvSpPr>
        <p:spPr>
          <a:ln/>
        </p:spPr>
        <p:txBody>
          <a:bodyPr/>
          <a:lstStyle>
            <a:lvl1pPr>
              <a:defRPr/>
            </a:lvl1pPr>
          </a:lstStyle>
          <a:p>
            <a:r>
              <a:rPr lang="en-GB"/>
              <a:t>Jon Rosdahl, Qualcomm</a:t>
            </a:r>
            <a:endParaRPr lang="en-GB" dirty="0"/>
          </a:p>
        </p:txBody>
      </p:sp>
      <p:sp>
        <p:nvSpPr>
          <p:cNvPr id="7" name="Rectangle 5"/>
          <p:cNvSpPr>
            <a:spLocks noGrp="1" noChangeArrowheads="1"/>
          </p:cNvSpPr>
          <p:nvPr>
            <p:ph type="sldNum" idx="12"/>
          </p:nvPr>
        </p:nvSpPr>
        <p:spPr>
          <a:ln/>
        </p:spPr>
        <p:txBody>
          <a:bodyPr/>
          <a:lstStyle>
            <a:lvl1pPr>
              <a:defRPr/>
            </a:lvl1pPr>
          </a:lstStyle>
          <a:p>
            <a:r>
              <a:rPr lang="en-GB"/>
              <a:t>Slide </a:t>
            </a:r>
            <a:fld id="{1CD163DD-D5E7-41DA-95F2-71530C24F8C3}" type="slidenum">
              <a:rPr lang="en-GB" smtClean="0"/>
              <a:pPr/>
              <a:t>‹#›</a:t>
            </a:fld>
            <a:endParaRPr lang="en-GB" dirty="0"/>
          </a:p>
        </p:txBody>
      </p:sp>
    </p:spTree>
    <p:extLst>
      <p:ext uri="{BB962C8B-B14F-4D97-AF65-F5344CB8AC3E}">
        <p14:creationId xmlns:p14="http://schemas.microsoft.com/office/powerpoint/2010/main" val="1513716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808038"/>
          </a:xfrm>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buFont typeface="Times New Roman" pitchFamily="18" charset="0"/>
              <a:buNone/>
              <a:tabLst/>
              <a:defRPr>
                <a:latin typeface="Times New Roman" pitchFamily="18" charset="0"/>
                <a:ea typeface="Arial Unicode MS" pitchFamily="34" charset="-128"/>
                <a:cs typeface="Arial Unicode MS" pitchFamily="34" charset="-128"/>
              </a:defRPr>
            </a:lvl1pPr>
          </a:lstStyle>
          <a:p>
            <a:r>
              <a:rPr lang="en-US"/>
              <a:t>September 2025</a:t>
            </a:r>
            <a:endParaRPr lang="en-GB" dirty="0"/>
          </a:p>
        </p:txBody>
      </p:sp>
      <p:sp>
        <p:nvSpPr>
          <p:cNvPr id="8" name="Footer Placeholder 7"/>
          <p:cNvSpPr>
            <a:spLocks noGrp="1"/>
          </p:cNvSpPr>
          <p:nvPr>
            <p:ph type="ftr" idx="11"/>
          </p:nvPr>
        </p:nvSpPr>
        <p:spPr>
          <a:xfrm>
            <a:off x="7524752" y="6475414"/>
            <a:ext cx="3865033" cy="180975"/>
          </a:xfrm>
        </p:spPr>
        <p:txBody>
          <a:bodyPr/>
          <a:lstStyle>
            <a:lvl1pPr>
              <a:defRPr/>
            </a:lvl1pPr>
          </a:lstStyle>
          <a:p>
            <a:r>
              <a:rPr lang="en-GB"/>
              <a:t>Jon Rosdahl, Qualcomm</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smtClean="0"/>
              <a:pPr/>
              <a:t>‹#›</a:t>
            </a:fld>
            <a:endParaRPr lang="en-GB" dirty="0"/>
          </a:p>
        </p:txBody>
      </p:sp>
    </p:spTree>
    <p:extLst>
      <p:ext uri="{BB962C8B-B14F-4D97-AF65-F5344CB8AC3E}">
        <p14:creationId xmlns:p14="http://schemas.microsoft.com/office/powerpoint/2010/main" val="2044797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3"/>
          <p:cNvSpPr>
            <a:spLocks noGrp="1" noChangeArrowheads="1"/>
          </p:cNvSpPr>
          <p:nvPr>
            <p:ph type="dt" idx="10"/>
          </p:nvPr>
        </p:nvSpPr>
        <p:spPr>
          <a:ln/>
        </p:spPr>
        <p:txBody>
          <a:bodyPr/>
          <a:lstStyle>
            <a:lvl1pPr>
              <a:defRPr/>
            </a:lvl1pPr>
          </a:lstStyle>
          <a:p>
            <a:r>
              <a:rPr lang="en-US"/>
              <a:t>September 2025</a:t>
            </a:r>
            <a:endParaRPr lang="en-GB" dirty="0"/>
          </a:p>
        </p:txBody>
      </p:sp>
      <p:sp>
        <p:nvSpPr>
          <p:cNvPr id="4" name="Rectangle 4"/>
          <p:cNvSpPr>
            <a:spLocks noGrp="1" noChangeArrowheads="1"/>
          </p:cNvSpPr>
          <p:nvPr>
            <p:ph type="ftr" idx="11"/>
          </p:nvPr>
        </p:nvSpPr>
        <p:spPr>
          <a:ln/>
        </p:spPr>
        <p:txBody>
          <a:bodyPr/>
          <a:lstStyle>
            <a:lvl1pPr>
              <a:defRPr/>
            </a:lvl1pPr>
          </a:lstStyle>
          <a:p>
            <a:r>
              <a:rPr lang="en-GB"/>
              <a:t>Jon Rosdahl, Qualcomm</a:t>
            </a:r>
            <a:endParaRPr lang="en-GB" dirty="0"/>
          </a:p>
        </p:txBody>
      </p:sp>
      <p:sp>
        <p:nvSpPr>
          <p:cNvPr id="5" name="Rectangle 5"/>
          <p:cNvSpPr>
            <a:spLocks noGrp="1" noChangeArrowheads="1"/>
          </p:cNvSpPr>
          <p:nvPr>
            <p:ph type="sldNum" idx="12"/>
          </p:nvPr>
        </p:nvSpPr>
        <p:spPr>
          <a:ln/>
        </p:spPr>
        <p:txBody>
          <a:bodyPr/>
          <a:lstStyle>
            <a:lvl1pPr>
              <a:defRPr/>
            </a:lvl1pPr>
          </a:lstStyle>
          <a:p>
            <a:r>
              <a:rPr lang="en-GB"/>
              <a:t>Slide </a:t>
            </a:r>
            <a:fld id="{06B781AF-4CCF-49B0-A572-DE54FBE5D942}" type="slidenum">
              <a:rPr lang="en-GB" smtClean="0"/>
              <a:pPr/>
              <a:t>‹#›</a:t>
            </a:fld>
            <a:endParaRPr lang="en-GB" dirty="0"/>
          </a:p>
        </p:txBody>
      </p:sp>
    </p:spTree>
    <p:extLst>
      <p:ext uri="{BB962C8B-B14F-4D97-AF65-F5344CB8AC3E}">
        <p14:creationId xmlns:p14="http://schemas.microsoft.com/office/powerpoint/2010/main" val="3526434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r>
              <a:rPr lang="en-US"/>
              <a:t>September 2025</a:t>
            </a:r>
            <a:endParaRPr lang="en-GB" dirty="0"/>
          </a:p>
        </p:txBody>
      </p:sp>
      <p:sp>
        <p:nvSpPr>
          <p:cNvPr id="3" name="Rectangle 4"/>
          <p:cNvSpPr>
            <a:spLocks noGrp="1" noChangeArrowheads="1"/>
          </p:cNvSpPr>
          <p:nvPr>
            <p:ph type="ftr" idx="11"/>
          </p:nvPr>
        </p:nvSpPr>
        <p:spPr>
          <a:ln/>
        </p:spPr>
        <p:txBody>
          <a:bodyPr/>
          <a:lstStyle>
            <a:lvl1pPr>
              <a:defRPr/>
            </a:lvl1pPr>
          </a:lstStyle>
          <a:p>
            <a:r>
              <a:rPr lang="en-GB"/>
              <a:t>Jon Rosdahl, Qualcomm</a:t>
            </a:r>
            <a:endParaRPr lang="en-GB" dirty="0"/>
          </a:p>
        </p:txBody>
      </p:sp>
      <p:sp>
        <p:nvSpPr>
          <p:cNvPr id="4" name="Rectangle 5"/>
          <p:cNvSpPr>
            <a:spLocks noGrp="1" noChangeArrowheads="1"/>
          </p:cNvSpPr>
          <p:nvPr>
            <p:ph type="sldNum" idx="12"/>
          </p:nvPr>
        </p:nvSpPr>
        <p:spPr>
          <a:ln/>
        </p:spPr>
        <p:txBody>
          <a:bodyPr/>
          <a:lstStyle>
            <a:lvl1pPr>
              <a:defRPr/>
            </a:lvl1pPr>
          </a:lstStyle>
          <a:p>
            <a:r>
              <a:rPr lang="en-GB"/>
              <a:t>Slide </a:t>
            </a:r>
            <a:fld id="{F5D8E26B-7BCF-4D25-9C89-0168A6618F18}" type="slidenum">
              <a:rPr lang="en-GB" smtClean="0"/>
              <a:pPr/>
              <a:t>‹#›</a:t>
            </a:fld>
            <a:endParaRPr lang="en-GB" dirty="0"/>
          </a:p>
        </p:txBody>
      </p:sp>
    </p:spTree>
    <p:extLst>
      <p:ext uri="{BB962C8B-B14F-4D97-AF65-F5344CB8AC3E}">
        <p14:creationId xmlns:p14="http://schemas.microsoft.com/office/powerpoint/2010/main" val="4189202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3"/>
          <p:cNvSpPr>
            <a:spLocks noGrp="1" noChangeArrowheads="1"/>
          </p:cNvSpPr>
          <p:nvPr>
            <p:ph type="dt" idx="10"/>
          </p:nvPr>
        </p:nvSpPr>
        <p:spPr>
          <a:ln/>
        </p:spPr>
        <p:txBody>
          <a:bodyPr/>
          <a:lstStyle>
            <a:lvl1pPr>
              <a:defRPr/>
            </a:lvl1pPr>
          </a:lstStyle>
          <a:p>
            <a:r>
              <a:rPr lang="en-US"/>
              <a:t>September 2025</a:t>
            </a:r>
            <a:endParaRPr lang="en-GB" dirty="0"/>
          </a:p>
        </p:txBody>
      </p:sp>
      <p:sp>
        <p:nvSpPr>
          <p:cNvPr id="5" name="Rectangle 4"/>
          <p:cNvSpPr>
            <a:spLocks noGrp="1" noChangeArrowheads="1"/>
          </p:cNvSpPr>
          <p:nvPr>
            <p:ph type="ftr" idx="11"/>
          </p:nvPr>
        </p:nvSpPr>
        <p:spPr>
          <a:ln/>
        </p:spPr>
        <p:txBody>
          <a:bodyPr/>
          <a:lstStyle>
            <a:lvl1pPr>
              <a:defRPr/>
            </a:lvl1pPr>
          </a:lstStyle>
          <a:p>
            <a:r>
              <a:rPr lang="en-GB"/>
              <a:t>Jon Rosdahl, Qualcomm</a:t>
            </a:r>
            <a:endParaRPr lang="en-GB" dirty="0"/>
          </a:p>
        </p:txBody>
      </p:sp>
      <p:sp>
        <p:nvSpPr>
          <p:cNvPr id="6" name="Rectangle 5"/>
          <p:cNvSpPr>
            <a:spLocks noGrp="1" noChangeArrowheads="1"/>
          </p:cNvSpPr>
          <p:nvPr>
            <p:ph type="sldNum" idx="12"/>
          </p:nvPr>
        </p:nvSpPr>
        <p:spPr>
          <a:ln/>
        </p:spPr>
        <p:txBody>
          <a:bodyPr/>
          <a:lstStyle>
            <a:lvl1pPr>
              <a:defRPr/>
            </a:lvl1pPr>
          </a:lstStyle>
          <a:p>
            <a:r>
              <a:rPr lang="en-GB"/>
              <a:t>Slide </a:t>
            </a:r>
            <a:fld id="{6B5E41C2-EF12-4EF2-8280-F2B4208277C2}" type="slidenum">
              <a:rPr lang="en-GB" smtClean="0"/>
              <a:pPr/>
              <a:t>‹#›</a:t>
            </a:fld>
            <a:endParaRPr lang="en-GB" dirty="0"/>
          </a:p>
        </p:txBody>
      </p:sp>
    </p:spTree>
    <p:extLst>
      <p:ext uri="{BB962C8B-B14F-4D97-AF65-F5344CB8AC3E}">
        <p14:creationId xmlns:p14="http://schemas.microsoft.com/office/powerpoint/2010/main" val="2884777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3"/>
          <p:cNvSpPr>
            <a:spLocks noGrp="1" noChangeArrowheads="1"/>
          </p:cNvSpPr>
          <p:nvPr>
            <p:ph type="dt" idx="10"/>
          </p:nvPr>
        </p:nvSpPr>
        <p:spPr>
          <a:ln/>
        </p:spPr>
        <p:txBody>
          <a:bodyPr/>
          <a:lstStyle>
            <a:lvl1pPr>
              <a:defRPr/>
            </a:lvl1pPr>
          </a:lstStyle>
          <a:p>
            <a:r>
              <a:rPr lang="en-US"/>
              <a:t>September 2025</a:t>
            </a:r>
            <a:endParaRPr lang="en-GB" dirty="0"/>
          </a:p>
        </p:txBody>
      </p:sp>
      <p:sp>
        <p:nvSpPr>
          <p:cNvPr id="5" name="Rectangle 4"/>
          <p:cNvSpPr>
            <a:spLocks noGrp="1" noChangeArrowheads="1"/>
          </p:cNvSpPr>
          <p:nvPr>
            <p:ph type="ftr" idx="11"/>
          </p:nvPr>
        </p:nvSpPr>
        <p:spPr>
          <a:ln/>
        </p:spPr>
        <p:txBody>
          <a:bodyPr/>
          <a:lstStyle>
            <a:lvl1pPr>
              <a:defRPr/>
            </a:lvl1pPr>
          </a:lstStyle>
          <a:p>
            <a:r>
              <a:rPr lang="en-GB"/>
              <a:t>Jon Rosdahl, Qualcomm</a:t>
            </a:r>
            <a:endParaRPr lang="en-GB" dirty="0"/>
          </a:p>
        </p:txBody>
      </p:sp>
      <p:sp>
        <p:nvSpPr>
          <p:cNvPr id="6" name="Rectangle 5"/>
          <p:cNvSpPr>
            <a:spLocks noGrp="1" noChangeArrowheads="1"/>
          </p:cNvSpPr>
          <p:nvPr>
            <p:ph type="sldNum" idx="12"/>
          </p:nvPr>
        </p:nvSpPr>
        <p:spPr>
          <a:ln/>
        </p:spPr>
        <p:txBody>
          <a:bodyPr/>
          <a:lstStyle>
            <a:lvl1pPr>
              <a:defRPr/>
            </a:lvl1pPr>
          </a:lstStyle>
          <a:p>
            <a:r>
              <a:rPr lang="en-GB"/>
              <a:t>Slide </a:t>
            </a:r>
            <a:fld id="{9B0D65C8-A0CA-4DDA-83BB-897866218593}" type="slidenum">
              <a:rPr lang="en-GB" smtClean="0"/>
              <a:pPr/>
              <a:t>‹#›</a:t>
            </a:fld>
            <a:endParaRPr lang="en-GB" dirty="0"/>
          </a:p>
        </p:txBody>
      </p:sp>
    </p:spTree>
    <p:extLst>
      <p:ext uri="{BB962C8B-B14F-4D97-AF65-F5344CB8AC3E}">
        <p14:creationId xmlns:p14="http://schemas.microsoft.com/office/powerpoint/2010/main" val="2270424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914401" y="685801"/>
            <a:ext cx="10361084" cy="1065213"/>
          </a:xfrm>
          <a:prstGeom prst="rect">
            <a:avLst/>
          </a:prstGeom>
          <a:noFill/>
          <a:ln w="9525">
            <a:noFill/>
            <a:round/>
            <a:headEnd/>
            <a:tailEnd/>
          </a:ln>
        </p:spPr>
        <p:txBody>
          <a:bodyPr vert="horz" wrap="square" lIns="92160" tIns="46080" rIns="92160" bIns="46080" numCol="1" anchor="ctr" anchorCtr="0" compatLnSpc="1">
            <a:prstTxWarp prst="textNoShape">
              <a:avLst/>
            </a:prstTxWarp>
          </a:bodyPr>
          <a:lstStyle/>
          <a:p>
            <a:pPr lvl="0"/>
            <a:r>
              <a:rPr lang="en-GB" dirty="0"/>
              <a:t>Click to edit the title text format</a:t>
            </a:r>
          </a:p>
        </p:txBody>
      </p:sp>
      <p:sp>
        <p:nvSpPr>
          <p:cNvPr id="2051" name="Rectangle 2"/>
          <p:cNvSpPr>
            <a:spLocks noGrp="1" noChangeArrowheads="1"/>
          </p:cNvSpPr>
          <p:nvPr>
            <p:ph type="body" idx="1"/>
          </p:nvPr>
        </p:nvSpPr>
        <p:spPr bwMode="auto">
          <a:xfrm>
            <a:off x="914401" y="1981201"/>
            <a:ext cx="10361084" cy="4113213"/>
          </a:xfrm>
          <a:prstGeom prst="rect">
            <a:avLst/>
          </a:prstGeom>
          <a:noFill/>
          <a:ln w="9525">
            <a:noFill/>
            <a:round/>
            <a:headEnd/>
            <a:tailEnd/>
          </a:ln>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8" y="333375"/>
            <a:ext cx="24997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eaLnBrk="0" hangingPunct="0">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latin typeface="Times New Roman" pitchFamily="16" charset="0"/>
                <a:ea typeface="MS Gothic" charset="-128"/>
                <a:cs typeface="Arial Unicode MS" charset="0"/>
              </a:defRPr>
            </a:lvl1pPr>
          </a:lstStyle>
          <a:p>
            <a:r>
              <a:rPr lang="en-US"/>
              <a:t>September 2025</a:t>
            </a:r>
            <a:endParaRPr lang="en-GB" dirty="0"/>
          </a:p>
        </p:txBody>
      </p:sp>
      <p:sp>
        <p:nvSpPr>
          <p:cNvPr id="1028" name="Rectangle 4"/>
          <p:cNvSpPr>
            <a:spLocks noGrp="1" noChangeArrowheads="1"/>
          </p:cNvSpPr>
          <p:nvPr>
            <p:ph type="ftr"/>
          </p:nvPr>
        </p:nvSpPr>
        <p:spPr bwMode="auto">
          <a:xfrm>
            <a:off x="7143752" y="6475414"/>
            <a:ext cx="4246033"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eaLnBrk="0" hangingPunct="0">
              <a:buClr>
                <a:srgbClr val="000000"/>
              </a:buClr>
              <a:buSzPct val="100000"/>
              <a:buFont typeface="Times New Roman" pitchFamily="18" charset="0"/>
              <a:buNone/>
              <a:defRPr sz="1200">
                <a:solidFill>
                  <a:srgbClr val="000000"/>
                </a:solidFill>
                <a:ea typeface="Arial Unicode MS" pitchFamily="34" charset="-128"/>
                <a:cs typeface="Arial Unicode MS" pitchFamily="34" charset="-128"/>
              </a:defRPr>
            </a:lvl1pPr>
          </a:lstStyle>
          <a:p>
            <a:r>
              <a:rPr lang="en-GB"/>
              <a:t>Jon Rosdahl, Qualcomm</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eaLnBrk="0" hangingPunct="0">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6" charset="0"/>
                <a:ea typeface="MS Gothic" charset="-128"/>
                <a:cs typeface="Arial Unicode MS" charset="0"/>
              </a:defRPr>
            </a:lvl1pPr>
          </a:lstStyle>
          <a:p>
            <a:r>
              <a:rPr lang="en-GB"/>
              <a:t>Slide </a:t>
            </a:r>
            <a:fld id="{D09C756B-EB39-4236-ADBB-73052B179AE4}" type="slidenum">
              <a:rPr lang="en-GB" smtClean="0"/>
              <a:pPr/>
              <a:t>‹#›</a:t>
            </a:fld>
            <a:endParaRPr lang="en-GB" dirty="0"/>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pPr eaLnBrk="0" hangingPunct="0">
              <a:buClr>
                <a:srgbClr val="000000"/>
              </a:buClr>
              <a:buSzPct val="100000"/>
              <a:buFont typeface="Times New Roman" pitchFamily="16" charset="0"/>
              <a:buNone/>
              <a:defRPr/>
            </a:pPr>
            <a:endParaRPr lang="en-GB" sz="2400">
              <a:latin typeface="Times New Roman" pitchFamily="16" charset="0"/>
              <a:ea typeface="MS Gothic" charset="-128"/>
              <a:cs typeface="+mn-cs"/>
            </a:endParaRPr>
          </a:p>
        </p:txBody>
      </p:sp>
      <p:sp>
        <p:nvSpPr>
          <p:cNvPr id="1031" name="Rectangle 7"/>
          <p:cNvSpPr>
            <a:spLocks noChangeArrowheads="1"/>
          </p:cNvSpPr>
          <p:nvPr/>
        </p:nvSpPr>
        <p:spPr bwMode="auto">
          <a:xfrm>
            <a:off x="912285" y="6475413"/>
            <a:ext cx="419987" cy="184666"/>
          </a:xfrm>
          <a:prstGeom prst="rect">
            <a:avLst/>
          </a:prstGeom>
          <a:noFill/>
          <a:ln w="9525">
            <a:noFill/>
            <a:round/>
            <a:headEnd/>
            <a:tailEnd/>
          </a:ln>
          <a:effectLst/>
        </p:spPr>
        <p:txBody>
          <a:bodyPr wrap="none" lIns="0" tIns="0" rIns="0" bIns="0">
            <a:spAutoFit/>
          </a:bodyPr>
          <a:lstStyle/>
          <a:p>
            <a:pPr eaLnBrk="0" hangingPunct="0">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1200" dirty="0">
                <a:solidFill>
                  <a:srgbClr val="000000"/>
                </a:solidFill>
                <a:latin typeface="Times New Roman" pitchFamily="16" charset="0"/>
                <a:ea typeface="MS Gothic" charset="-128"/>
                <a:cs typeface="+mn-cs"/>
              </a:rPr>
              <a:t>Report</a:t>
            </a:r>
          </a:p>
        </p:txBody>
      </p:sp>
      <p:sp>
        <p:nvSpPr>
          <p:cNvPr id="1032" name="Line 8"/>
          <p:cNvSpPr>
            <a:spLocks noChangeShapeType="1"/>
          </p:cNvSpPr>
          <p:nvPr/>
        </p:nvSpPr>
        <p:spPr bwMode="auto">
          <a:xfrm>
            <a:off x="929218" y="6355434"/>
            <a:ext cx="10464800" cy="1588"/>
          </a:xfrm>
          <a:prstGeom prst="line">
            <a:avLst/>
          </a:prstGeom>
          <a:noFill/>
          <a:ln w="12600">
            <a:solidFill>
              <a:srgbClr val="000000"/>
            </a:solidFill>
            <a:miter lim="800000"/>
            <a:headEnd/>
            <a:tailEnd/>
          </a:ln>
          <a:effectLst/>
        </p:spPr>
        <p:txBody>
          <a:bodyPr/>
          <a:lstStyle/>
          <a:p>
            <a:pPr eaLnBrk="0" hangingPunct="0">
              <a:buClr>
                <a:srgbClr val="000000"/>
              </a:buClr>
              <a:buSzPct val="100000"/>
              <a:buFont typeface="Times New Roman" pitchFamily="16" charset="0"/>
              <a:buNone/>
              <a:defRPr/>
            </a:pPr>
            <a:endParaRPr lang="en-GB" sz="2400">
              <a:latin typeface="Times New Roman" pitchFamily="16" charset="0"/>
              <a:ea typeface="MS Gothic" charset="-128"/>
              <a:cs typeface="+mn-cs"/>
            </a:endParaRPr>
          </a:p>
        </p:txBody>
      </p:sp>
      <p:sp>
        <p:nvSpPr>
          <p:cNvPr id="11" name="Date Placeholder 3">
            <a:extLst>
              <a:ext uri="{FF2B5EF4-FFF2-40B4-BE49-F238E27FC236}">
                <a16:creationId xmlns:a16="http://schemas.microsoft.com/office/drawing/2014/main" id="{106A7171-3D93-4AEC-9BD3-73DD99752379}"/>
              </a:ext>
            </a:extLst>
          </p:cNvPr>
          <p:cNvSpPr txBox="1">
            <a:spLocks/>
          </p:cNvSpPr>
          <p:nvPr userDrawn="1"/>
        </p:nvSpPr>
        <p:spPr bwMode="auto">
          <a:xfrm>
            <a:off x="6595500" y="382824"/>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 EC-25/0002r9</a:t>
            </a:r>
          </a:p>
        </p:txBody>
      </p:sp>
    </p:spTree>
    <p:extLst>
      <p:ext uri="{BB962C8B-B14F-4D97-AF65-F5344CB8AC3E}">
        <p14:creationId xmlns:p14="http://schemas.microsoft.com/office/powerpoint/2010/main" val="32161281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mj-lt"/>
          <a:ea typeface="+mj-ea"/>
          <a:cs typeface="MS Gothic"/>
        </a:defRPr>
      </a:lvl1pPr>
      <a:lvl2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Times New Roman" pitchFamily="16" charset="0"/>
          <a:ea typeface="MS Gothic" charset="-128"/>
          <a:cs typeface="MS Gothic"/>
        </a:defRPr>
      </a:lvl2pPr>
      <a:lvl3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Times New Roman" pitchFamily="16" charset="0"/>
          <a:ea typeface="MS Gothic" charset="-128"/>
          <a:cs typeface="MS Gothic"/>
        </a:defRPr>
      </a:lvl3pPr>
      <a:lvl4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Times New Roman" pitchFamily="16" charset="0"/>
          <a:ea typeface="MS Gothic" charset="-128"/>
          <a:cs typeface="MS Gothic"/>
        </a:defRPr>
      </a:lvl4pPr>
      <a:lvl5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Times New Roman" pitchFamily="16" charset="0"/>
          <a:ea typeface="MS Gothic" charset="-128"/>
          <a:cs typeface="MS Gothic"/>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8" charset="0"/>
        <a:defRPr sz="2400" b="1">
          <a:solidFill>
            <a:srgbClr val="000000"/>
          </a:solidFill>
          <a:latin typeface="+mn-lt"/>
          <a:ea typeface="+mn-ea"/>
          <a:cs typeface="MS Gothic"/>
        </a:defRPr>
      </a:lvl1pPr>
      <a:lvl2pPr marL="742950" indent="-285750" algn="l" defTabSz="449263" rtl="0" eaLnBrk="1" fontAlgn="base" hangingPunct="1">
        <a:spcBef>
          <a:spcPts val="500"/>
        </a:spcBef>
        <a:spcAft>
          <a:spcPct val="0"/>
        </a:spcAft>
        <a:buClr>
          <a:srgbClr val="000000"/>
        </a:buClr>
        <a:buSzPct val="100000"/>
        <a:buFont typeface="Times New Roman" pitchFamily="18" charset="0"/>
        <a:defRPr sz="2000">
          <a:solidFill>
            <a:srgbClr val="000000"/>
          </a:solidFill>
          <a:latin typeface="+mn-lt"/>
          <a:ea typeface="+mn-ea"/>
          <a:cs typeface="MS Gothic"/>
        </a:defRPr>
      </a:lvl2pPr>
      <a:lvl3pPr marL="1143000" indent="-228600" algn="l" defTabSz="449263" rtl="0" eaLnBrk="1" fontAlgn="base" hangingPunct="1">
        <a:spcBef>
          <a:spcPts val="450"/>
        </a:spcBef>
        <a:spcAft>
          <a:spcPct val="0"/>
        </a:spcAft>
        <a:buClr>
          <a:srgbClr val="000000"/>
        </a:buClr>
        <a:buSzPct val="100000"/>
        <a:buFont typeface="Times New Roman" pitchFamily="18" charset="0"/>
        <a:defRPr>
          <a:solidFill>
            <a:srgbClr val="000000"/>
          </a:solidFill>
          <a:latin typeface="+mn-lt"/>
          <a:ea typeface="+mn-ea"/>
          <a:cs typeface="MS Gothic"/>
        </a:defRPr>
      </a:lvl3pPr>
      <a:lvl4pPr marL="1600200" indent="-228600" algn="l" defTabSz="449263" rtl="0" eaLnBrk="1" fontAlgn="base" hangingPunct="1">
        <a:spcBef>
          <a:spcPts val="400"/>
        </a:spcBef>
        <a:spcAft>
          <a:spcPct val="0"/>
        </a:spcAft>
        <a:buClr>
          <a:srgbClr val="000000"/>
        </a:buClr>
        <a:buSzPct val="100000"/>
        <a:buFont typeface="Times New Roman" pitchFamily="18" charset="0"/>
        <a:defRPr sz="1600">
          <a:solidFill>
            <a:srgbClr val="000000"/>
          </a:solidFill>
          <a:latin typeface="+mn-lt"/>
          <a:ea typeface="+mn-ea"/>
          <a:cs typeface="MS Gothic"/>
        </a:defRPr>
      </a:lvl4pPr>
      <a:lvl5pPr marL="2057400" indent="-228600" algn="l" defTabSz="449263" rtl="0" eaLnBrk="1" fontAlgn="base" hangingPunct="1">
        <a:spcBef>
          <a:spcPts val="400"/>
        </a:spcBef>
        <a:spcAft>
          <a:spcPct val="0"/>
        </a:spcAft>
        <a:buClr>
          <a:srgbClr val="000000"/>
        </a:buClr>
        <a:buSzPct val="100000"/>
        <a:buFont typeface="Times New Roman" pitchFamily="18" charset="0"/>
        <a:defRPr sz="1600">
          <a:solidFill>
            <a:srgbClr val="000000"/>
          </a:solidFill>
          <a:latin typeface="+mn-lt"/>
          <a:ea typeface="+mn-ea"/>
          <a:cs typeface="MS Gothic"/>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ieee.org/content/dam/ieee-org/ieee/web/org/financial-ops-manual.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914401" y="685801"/>
            <a:ext cx="10361084" cy="685799"/>
          </a:xfrm>
        </p:spPr>
        <p:txBody>
          <a:bodyPr/>
          <a:lstStyle/>
          <a:p>
            <a:r>
              <a:rPr lang="en-US" dirty="0"/>
              <a:t>802WCSC Wireless Meeting Venue Manager Report 2025</a:t>
            </a:r>
            <a:endParaRPr lang="en-GB" dirty="0"/>
          </a:p>
        </p:txBody>
      </p:sp>
      <p:sp>
        <p:nvSpPr>
          <p:cNvPr id="3074" name="Rectangle 2"/>
          <p:cNvSpPr>
            <a:spLocks noGrp="1" noChangeArrowheads="1"/>
          </p:cNvSpPr>
          <p:nvPr>
            <p:ph idx="1"/>
          </p:nvPr>
        </p:nvSpPr>
        <p:spPr>
          <a:xfrm>
            <a:off x="4421718" y="1400176"/>
            <a:ext cx="2743200" cy="473075"/>
          </a:xfrm>
        </p:spPr>
        <p:txBody>
          <a:bodyPr/>
          <a:lstStyle/>
          <a:p>
            <a:r>
              <a:rPr lang="en-GB" dirty="0"/>
              <a:t>Date: 2025-09-14</a:t>
            </a:r>
          </a:p>
        </p:txBody>
      </p:sp>
      <p:sp>
        <p:nvSpPr>
          <p:cNvPr id="6" name="Date Placeholder 3"/>
          <p:cNvSpPr>
            <a:spLocks noGrp="1"/>
          </p:cNvSpPr>
          <p:nvPr>
            <p:ph type="dt" idx="10"/>
          </p:nvPr>
        </p:nvSpPr>
        <p:spPr/>
        <p:txBody>
          <a:bodyPr/>
          <a:lstStyle/>
          <a:p>
            <a:r>
              <a:rPr lang="en-US"/>
              <a:t>September 2025</a:t>
            </a:r>
            <a:endParaRPr lang="en-GB" dirty="0"/>
          </a:p>
        </p:txBody>
      </p:sp>
      <p:sp>
        <p:nvSpPr>
          <p:cNvPr id="7" name="Footer Placeholder 4"/>
          <p:cNvSpPr>
            <a:spLocks noGrp="1"/>
          </p:cNvSpPr>
          <p:nvPr>
            <p:ph type="ftr" idx="11"/>
          </p:nvPr>
        </p:nvSpPr>
        <p:spPr/>
        <p:txBody>
          <a:bodyPr/>
          <a:lstStyle/>
          <a:p>
            <a:r>
              <a:rPr lang="en-GB" dirty="0"/>
              <a:t>Jon Rosdahl, Qualcomm</a:t>
            </a:r>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3548236506"/>
              </p:ext>
            </p:extLst>
          </p:nvPr>
        </p:nvGraphicFramePr>
        <p:xfrm>
          <a:off x="2036764" y="2279651"/>
          <a:ext cx="8118475" cy="2487613"/>
        </p:xfrm>
        <a:graphic>
          <a:graphicData uri="http://schemas.openxmlformats.org/presentationml/2006/ole">
            <mc:AlternateContent xmlns:mc="http://schemas.openxmlformats.org/markup-compatibility/2006">
              <mc:Choice xmlns:v="urn:schemas-microsoft-com:vml" Requires="v">
                <p:oleObj name="Document" r:id="rId3" imgW="8245941" imgH="2538755" progId="Word.Document.8">
                  <p:embed/>
                </p:oleObj>
              </mc:Choice>
              <mc:Fallback>
                <p:oleObj name="Document" r:id="rId3" imgW="8245941" imgH="2538755" progId="Word.Document.8">
                  <p:embed/>
                  <p:pic>
                    <p:nvPicPr>
                      <p:cNvPr id="3075" name="Object 3"/>
                      <p:cNvPicPr>
                        <a:picLocks noChangeAspect="1" noChangeArrowheads="1"/>
                      </p:cNvPicPr>
                      <p:nvPr/>
                    </p:nvPicPr>
                    <p:blipFill>
                      <a:blip r:embed="rId4"/>
                      <a:srcRect/>
                      <a:stretch>
                        <a:fillRect/>
                      </a:stretch>
                    </p:blipFill>
                    <p:spPr bwMode="auto">
                      <a:xfrm>
                        <a:off x="2036764" y="2279651"/>
                        <a:ext cx="8118475" cy="2487613"/>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
        <p:nvSpPr>
          <p:cNvPr id="3076" name="Rectangle 4"/>
          <p:cNvSpPr>
            <a:spLocks noChangeArrowheads="1"/>
          </p:cNvSpPr>
          <p:nvPr/>
        </p:nvSpPr>
        <p:spPr bwMode="auto">
          <a:xfrm>
            <a:off x="2057400" y="1939925"/>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B4C8D-944F-0CD2-1EB2-CB89EF76015C}"/>
              </a:ext>
            </a:extLst>
          </p:cNvPr>
          <p:cNvSpPr>
            <a:spLocks noGrp="1"/>
          </p:cNvSpPr>
          <p:nvPr>
            <p:ph type="title"/>
          </p:nvPr>
        </p:nvSpPr>
        <p:spPr/>
        <p:txBody>
          <a:bodyPr/>
          <a:lstStyle/>
          <a:p>
            <a:r>
              <a:rPr lang="en-US" sz="2800" dirty="0"/>
              <a:t>2024-09-08- Straw Poll – </a:t>
            </a:r>
            <a:br>
              <a:rPr lang="en-US" sz="2800" dirty="0"/>
            </a:br>
            <a:r>
              <a:rPr lang="en-US" sz="2800" dirty="0"/>
              <a:t>Extend offer to Hilton Waikoloa Village Hotel</a:t>
            </a:r>
          </a:p>
        </p:txBody>
      </p:sp>
      <p:sp>
        <p:nvSpPr>
          <p:cNvPr id="3" name="Content Placeholder 2">
            <a:extLst>
              <a:ext uri="{FF2B5EF4-FFF2-40B4-BE49-F238E27FC236}">
                <a16:creationId xmlns:a16="http://schemas.microsoft.com/office/drawing/2014/main" id="{081F868F-15A0-D5F9-0038-BD6076DE57FD}"/>
              </a:ext>
            </a:extLst>
          </p:cNvPr>
          <p:cNvSpPr>
            <a:spLocks noGrp="1"/>
          </p:cNvSpPr>
          <p:nvPr>
            <p:ph idx="1"/>
          </p:nvPr>
        </p:nvSpPr>
        <p:spPr/>
        <p:txBody>
          <a:bodyPr/>
          <a:lstStyle/>
          <a:p>
            <a:r>
              <a:rPr lang="en-US" dirty="0"/>
              <a:t>Would you support returning to the Hilton Waikoloa for 2028 and 2029?</a:t>
            </a:r>
          </a:p>
          <a:p>
            <a:endParaRPr lang="en-US" dirty="0"/>
          </a:p>
          <a:p>
            <a:r>
              <a:rPr lang="en-US" dirty="0"/>
              <a:t>Results:    Yes: 17  No: 2 Abstain: 0</a:t>
            </a:r>
          </a:p>
          <a:p>
            <a:endParaRPr lang="en-US" dirty="0"/>
          </a:p>
          <a:p>
            <a:endParaRPr lang="en-US" dirty="0"/>
          </a:p>
          <a:p>
            <a:r>
              <a:rPr lang="en-US" dirty="0"/>
              <a:t>802 Wireless Meeting Venue Manager will investigate the opportunities with the Hilton Waikoloa Village Hotel.</a:t>
            </a:r>
          </a:p>
        </p:txBody>
      </p:sp>
      <p:sp>
        <p:nvSpPr>
          <p:cNvPr id="4" name="Date Placeholder 3">
            <a:extLst>
              <a:ext uri="{FF2B5EF4-FFF2-40B4-BE49-F238E27FC236}">
                <a16:creationId xmlns:a16="http://schemas.microsoft.com/office/drawing/2014/main" id="{495B3B11-6E6E-87BD-ED06-6C215371B18E}"/>
              </a:ext>
            </a:extLst>
          </p:cNvPr>
          <p:cNvSpPr>
            <a:spLocks noGrp="1"/>
          </p:cNvSpPr>
          <p:nvPr>
            <p:ph type="dt" idx="10"/>
          </p:nvPr>
        </p:nvSpPr>
        <p:spPr/>
        <p:txBody>
          <a:bodyPr/>
          <a:lstStyle/>
          <a:p>
            <a:r>
              <a:rPr lang="en-US"/>
              <a:t>September 2025</a:t>
            </a:r>
            <a:endParaRPr lang="en-GB" dirty="0"/>
          </a:p>
        </p:txBody>
      </p:sp>
      <p:sp>
        <p:nvSpPr>
          <p:cNvPr id="5" name="Footer Placeholder 4">
            <a:extLst>
              <a:ext uri="{FF2B5EF4-FFF2-40B4-BE49-F238E27FC236}">
                <a16:creationId xmlns:a16="http://schemas.microsoft.com/office/drawing/2014/main" id="{22CDBFEF-879F-019D-56D7-3A65A5CFA67D}"/>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97D65D3F-D445-B162-5D47-64C7EF20FDBE}"/>
              </a:ext>
            </a:extLst>
          </p:cNvPr>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Tree>
    <p:extLst>
      <p:ext uri="{BB962C8B-B14F-4D97-AF65-F5344CB8AC3E}">
        <p14:creationId xmlns:p14="http://schemas.microsoft.com/office/powerpoint/2010/main" val="2718425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46DD4-7C78-223B-8FA3-DE8770AE4F55}"/>
              </a:ext>
            </a:extLst>
          </p:cNvPr>
          <p:cNvSpPr>
            <a:spLocks noGrp="1"/>
          </p:cNvSpPr>
          <p:nvPr>
            <p:ph type="title"/>
          </p:nvPr>
        </p:nvSpPr>
        <p:spPr>
          <a:xfrm>
            <a:off x="914401" y="685801"/>
            <a:ext cx="10361084" cy="685799"/>
          </a:xfrm>
        </p:spPr>
        <p:txBody>
          <a:bodyPr/>
          <a:lstStyle/>
          <a:p>
            <a:r>
              <a:rPr lang="en-US" sz="2800" dirty="0"/>
              <a:t>Motion to set the 2025 Session Fees – 2024-07-14</a:t>
            </a:r>
          </a:p>
        </p:txBody>
      </p:sp>
      <p:sp>
        <p:nvSpPr>
          <p:cNvPr id="3" name="Content Placeholder 2">
            <a:extLst>
              <a:ext uri="{FF2B5EF4-FFF2-40B4-BE49-F238E27FC236}">
                <a16:creationId xmlns:a16="http://schemas.microsoft.com/office/drawing/2014/main" id="{87A51AA7-1187-FAD7-9387-0C1CAB85428E}"/>
              </a:ext>
            </a:extLst>
          </p:cNvPr>
          <p:cNvSpPr>
            <a:spLocks noGrp="1"/>
          </p:cNvSpPr>
          <p:nvPr>
            <p:ph idx="1"/>
          </p:nvPr>
        </p:nvSpPr>
        <p:spPr>
          <a:xfrm>
            <a:off x="914401" y="1486693"/>
            <a:ext cx="10361084" cy="4607721"/>
          </a:xfrm>
        </p:spPr>
        <p:txBody>
          <a:bodyPr/>
          <a:lstStyle/>
          <a:p>
            <a:r>
              <a:rPr lang="en-US" sz="2000" dirty="0"/>
              <a:t>Move to set the 2025 Session fees:</a:t>
            </a:r>
          </a:p>
          <a:p>
            <a:pPr lvl="1"/>
            <a:r>
              <a:rPr lang="en-US" dirty="0"/>
              <a:t>	Early Bird:	$600</a:t>
            </a:r>
          </a:p>
          <a:p>
            <a:pPr lvl="1"/>
            <a:r>
              <a:rPr lang="en-US" dirty="0"/>
              <a:t>	Standard:		$800</a:t>
            </a:r>
          </a:p>
          <a:p>
            <a:pPr lvl="1"/>
            <a:r>
              <a:rPr lang="en-US" dirty="0"/>
              <a:t>	Late:			$1,000</a:t>
            </a:r>
          </a:p>
          <a:p>
            <a:pPr lvl="1"/>
            <a:r>
              <a:rPr lang="en-US" dirty="0"/>
              <a:t>A $300 discount for 3-night Hotel Stay may be applied for the May and September Wireless Interim Sessions.</a:t>
            </a:r>
          </a:p>
          <a:p>
            <a:pPr lvl="1"/>
            <a:r>
              <a:rPr lang="en-US" dirty="0"/>
              <a:t>Dates of the specific deadlines will be set by 802WCSC Venue Manager and Meeting planners.</a:t>
            </a:r>
          </a:p>
          <a:p>
            <a:pPr lvl="1"/>
            <a:endParaRPr lang="en-US" b="0" dirty="0"/>
          </a:p>
          <a:p>
            <a:pPr lvl="1"/>
            <a:r>
              <a:rPr lang="en-US" b="0" dirty="0"/>
              <a:t>Moved: Jon Rosdahl</a:t>
            </a:r>
          </a:p>
          <a:p>
            <a:pPr lvl="1"/>
            <a:r>
              <a:rPr lang="en-US" b="0" dirty="0"/>
              <a:t>Seconded: Ben Rolfe</a:t>
            </a:r>
          </a:p>
          <a:p>
            <a:pPr lvl="1"/>
            <a:r>
              <a:rPr lang="en-US" b="0" dirty="0"/>
              <a:t>Results: 8-0-0</a:t>
            </a:r>
          </a:p>
        </p:txBody>
      </p:sp>
      <p:sp>
        <p:nvSpPr>
          <p:cNvPr id="4" name="Slide Number Placeholder 3">
            <a:extLst>
              <a:ext uri="{FF2B5EF4-FFF2-40B4-BE49-F238E27FC236}">
                <a16:creationId xmlns:a16="http://schemas.microsoft.com/office/drawing/2014/main" id="{4C125B23-6A42-8902-95E0-8AADDBE5B14C}"/>
              </a:ext>
            </a:extLst>
          </p:cNvPr>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
        <p:nvSpPr>
          <p:cNvPr id="5" name="Footer Placeholder 4">
            <a:extLst>
              <a:ext uri="{FF2B5EF4-FFF2-40B4-BE49-F238E27FC236}">
                <a16:creationId xmlns:a16="http://schemas.microsoft.com/office/drawing/2014/main" id="{20FF57B0-5805-42A4-09EC-23ED8E0E57B6}"/>
              </a:ext>
            </a:extLst>
          </p:cNvPr>
          <p:cNvSpPr>
            <a:spLocks noGrp="1"/>
          </p:cNvSpPr>
          <p:nvPr>
            <p:ph type="ftr" idx="14"/>
          </p:nvPr>
        </p:nvSpPr>
        <p:spPr bwMode="auto">
          <a:xfrm>
            <a:off x="7162800" y="6551475"/>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Jon Rosdahl, Qualcomm</a:t>
            </a:r>
            <a:endParaRPr lang="en-GB" dirty="0"/>
          </a:p>
        </p:txBody>
      </p:sp>
      <p:sp>
        <p:nvSpPr>
          <p:cNvPr id="6" name="Date Placeholder 5">
            <a:extLst>
              <a:ext uri="{FF2B5EF4-FFF2-40B4-BE49-F238E27FC236}">
                <a16:creationId xmlns:a16="http://schemas.microsoft.com/office/drawing/2014/main" id="{A50577D4-1D23-F4B2-71C5-4850342A596F}"/>
              </a:ext>
            </a:extLst>
          </p:cNvPr>
          <p:cNvSpPr>
            <a:spLocks noGrp="1"/>
          </p:cNvSpPr>
          <p:nvPr>
            <p:ph type="dt" idx="15"/>
          </p:nvPr>
        </p:nvSpPr>
        <p:spPr bwMode="auto">
          <a:xfrm>
            <a:off x="934657" y="297658"/>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defPPr>
              <a:defRPr lang="en-GB"/>
            </a:defPPr>
            <a:lvl1pPr algn="l"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US"/>
              <a:t>September 2025</a:t>
            </a:r>
            <a:endParaRPr lang="en-GB" dirty="0"/>
          </a:p>
        </p:txBody>
      </p:sp>
    </p:spTree>
    <p:extLst>
      <p:ext uri="{BB962C8B-B14F-4D97-AF65-F5344CB8AC3E}">
        <p14:creationId xmlns:p14="http://schemas.microsoft.com/office/powerpoint/2010/main" val="1414285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3D36A-5BCB-E5AF-9B8A-B03ECB97BE3E}"/>
              </a:ext>
            </a:extLst>
          </p:cNvPr>
          <p:cNvSpPr>
            <a:spLocks noGrp="1"/>
          </p:cNvSpPr>
          <p:nvPr>
            <p:ph type="title"/>
          </p:nvPr>
        </p:nvSpPr>
        <p:spPr>
          <a:xfrm>
            <a:off x="914401" y="685802"/>
            <a:ext cx="10361084" cy="701678"/>
          </a:xfrm>
        </p:spPr>
        <p:txBody>
          <a:bodyPr/>
          <a:lstStyle/>
          <a:p>
            <a:r>
              <a:rPr lang="en-US" sz="2400" dirty="0"/>
              <a:t>Motion #1 2025 May Interim Reschedule/Update – 2024-06-12</a:t>
            </a:r>
          </a:p>
        </p:txBody>
      </p:sp>
      <p:sp>
        <p:nvSpPr>
          <p:cNvPr id="3" name="Content Placeholder 2">
            <a:extLst>
              <a:ext uri="{FF2B5EF4-FFF2-40B4-BE49-F238E27FC236}">
                <a16:creationId xmlns:a16="http://schemas.microsoft.com/office/drawing/2014/main" id="{DD82223B-7FD0-3AAC-20F9-8DDE65B5A6AB}"/>
              </a:ext>
            </a:extLst>
          </p:cNvPr>
          <p:cNvSpPr>
            <a:spLocks noGrp="1"/>
          </p:cNvSpPr>
          <p:nvPr>
            <p:ph idx="1"/>
          </p:nvPr>
        </p:nvSpPr>
        <p:spPr>
          <a:xfrm>
            <a:off x="914401" y="1751015"/>
            <a:ext cx="10361084" cy="4724400"/>
          </a:xfrm>
        </p:spPr>
        <p:txBody>
          <a:bodyPr/>
          <a:lstStyle/>
          <a:p>
            <a:r>
              <a:rPr lang="en-US" sz="2000" b="0" dirty="0"/>
              <a:t>Motion: Move to reschedule the 2025 May IEEE 802 Wireless Interim as follows:</a:t>
            </a:r>
          </a:p>
          <a:p>
            <a:r>
              <a:rPr lang="en-US" sz="2000" b="0" dirty="0"/>
              <a:t>	the date of the 2025 May IEEE 802 Wireless Interim as 11-16 May 2025 with the venue changed to Marriott Warsaw, Warsaw, Poland.</a:t>
            </a:r>
          </a:p>
          <a:p>
            <a:endParaRPr lang="en-US" sz="2000" b="0" dirty="0"/>
          </a:p>
          <a:p>
            <a:r>
              <a:rPr lang="en-US" sz="2000" b="0" dirty="0"/>
              <a:t>Moved: Jon Rosdahl</a:t>
            </a:r>
          </a:p>
          <a:p>
            <a:r>
              <a:rPr lang="en-US" sz="2000" b="0" dirty="0"/>
              <a:t>Second: Ben Rolfe</a:t>
            </a:r>
          </a:p>
          <a:p>
            <a:r>
              <a:rPr lang="en-US" sz="2000" b="0" dirty="0"/>
              <a:t>Results: 5-0-0</a:t>
            </a:r>
          </a:p>
          <a:p>
            <a:endParaRPr lang="en-US" sz="2000" b="0" dirty="0"/>
          </a:p>
        </p:txBody>
      </p:sp>
      <p:sp>
        <p:nvSpPr>
          <p:cNvPr id="4" name="Date Placeholder 3">
            <a:extLst>
              <a:ext uri="{FF2B5EF4-FFF2-40B4-BE49-F238E27FC236}">
                <a16:creationId xmlns:a16="http://schemas.microsoft.com/office/drawing/2014/main" id="{F66B9861-A2B3-C1C4-8A6E-D3A4B61D8A9B}"/>
              </a:ext>
            </a:extLst>
          </p:cNvPr>
          <p:cNvSpPr>
            <a:spLocks noGrp="1"/>
          </p:cNvSpPr>
          <p:nvPr>
            <p:ph type="dt" idx="10"/>
          </p:nvPr>
        </p:nvSpPr>
        <p:spPr/>
        <p:txBody>
          <a:bodyPr/>
          <a:lstStyle/>
          <a:p>
            <a:r>
              <a:rPr lang="en-US"/>
              <a:t>September 2025</a:t>
            </a:r>
            <a:endParaRPr lang="en-GB" dirty="0"/>
          </a:p>
        </p:txBody>
      </p:sp>
      <p:sp>
        <p:nvSpPr>
          <p:cNvPr id="5" name="Footer Placeholder 4">
            <a:extLst>
              <a:ext uri="{FF2B5EF4-FFF2-40B4-BE49-F238E27FC236}">
                <a16:creationId xmlns:a16="http://schemas.microsoft.com/office/drawing/2014/main" id="{CFA8F8AF-8BFB-D7D8-010B-CEBDC57863A2}"/>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16B87587-9299-2344-F491-635B9E322C51}"/>
              </a:ext>
            </a:extLst>
          </p:cNvPr>
          <p:cNvSpPr>
            <a:spLocks noGrp="1"/>
          </p:cNvSpPr>
          <p:nvPr>
            <p:ph type="sldNum" idx="12"/>
          </p:nvPr>
        </p:nvSpPr>
        <p:spPr/>
        <p:txBody>
          <a:bodyPr/>
          <a:lstStyle/>
          <a:p>
            <a:r>
              <a:rPr lang="en-GB"/>
              <a:t>Slide </a:t>
            </a:r>
            <a:fld id="{440F5867-744E-4AA6-B0ED-4C44D2DFBB7B}" type="slidenum">
              <a:rPr lang="en-GB" smtClean="0"/>
              <a:pPr/>
              <a:t>12</a:t>
            </a:fld>
            <a:endParaRPr lang="en-GB" dirty="0"/>
          </a:p>
        </p:txBody>
      </p:sp>
    </p:spTree>
    <p:extLst>
      <p:ext uri="{BB962C8B-B14F-4D97-AF65-F5344CB8AC3E}">
        <p14:creationId xmlns:p14="http://schemas.microsoft.com/office/powerpoint/2010/main" val="9231813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81F4D-089D-22EC-45AB-5D3591CDAA13}"/>
              </a:ext>
            </a:extLst>
          </p:cNvPr>
          <p:cNvSpPr>
            <a:spLocks noGrp="1"/>
          </p:cNvSpPr>
          <p:nvPr>
            <p:ph type="title"/>
          </p:nvPr>
        </p:nvSpPr>
        <p:spPr>
          <a:xfrm>
            <a:off x="914401" y="685801"/>
            <a:ext cx="10361084" cy="533399"/>
          </a:xfrm>
        </p:spPr>
        <p:txBody>
          <a:bodyPr/>
          <a:lstStyle/>
          <a:p>
            <a:r>
              <a:rPr lang="en-US" sz="2400" dirty="0"/>
              <a:t>Motion #4 – Site Visit – Hyatt Regency Irvine –  2024-06-12</a:t>
            </a:r>
          </a:p>
        </p:txBody>
      </p:sp>
      <p:sp>
        <p:nvSpPr>
          <p:cNvPr id="3" name="Content Placeholder 2">
            <a:extLst>
              <a:ext uri="{FF2B5EF4-FFF2-40B4-BE49-F238E27FC236}">
                <a16:creationId xmlns:a16="http://schemas.microsoft.com/office/drawing/2014/main" id="{78B25AB5-55D8-2DDA-9B32-8F0539EAD35C}"/>
              </a:ext>
            </a:extLst>
          </p:cNvPr>
          <p:cNvSpPr>
            <a:spLocks noGrp="1"/>
          </p:cNvSpPr>
          <p:nvPr>
            <p:ph idx="1"/>
          </p:nvPr>
        </p:nvSpPr>
        <p:spPr/>
        <p:txBody>
          <a:bodyPr/>
          <a:lstStyle/>
          <a:p>
            <a:pPr marL="0" indent="0">
              <a:spcBef>
                <a:spcPts val="0"/>
              </a:spcBef>
            </a:pPr>
            <a:r>
              <a:rPr lang="en-US" sz="2000" b="0" dirty="0"/>
              <a:t>Move to authorize the 802W Venue Manager, Jon Rosdahl, to go on a site visit with </a:t>
            </a:r>
            <a:r>
              <a:rPr lang="en-US" sz="2000" b="0" dirty="0" err="1"/>
              <a:t>Linespeed</a:t>
            </a:r>
            <a:r>
              <a:rPr lang="en-US" sz="2000" b="0" dirty="0"/>
              <a:t> and Face to Face Events with the purpose to prepare for 2027 January IEEE 802 Wireless Mixed-mode Interim at the Hyatt Regency Irvine Hotel in Irvine, California for the purpose of completing the contract.</a:t>
            </a:r>
            <a:br>
              <a:rPr lang="en-US" sz="2000" b="0" dirty="0"/>
            </a:br>
            <a:r>
              <a:rPr lang="en-US" sz="2000" b="0" dirty="0"/>
              <a:t>Expenses not to exceed: $1,000.</a:t>
            </a:r>
          </a:p>
          <a:p>
            <a:pPr marL="0" indent="0">
              <a:spcBef>
                <a:spcPts val="0"/>
              </a:spcBef>
            </a:pPr>
            <a:endParaRPr lang="en-US" sz="2000" b="0" dirty="0"/>
          </a:p>
          <a:p>
            <a:pPr marL="0" indent="0"/>
            <a:r>
              <a:rPr lang="en-US" sz="2000" b="0" dirty="0">
                <a:solidFill>
                  <a:schemeClr val="tx1"/>
                </a:solidFill>
              </a:rPr>
              <a:t>Moved: Stephen McCann</a:t>
            </a:r>
          </a:p>
          <a:p>
            <a:pPr marL="0" indent="0"/>
            <a:r>
              <a:rPr lang="en-US" sz="2000" b="0" dirty="0">
                <a:solidFill>
                  <a:schemeClr val="tx1"/>
                </a:solidFill>
              </a:rPr>
              <a:t>Seconded: Clint Powell</a:t>
            </a:r>
          </a:p>
          <a:p>
            <a:pPr marL="0" indent="0"/>
            <a:r>
              <a:rPr lang="en-US" sz="2000" b="0" dirty="0">
                <a:solidFill>
                  <a:schemeClr val="tx1"/>
                </a:solidFill>
              </a:rPr>
              <a:t>Results: Unanimous Consent (5 present)</a:t>
            </a:r>
          </a:p>
          <a:p>
            <a:pPr marL="0" indent="0">
              <a:spcBef>
                <a:spcPts val="0"/>
              </a:spcBef>
            </a:pPr>
            <a:endParaRPr lang="en-US" sz="2000" b="0" dirty="0"/>
          </a:p>
        </p:txBody>
      </p:sp>
      <p:sp>
        <p:nvSpPr>
          <p:cNvPr id="4" name="Date Placeholder 3">
            <a:extLst>
              <a:ext uri="{FF2B5EF4-FFF2-40B4-BE49-F238E27FC236}">
                <a16:creationId xmlns:a16="http://schemas.microsoft.com/office/drawing/2014/main" id="{15BA6FE5-96FD-116B-EBD0-A02853C7541A}"/>
              </a:ext>
            </a:extLst>
          </p:cNvPr>
          <p:cNvSpPr>
            <a:spLocks noGrp="1"/>
          </p:cNvSpPr>
          <p:nvPr>
            <p:ph type="dt" idx="10"/>
          </p:nvPr>
        </p:nvSpPr>
        <p:spPr/>
        <p:txBody>
          <a:bodyPr/>
          <a:lstStyle/>
          <a:p>
            <a:r>
              <a:rPr lang="en-US"/>
              <a:t>September 2025</a:t>
            </a:r>
            <a:endParaRPr lang="en-GB" dirty="0"/>
          </a:p>
        </p:txBody>
      </p:sp>
      <p:sp>
        <p:nvSpPr>
          <p:cNvPr id="5" name="Footer Placeholder 4">
            <a:extLst>
              <a:ext uri="{FF2B5EF4-FFF2-40B4-BE49-F238E27FC236}">
                <a16:creationId xmlns:a16="http://schemas.microsoft.com/office/drawing/2014/main" id="{64D7DCD2-322F-F0B1-7367-67216E6A9526}"/>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F19E168A-52E8-BAF7-12C6-E42915426263}"/>
              </a:ext>
            </a:extLst>
          </p:cNvPr>
          <p:cNvSpPr>
            <a:spLocks noGrp="1"/>
          </p:cNvSpPr>
          <p:nvPr>
            <p:ph type="sldNum" idx="12"/>
          </p:nvPr>
        </p:nvSpPr>
        <p:spPr/>
        <p:txBody>
          <a:bodyPr/>
          <a:lstStyle/>
          <a:p>
            <a:r>
              <a:rPr lang="en-GB"/>
              <a:t>Slide </a:t>
            </a:r>
            <a:fld id="{440F5867-744E-4AA6-B0ED-4C44D2DFBB7B}" type="slidenum">
              <a:rPr lang="en-GB" smtClean="0"/>
              <a:pPr/>
              <a:t>13</a:t>
            </a:fld>
            <a:endParaRPr lang="en-GB" dirty="0"/>
          </a:p>
        </p:txBody>
      </p:sp>
    </p:spTree>
    <p:extLst>
      <p:ext uri="{BB962C8B-B14F-4D97-AF65-F5344CB8AC3E}">
        <p14:creationId xmlns:p14="http://schemas.microsoft.com/office/powerpoint/2010/main" val="41290871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144F6-EF18-8EEE-8C7E-9C9DA179BC09}"/>
              </a:ext>
            </a:extLst>
          </p:cNvPr>
          <p:cNvSpPr>
            <a:spLocks noGrp="1"/>
          </p:cNvSpPr>
          <p:nvPr>
            <p:ph type="title"/>
          </p:nvPr>
        </p:nvSpPr>
        <p:spPr>
          <a:xfrm>
            <a:off x="914401" y="685801"/>
            <a:ext cx="10361084" cy="609599"/>
          </a:xfrm>
        </p:spPr>
        <p:txBody>
          <a:bodyPr/>
          <a:lstStyle/>
          <a:p>
            <a:r>
              <a:rPr lang="en-US" sz="2800" dirty="0"/>
              <a:t>Motion #5 – Site Visit – Antwerp Hilton – 2024-06-12</a:t>
            </a:r>
          </a:p>
        </p:txBody>
      </p:sp>
      <p:sp>
        <p:nvSpPr>
          <p:cNvPr id="3" name="Content Placeholder 2">
            <a:extLst>
              <a:ext uri="{FF2B5EF4-FFF2-40B4-BE49-F238E27FC236}">
                <a16:creationId xmlns:a16="http://schemas.microsoft.com/office/drawing/2014/main" id="{5E645B39-5258-A5B0-23A2-7784F0995BF1}"/>
              </a:ext>
            </a:extLst>
          </p:cNvPr>
          <p:cNvSpPr>
            <a:spLocks noGrp="1"/>
          </p:cNvSpPr>
          <p:nvPr>
            <p:ph idx="1"/>
          </p:nvPr>
        </p:nvSpPr>
        <p:spPr/>
        <p:txBody>
          <a:bodyPr/>
          <a:lstStyle/>
          <a:p>
            <a:r>
              <a:rPr lang="en-US" b="0" dirty="0"/>
              <a:t>Move to authorize the 802W Venue Manager, Jon Rosdahl, to go on a site visit with </a:t>
            </a:r>
            <a:r>
              <a:rPr lang="en-US" b="0" dirty="0" err="1"/>
              <a:t>Linespeed</a:t>
            </a:r>
            <a:r>
              <a:rPr lang="en-US" b="0" dirty="0"/>
              <a:t> and MTG Events with the purpose to prepare for 2026 May IEEE 802 Wireless Mixed-mode Interim at the Antwerp Hilton, Antwerp, Belgium, for the purpose of Preparing the Contract</a:t>
            </a:r>
            <a:br>
              <a:rPr lang="en-US" b="0" dirty="0"/>
            </a:br>
            <a:r>
              <a:rPr lang="en-US" b="0" dirty="0"/>
              <a:t>Expenses not to exceed: $5,000.</a:t>
            </a:r>
          </a:p>
          <a:p>
            <a:endParaRPr lang="en-US" b="0" dirty="0"/>
          </a:p>
          <a:p>
            <a:endParaRPr lang="en-US" b="0" dirty="0"/>
          </a:p>
          <a:p>
            <a:pPr marL="0" indent="0"/>
            <a:r>
              <a:rPr lang="en-US" dirty="0">
                <a:solidFill>
                  <a:schemeClr val="tx1"/>
                </a:solidFill>
              </a:rPr>
              <a:t>Moved: Ann Krieger</a:t>
            </a:r>
          </a:p>
          <a:p>
            <a:pPr marL="0" indent="0"/>
            <a:r>
              <a:rPr lang="en-US" sz="2400" dirty="0">
                <a:solidFill>
                  <a:schemeClr val="tx1"/>
                </a:solidFill>
              </a:rPr>
              <a:t>Seconded: Stephen McCann</a:t>
            </a:r>
          </a:p>
          <a:p>
            <a:pPr marL="0" indent="0"/>
            <a:r>
              <a:rPr lang="en-US" dirty="0">
                <a:solidFill>
                  <a:schemeClr val="tx1"/>
                </a:solidFill>
              </a:rPr>
              <a:t>Results: Unanimous Consent (</a:t>
            </a:r>
            <a:r>
              <a:rPr lang="en-US">
                <a:solidFill>
                  <a:schemeClr val="tx1"/>
                </a:solidFill>
              </a:rPr>
              <a:t>5 Present)</a:t>
            </a:r>
            <a:endParaRPr lang="en-US" dirty="0">
              <a:solidFill>
                <a:schemeClr val="tx1"/>
              </a:solidFill>
            </a:endParaRPr>
          </a:p>
          <a:p>
            <a:endParaRPr lang="en-US" dirty="0"/>
          </a:p>
        </p:txBody>
      </p:sp>
      <p:sp>
        <p:nvSpPr>
          <p:cNvPr id="4" name="Date Placeholder 3">
            <a:extLst>
              <a:ext uri="{FF2B5EF4-FFF2-40B4-BE49-F238E27FC236}">
                <a16:creationId xmlns:a16="http://schemas.microsoft.com/office/drawing/2014/main" id="{B606DD29-B22D-1CFA-E7CA-0660498879A6}"/>
              </a:ext>
            </a:extLst>
          </p:cNvPr>
          <p:cNvSpPr>
            <a:spLocks noGrp="1"/>
          </p:cNvSpPr>
          <p:nvPr>
            <p:ph type="dt" idx="10"/>
          </p:nvPr>
        </p:nvSpPr>
        <p:spPr/>
        <p:txBody>
          <a:bodyPr/>
          <a:lstStyle/>
          <a:p>
            <a:r>
              <a:rPr lang="en-US"/>
              <a:t>September 2025</a:t>
            </a:r>
            <a:endParaRPr lang="en-GB" dirty="0"/>
          </a:p>
        </p:txBody>
      </p:sp>
      <p:sp>
        <p:nvSpPr>
          <p:cNvPr id="5" name="Footer Placeholder 4">
            <a:extLst>
              <a:ext uri="{FF2B5EF4-FFF2-40B4-BE49-F238E27FC236}">
                <a16:creationId xmlns:a16="http://schemas.microsoft.com/office/drawing/2014/main" id="{337FC5A9-9BA9-1E58-731F-C1F6C3778D90}"/>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3435F5F3-D24E-9263-4235-3DAC5C0EDA1D}"/>
              </a:ext>
            </a:extLst>
          </p:cNvPr>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Tree>
    <p:extLst>
      <p:ext uri="{BB962C8B-B14F-4D97-AF65-F5344CB8AC3E}">
        <p14:creationId xmlns:p14="http://schemas.microsoft.com/office/powerpoint/2010/main" val="2590651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6343C-4815-F7BA-2948-8FEEC6935B00}"/>
              </a:ext>
            </a:extLst>
          </p:cNvPr>
          <p:cNvSpPr>
            <a:spLocks noGrp="1"/>
          </p:cNvSpPr>
          <p:nvPr>
            <p:ph type="title"/>
          </p:nvPr>
        </p:nvSpPr>
        <p:spPr/>
        <p:txBody>
          <a:bodyPr/>
          <a:lstStyle/>
          <a:p>
            <a:r>
              <a:rPr lang="en-US" sz="2400" dirty="0"/>
              <a:t>1. Motion approve location for the 2026 May IEEE 802W Interim: Antwerp, Belgium (2024-04-10)</a:t>
            </a:r>
          </a:p>
        </p:txBody>
      </p:sp>
      <p:sp>
        <p:nvSpPr>
          <p:cNvPr id="3" name="Content Placeholder 2">
            <a:extLst>
              <a:ext uri="{FF2B5EF4-FFF2-40B4-BE49-F238E27FC236}">
                <a16:creationId xmlns:a16="http://schemas.microsoft.com/office/drawing/2014/main" id="{8456D09C-0EC7-07E7-D615-854632E7627D}"/>
              </a:ext>
            </a:extLst>
          </p:cNvPr>
          <p:cNvSpPr>
            <a:spLocks noGrp="1"/>
          </p:cNvSpPr>
          <p:nvPr>
            <p:ph idx="1"/>
          </p:nvPr>
        </p:nvSpPr>
        <p:spPr/>
        <p:txBody>
          <a:bodyPr/>
          <a:lstStyle/>
          <a:p>
            <a:r>
              <a:rPr lang="en-US" dirty="0"/>
              <a:t>Motion: Approve the location of the 2026 May IEEE 802W Interim: Antwerp, Belgium 2026 May 10-15.</a:t>
            </a:r>
          </a:p>
          <a:p>
            <a:endParaRPr lang="en-US" b="0" dirty="0"/>
          </a:p>
          <a:p>
            <a:r>
              <a:rPr lang="en-US" b="0" dirty="0"/>
              <a:t>Moved: Stephen McCann</a:t>
            </a:r>
          </a:p>
          <a:p>
            <a:r>
              <a:rPr lang="en-US" b="0" dirty="0"/>
              <a:t>2</a:t>
            </a:r>
            <a:r>
              <a:rPr lang="en-US" b="0" baseline="30000" dirty="0"/>
              <a:t>nd</a:t>
            </a:r>
            <a:r>
              <a:rPr lang="en-US" b="0" dirty="0"/>
              <a:t>: Clint Powell</a:t>
            </a:r>
          </a:p>
          <a:p>
            <a:r>
              <a:rPr lang="en-US" b="0" dirty="0"/>
              <a:t>Motion for ECJT.</a:t>
            </a:r>
          </a:p>
          <a:p>
            <a:r>
              <a:rPr lang="en-US" b="0" dirty="0"/>
              <a:t>Results: 5-0-2 </a:t>
            </a:r>
            <a:endParaRPr lang="en-US" dirty="0"/>
          </a:p>
          <a:p>
            <a:endParaRPr lang="en-US" dirty="0"/>
          </a:p>
        </p:txBody>
      </p:sp>
      <p:sp>
        <p:nvSpPr>
          <p:cNvPr id="4" name="Date Placeholder 3">
            <a:extLst>
              <a:ext uri="{FF2B5EF4-FFF2-40B4-BE49-F238E27FC236}">
                <a16:creationId xmlns:a16="http://schemas.microsoft.com/office/drawing/2014/main" id="{B22DFA06-59D7-A501-F3EA-EFB84694BFA2}"/>
              </a:ext>
            </a:extLst>
          </p:cNvPr>
          <p:cNvSpPr>
            <a:spLocks noGrp="1"/>
          </p:cNvSpPr>
          <p:nvPr>
            <p:ph type="dt" idx="10"/>
          </p:nvPr>
        </p:nvSpPr>
        <p:spPr/>
        <p:txBody>
          <a:bodyPr/>
          <a:lstStyle/>
          <a:p>
            <a:r>
              <a:rPr lang="en-US"/>
              <a:t>September 2025</a:t>
            </a:r>
            <a:endParaRPr lang="en-GB" dirty="0"/>
          </a:p>
        </p:txBody>
      </p:sp>
      <p:sp>
        <p:nvSpPr>
          <p:cNvPr id="5" name="Footer Placeholder 4">
            <a:extLst>
              <a:ext uri="{FF2B5EF4-FFF2-40B4-BE49-F238E27FC236}">
                <a16:creationId xmlns:a16="http://schemas.microsoft.com/office/drawing/2014/main" id="{3DADE07D-019C-95C5-461C-716D3EA24308}"/>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E93412B9-0910-3C04-928C-91C467250065}"/>
              </a:ext>
            </a:extLst>
          </p:cNvPr>
          <p:cNvSpPr>
            <a:spLocks noGrp="1"/>
          </p:cNvSpPr>
          <p:nvPr>
            <p:ph type="sldNum" idx="12"/>
          </p:nvPr>
        </p:nvSpPr>
        <p:spPr/>
        <p:txBody>
          <a:bodyPr/>
          <a:lstStyle/>
          <a:p>
            <a:r>
              <a:rPr lang="en-GB"/>
              <a:t>Slide </a:t>
            </a:r>
            <a:fld id="{440F5867-744E-4AA6-B0ED-4C44D2DFBB7B}" type="slidenum">
              <a:rPr lang="en-GB" smtClean="0"/>
              <a:pPr/>
              <a:t>15</a:t>
            </a:fld>
            <a:endParaRPr lang="en-GB" dirty="0"/>
          </a:p>
        </p:txBody>
      </p:sp>
    </p:spTree>
    <p:extLst>
      <p:ext uri="{BB962C8B-B14F-4D97-AF65-F5344CB8AC3E}">
        <p14:creationId xmlns:p14="http://schemas.microsoft.com/office/powerpoint/2010/main" val="10520078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6499D-E389-EB74-0806-E73E1FFA85B6}"/>
              </a:ext>
            </a:extLst>
          </p:cNvPr>
          <p:cNvSpPr>
            <a:spLocks noGrp="1"/>
          </p:cNvSpPr>
          <p:nvPr>
            <p:ph type="title"/>
          </p:nvPr>
        </p:nvSpPr>
        <p:spPr/>
        <p:txBody>
          <a:bodyPr/>
          <a:lstStyle/>
          <a:p>
            <a:r>
              <a:rPr lang="en-US" sz="2800" dirty="0"/>
              <a:t>2. Motion to Reset the date for 2025 January– Kobe, Japan</a:t>
            </a:r>
            <a:br>
              <a:rPr lang="en-US" sz="2800" dirty="0"/>
            </a:br>
            <a:r>
              <a:rPr lang="en-US" sz="2800" dirty="0"/>
              <a:t>2024-02-14</a:t>
            </a:r>
          </a:p>
        </p:txBody>
      </p:sp>
      <p:sp>
        <p:nvSpPr>
          <p:cNvPr id="3" name="Content Placeholder 2">
            <a:extLst>
              <a:ext uri="{FF2B5EF4-FFF2-40B4-BE49-F238E27FC236}">
                <a16:creationId xmlns:a16="http://schemas.microsoft.com/office/drawing/2014/main" id="{4C039166-BB1D-C51D-18E8-5BAB73BA0C5F}"/>
              </a:ext>
            </a:extLst>
          </p:cNvPr>
          <p:cNvSpPr>
            <a:spLocks noGrp="1"/>
          </p:cNvSpPr>
          <p:nvPr>
            <p:ph idx="1"/>
          </p:nvPr>
        </p:nvSpPr>
        <p:spPr/>
        <p:txBody>
          <a:bodyPr/>
          <a:lstStyle/>
          <a:p>
            <a:pPr marL="0" marR="0" lvl="2" indent="0">
              <a:spcBef>
                <a:spcPts val="0"/>
              </a:spcBef>
              <a:spcAft>
                <a:spcPts val="0"/>
              </a:spcAft>
            </a:pPr>
            <a:r>
              <a:rPr lang="en-GB" sz="2400" b="1" dirty="0">
                <a:effectLst/>
                <a:latin typeface="Times New Roman" panose="02020603050405020304" pitchFamily="18" charset="0"/>
                <a:ea typeface="Times New Roman" panose="02020603050405020304" pitchFamily="18" charset="0"/>
              </a:rPr>
              <a:t>Motion: Approve the date change (reversion) </a:t>
            </a:r>
            <a:r>
              <a:rPr lang="en-GB" sz="2400" b="1" dirty="0">
                <a:latin typeface="Times New Roman" panose="02020603050405020304" pitchFamily="18" charset="0"/>
                <a:ea typeface="Times New Roman" panose="02020603050405020304" pitchFamily="18" charset="0"/>
              </a:rPr>
              <a:t>of the 2025 January 802W Interim to </a:t>
            </a:r>
            <a:r>
              <a:rPr lang="en-GB" sz="2400" b="1" dirty="0">
                <a:effectLst/>
                <a:highlight>
                  <a:srgbClr val="FFFF00"/>
                </a:highlight>
                <a:latin typeface="Times New Roman" panose="02020603050405020304" pitchFamily="18" charset="0"/>
                <a:ea typeface="Times New Roman" panose="02020603050405020304" pitchFamily="18" charset="0"/>
              </a:rPr>
              <a:t>January 12-17, 2025</a:t>
            </a:r>
            <a:r>
              <a:rPr lang="en-GB" sz="2400" b="1" dirty="0">
                <a:effectLst/>
                <a:latin typeface="Times New Roman" panose="02020603050405020304" pitchFamily="18" charset="0"/>
                <a:ea typeface="Times New Roman" panose="02020603050405020304" pitchFamily="18" charset="0"/>
              </a:rPr>
              <a:t>, in Kobe (was subsequent week). [Note: this rescinds the 2024 January date change approval and 2023 May location/date approval, due to hotel availability]</a:t>
            </a:r>
            <a:endParaRPr lang="en-US" sz="2400" dirty="0">
              <a:effectLst/>
              <a:latin typeface="Times New Roman" panose="02020603050405020304" pitchFamily="18" charset="0"/>
              <a:ea typeface="Times New Roman" panose="02020603050405020304" pitchFamily="18" charset="0"/>
            </a:endParaRPr>
          </a:p>
          <a:p>
            <a:pPr lvl="1"/>
            <a:endParaRPr lang="en-US" b="0" i="0" dirty="0">
              <a:solidFill>
                <a:srgbClr val="000000"/>
              </a:solidFill>
              <a:effectLst/>
              <a:latin typeface="Times New Roman" panose="02020603050405020304" pitchFamily="18" charset="0"/>
            </a:endParaRPr>
          </a:p>
          <a:p>
            <a:pPr lvl="1"/>
            <a:r>
              <a:rPr lang="en-US" b="0" i="0" dirty="0">
                <a:solidFill>
                  <a:srgbClr val="000000"/>
                </a:solidFill>
                <a:effectLst/>
                <a:latin typeface="Times New Roman" panose="02020603050405020304" pitchFamily="18" charset="0"/>
              </a:rPr>
              <a:t>Moved: Jon Rosdahl</a:t>
            </a:r>
            <a:endParaRPr lang="en-US" dirty="0">
              <a:latin typeface="Times New Roman" panose="02020603050405020304" pitchFamily="18" charset="0"/>
            </a:endParaRPr>
          </a:p>
          <a:p>
            <a:pPr lvl="1"/>
            <a:r>
              <a:rPr lang="en-US" b="0" i="0" dirty="0">
                <a:solidFill>
                  <a:srgbClr val="000000"/>
                </a:solidFill>
                <a:effectLst/>
                <a:latin typeface="Times New Roman" panose="02020603050405020304" pitchFamily="18" charset="0"/>
              </a:rPr>
              <a:t>Second: Ben Rolfe</a:t>
            </a:r>
          </a:p>
          <a:p>
            <a:pPr lvl="1"/>
            <a:r>
              <a:rPr lang="en-US" b="0" i="0" dirty="0">
                <a:solidFill>
                  <a:srgbClr val="000000"/>
                </a:solidFill>
                <a:effectLst/>
                <a:latin typeface="Times New Roman" panose="02020603050405020304" pitchFamily="18" charset="0"/>
              </a:rPr>
              <a:t>	· </a:t>
            </a:r>
            <a:r>
              <a:rPr lang="en-US" b="0" dirty="0">
                <a:latin typeface="Times New Roman" panose="02020603050405020304" pitchFamily="18" charset="0"/>
              </a:rPr>
              <a:t>Note: </a:t>
            </a:r>
            <a:r>
              <a:rPr lang="en-US" b="0" i="0" dirty="0">
                <a:solidFill>
                  <a:srgbClr val="000000"/>
                </a:solidFill>
                <a:effectLst/>
                <a:latin typeface="Times New Roman" panose="02020603050405020304" pitchFamily="18" charset="0"/>
              </a:rPr>
              <a:t>This is a wireless chairs’ motion.</a:t>
            </a:r>
          </a:p>
          <a:p>
            <a:pPr lvl="1"/>
            <a:r>
              <a:rPr lang="en-US" i="0" dirty="0">
                <a:solidFill>
                  <a:srgbClr val="000000"/>
                </a:solidFill>
                <a:effectLst/>
                <a:latin typeface="Times New Roman" panose="02020603050405020304" pitchFamily="18" charset="0"/>
              </a:rPr>
              <a:t>Results</a:t>
            </a:r>
            <a:r>
              <a:rPr lang="en-US" b="0" i="0" dirty="0">
                <a:solidFill>
                  <a:srgbClr val="000000"/>
                </a:solidFill>
                <a:effectLst/>
                <a:latin typeface="Times New Roman" panose="02020603050405020304" pitchFamily="18" charset="0"/>
              </a:rPr>
              <a:t>:   </a:t>
            </a:r>
            <a:r>
              <a:rPr lang="en-US" dirty="0">
                <a:latin typeface="Times New Roman" panose="02020603050405020304" pitchFamily="18" charset="0"/>
              </a:rPr>
              <a:t>Unanimous w/1 abstain (Stuart Kerry)</a:t>
            </a:r>
            <a:r>
              <a:rPr lang="en-US" b="0" i="0" dirty="0">
                <a:solidFill>
                  <a:srgbClr val="000000"/>
                </a:solidFill>
                <a:effectLst/>
                <a:latin typeface="Times New Roman" panose="02020603050405020304" pitchFamily="18" charset="0"/>
              </a:rPr>
              <a:t>.  (Voter's present = 14)</a:t>
            </a:r>
          </a:p>
          <a:p>
            <a:endParaRPr lang="en-US" dirty="0"/>
          </a:p>
        </p:txBody>
      </p:sp>
      <p:sp>
        <p:nvSpPr>
          <p:cNvPr id="4" name="Date Placeholder 3">
            <a:extLst>
              <a:ext uri="{FF2B5EF4-FFF2-40B4-BE49-F238E27FC236}">
                <a16:creationId xmlns:a16="http://schemas.microsoft.com/office/drawing/2014/main" id="{BE5A44DA-ACB8-7DA2-0049-14829595F84D}"/>
              </a:ext>
            </a:extLst>
          </p:cNvPr>
          <p:cNvSpPr>
            <a:spLocks noGrp="1"/>
          </p:cNvSpPr>
          <p:nvPr>
            <p:ph type="dt" idx="10"/>
          </p:nvPr>
        </p:nvSpPr>
        <p:spPr/>
        <p:txBody>
          <a:bodyPr/>
          <a:lstStyle/>
          <a:p>
            <a:r>
              <a:rPr lang="en-US"/>
              <a:t>September 2025</a:t>
            </a:r>
            <a:endParaRPr lang="en-GB" dirty="0"/>
          </a:p>
        </p:txBody>
      </p:sp>
      <p:sp>
        <p:nvSpPr>
          <p:cNvPr id="5" name="Footer Placeholder 4">
            <a:extLst>
              <a:ext uri="{FF2B5EF4-FFF2-40B4-BE49-F238E27FC236}">
                <a16:creationId xmlns:a16="http://schemas.microsoft.com/office/drawing/2014/main" id="{0DB5A932-8D65-42A3-179D-931970BF5F8A}"/>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44B9DD90-A53E-4FA2-79F0-E0499CFFF477}"/>
              </a:ext>
            </a:extLst>
          </p:cNvPr>
          <p:cNvSpPr>
            <a:spLocks noGrp="1"/>
          </p:cNvSpPr>
          <p:nvPr>
            <p:ph type="sldNum" idx="12"/>
          </p:nvPr>
        </p:nvSpPr>
        <p:spPr/>
        <p:txBody>
          <a:bodyPr/>
          <a:lstStyle/>
          <a:p>
            <a:r>
              <a:rPr lang="en-GB"/>
              <a:t>Slide </a:t>
            </a:r>
            <a:fld id="{440F5867-744E-4AA6-B0ED-4C44D2DFBB7B}" type="slidenum">
              <a:rPr lang="en-GB" smtClean="0"/>
              <a:pPr/>
              <a:t>16</a:t>
            </a:fld>
            <a:endParaRPr lang="en-GB" dirty="0"/>
          </a:p>
        </p:txBody>
      </p:sp>
    </p:spTree>
    <p:extLst>
      <p:ext uri="{BB962C8B-B14F-4D97-AF65-F5344CB8AC3E}">
        <p14:creationId xmlns:p14="http://schemas.microsoft.com/office/powerpoint/2010/main" val="13776695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9FE1F-7287-C461-1032-97EAFDF0780F}"/>
              </a:ext>
            </a:extLst>
          </p:cNvPr>
          <p:cNvSpPr>
            <a:spLocks noGrp="1"/>
          </p:cNvSpPr>
          <p:nvPr>
            <p:ph type="title"/>
          </p:nvPr>
        </p:nvSpPr>
        <p:spPr>
          <a:xfrm>
            <a:off x="914401" y="685801"/>
            <a:ext cx="10361084" cy="1295400"/>
          </a:xfrm>
        </p:spPr>
        <p:txBody>
          <a:bodyPr/>
          <a:lstStyle/>
          <a:p>
            <a:r>
              <a:rPr lang="en-US" dirty="0"/>
              <a:t>4. Motion approve location for the 2027 May IEEE 802W Interim: Auckland, New Zealand</a:t>
            </a:r>
            <a:br>
              <a:rPr lang="en-US" dirty="0"/>
            </a:br>
            <a:r>
              <a:rPr lang="en-US" sz="3200" dirty="0"/>
              <a:t>2024-02-14</a:t>
            </a:r>
            <a:endParaRPr lang="en-US" dirty="0"/>
          </a:p>
        </p:txBody>
      </p:sp>
      <p:sp>
        <p:nvSpPr>
          <p:cNvPr id="3" name="Content Placeholder 2">
            <a:extLst>
              <a:ext uri="{FF2B5EF4-FFF2-40B4-BE49-F238E27FC236}">
                <a16:creationId xmlns:a16="http://schemas.microsoft.com/office/drawing/2014/main" id="{2BBB9DAA-E58F-BB1C-4C46-8CACA4335CFD}"/>
              </a:ext>
            </a:extLst>
          </p:cNvPr>
          <p:cNvSpPr>
            <a:spLocks noGrp="1"/>
          </p:cNvSpPr>
          <p:nvPr>
            <p:ph idx="1"/>
          </p:nvPr>
        </p:nvSpPr>
        <p:spPr>
          <a:xfrm>
            <a:off x="914401" y="2514600"/>
            <a:ext cx="10361084" cy="3579814"/>
          </a:xfrm>
        </p:spPr>
        <p:txBody>
          <a:bodyPr/>
          <a:lstStyle/>
          <a:p>
            <a:r>
              <a:rPr lang="en-US" b="0" dirty="0"/>
              <a:t>Motion: Approve the location of the 2027 May IEEE 802W Interim as Auckland, New Zealand 2027 May 9-14.</a:t>
            </a:r>
          </a:p>
          <a:p>
            <a:endParaRPr lang="en-US" b="0" dirty="0"/>
          </a:p>
          <a:p>
            <a:r>
              <a:rPr lang="en-US" b="0" dirty="0"/>
              <a:t>Moved: Jon Rosdahl</a:t>
            </a:r>
          </a:p>
          <a:p>
            <a:r>
              <a:rPr lang="en-US" b="0" dirty="0"/>
              <a:t>2</a:t>
            </a:r>
            <a:r>
              <a:rPr lang="en-US" b="0" baseline="30000" dirty="0"/>
              <a:t>nd</a:t>
            </a:r>
            <a:r>
              <a:rPr lang="en-US" b="0" dirty="0"/>
              <a:t>: Stephen McCann</a:t>
            </a:r>
          </a:p>
          <a:p>
            <a:r>
              <a:rPr lang="en-US" b="0" dirty="0"/>
              <a:t>Motion for ECJT.</a:t>
            </a:r>
          </a:p>
          <a:p>
            <a:r>
              <a:rPr lang="en-US" b="0" dirty="0"/>
              <a:t>Results: Unanimous – (Voters = 6-0-0)</a:t>
            </a:r>
            <a:endParaRPr lang="en-US" dirty="0"/>
          </a:p>
        </p:txBody>
      </p:sp>
      <p:sp>
        <p:nvSpPr>
          <p:cNvPr id="4" name="Date Placeholder 3">
            <a:extLst>
              <a:ext uri="{FF2B5EF4-FFF2-40B4-BE49-F238E27FC236}">
                <a16:creationId xmlns:a16="http://schemas.microsoft.com/office/drawing/2014/main" id="{D1BD38E0-9058-BEB1-8008-650168219B90}"/>
              </a:ext>
            </a:extLst>
          </p:cNvPr>
          <p:cNvSpPr>
            <a:spLocks noGrp="1"/>
          </p:cNvSpPr>
          <p:nvPr>
            <p:ph type="dt" idx="10"/>
          </p:nvPr>
        </p:nvSpPr>
        <p:spPr/>
        <p:txBody>
          <a:bodyPr/>
          <a:lstStyle/>
          <a:p>
            <a:r>
              <a:rPr lang="en-US"/>
              <a:t>September 2025</a:t>
            </a:r>
            <a:endParaRPr lang="en-GB" dirty="0"/>
          </a:p>
        </p:txBody>
      </p:sp>
      <p:sp>
        <p:nvSpPr>
          <p:cNvPr id="5" name="Footer Placeholder 4">
            <a:extLst>
              <a:ext uri="{FF2B5EF4-FFF2-40B4-BE49-F238E27FC236}">
                <a16:creationId xmlns:a16="http://schemas.microsoft.com/office/drawing/2014/main" id="{1734A90C-B40D-8940-4DB9-AA74D30EF09F}"/>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B6961E49-3A0E-6E25-6D68-E1DFB0182727}"/>
              </a:ext>
            </a:extLst>
          </p:cNvPr>
          <p:cNvSpPr>
            <a:spLocks noGrp="1"/>
          </p:cNvSpPr>
          <p:nvPr>
            <p:ph type="sldNum" idx="12"/>
          </p:nvPr>
        </p:nvSpPr>
        <p:spPr/>
        <p:txBody>
          <a:bodyPr/>
          <a:lstStyle/>
          <a:p>
            <a:r>
              <a:rPr lang="en-GB"/>
              <a:t>Slide </a:t>
            </a:r>
            <a:fld id="{440F5867-744E-4AA6-B0ED-4C44D2DFBB7B}" type="slidenum">
              <a:rPr lang="en-GB" smtClean="0"/>
              <a:pPr/>
              <a:t>17</a:t>
            </a:fld>
            <a:endParaRPr lang="en-GB" dirty="0"/>
          </a:p>
        </p:txBody>
      </p:sp>
    </p:spTree>
    <p:extLst>
      <p:ext uri="{BB962C8B-B14F-4D97-AF65-F5344CB8AC3E}">
        <p14:creationId xmlns:p14="http://schemas.microsoft.com/office/powerpoint/2010/main" val="26742911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3453B-4FB5-18F3-596D-A5900F7DA79A}"/>
              </a:ext>
            </a:extLst>
          </p:cNvPr>
          <p:cNvSpPr>
            <a:spLocks noGrp="1"/>
          </p:cNvSpPr>
          <p:nvPr>
            <p:ph type="title"/>
          </p:nvPr>
        </p:nvSpPr>
        <p:spPr>
          <a:xfrm>
            <a:off x="914401" y="685801"/>
            <a:ext cx="10361084" cy="1295400"/>
          </a:xfrm>
        </p:spPr>
        <p:txBody>
          <a:bodyPr/>
          <a:lstStyle/>
          <a:p>
            <a:r>
              <a:rPr lang="en-US" sz="3200" b="1" dirty="0">
                <a:solidFill>
                  <a:schemeClr val="accent1">
                    <a:lumMod val="50000"/>
                  </a:schemeClr>
                </a:solidFill>
              </a:rPr>
              <a:t>5. Motion to approve Location for 2028 January– </a:t>
            </a:r>
            <a:br>
              <a:rPr lang="en-US" sz="3200" b="1" dirty="0">
                <a:solidFill>
                  <a:schemeClr val="accent1">
                    <a:lumMod val="50000"/>
                  </a:schemeClr>
                </a:solidFill>
              </a:rPr>
            </a:br>
            <a:r>
              <a:rPr lang="en-US" sz="3200" b="1" dirty="0">
                <a:solidFill>
                  <a:schemeClr val="accent1">
                    <a:lumMod val="50000"/>
                  </a:schemeClr>
                </a:solidFill>
              </a:rPr>
              <a:t>Panama Hilton, Panama City </a:t>
            </a:r>
            <a:br>
              <a:rPr lang="en-US" sz="3200" b="1" dirty="0">
                <a:solidFill>
                  <a:schemeClr val="accent1">
                    <a:lumMod val="50000"/>
                  </a:schemeClr>
                </a:solidFill>
              </a:rPr>
            </a:br>
            <a:r>
              <a:rPr lang="en-US" sz="3200" b="1" dirty="0">
                <a:solidFill>
                  <a:schemeClr val="accent1">
                    <a:lumMod val="50000"/>
                  </a:schemeClr>
                </a:solidFill>
              </a:rPr>
              <a:t>2024-02-14</a:t>
            </a:r>
            <a:endParaRPr lang="en-US" dirty="0">
              <a:solidFill>
                <a:schemeClr val="accent1">
                  <a:lumMod val="50000"/>
                </a:schemeClr>
              </a:solidFill>
            </a:endParaRPr>
          </a:p>
        </p:txBody>
      </p:sp>
      <p:sp>
        <p:nvSpPr>
          <p:cNvPr id="3" name="Content Placeholder 2">
            <a:extLst>
              <a:ext uri="{FF2B5EF4-FFF2-40B4-BE49-F238E27FC236}">
                <a16:creationId xmlns:a16="http://schemas.microsoft.com/office/drawing/2014/main" id="{7A524F4B-1EE2-8E46-29A2-649590B3F0D8}"/>
              </a:ext>
            </a:extLst>
          </p:cNvPr>
          <p:cNvSpPr>
            <a:spLocks noGrp="1"/>
          </p:cNvSpPr>
          <p:nvPr>
            <p:ph idx="1"/>
          </p:nvPr>
        </p:nvSpPr>
        <p:spPr>
          <a:xfrm>
            <a:off x="914401" y="2514600"/>
            <a:ext cx="10361084" cy="3579814"/>
          </a:xfrm>
        </p:spPr>
        <p:txBody>
          <a:bodyPr/>
          <a:lstStyle/>
          <a:p>
            <a:pPr lvl="1"/>
            <a:r>
              <a:rPr lang="en-US" sz="2400" b="1" i="0" dirty="0">
                <a:solidFill>
                  <a:srgbClr val="000000"/>
                </a:solidFill>
                <a:effectLst/>
                <a:latin typeface="Times New Roman" panose="02020603050405020304" pitchFamily="18" charset="0"/>
              </a:rPr>
              <a:t>Approve holding the 2028 January IEEE 802 Wireless Interim Session </a:t>
            </a:r>
            <a:r>
              <a:rPr lang="en-US" sz="2400" b="1" dirty="0">
                <a:latin typeface="Times New Roman" panose="02020603050405020304" pitchFamily="18" charset="0"/>
              </a:rPr>
              <a:t>at the Panama Hilton, Panama City, Panama on </a:t>
            </a:r>
            <a:r>
              <a:rPr lang="en-US" sz="2400" b="1" i="0" dirty="0">
                <a:solidFill>
                  <a:srgbClr val="000000"/>
                </a:solidFill>
                <a:effectLst/>
                <a:latin typeface="Times New Roman" panose="02020603050405020304" pitchFamily="18" charset="0"/>
              </a:rPr>
              <a:t>January 16-21, 2028</a:t>
            </a:r>
            <a:r>
              <a:rPr lang="en-US" sz="2400" b="1" dirty="0">
                <a:latin typeface="Times New Roman" panose="02020603050405020304" pitchFamily="18" charset="0"/>
              </a:rPr>
              <a:t>.</a:t>
            </a:r>
            <a:endParaRPr lang="en-US" sz="2400" b="1" i="0" dirty="0">
              <a:solidFill>
                <a:srgbClr val="000000"/>
              </a:solidFill>
              <a:effectLst/>
              <a:latin typeface="Times New Roman" panose="02020603050405020304" pitchFamily="18" charset="0"/>
            </a:endParaRPr>
          </a:p>
          <a:p>
            <a:pPr lvl="1"/>
            <a:endParaRPr lang="en-US" b="0" i="0" dirty="0">
              <a:solidFill>
                <a:srgbClr val="000000"/>
              </a:solidFill>
              <a:effectLst/>
              <a:latin typeface="Times New Roman" panose="02020603050405020304" pitchFamily="18" charset="0"/>
            </a:endParaRPr>
          </a:p>
          <a:p>
            <a:pPr lvl="1"/>
            <a:r>
              <a:rPr lang="en-US" b="0" i="0" dirty="0">
                <a:solidFill>
                  <a:srgbClr val="000000"/>
                </a:solidFill>
                <a:effectLst/>
                <a:latin typeface="Times New Roman" panose="02020603050405020304" pitchFamily="18" charset="0"/>
              </a:rPr>
              <a:t>Moved: Jon Rosdahl</a:t>
            </a:r>
            <a:endParaRPr lang="en-US" dirty="0">
              <a:latin typeface="Times New Roman" panose="02020603050405020304" pitchFamily="18" charset="0"/>
            </a:endParaRPr>
          </a:p>
          <a:p>
            <a:pPr lvl="1"/>
            <a:r>
              <a:rPr lang="en-US" b="0" i="0" dirty="0">
                <a:solidFill>
                  <a:srgbClr val="000000"/>
                </a:solidFill>
                <a:effectLst/>
                <a:latin typeface="Times New Roman" panose="02020603050405020304" pitchFamily="18" charset="0"/>
              </a:rPr>
              <a:t>Second: Robert Stacey</a:t>
            </a:r>
          </a:p>
          <a:p>
            <a:pPr lvl="1"/>
            <a:r>
              <a:rPr lang="en-US" b="0" i="0" dirty="0">
                <a:solidFill>
                  <a:srgbClr val="000000"/>
                </a:solidFill>
                <a:effectLst/>
                <a:latin typeface="Times New Roman" panose="02020603050405020304" pitchFamily="18" charset="0"/>
              </a:rPr>
              <a:t>	· </a:t>
            </a:r>
            <a:r>
              <a:rPr lang="en-US" b="0" dirty="0">
                <a:latin typeface="Times New Roman" panose="02020603050405020304" pitchFamily="18" charset="0"/>
              </a:rPr>
              <a:t>Note: </a:t>
            </a:r>
            <a:r>
              <a:rPr lang="en-US" b="0" i="0" dirty="0">
                <a:solidFill>
                  <a:srgbClr val="000000"/>
                </a:solidFill>
                <a:effectLst/>
                <a:latin typeface="Times New Roman" panose="02020603050405020304" pitchFamily="18" charset="0"/>
              </a:rPr>
              <a:t>This is a ECJT motion.</a:t>
            </a:r>
          </a:p>
          <a:p>
            <a:pPr lvl="1"/>
            <a:r>
              <a:rPr lang="en-US" i="0" dirty="0">
                <a:solidFill>
                  <a:srgbClr val="000000"/>
                </a:solidFill>
                <a:effectLst/>
                <a:latin typeface="Times New Roman" panose="02020603050405020304" pitchFamily="18" charset="0"/>
              </a:rPr>
              <a:t>Results</a:t>
            </a:r>
            <a:r>
              <a:rPr lang="en-US" b="0" i="0" dirty="0">
                <a:solidFill>
                  <a:srgbClr val="000000"/>
                </a:solidFill>
                <a:effectLst/>
                <a:latin typeface="Times New Roman" panose="02020603050405020304" pitchFamily="18" charset="0"/>
              </a:rPr>
              <a:t>:  Unanimous Consent    (Voter's present = 6-0-0)</a:t>
            </a:r>
          </a:p>
          <a:p>
            <a:endParaRPr lang="en-US" dirty="0"/>
          </a:p>
        </p:txBody>
      </p:sp>
      <p:sp>
        <p:nvSpPr>
          <p:cNvPr id="4" name="Date Placeholder 3">
            <a:extLst>
              <a:ext uri="{FF2B5EF4-FFF2-40B4-BE49-F238E27FC236}">
                <a16:creationId xmlns:a16="http://schemas.microsoft.com/office/drawing/2014/main" id="{2130855A-8172-2672-8BC9-FA5B433905AD}"/>
              </a:ext>
            </a:extLst>
          </p:cNvPr>
          <p:cNvSpPr>
            <a:spLocks noGrp="1"/>
          </p:cNvSpPr>
          <p:nvPr>
            <p:ph type="dt" idx="10"/>
          </p:nvPr>
        </p:nvSpPr>
        <p:spPr/>
        <p:txBody>
          <a:bodyPr/>
          <a:lstStyle/>
          <a:p>
            <a:r>
              <a:rPr lang="en-US"/>
              <a:t>September 2025</a:t>
            </a:r>
            <a:endParaRPr lang="en-GB" dirty="0"/>
          </a:p>
        </p:txBody>
      </p:sp>
      <p:sp>
        <p:nvSpPr>
          <p:cNvPr id="5" name="Footer Placeholder 4">
            <a:extLst>
              <a:ext uri="{FF2B5EF4-FFF2-40B4-BE49-F238E27FC236}">
                <a16:creationId xmlns:a16="http://schemas.microsoft.com/office/drawing/2014/main" id="{FC6434C4-A3F3-AD75-7AF2-AA34EAC9BE51}"/>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E679E770-51D7-6FFF-9B3A-D2D526EA0760}"/>
              </a:ext>
            </a:extLst>
          </p:cNvPr>
          <p:cNvSpPr>
            <a:spLocks noGrp="1"/>
          </p:cNvSpPr>
          <p:nvPr>
            <p:ph type="sldNum" idx="12"/>
          </p:nvPr>
        </p:nvSpPr>
        <p:spPr/>
        <p:txBody>
          <a:bodyPr/>
          <a:lstStyle/>
          <a:p>
            <a:r>
              <a:rPr lang="en-GB"/>
              <a:t>Slide </a:t>
            </a:r>
            <a:fld id="{440F5867-744E-4AA6-B0ED-4C44D2DFBB7B}" type="slidenum">
              <a:rPr lang="en-GB" smtClean="0"/>
              <a:pPr/>
              <a:t>18</a:t>
            </a:fld>
            <a:endParaRPr lang="en-GB" dirty="0"/>
          </a:p>
        </p:txBody>
      </p:sp>
    </p:spTree>
    <p:extLst>
      <p:ext uri="{BB962C8B-B14F-4D97-AF65-F5344CB8AC3E}">
        <p14:creationId xmlns:p14="http://schemas.microsoft.com/office/powerpoint/2010/main" val="35489570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3453B-4FB5-18F3-596D-A5900F7DA79A}"/>
              </a:ext>
            </a:extLst>
          </p:cNvPr>
          <p:cNvSpPr>
            <a:spLocks noGrp="1"/>
          </p:cNvSpPr>
          <p:nvPr>
            <p:ph type="title"/>
          </p:nvPr>
        </p:nvSpPr>
        <p:spPr>
          <a:xfrm>
            <a:off x="914401" y="685801"/>
            <a:ext cx="10361084" cy="1447799"/>
          </a:xfrm>
        </p:spPr>
        <p:txBody>
          <a:bodyPr/>
          <a:lstStyle/>
          <a:p>
            <a:r>
              <a:rPr lang="en-US" sz="3200" b="1" dirty="0">
                <a:solidFill>
                  <a:schemeClr val="accent1">
                    <a:lumMod val="50000"/>
                  </a:schemeClr>
                </a:solidFill>
              </a:rPr>
              <a:t>6. Motion to approve Location for 2026 January– </a:t>
            </a:r>
            <a:br>
              <a:rPr lang="en-US" sz="3200" b="1" dirty="0">
                <a:solidFill>
                  <a:schemeClr val="accent1">
                    <a:lumMod val="50000"/>
                  </a:schemeClr>
                </a:solidFill>
              </a:rPr>
            </a:br>
            <a:r>
              <a:rPr lang="en-US" sz="3200" b="1" dirty="0">
                <a:solidFill>
                  <a:schemeClr val="accent1">
                    <a:lumMod val="50000"/>
                  </a:schemeClr>
                </a:solidFill>
              </a:rPr>
              <a:t>Victoria, Canada 2026 Jan 11-16</a:t>
            </a:r>
            <a:br>
              <a:rPr lang="en-US" sz="3200" b="1" dirty="0">
                <a:solidFill>
                  <a:schemeClr val="accent1">
                    <a:lumMod val="50000"/>
                  </a:schemeClr>
                </a:solidFill>
              </a:rPr>
            </a:br>
            <a:r>
              <a:rPr lang="en-US" sz="3200" b="1" dirty="0">
                <a:solidFill>
                  <a:schemeClr val="accent1">
                    <a:lumMod val="50000"/>
                  </a:schemeClr>
                </a:solidFill>
              </a:rPr>
              <a:t>2024-02-14</a:t>
            </a:r>
            <a:endParaRPr lang="en-US" dirty="0">
              <a:solidFill>
                <a:schemeClr val="accent1">
                  <a:lumMod val="50000"/>
                </a:schemeClr>
              </a:solidFill>
            </a:endParaRPr>
          </a:p>
        </p:txBody>
      </p:sp>
      <p:sp>
        <p:nvSpPr>
          <p:cNvPr id="3" name="Content Placeholder 2">
            <a:extLst>
              <a:ext uri="{FF2B5EF4-FFF2-40B4-BE49-F238E27FC236}">
                <a16:creationId xmlns:a16="http://schemas.microsoft.com/office/drawing/2014/main" id="{7A524F4B-1EE2-8E46-29A2-649590B3F0D8}"/>
              </a:ext>
            </a:extLst>
          </p:cNvPr>
          <p:cNvSpPr>
            <a:spLocks noGrp="1"/>
          </p:cNvSpPr>
          <p:nvPr>
            <p:ph idx="1"/>
          </p:nvPr>
        </p:nvSpPr>
        <p:spPr>
          <a:xfrm>
            <a:off x="914401" y="2514600"/>
            <a:ext cx="10361084" cy="3579814"/>
          </a:xfrm>
        </p:spPr>
        <p:txBody>
          <a:bodyPr/>
          <a:lstStyle/>
          <a:p>
            <a:pPr lvl="1"/>
            <a:r>
              <a:rPr lang="en-US" sz="2400" b="1" i="0" dirty="0">
                <a:solidFill>
                  <a:schemeClr val="tx1"/>
                </a:solidFill>
                <a:effectLst/>
                <a:latin typeface="Times New Roman" panose="02020603050405020304" pitchFamily="18" charset="0"/>
              </a:rPr>
              <a:t>Approve holding the 2026 January IEEE 802 Wireless Interim Session </a:t>
            </a:r>
            <a:r>
              <a:rPr lang="en-US" sz="2400" b="1" dirty="0">
                <a:solidFill>
                  <a:schemeClr val="tx1"/>
                </a:solidFill>
                <a:latin typeface="Times New Roman" panose="02020603050405020304" pitchFamily="18" charset="0"/>
              </a:rPr>
              <a:t>at Victoria</a:t>
            </a:r>
            <a:r>
              <a:rPr lang="en-US" sz="2400" b="1" dirty="0">
                <a:solidFill>
                  <a:schemeClr val="tx1"/>
                </a:solidFill>
              </a:rPr>
              <a:t>, Canada 2026 Jan 11-16</a:t>
            </a:r>
            <a:r>
              <a:rPr lang="en-US" sz="2400" b="1" dirty="0">
                <a:solidFill>
                  <a:schemeClr val="tx1"/>
                </a:solidFill>
                <a:latin typeface="Times New Roman" panose="02020603050405020304" pitchFamily="18" charset="0"/>
              </a:rPr>
              <a:t> and Authorize Jon Rosdahl to conduct a Site visit with F2F Events and </a:t>
            </a:r>
            <a:r>
              <a:rPr lang="en-US" sz="2400" b="1" dirty="0" err="1">
                <a:solidFill>
                  <a:schemeClr val="tx1"/>
                </a:solidFill>
                <a:latin typeface="Times New Roman" panose="02020603050405020304" pitchFamily="18" charset="0"/>
              </a:rPr>
              <a:t>Linespeed</a:t>
            </a:r>
            <a:r>
              <a:rPr lang="en-US" sz="2400" b="1" dirty="0">
                <a:solidFill>
                  <a:schemeClr val="tx1"/>
                </a:solidFill>
                <a:latin typeface="Times New Roman" panose="02020603050405020304" pitchFamily="18" charset="0"/>
              </a:rPr>
              <a:t> prior to contracting not to exceed $3,000.</a:t>
            </a:r>
            <a:endParaRPr lang="en-US" sz="2400" b="1" i="0" dirty="0">
              <a:solidFill>
                <a:schemeClr val="tx1"/>
              </a:solidFill>
              <a:effectLst/>
              <a:latin typeface="Times New Roman" panose="02020603050405020304" pitchFamily="18" charset="0"/>
            </a:endParaRPr>
          </a:p>
          <a:p>
            <a:pPr lvl="1"/>
            <a:endParaRPr lang="en-US" b="0" i="0" dirty="0">
              <a:solidFill>
                <a:srgbClr val="000000"/>
              </a:solidFill>
              <a:effectLst/>
              <a:latin typeface="Times New Roman" panose="02020603050405020304" pitchFamily="18" charset="0"/>
            </a:endParaRPr>
          </a:p>
          <a:p>
            <a:pPr lvl="1"/>
            <a:r>
              <a:rPr lang="en-US" b="0" i="0" dirty="0">
                <a:solidFill>
                  <a:srgbClr val="000000"/>
                </a:solidFill>
                <a:effectLst/>
                <a:latin typeface="Times New Roman" panose="02020603050405020304" pitchFamily="18" charset="0"/>
              </a:rPr>
              <a:t>Moved: Jon Rosdahl</a:t>
            </a:r>
            <a:endParaRPr lang="en-US" dirty="0">
              <a:latin typeface="Times New Roman" panose="02020603050405020304" pitchFamily="18" charset="0"/>
            </a:endParaRPr>
          </a:p>
          <a:p>
            <a:pPr lvl="1"/>
            <a:r>
              <a:rPr lang="en-US" b="0" i="0" dirty="0">
                <a:solidFill>
                  <a:srgbClr val="000000"/>
                </a:solidFill>
                <a:effectLst/>
                <a:latin typeface="Times New Roman" panose="02020603050405020304" pitchFamily="18" charset="0"/>
              </a:rPr>
              <a:t>Second: Stephen McCann</a:t>
            </a:r>
          </a:p>
          <a:p>
            <a:pPr lvl="1"/>
            <a:r>
              <a:rPr lang="en-US" b="0" i="0" dirty="0">
                <a:solidFill>
                  <a:srgbClr val="000000"/>
                </a:solidFill>
                <a:effectLst/>
                <a:latin typeface="Times New Roman" panose="02020603050405020304" pitchFamily="18" charset="0"/>
              </a:rPr>
              <a:t>	· </a:t>
            </a:r>
            <a:r>
              <a:rPr lang="en-US" b="0" dirty="0">
                <a:latin typeface="Times New Roman" panose="02020603050405020304" pitchFamily="18" charset="0"/>
              </a:rPr>
              <a:t>Note: </a:t>
            </a:r>
            <a:r>
              <a:rPr lang="en-US" b="0" i="0" dirty="0">
                <a:solidFill>
                  <a:srgbClr val="000000"/>
                </a:solidFill>
                <a:effectLst/>
                <a:latin typeface="Times New Roman" panose="02020603050405020304" pitchFamily="18" charset="0"/>
              </a:rPr>
              <a:t>This is a ECJT motion.</a:t>
            </a:r>
          </a:p>
          <a:p>
            <a:pPr lvl="1"/>
            <a:r>
              <a:rPr lang="en-US" i="0" dirty="0">
                <a:solidFill>
                  <a:srgbClr val="000000"/>
                </a:solidFill>
                <a:effectLst/>
                <a:latin typeface="Times New Roman" panose="02020603050405020304" pitchFamily="18" charset="0"/>
              </a:rPr>
              <a:t>Results</a:t>
            </a:r>
            <a:r>
              <a:rPr lang="en-US" b="0" i="0" dirty="0">
                <a:solidFill>
                  <a:srgbClr val="000000"/>
                </a:solidFill>
                <a:effectLst/>
                <a:latin typeface="Times New Roman" panose="02020603050405020304" pitchFamily="18" charset="0"/>
              </a:rPr>
              <a:t>:  Unanimous Consent  	(Voter's present = 6-0-0)</a:t>
            </a:r>
          </a:p>
          <a:p>
            <a:endParaRPr lang="en-US" dirty="0"/>
          </a:p>
        </p:txBody>
      </p:sp>
      <p:sp>
        <p:nvSpPr>
          <p:cNvPr id="4" name="Date Placeholder 3">
            <a:extLst>
              <a:ext uri="{FF2B5EF4-FFF2-40B4-BE49-F238E27FC236}">
                <a16:creationId xmlns:a16="http://schemas.microsoft.com/office/drawing/2014/main" id="{2130855A-8172-2672-8BC9-FA5B433905AD}"/>
              </a:ext>
            </a:extLst>
          </p:cNvPr>
          <p:cNvSpPr>
            <a:spLocks noGrp="1"/>
          </p:cNvSpPr>
          <p:nvPr>
            <p:ph type="dt" idx="10"/>
          </p:nvPr>
        </p:nvSpPr>
        <p:spPr/>
        <p:txBody>
          <a:bodyPr/>
          <a:lstStyle/>
          <a:p>
            <a:r>
              <a:rPr lang="en-US"/>
              <a:t>September 2025</a:t>
            </a:r>
            <a:endParaRPr lang="en-GB" dirty="0"/>
          </a:p>
        </p:txBody>
      </p:sp>
      <p:sp>
        <p:nvSpPr>
          <p:cNvPr id="5" name="Footer Placeholder 4">
            <a:extLst>
              <a:ext uri="{FF2B5EF4-FFF2-40B4-BE49-F238E27FC236}">
                <a16:creationId xmlns:a16="http://schemas.microsoft.com/office/drawing/2014/main" id="{FC6434C4-A3F3-AD75-7AF2-AA34EAC9BE51}"/>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E679E770-51D7-6FFF-9B3A-D2D526EA0760}"/>
              </a:ext>
            </a:extLst>
          </p:cNvPr>
          <p:cNvSpPr>
            <a:spLocks noGrp="1"/>
          </p:cNvSpPr>
          <p:nvPr>
            <p:ph type="sldNum" idx="12"/>
          </p:nvPr>
        </p:nvSpPr>
        <p:spPr/>
        <p:txBody>
          <a:bodyPr/>
          <a:lstStyle/>
          <a:p>
            <a:r>
              <a:rPr lang="en-GB"/>
              <a:t>Slide </a:t>
            </a:r>
            <a:fld id="{440F5867-744E-4AA6-B0ED-4C44D2DFBB7B}" type="slidenum">
              <a:rPr lang="en-GB" smtClean="0"/>
              <a:pPr/>
              <a:t>19</a:t>
            </a:fld>
            <a:endParaRPr lang="en-GB" dirty="0"/>
          </a:p>
        </p:txBody>
      </p:sp>
    </p:spTree>
    <p:extLst>
      <p:ext uri="{BB962C8B-B14F-4D97-AF65-F5344CB8AC3E}">
        <p14:creationId xmlns:p14="http://schemas.microsoft.com/office/powerpoint/2010/main" val="1382569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Abstract</a:t>
            </a:r>
          </a:p>
        </p:txBody>
      </p:sp>
      <p:sp>
        <p:nvSpPr>
          <p:cNvPr id="4098" name="Rectangle 2"/>
          <p:cNvSpPr>
            <a:spLocks noGrp="1" noChangeArrowheads="1"/>
          </p:cNvSpPr>
          <p:nvPr>
            <p:ph idx="1"/>
          </p:nvPr>
        </p:nvSpPr>
        <p:spPr>
          <a:ln/>
        </p:spPr>
        <p:txBody>
          <a:bodyPr/>
          <a:lstStyle/>
          <a:p>
            <a:pPr>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dirty="0"/>
              <a:t>Current Status of 802 Wireless Interim Session venue plans as of Sept 14, 2025, as presented to the IEEE 802 Wireless Chairs Standing Committee during the 2025 September 802WCSC meeting and to the 802W Joint Plenary.</a:t>
            </a:r>
            <a:br>
              <a:rPr lang="en-GB" dirty="0"/>
            </a:br>
            <a:r>
              <a:rPr lang="en-GB" dirty="0"/>
              <a:t>The link to the file was posted on Mentor to IEEE 802 Wireless Chairs Standing Committee reflector.</a:t>
            </a:r>
          </a:p>
          <a:p>
            <a:pPr>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en-GB" dirty="0"/>
          </a:p>
        </p:txBody>
      </p:sp>
      <p:sp>
        <p:nvSpPr>
          <p:cNvPr id="4" name="Date Placeholder 3"/>
          <p:cNvSpPr>
            <a:spLocks noGrp="1"/>
          </p:cNvSpPr>
          <p:nvPr>
            <p:ph type="dt" idx="10"/>
          </p:nvPr>
        </p:nvSpPr>
        <p:spPr/>
        <p:txBody>
          <a:bodyPr/>
          <a:lstStyle/>
          <a:p>
            <a:r>
              <a:rPr lang="en-US"/>
              <a:t>September 2025</a:t>
            </a:r>
            <a:endParaRPr lang="en-GB" dirty="0"/>
          </a:p>
        </p:txBody>
      </p:sp>
      <p:sp>
        <p:nvSpPr>
          <p:cNvPr id="5" name="Footer Placeholder 4"/>
          <p:cNvSpPr>
            <a:spLocks noGrp="1"/>
          </p:cNvSpPr>
          <p:nvPr>
            <p:ph type="ftr" idx="11"/>
          </p:nvPr>
        </p:nvSpPr>
        <p:spPr/>
        <p:txBody>
          <a:bodyPr/>
          <a:lstStyle/>
          <a:p>
            <a:r>
              <a:rPr lang="en-GB" dirty="0"/>
              <a:t>Jon Rosdahl, Qualcomm</a:t>
            </a:r>
          </a:p>
        </p:txBody>
      </p:sp>
      <p:sp>
        <p:nvSpPr>
          <p:cNvPr id="6" name="Slide Number Placeholder 5"/>
          <p:cNvSpPr>
            <a:spLocks noGrp="1"/>
          </p:cNvSpPr>
          <p:nvPr>
            <p:ph type="sldNum" idx="12"/>
          </p:nvPr>
        </p:nvSpPr>
        <p:spPr/>
        <p:txBody>
          <a:bodyPr/>
          <a:lstStyle/>
          <a:p>
            <a:r>
              <a:rPr lang="en-GB" dirty="0"/>
              <a:t>Slide </a:t>
            </a:r>
            <a:fld id="{351F4386-A5E2-41A1-B4D0-BE653C929E06}" type="slidenum">
              <a:rPr lang="en-GB"/>
              <a:pPr/>
              <a:t>2</a:t>
            </a:fld>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3453B-4FB5-18F3-596D-A5900F7DA79A}"/>
              </a:ext>
            </a:extLst>
          </p:cNvPr>
          <p:cNvSpPr>
            <a:spLocks noGrp="1"/>
          </p:cNvSpPr>
          <p:nvPr>
            <p:ph type="title"/>
          </p:nvPr>
        </p:nvSpPr>
        <p:spPr>
          <a:xfrm>
            <a:off x="914401" y="685801"/>
            <a:ext cx="10361084" cy="1295400"/>
          </a:xfrm>
        </p:spPr>
        <p:txBody>
          <a:bodyPr/>
          <a:lstStyle/>
          <a:p>
            <a:r>
              <a:rPr lang="en-US" sz="3200" b="1" dirty="0">
                <a:solidFill>
                  <a:schemeClr val="accent1">
                    <a:lumMod val="50000"/>
                  </a:schemeClr>
                </a:solidFill>
              </a:rPr>
              <a:t>7. Motion to approve Location for 2027 January– </a:t>
            </a:r>
            <a:br>
              <a:rPr lang="en-US" sz="3200" b="1" dirty="0">
                <a:solidFill>
                  <a:schemeClr val="accent1">
                    <a:lumMod val="50000"/>
                  </a:schemeClr>
                </a:solidFill>
              </a:rPr>
            </a:br>
            <a:r>
              <a:rPr lang="en-US" sz="3200" b="1" dirty="0">
                <a:solidFill>
                  <a:schemeClr val="accent1">
                    <a:lumMod val="50000"/>
                  </a:schemeClr>
                </a:solidFill>
              </a:rPr>
              <a:t>Hyatt Regency Irvine – 2027 January 10-15</a:t>
            </a:r>
            <a:br>
              <a:rPr lang="en-US" sz="3200" b="1" dirty="0">
                <a:solidFill>
                  <a:schemeClr val="accent1">
                    <a:lumMod val="50000"/>
                  </a:schemeClr>
                </a:solidFill>
              </a:rPr>
            </a:br>
            <a:r>
              <a:rPr lang="en-US" sz="3200" b="1" dirty="0">
                <a:solidFill>
                  <a:schemeClr val="accent1">
                    <a:lumMod val="50000"/>
                  </a:schemeClr>
                </a:solidFill>
              </a:rPr>
              <a:t>2024-02-14</a:t>
            </a:r>
            <a:endParaRPr lang="en-US" dirty="0">
              <a:solidFill>
                <a:schemeClr val="accent1">
                  <a:lumMod val="50000"/>
                </a:schemeClr>
              </a:solidFill>
            </a:endParaRPr>
          </a:p>
        </p:txBody>
      </p:sp>
      <p:sp>
        <p:nvSpPr>
          <p:cNvPr id="3" name="Content Placeholder 2">
            <a:extLst>
              <a:ext uri="{FF2B5EF4-FFF2-40B4-BE49-F238E27FC236}">
                <a16:creationId xmlns:a16="http://schemas.microsoft.com/office/drawing/2014/main" id="{7A524F4B-1EE2-8E46-29A2-649590B3F0D8}"/>
              </a:ext>
            </a:extLst>
          </p:cNvPr>
          <p:cNvSpPr>
            <a:spLocks noGrp="1"/>
          </p:cNvSpPr>
          <p:nvPr>
            <p:ph idx="1"/>
          </p:nvPr>
        </p:nvSpPr>
        <p:spPr>
          <a:xfrm>
            <a:off x="972579" y="2516185"/>
            <a:ext cx="10361084" cy="3656014"/>
          </a:xfrm>
        </p:spPr>
        <p:txBody>
          <a:bodyPr/>
          <a:lstStyle/>
          <a:p>
            <a:pPr lvl="1"/>
            <a:r>
              <a:rPr lang="en-US" sz="2400" b="1" i="0" dirty="0">
                <a:solidFill>
                  <a:schemeClr val="tx1"/>
                </a:solidFill>
                <a:effectLst/>
                <a:latin typeface="Times New Roman" panose="02020603050405020304" pitchFamily="18" charset="0"/>
              </a:rPr>
              <a:t>Approve holding the 2027 January IEEE 802 Wireless Interim Session </a:t>
            </a:r>
            <a:r>
              <a:rPr lang="en-US" sz="2400" b="1" dirty="0">
                <a:solidFill>
                  <a:schemeClr val="tx1"/>
                </a:solidFill>
                <a:latin typeface="Times New Roman" panose="02020603050405020304" pitchFamily="18" charset="0"/>
              </a:rPr>
              <a:t>at the Hyatt Regency Irvine, CA on </a:t>
            </a:r>
            <a:r>
              <a:rPr lang="en-US" sz="2400" b="1" dirty="0">
                <a:solidFill>
                  <a:schemeClr val="tx1"/>
                </a:solidFill>
              </a:rPr>
              <a:t>Jan 10-15, 2027,</a:t>
            </a:r>
            <a:r>
              <a:rPr lang="en-US" sz="2400" b="1" dirty="0">
                <a:solidFill>
                  <a:schemeClr val="tx1"/>
                </a:solidFill>
                <a:latin typeface="Times New Roman" panose="02020603050405020304" pitchFamily="18" charset="0"/>
              </a:rPr>
              <a:t> and Authorize Jon Rosdahl to conduct a Site visit with F2F Events and </a:t>
            </a:r>
            <a:r>
              <a:rPr lang="en-US" sz="2400" b="1" dirty="0" err="1">
                <a:solidFill>
                  <a:schemeClr val="tx1"/>
                </a:solidFill>
                <a:latin typeface="Times New Roman" panose="02020603050405020304" pitchFamily="18" charset="0"/>
              </a:rPr>
              <a:t>Linespeed</a:t>
            </a:r>
            <a:r>
              <a:rPr lang="en-US" sz="2400" b="1" dirty="0">
                <a:solidFill>
                  <a:schemeClr val="tx1"/>
                </a:solidFill>
                <a:latin typeface="Times New Roman" panose="02020603050405020304" pitchFamily="18" charset="0"/>
              </a:rPr>
              <a:t> prior to contracting not to exceed $3,000.</a:t>
            </a:r>
            <a:endParaRPr lang="en-US" sz="2400" b="1" i="0" dirty="0">
              <a:solidFill>
                <a:schemeClr val="tx1"/>
              </a:solidFill>
              <a:effectLst/>
              <a:latin typeface="Times New Roman" panose="02020603050405020304" pitchFamily="18" charset="0"/>
            </a:endParaRPr>
          </a:p>
          <a:p>
            <a:pPr lvl="1"/>
            <a:endParaRPr lang="en-US" b="0" i="0" dirty="0">
              <a:solidFill>
                <a:srgbClr val="000000"/>
              </a:solidFill>
              <a:effectLst/>
              <a:latin typeface="Times New Roman" panose="02020603050405020304" pitchFamily="18" charset="0"/>
            </a:endParaRPr>
          </a:p>
          <a:p>
            <a:pPr lvl="1"/>
            <a:r>
              <a:rPr lang="en-US" b="0" i="0" dirty="0">
                <a:solidFill>
                  <a:srgbClr val="000000"/>
                </a:solidFill>
                <a:effectLst/>
                <a:latin typeface="Times New Roman" panose="02020603050405020304" pitchFamily="18" charset="0"/>
              </a:rPr>
              <a:t>Moved: Jon Rosdahl</a:t>
            </a:r>
            <a:endParaRPr lang="en-US" dirty="0">
              <a:latin typeface="Times New Roman" panose="02020603050405020304" pitchFamily="18" charset="0"/>
            </a:endParaRPr>
          </a:p>
          <a:p>
            <a:pPr lvl="1"/>
            <a:r>
              <a:rPr lang="en-US" b="0" i="0" dirty="0">
                <a:solidFill>
                  <a:srgbClr val="000000"/>
                </a:solidFill>
                <a:effectLst/>
                <a:latin typeface="Times New Roman" panose="02020603050405020304" pitchFamily="18" charset="0"/>
              </a:rPr>
              <a:t>Second: Ann Krieger</a:t>
            </a:r>
          </a:p>
          <a:p>
            <a:pPr lvl="1"/>
            <a:r>
              <a:rPr lang="en-US" b="0" i="0" dirty="0">
                <a:solidFill>
                  <a:srgbClr val="000000"/>
                </a:solidFill>
                <a:effectLst/>
                <a:latin typeface="Times New Roman" panose="02020603050405020304" pitchFamily="18" charset="0"/>
              </a:rPr>
              <a:t>	· </a:t>
            </a:r>
            <a:r>
              <a:rPr lang="en-US" b="0" dirty="0">
                <a:latin typeface="Times New Roman" panose="02020603050405020304" pitchFamily="18" charset="0"/>
              </a:rPr>
              <a:t>Note: </a:t>
            </a:r>
            <a:r>
              <a:rPr lang="en-US" b="0" i="0" dirty="0">
                <a:solidFill>
                  <a:srgbClr val="000000"/>
                </a:solidFill>
                <a:effectLst/>
                <a:latin typeface="Times New Roman" panose="02020603050405020304" pitchFamily="18" charset="0"/>
              </a:rPr>
              <a:t>This is a ECJT motion.</a:t>
            </a:r>
          </a:p>
          <a:p>
            <a:pPr lvl="1"/>
            <a:r>
              <a:rPr lang="en-US" i="0" dirty="0">
                <a:solidFill>
                  <a:srgbClr val="000000"/>
                </a:solidFill>
                <a:effectLst/>
                <a:latin typeface="Times New Roman" panose="02020603050405020304" pitchFamily="18" charset="0"/>
              </a:rPr>
              <a:t>Results</a:t>
            </a:r>
            <a:r>
              <a:rPr lang="en-US" b="0" i="0" dirty="0">
                <a:solidFill>
                  <a:srgbClr val="000000"/>
                </a:solidFill>
                <a:effectLst/>
                <a:latin typeface="Times New Roman" panose="02020603050405020304" pitchFamily="18" charset="0"/>
              </a:rPr>
              <a:t>: Unanimous Consent 	(Voter's present = 6-0-0)</a:t>
            </a:r>
          </a:p>
          <a:p>
            <a:endParaRPr lang="en-US" dirty="0"/>
          </a:p>
        </p:txBody>
      </p:sp>
      <p:sp>
        <p:nvSpPr>
          <p:cNvPr id="4" name="Date Placeholder 3">
            <a:extLst>
              <a:ext uri="{FF2B5EF4-FFF2-40B4-BE49-F238E27FC236}">
                <a16:creationId xmlns:a16="http://schemas.microsoft.com/office/drawing/2014/main" id="{2130855A-8172-2672-8BC9-FA5B433905AD}"/>
              </a:ext>
            </a:extLst>
          </p:cNvPr>
          <p:cNvSpPr>
            <a:spLocks noGrp="1"/>
          </p:cNvSpPr>
          <p:nvPr>
            <p:ph type="dt" idx="10"/>
          </p:nvPr>
        </p:nvSpPr>
        <p:spPr/>
        <p:txBody>
          <a:bodyPr/>
          <a:lstStyle/>
          <a:p>
            <a:r>
              <a:rPr lang="en-US"/>
              <a:t>September 2025</a:t>
            </a:r>
            <a:endParaRPr lang="en-GB" dirty="0"/>
          </a:p>
        </p:txBody>
      </p:sp>
      <p:sp>
        <p:nvSpPr>
          <p:cNvPr id="5" name="Footer Placeholder 4">
            <a:extLst>
              <a:ext uri="{FF2B5EF4-FFF2-40B4-BE49-F238E27FC236}">
                <a16:creationId xmlns:a16="http://schemas.microsoft.com/office/drawing/2014/main" id="{FC6434C4-A3F3-AD75-7AF2-AA34EAC9BE51}"/>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E679E770-51D7-6FFF-9B3A-D2D526EA0760}"/>
              </a:ext>
            </a:extLst>
          </p:cNvPr>
          <p:cNvSpPr>
            <a:spLocks noGrp="1"/>
          </p:cNvSpPr>
          <p:nvPr>
            <p:ph type="sldNum" idx="12"/>
          </p:nvPr>
        </p:nvSpPr>
        <p:spPr/>
        <p:txBody>
          <a:bodyPr/>
          <a:lstStyle/>
          <a:p>
            <a:r>
              <a:rPr lang="en-GB"/>
              <a:t>Slide </a:t>
            </a:r>
            <a:fld id="{440F5867-744E-4AA6-B0ED-4C44D2DFBB7B}" type="slidenum">
              <a:rPr lang="en-GB" smtClean="0"/>
              <a:pPr/>
              <a:t>20</a:t>
            </a:fld>
            <a:endParaRPr lang="en-GB" dirty="0"/>
          </a:p>
        </p:txBody>
      </p:sp>
    </p:spTree>
    <p:extLst>
      <p:ext uri="{BB962C8B-B14F-4D97-AF65-F5344CB8AC3E}">
        <p14:creationId xmlns:p14="http://schemas.microsoft.com/office/powerpoint/2010/main" val="36257278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8B2FE-3B29-F1B8-9987-36DAB036C906}"/>
              </a:ext>
            </a:extLst>
          </p:cNvPr>
          <p:cNvSpPr>
            <a:spLocks noGrp="1"/>
          </p:cNvSpPr>
          <p:nvPr>
            <p:ph type="title"/>
          </p:nvPr>
        </p:nvSpPr>
        <p:spPr>
          <a:xfrm>
            <a:off x="914401" y="685801"/>
            <a:ext cx="10361084" cy="1447799"/>
          </a:xfrm>
        </p:spPr>
        <p:txBody>
          <a:bodyPr/>
          <a:lstStyle/>
          <a:p>
            <a:r>
              <a:rPr lang="en-US" sz="2800" dirty="0"/>
              <a:t>2. Motion to approve Location for 2027 September – </a:t>
            </a:r>
            <a:br>
              <a:rPr lang="en-US" sz="2800" dirty="0"/>
            </a:br>
            <a:r>
              <a:rPr lang="en-US" sz="2800" dirty="0"/>
              <a:t>Grand Hyatt Atlanta, Buckhead, GA</a:t>
            </a:r>
            <a:br>
              <a:rPr lang="en-US" sz="2800" dirty="0"/>
            </a:br>
            <a:r>
              <a:rPr lang="en-US" sz="2800" dirty="0"/>
              <a:t>2023-12-13</a:t>
            </a:r>
          </a:p>
        </p:txBody>
      </p:sp>
      <p:sp>
        <p:nvSpPr>
          <p:cNvPr id="3" name="Content Placeholder 2">
            <a:extLst>
              <a:ext uri="{FF2B5EF4-FFF2-40B4-BE49-F238E27FC236}">
                <a16:creationId xmlns:a16="http://schemas.microsoft.com/office/drawing/2014/main" id="{C7F2207E-513B-7DDE-FD41-AD596FF6E1AA}"/>
              </a:ext>
            </a:extLst>
          </p:cNvPr>
          <p:cNvSpPr>
            <a:spLocks noGrp="1"/>
          </p:cNvSpPr>
          <p:nvPr>
            <p:ph idx="1"/>
          </p:nvPr>
        </p:nvSpPr>
        <p:spPr>
          <a:xfrm>
            <a:off x="914401" y="2362200"/>
            <a:ext cx="10361084" cy="3732214"/>
          </a:xfrm>
        </p:spPr>
        <p:txBody>
          <a:bodyPr/>
          <a:lstStyle/>
          <a:p>
            <a:r>
              <a:rPr lang="en-US" b="0" dirty="0"/>
              <a:t>Motion: Approve the location of the 2027 September IEEE 802W Interim to be held at the Grand Hyatt Atlanta, Buckhead, GA.</a:t>
            </a:r>
          </a:p>
          <a:p>
            <a:endParaRPr lang="en-US" dirty="0"/>
          </a:p>
          <a:p>
            <a:pPr lvl="1"/>
            <a:r>
              <a:rPr lang="en-US" b="0" i="0" dirty="0">
                <a:solidFill>
                  <a:srgbClr val="000000"/>
                </a:solidFill>
                <a:effectLst/>
                <a:latin typeface="Times New Roman" panose="02020603050405020304" pitchFamily="18" charset="0"/>
              </a:rPr>
              <a:t>Moved: Jon Rosdahl</a:t>
            </a:r>
            <a:endParaRPr lang="en-US" dirty="0">
              <a:latin typeface="Times New Roman" panose="02020603050405020304" pitchFamily="18" charset="0"/>
            </a:endParaRPr>
          </a:p>
          <a:p>
            <a:pPr lvl="1"/>
            <a:r>
              <a:rPr lang="en-US" b="0" i="0" dirty="0">
                <a:solidFill>
                  <a:srgbClr val="000000"/>
                </a:solidFill>
                <a:effectLst/>
                <a:latin typeface="Times New Roman" panose="02020603050405020304" pitchFamily="18" charset="0"/>
              </a:rPr>
              <a:t>Second: Clint Powell</a:t>
            </a:r>
          </a:p>
          <a:p>
            <a:pPr lvl="1"/>
            <a:endParaRPr lang="en-US" b="0" i="0" dirty="0">
              <a:solidFill>
                <a:srgbClr val="000000"/>
              </a:solidFill>
              <a:effectLst/>
              <a:latin typeface="Times New Roman" panose="02020603050405020304" pitchFamily="18" charset="0"/>
            </a:endParaRPr>
          </a:p>
          <a:p>
            <a:pPr lvl="1"/>
            <a:r>
              <a:rPr lang="en-US" b="0" i="0" dirty="0">
                <a:solidFill>
                  <a:srgbClr val="000000"/>
                </a:solidFill>
                <a:effectLst/>
                <a:latin typeface="Times New Roman" panose="02020603050405020304" pitchFamily="18" charset="0"/>
              </a:rPr>
              <a:t>	· </a:t>
            </a:r>
            <a:r>
              <a:rPr lang="en-US" b="0" dirty="0">
                <a:latin typeface="Times New Roman" panose="02020603050405020304" pitchFamily="18" charset="0"/>
              </a:rPr>
              <a:t>Note: </a:t>
            </a:r>
            <a:r>
              <a:rPr lang="en-US" b="0" i="0" dirty="0">
                <a:solidFill>
                  <a:srgbClr val="000000"/>
                </a:solidFill>
                <a:effectLst/>
                <a:latin typeface="Times New Roman" panose="02020603050405020304" pitchFamily="18" charset="0"/>
              </a:rPr>
              <a:t>This is a ECJT wireless chairs’ motion.</a:t>
            </a:r>
          </a:p>
          <a:p>
            <a:pPr lvl="1"/>
            <a:endParaRPr lang="en-US" b="0" i="0" dirty="0">
              <a:solidFill>
                <a:srgbClr val="000000"/>
              </a:solidFill>
              <a:effectLst/>
              <a:latin typeface="Times New Roman" panose="02020603050405020304" pitchFamily="18" charset="0"/>
            </a:endParaRPr>
          </a:p>
          <a:p>
            <a:pPr lvl="1"/>
            <a:r>
              <a:rPr lang="en-US" i="0" dirty="0">
                <a:solidFill>
                  <a:srgbClr val="000000"/>
                </a:solidFill>
                <a:effectLst/>
                <a:latin typeface="Times New Roman" panose="02020603050405020304" pitchFamily="18" charset="0"/>
              </a:rPr>
              <a:t>Results</a:t>
            </a:r>
            <a:r>
              <a:rPr lang="en-US" b="0" i="0" dirty="0">
                <a:solidFill>
                  <a:srgbClr val="000000"/>
                </a:solidFill>
                <a:effectLst/>
                <a:latin typeface="Times New Roman" panose="02020603050405020304" pitchFamily="18" charset="0"/>
              </a:rPr>
              <a:t>: Unanimous Consent</a:t>
            </a:r>
            <a:endParaRPr lang="en-US" dirty="0"/>
          </a:p>
        </p:txBody>
      </p:sp>
      <p:sp>
        <p:nvSpPr>
          <p:cNvPr id="4" name="Date Placeholder 3">
            <a:extLst>
              <a:ext uri="{FF2B5EF4-FFF2-40B4-BE49-F238E27FC236}">
                <a16:creationId xmlns:a16="http://schemas.microsoft.com/office/drawing/2014/main" id="{B06736AB-4EB3-D754-FF1D-5A11FB6F4C35}"/>
              </a:ext>
            </a:extLst>
          </p:cNvPr>
          <p:cNvSpPr>
            <a:spLocks noGrp="1"/>
          </p:cNvSpPr>
          <p:nvPr>
            <p:ph type="dt" idx="10"/>
          </p:nvPr>
        </p:nvSpPr>
        <p:spPr/>
        <p:txBody>
          <a:bodyP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800" b="1" i="0" u="none" strike="noStrike" kern="1200" cap="none" spc="0" normalizeH="0" baseline="0" noProof="0">
                <a:ln>
                  <a:noFill/>
                </a:ln>
                <a:solidFill>
                  <a:srgbClr val="000000"/>
                </a:solidFill>
                <a:effectLst/>
                <a:uLnTx/>
                <a:uFillTx/>
                <a:latin typeface="Times New Roman" pitchFamily="16" charset="0"/>
                <a:ea typeface="MS Gothic" charset="-128"/>
              </a:rPr>
              <a:t>September 2025</a:t>
            </a:r>
            <a:endPar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endParaRPr>
          </a:p>
        </p:txBody>
      </p:sp>
      <p:sp>
        <p:nvSpPr>
          <p:cNvPr id="5" name="Footer Placeholder 4">
            <a:extLst>
              <a:ext uri="{FF2B5EF4-FFF2-40B4-BE49-F238E27FC236}">
                <a16:creationId xmlns:a16="http://schemas.microsoft.com/office/drawing/2014/main" id="{6AD8EDBD-EBA7-AA9C-F14A-985F1A4D5BC7}"/>
              </a:ext>
            </a:extLst>
          </p:cNvPr>
          <p:cNvSpPr>
            <a:spLocks noGrp="1"/>
          </p:cNvSpPr>
          <p:nvPr>
            <p:ph type="ftr" idx="11"/>
          </p:nvPr>
        </p:nvSpPr>
        <p:spPr/>
        <p:txBody>
          <a:body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8" charset="0"/>
              <a:buNone/>
              <a:tabLst/>
              <a:defRPr/>
            </a:pPr>
            <a:r>
              <a:rPr kumimoji="0" lang="en-GB" sz="1200" b="0" i="0" u="none" strike="noStrike" kern="1200" cap="none" spc="0" normalizeH="0" baseline="0" noProof="0">
                <a:ln>
                  <a:noFill/>
                </a:ln>
                <a:solidFill>
                  <a:srgbClr val="000000"/>
                </a:solidFill>
                <a:effectLst/>
                <a:uLnTx/>
                <a:uFillTx/>
                <a:latin typeface="Times New Roman" pitchFamily="18" charset="0"/>
                <a:ea typeface="Arial Unicode MS" pitchFamily="34" charset="-128"/>
              </a:rPr>
              <a:t>Jon Rosdahl, Qualcomm</a:t>
            </a:r>
            <a:endParaRPr kumimoji="0" lang="en-GB" sz="1200" b="0" i="0" u="none" strike="noStrike" kern="1200" cap="none" spc="0" normalizeH="0" baseline="0" noProof="0" dirty="0">
              <a:ln>
                <a:noFill/>
              </a:ln>
              <a:solidFill>
                <a:srgbClr val="000000"/>
              </a:solidFill>
              <a:effectLst/>
              <a:uLnTx/>
              <a:uFillTx/>
              <a:latin typeface="Times New Roman" pitchFamily="18" charset="0"/>
              <a:ea typeface="Arial Unicode MS" pitchFamily="34" charset="-128"/>
            </a:endParaRPr>
          </a:p>
        </p:txBody>
      </p:sp>
      <p:sp>
        <p:nvSpPr>
          <p:cNvPr id="6" name="Slide Number Placeholder 5">
            <a:extLst>
              <a:ext uri="{FF2B5EF4-FFF2-40B4-BE49-F238E27FC236}">
                <a16:creationId xmlns:a16="http://schemas.microsoft.com/office/drawing/2014/main" id="{B099F8A8-0D68-727F-5C16-A46F9ED0B347}"/>
              </a:ext>
            </a:extLst>
          </p:cNvPr>
          <p:cNvSpPr>
            <a:spLocks noGrp="1"/>
          </p:cNvSpPr>
          <p:nvPr>
            <p:ph type="sldNum" idx="12"/>
          </p:nvPr>
        </p:nvSpPr>
        <p:spPr/>
        <p:txBody>
          <a:body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200" b="0" i="0" u="none" strike="noStrike" kern="1200" cap="none" spc="0" normalizeH="0" baseline="0" noProof="0">
                <a:ln>
                  <a:noFill/>
                </a:ln>
                <a:solidFill>
                  <a:srgbClr val="000000"/>
                </a:solidFill>
                <a:effectLst/>
                <a:uLnTx/>
                <a:uFillTx/>
                <a:latin typeface="Times New Roman" pitchFamily="16" charset="0"/>
                <a:ea typeface="MS Gothic" charset="-128"/>
              </a:rPr>
              <a:t>Slide </a:t>
            </a:r>
            <a:fld id="{440F5867-744E-4AA6-B0ED-4C44D2DFBB7B}" type="slidenum">
              <a:rPr kumimoji="0" lang="en-GB" sz="1200" b="0" i="0" u="none" strike="noStrike" kern="1200" cap="none" spc="0" normalizeH="0" baseline="0" noProof="0" smtClean="0">
                <a:ln>
                  <a:noFill/>
                </a:ln>
                <a:solidFill>
                  <a:srgbClr val="000000"/>
                </a:solidFill>
                <a:effectLst/>
                <a:uLnTx/>
                <a:uFillTx/>
                <a:latin typeface="Times New Roman" pitchFamily="16" charset="0"/>
                <a:ea typeface="MS Gothic" charset="-128"/>
              </a:rPr>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21</a:t>
            </a:fld>
            <a:endParaRPr kumimoji="0" lang="en-GB" sz="1200" b="0" i="0" u="none" strike="noStrike" kern="1200" cap="none" spc="0" normalizeH="0" baseline="0" noProof="0" dirty="0">
              <a:ln>
                <a:noFill/>
              </a:ln>
              <a:solidFill>
                <a:srgbClr val="000000"/>
              </a:solidFill>
              <a:effectLst/>
              <a:uLnTx/>
              <a:uFillTx/>
              <a:latin typeface="Times New Roman" pitchFamily="16" charset="0"/>
              <a:ea typeface="MS Gothic" charset="-128"/>
            </a:endParaRPr>
          </a:p>
        </p:txBody>
      </p:sp>
    </p:spTree>
    <p:extLst>
      <p:ext uri="{BB962C8B-B14F-4D97-AF65-F5344CB8AC3E}">
        <p14:creationId xmlns:p14="http://schemas.microsoft.com/office/powerpoint/2010/main" val="186825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88EC4-F522-8CFB-0E8C-418F0DA1546B}"/>
              </a:ext>
            </a:extLst>
          </p:cNvPr>
          <p:cNvSpPr>
            <a:spLocks noGrp="1"/>
          </p:cNvSpPr>
          <p:nvPr>
            <p:ph type="title"/>
          </p:nvPr>
        </p:nvSpPr>
        <p:spPr>
          <a:xfrm>
            <a:off x="914401" y="685801"/>
            <a:ext cx="10361084" cy="533399"/>
          </a:xfrm>
        </p:spPr>
        <p:txBody>
          <a:bodyPr/>
          <a:lstStyle/>
          <a:p>
            <a:r>
              <a:rPr lang="en-US" altLang="en-US" dirty="0"/>
              <a:t>Future 802 Plenary Venue Contract Status</a:t>
            </a:r>
            <a:endParaRPr lang="en-US" dirty="0"/>
          </a:p>
        </p:txBody>
      </p:sp>
      <p:sp>
        <p:nvSpPr>
          <p:cNvPr id="8" name="TextBox 7">
            <a:extLst>
              <a:ext uri="{FF2B5EF4-FFF2-40B4-BE49-F238E27FC236}">
                <a16:creationId xmlns:a16="http://schemas.microsoft.com/office/drawing/2014/main" id="{BABB8EDA-4C9B-BACF-CD7D-805D4554F0BE}"/>
              </a:ext>
            </a:extLst>
          </p:cNvPr>
          <p:cNvSpPr txBox="1"/>
          <p:nvPr/>
        </p:nvSpPr>
        <p:spPr>
          <a:xfrm>
            <a:off x="9296401" y="5985253"/>
            <a:ext cx="2133600" cy="338554"/>
          </a:xfrm>
          <a:prstGeom prst="rect">
            <a:avLst/>
          </a:prstGeom>
          <a:noFill/>
        </p:spPr>
        <p:txBody>
          <a:bodyPr wrap="square" rtlCol="0">
            <a:spAutoFit/>
          </a:bodyPr>
          <a:lstStyle/>
          <a:p>
            <a:r>
              <a:rPr lang="en-US" sz="1600" dirty="0">
                <a:solidFill>
                  <a:schemeClr val="accent1">
                    <a:lumMod val="50000"/>
                  </a:schemeClr>
                </a:solidFill>
              </a:rPr>
              <a:t>As of  August 20, 2025</a:t>
            </a:r>
          </a:p>
        </p:txBody>
      </p:sp>
      <p:sp>
        <p:nvSpPr>
          <p:cNvPr id="10" name="Content Placeholder 2">
            <a:extLst>
              <a:ext uri="{FF2B5EF4-FFF2-40B4-BE49-F238E27FC236}">
                <a16:creationId xmlns:a16="http://schemas.microsoft.com/office/drawing/2014/main" id="{672EC3BA-EA3E-E8B2-9CF0-B5E4A684CF60}"/>
              </a:ext>
            </a:extLst>
          </p:cNvPr>
          <p:cNvSpPr>
            <a:spLocks noGrp="1"/>
          </p:cNvSpPr>
          <p:nvPr>
            <p:ph idx="1"/>
          </p:nvPr>
        </p:nvSpPr>
        <p:spPr>
          <a:xfrm>
            <a:off x="914402" y="1298576"/>
            <a:ext cx="10475383" cy="5025231"/>
          </a:xfrm>
        </p:spPr>
        <p:txBody>
          <a:bodyPr/>
          <a:lstStyle/>
          <a:p>
            <a:pPr>
              <a:buFont typeface="Wingdings" panose="05000000000000000000" pitchFamily="2" charset="2"/>
              <a:buChar char="q"/>
            </a:pPr>
            <a:r>
              <a:rPr lang="en-US" sz="1900" b="0" dirty="0">
                <a:highlight>
                  <a:srgbClr val="00FF00"/>
                </a:highlight>
              </a:rPr>
              <a:t>2025 November 9-14 – Marriott Marquis Queen’s Park, Bangkok, Thailand</a:t>
            </a:r>
          </a:p>
          <a:p>
            <a:pPr>
              <a:buFont typeface="Wingdings" panose="05000000000000000000" pitchFamily="2" charset="2"/>
              <a:buChar char="q"/>
            </a:pPr>
            <a:r>
              <a:rPr lang="en-US" sz="1900" b="0" dirty="0">
                <a:highlight>
                  <a:srgbClr val="00FF00"/>
                </a:highlight>
              </a:rPr>
              <a:t>2026 March 8-13 - Hyatt Regency Vancouver, Vancouver, Canada (Changed from Chicago)</a:t>
            </a:r>
          </a:p>
          <a:p>
            <a:pPr>
              <a:buFont typeface="Wingdings" panose="05000000000000000000" pitchFamily="2" charset="2"/>
              <a:buChar char="q"/>
            </a:pPr>
            <a:r>
              <a:rPr lang="en-US" sz="1900" b="0" dirty="0">
                <a:highlight>
                  <a:srgbClr val="33CCFF"/>
                </a:highlight>
              </a:rPr>
              <a:t>2026 July 12-17 – Le Centre Sheraton Montreal, Montreal (July 2022 attrition offset)</a:t>
            </a:r>
          </a:p>
          <a:p>
            <a:pPr>
              <a:buFont typeface="Wingdings" panose="05000000000000000000" pitchFamily="2" charset="2"/>
              <a:buChar char="q"/>
            </a:pPr>
            <a:r>
              <a:rPr lang="en-US" sz="1900" b="0" dirty="0">
                <a:highlight>
                  <a:srgbClr val="00FF00"/>
                </a:highlight>
              </a:rPr>
              <a:t>2026 November 8-13 -  </a:t>
            </a:r>
            <a:r>
              <a:rPr lang="en-US" sz="1900" b="0" kern="1200" dirty="0">
                <a:highlight>
                  <a:srgbClr val="00FF00"/>
                </a:highlight>
                <a:cs typeface="+mn-cs"/>
              </a:rPr>
              <a:t>Marriott Marquis Queen’s Park, Bangkok, Thailand </a:t>
            </a:r>
          </a:p>
          <a:p>
            <a:pPr>
              <a:buFont typeface="Wingdings" panose="05000000000000000000" pitchFamily="2" charset="2"/>
              <a:buChar char="v"/>
            </a:pPr>
            <a:r>
              <a:rPr lang="en-US" sz="1900" dirty="0">
                <a:solidFill>
                  <a:schemeClr val="bg1"/>
                </a:solidFill>
                <a:highlight>
                  <a:srgbClr val="800000"/>
                </a:highlight>
              </a:rPr>
              <a:t>2027 March 14-19 – </a:t>
            </a:r>
            <a:r>
              <a:rPr lang="en-US" sz="1900" strike="sngStrike" dirty="0">
                <a:solidFill>
                  <a:schemeClr val="bg1"/>
                </a:solidFill>
                <a:highlight>
                  <a:srgbClr val="800000"/>
                </a:highlight>
              </a:rPr>
              <a:t>Hilton Atlanta, Atlanta, GA, United States </a:t>
            </a:r>
            <a:r>
              <a:rPr lang="en-US" sz="1900" dirty="0">
                <a:solidFill>
                  <a:schemeClr val="bg1"/>
                </a:solidFill>
                <a:highlight>
                  <a:srgbClr val="800000"/>
                </a:highlight>
              </a:rPr>
              <a:t>(New Asia Location)</a:t>
            </a:r>
          </a:p>
          <a:p>
            <a:pPr>
              <a:buFont typeface="Wingdings" panose="05000000000000000000" pitchFamily="2" charset="2"/>
              <a:buChar char="v"/>
            </a:pPr>
            <a:r>
              <a:rPr lang="en-US" sz="1900" b="0" dirty="0">
                <a:highlight>
                  <a:srgbClr val="00FF00"/>
                </a:highlight>
              </a:rPr>
              <a:t>2027 July  11-16 -  </a:t>
            </a:r>
            <a:r>
              <a:rPr lang="en-US" sz="1900" b="0" kern="1200" dirty="0" err="1">
                <a:highlight>
                  <a:srgbClr val="00FF00"/>
                </a:highlight>
                <a:cs typeface="+mn-cs"/>
              </a:rPr>
              <a:t>Gothia</a:t>
            </a:r>
            <a:r>
              <a:rPr lang="en-US" sz="1900" b="0" kern="1200" dirty="0">
                <a:highlight>
                  <a:srgbClr val="00FF00"/>
                </a:highlight>
                <a:cs typeface="+mn-cs"/>
              </a:rPr>
              <a:t> Towers, Gothenburg, Sweden</a:t>
            </a:r>
          </a:p>
          <a:p>
            <a:pPr>
              <a:buFont typeface="Wingdings" panose="05000000000000000000" pitchFamily="2" charset="2"/>
              <a:buChar char="q"/>
            </a:pPr>
            <a:r>
              <a:rPr lang="en-US" sz="1900" b="0" dirty="0"/>
              <a:t>2027 November 14-19 – Hawaiian Village, Oahu, Hawaii, United States</a:t>
            </a:r>
          </a:p>
          <a:p>
            <a:pPr>
              <a:buFont typeface="Wingdings" panose="05000000000000000000" pitchFamily="2" charset="2"/>
              <a:buChar char="q"/>
            </a:pPr>
            <a:r>
              <a:rPr lang="en-US" sz="1900" b="0" dirty="0"/>
              <a:t> </a:t>
            </a:r>
            <a:r>
              <a:rPr lang="en-US" sz="1900" dirty="0">
                <a:highlight>
                  <a:srgbClr val="00FFFF"/>
                </a:highlight>
              </a:rPr>
              <a:t>2028 July 9-14 – Sheraton Le Centre Montreal, Montreal, Quebec, Canada</a:t>
            </a:r>
          </a:p>
          <a:p>
            <a:pPr marL="0" indent="0"/>
            <a:endParaRPr lang="en-US" sz="1900" dirty="0">
              <a:highlight>
                <a:srgbClr val="00FFFF"/>
              </a:highlight>
            </a:endParaRPr>
          </a:p>
          <a:p>
            <a:pPr>
              <a:buFont typeface="Wingdings" panose="05000000000000000000" pitchFamily="2" charset="2"/>
              <a:buChar char="v"/>
            </a:pPr>
            <a:r>
              <a:rPr lang="en-US" sz="1900" b="0" dirty="0">
                <a:solidFill>
                  <a:srgbClr val="0070C0"/>
                </a:solidFill>
              </a:rPr>
              <a:t>802 EC Approved – Contract is in negotiations and will be sent to IEEE CEE and IEEE Legal.</a:t>
            </a:r>
          </a:p>
          <a:p>
            <a:pPr>
              <a:buFont typeface="Wingdings" panose="05000000000000000000" pitchFamily="2" charset="2"/>
              <a:buChar char="q"/>
            </a:pPr>
            <a:r>
              <a:rPr lang="en-US" sz="1900" b="0" dirty="0">
                <a:solidFill>
                  <a:srgbClr val="0070C0"/>
                </a:solidFill>
              </a:rPr>
              <a:t>Contracts Executed</a:t>
            </a:r>
          </a:p>
        </p:txBody>
      </p:sp>
      <p:sp>
        <p:nvSpPr>
          <p:cNvPr id="3" name="Date Placeholder 2">
            <a:extLst>
              <a:ext uri="{FF2B5EF4-FFF2-40B4-BE49-F238E27FC236}">
                <a16:creationId xmlns:a16="http://schemas.microsoft.com/office/drawing/2014/main" id="{AD9B6CA2-7564-EF5D-1CFC-ECA3141FE622}"/>
              </a:ext>
            </a:extLst>
          </p:cNvPr>
          <p:cNvSpPr>
            <a:spLocks noGrp="1"/>
          </p:cNvSpPr>
          <p:nvPr>
            <p:ph type="dt" idx="10"/>
          </p:nvPr>
        </p:nvSpPr>
        <p:spPr/>
        <p:txBody>
          <a:bodyPr/>
          <a:lstStyle/>
          <a:p>
            <a:r>
              <a:rPr lang="en-US"/>
              <a:t>September 2025</a:t>
            </a:r>
            <a:endParaRPr lang="en-GB" dirty="0"/>
          </a:p>
        </p:txBody>
      </p:sp>
      <p:sp>
        <p:nvSpPr>
          <p:cNvPr id="4" name="Footer Placeholder 3">
            <a:extLst>
              <a:ext uri="{FF2B5EF4-FFF2-40B4-BE49-F238E27FC236}">
                <a16:creationId xmlns:a16="http://schemas.microsoft.com/office/drawing/2014/main" id="{0552E1F7-479A-A151-FBC2-612037C321F5}"/>
              </a:ext>
            </a:extLst>
          </p:cNvPr>
          <p:cNvSpPr>
            <a:spLocks noGrp="1"/>
          </p:cNvSpPr>
          <p:nvPr>
            <p:ph type="ftr" idx="11"/>
          </p:nvPr>
        </p:nvSpPr>
        <p:spPr/>
        <p:txBody>
          <a:bodyPr/>
          <a:lstStyle/>
          <a:p>
            <a:r>
              <a:rPr lang="en-GB"/>
              <a:t>Jon Rosdahl, Qualcomm</a:t>
            </a:r>
            <a:endParaRPr lang="en-GB" dirty="0"/>
          </a:p>
        </p:txBody>
      </p:sp>
      <p:sp>
        <p:nvSpPr>
          <p:cNvPr id="5" name="Slide Number Placeholder 4">
            <a:extLst>
              <a:ext uri="{FF2B5EF4-FFF2-40B4-BE49-F238E27FC236}">
                <a16:creationId xmlns:a16="http://schemas.microsoft.com/office/drawing/2014/main" id="{100AADD9-ACBC-0491-40E7-8D9CF8751632}"/>
              </a:ext>
            </a:extLst>
          </p:cNvPr>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Tree>
    <p:extLst>
      <p:ext uri="{BB962C8B-B14F-4D97-AF65-F5344CB8AC3E}">
        <p14:creationId xmlns:p14="http://schemas.microsoft.com/office/powerpoint/2010/main" val="757999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2526242" y="715378"/>
            <a:ext cx="7239000" cy="532606"/>
          </a:xfrm>
          <a:ln/>
        </p:spPr>
        <p:txBody>
          <a:bodyPr vert="horz" wrap="square" lIns="90000" tIns="46800" rIns="90000" bIns="46800" numCol="1" anchor="ctr" anchorCtr="0" compatLnSpc="1">
            <a:prstTxWarp prst="textNoShape">
              <a:avLst/>
            </a:prstTxWarp>
          </a:bodyPr>
          <a:lstStyle/>
          <a:p>
            <a:r>
              <a:rPr lang="en-US" dirty="0"/>
              <a:t>Future 802W Interim Venue Status</a:t>
            </a:r>
          </a:p>
        </p:txBody>
      </p:sp>
      <p:sp>
        <p:nvSpPr>
          <p:cNvPr id="9218" name="Rectangle 2"/>
          <p:cNvSpPr>
            <a:spLocks noGrp="1" noChangeArrowheads="1"/>
          </p:cNvSpPr>
          <p:nvPr>
            <p:ph idx="1"/>
          </p:nvPr>
        </p:nvSpPr>
        <p:spPr>
          <a:xfrm>
            <a:off x="929218" y="1356937"/>
            <a:ext cx="11006669" cy="5027614"/>
          </a:xfrm>
          <a:ln/>
        </p:spPr>
        <p:txBody>
          <a:bodyPr/>
          <a:lstStyle/>
          <a:p>
            <a:pPr>
              <a:buFont typeface="Arial" panose="020B0604020202020204" pitchFamily="34" charset="0"/>
              <a:buChar char="•"/>
            </a:pPr>
            <a:r>
              <a:rPr lang="en-GB" sz="2000" b="0" dirty="0"/>
              <a:t>2025-09 (14-19) Hilton Waikoloa, Waikoloa, HI, USA</a:t>
            </a:r>
            <a:endParaRPr lang="en-US" sz="2000" b="0" dirty="0"/>
          </a:p>
          <a:p>
            <a:pPr>
              <a:buFont typeface="Times New Roman" pitchFamily="16" charset="0"/>
              <a:buChar char="•"/>
            </a:pPr>
            <a:r>
              <a:rPr lang="en-US" sz="2000" b="0" dirty="0"/>
              <a:t>2026-01 (11-16) </a:t>
            </a:r>
            <a:r>
              <a:rPr lang="en-US" sz="2000" b="0" dirty="0">
                <a:solidFill>
                  <a:srgbClr val="000000"/>
                </a:solidFill>
                <a:latin typeface="+mj-lt"/>
                <a:ea typeface="+mj-ea"/>
              </a:rPr>
              <a:t>Victoria Conference Centre &amp; Fairmont Empress, Victoria, Canada</a:t>
            </a:r>
            <a:endParaRPr lang="en-US" sz="2000" b="0" dirty="0">
              <a:highlight>
                <a:srgbClr val="FFFF00"/>
              </a:highlight>
            </a:endParaRPr>
          </a:p>
          <a:p>
            <a:pPr>
              <a:buFont typeface="Wingdings" panose="05000000000000000000" pitchFamily="2" charset="2"/>
              <a:buChar char="v"/>
            </a:pPr>
            <a:r>
              <a:rPr lang="en-US" sz="2000" b="0" dirty="0"/>
              <a:t>2026-05 (</a:t>
            </a:r>
            <a:r>
              <a:rPr lang="en-US" sz="2000" b="0" dirty="0">
                <a:latin typeface="+mj-lt"/>
                <a:ea typeface="+mj-ea"/>
              </a:rPr>
              <a:t>10-15) </a:t>
            </a:r>
            <a:r>
              <a:rPr lang="en-AU" sz="2000" b="0" dirty="0">
                <a:sym typeface="Roboto"/>
              </a:rPr>
              <a:t>Hilton Antwerp Old Town, </a:t>
            </a:r>
            <a:r>
              <a:rPr lang="en-US" sz="2000" b="0" dirty="0"/>
              <a:t>Antwerp, </a:t>
            </a:r>
            <a:r>
              <a:rPr lang="en-US" sz="2000" b="0" dirty="0">
                <a:latin typeface="+mj-lt"/>
                <a:ea typeface="+mj-ea"/>
              </a:rPr>
              <a:t>Belgium </a:t>
            </a:r>
          </a:p>
          <a:p>
            <a:pPr>
              <a:buFont typeface="Times New Roman" pitchFamily="16" charset="0"/>
              <a:buChar char="•"/>
            </a:pPr>
            <a:r>
              <a:rPr lang="en-US" sz="2000" b="0" dirty="0"/>
              <a:t>2026-09 (13-18) </a:t>
            </a:r>
            <a:r>
              <a:rPr lang="en-GB" sz="2000" b="0" dirty="0"/>
              <a:t>Hilton Waikoloa, Waikoloa, HI, USA</a:t>
            </a:r>
            <a:endParaRPr lang="en-US" sz="2000" b="0" dirty="0"/>
          </a:p>
          <a:p>
            <a:pPr>
              <a:buFont typeface="Times New Roman" pitchFamily="16" charset="0"/>
              <a:buChar char="•"/>
            </a:pPr>
            <a:r>
              <a:rPr lang="en-US" sz="2000" b="0" dirty="0"/>
              <a:t>2027-01 (10-15) </a:t>
            </a:r>
            <a:r>
              <a:rPr lang="en-US" sz="2000" b="0" dirty="0">
                <a:solidFill>
                  <a:schemeClr val="tx1"/>
                </a:solidFill>
                <a:latin typeface="Times New Roman" panose="02020603050405020304" pitchFamily="18" charset="0"/>
              </a:rPr>
              <a:t>Hyatt Regency Irvine, Irvine, CA, </a:t>
            </a:r>
            <a:r>
              <a:rPr lang="en-GB" sz="2000" b="0" dirty="0"/>
              <a:t>USA</a:t>
            </a:r>
            <a:r>
              <a:rPr lang="en-US" sz="1200" b="0" dirty="0">
                <a:solidFill>
                  <a:schemeClr val="tx1"/>
                </a:solidFill>
                <a:latin typeface="Times New Roman" panose="02020603050405020304" pitchFamily="18" charset="0"/>
              </a:rPr>
              <a:t> </a:t>
            </a:r>
            <a:endParaRPr lang="en-GB" sz="1200" b="0" dirty="0">
              <a:highlight>
                <a:srgbClr val="00FF00"/>
              </a:highlight>
            </a:endParaRPr>
          </a:p>
          <a:p>
            <a:pPr>
              <a:buFont typeface="Wingdings" panose="05000000000000000000" pitchFamily="2" charset="2"/>
              <a:buChar char="v"/>
            </a:pPr>
            <a:r>
              <a:rPr lang="en-US" sz="2000" b="0" dirty="0"/>
              <a:t>2027-05 (9-14) </a:t>
            </a:r>
            <a:r>
              <a:rPr lang="en-US" sz="2000" b="0" dirty="0">
                <a:solidFill>
                  <a:srgbClr val="000000"/>
                </a:solidFill>
                <a:latin typeface="+mj-lt"/>
                <a:ea typeface="+mj-ea"/>
              </a:rPr>
              <a:t>Cordis Hotel, Auckland, New Zealand </a:t>
            </a:r>
            <a:r>
              <a:rPr lang="en-GB" sz="1200" b="0" dirty="0">
                <a:highlight>
                  <a:srgbClr val="00FF00"/>
                </a:highlight>
              </a:rPr>
              <a:t>(Contract TBC)</a:t>
            </a:r>
            <a:endParaRPr lang="en-US" sz="1200" b="0" dirty="0">
              <a:solidFill>
                <a:srgbClr val="000000"/>
              </a:solidFill>
              <a:latin typeface="+mj-lt"/>
              <a:ea typeface="+mj-ea"/>
            </a:endParaRPr>
          </a:p>
          <a:p>
            <a:pPr>
              <a:buFont typeface="Times New Roman" pitchFamily="16" charset="0"/>
              <a:buChar char="•"/>
            </a:pPr>
            <a:r>
              <a:rPr lang="en-US" sz="2000" b="0" dirty="0"/>
              <a:t>2027-09 (12-17) Grand Hyatt Atlanta, Buckhead, GA, USA </a:t>
            </a:r>
            <a:endParaRPr lang="en-GB" sz="1200" b="0" dirty="0">
              <a:highlight>
                <a:srgbClr val="00FF00"/>
              </a:highlight>
            </a:endParaRPr>
          </a:p>
          <a:p>
            <a:pPr>
              <a:buFont typeface="Wingdings" panose="05000000000000000000" pitchFamily="2" charset="2"/>
              <a:buChar char="v"/>
            </a:pPr>
            <a:r>
              <a:rPr lang="en-US" sz="2000" b="0" dirty="0"/>
              <a:t>2028-01 </a:t>
            </a:r>
            <a:r>
              <a:rPr lang="en-GB" sz="2000" b="0" dirty="0"/>
              <a:t>(16-21) Hilton Panama, Panama City, Panama</a:t>
            </a:r>
          </a:p>
          <a:p>
            <a:pPr>
              <a:buFont typeface="Wingdings" panose="05000000000000000000" pitchFamily="2" charset="2"/>
              <a:buChar char="v"/>
            </a:pPr>
            <a:r>
              <a:rPr lang="en-GB" sz="2000" b="0" dirty="0">
                <a:highlight>
                  <a:srgbClr val="FFFF00"/>
                </a:highlight>
              </a:rPr>
              <a:t>2028-05 (14-19) </a:t>
            </a:r>
            <a:r>
              <a:rPr lang="en-GB" sz="2000" dirty="0">
                <a:solidFill>
                  <a:srgbClr val="C00000"/>
                </a:solidFill>
                <a:highlight>
                  <a:srgbClr val="FFFF00"/>
                </a:highlight>
              </a:rPr>
              <a:t>Warsaw Presidential Hotel – Warsaw, Poland</a:t>
            </a:r>
            <a:endParaRPr lang="en-GB" sz="1600" dirty="0">
              <a:solidFill>
                <a:schemeClr val="bg1"/>
              </a:solidFill>
              <a:highlight>
                <a:srgbClr val="000000"/>
              </a:highlight>
            </a:endParaRPr>
          </a:p>
          <a:p>
            <a:pPr>
              <a:buFont typeface="Times New Roman" pitchFamily="16" charset="0"/>
              <a:buChar char="•"/>
            </a:pPr>
            <a:r>
              <a:rPr lang="en-US" sz="2000" b="0" dirty="0"/>
              <a:t>2028-09 (10-15) </a:t>
            </a:r>
            <a:r>
              <a:rPr lang="en-GB" sz="2000" b="0" dirty="0"/>
              <a:t>Hilton Waikoloa, Waikoloa, HI, USA</a:t>
            </a:r>
            <a:r>
              <a:rPr lang="en-GB" sz="1100" b="0" dirty="0">
                <a:highlight>
                  <a:srgbClr val="00FF00"/>
                </a:highlight>
              </a:rPr>
              <a:t>(Contract TBC)</a:t>
            </a:r>
            <a:endParaRPr lang="en-US" sz="2000" b="0" dirty="0"/>
          </a:p>
          <a:p>
            <a:pPr>
              <a:buFont typeface="Times New Roman" pitchFamily="16" charset="0"/>
              <a:buChar char="•"/>
            </a:pPr>
            <a:r>
              <a:rPr lang="en-US" sz="2000" b="0" dirty="0"/>
              <a:t>2029-09 (9-14) </a:t>
            </a:r>
            <a:r>
              <a:rPr lang="en-GB" sz="2000" b="0" dirty="0"/>
              <a:t>Hilton Waikoloa, Waikoloa, HI, USA</a:t>
            </a:r>
            <a:r>
              <a:rPr lang="en-GB" sz="1200" b="0" dirty="0">
                <a:highlight>
                  <a:srgbClr val="00FF00"/>
                </a:highlight>
              </a:rPr>
              <a:t>(Contract TBC)</a:t>
            </a:r>
            <a:endParaRPr lang="en-US" sz="1800" b="0" dirty="0"/>
          </a:p>
          <a:p>
            <a:pPr>
              <a:buFont typeface="Times New Roman" pitchFamily="16" charset="0"/>
              <a:buChar char="•"/>
            </a:pPr>
            <a:endParaRPr lang="en-GB" sz="2000" dirty="0"/>
          </a:p>
        </p:txBody>
      </p:sp>
      <p:sp>
        <p:nvSpPr>
          <p:cNvPr id="4" name="Date Placeholder 3"/>
          <p:cNvSpPr>
            <a:spLocks noGrp="1"/>
          </p:cNvSpPr>
          <p:nvPr>
            <p:ph type="dt" idx="10"/>
          </p:nvPr>
        </p:nvSpPr>
        <p:spPr/>
        <p:txBody>
          <a:bodyPr/>
          <a:lstStyle/>
          <a:p>
            <a:r>
              <a:rPr lang="en-US"/>
              <a:t>September 2025</a:t>
            </a:r>
            <a:endParaRPr lang="en-GB" dirty="0"/>
          </a:p>
        </p:txBody>
      </p:sp>
      <p:sp>
        <p:nvSpPr>
          <p:cNvPr id="5" name="Footer Placeholder 4"/>
          <p:cNvSpPr>
            <a:spLocks noGrp="1"/>
          </p:cNvSpPr>
          <p:nvPr>
            <p:ph type="ftr" idx="11"/>
          </p:nvPr>
        </p:nvSpPr>
        <p:spPr>
          <a:xfrm>
            <a:off x="7162800" y="6512345"/>
            <a:ext cx="4246033" cy="180975"/>
          </a:xfrm>
        </p:spPr>
        <p:txBody>
          <a:bodyPr/>
          <a:lstStyle/>
          <a:p>
            <a:r>
              <a:rPr lang="en-GB" dirty="0"/>
              <a:t>Jon Rosdahl, Qualcomm</a:t>
            </a:r>
          </a:p>
        </p:txBody>
      </p:sp>
      <p:sp>
        <p:nvSpPr>
          <p:cNvPr id="6" name="Slide Number Placeholder 5"/>
          <p:cNvSpPr>
            <a:spLocks noGrp="1"/>
          </p:cNvSpPr>
          <p:nvPr>
            <p:ph type="sldNum" idx="12"/>
          </p:nvPr>
        </p:nvSpPr>
        <p:spPr/>
        <p:txBody>
          <a:bodyPr/>
          <a:lstStyle/>
          <a:p>
            <a:r>
              <a:rPr lang="en-GB" dirty="0"/>
              <a:t>Slide </a:t>
            </a:r>
            <a:fld id="{8DC72EFA-1DF8-481C-8B66-C8A1D5DAFDEA}" type="slidenum">
              <a:rPr lang="en-GB"/>
              <a:pPr/>
              <a:t>4</a:t>
            </a:fld>
            <a:endParaRPr lang="en-GB" dirty="0"/>
          </a:p>
        </p:txBody>
      </p:sp>
      <p:sp>
        <p:nvSpPr>
          <p:cNvPr id="8" name="TextBox 7">
            <a:extLst>
              <a:ext uri="{FF2B5EF4-FFF2-40B4-BE49-F238E27FC236}">
                <a16:creationId xmlns:a16="http://schemas.microsoft.com/office/drawing/2014/main" id="{0A6B1E07-1378-480A-858D-3AD03452127F}"/>
              </a:ext>
            </a:extLst>
          </p:cNvPr>
          <p:cNvSpPr txBox="1"/>
          <p:nvPr/>
        </p:nvSpPr>
        <p:spPr>
          <a:xfrm>
            <a:off x="8443825" y="5616102"/>
            <a:ext cx="3492062" cy="830997"/>
          </a:xfrm>
          <a:prstGeom prst="rect">
            <a:avLst/>
          </a:prstGeom>
          <a:noFill/>
          <a:ln>
            <a:solidFill>
              <a:schemeClr val="bg1">
                <a:lumMod val="85000"/>
              </a:schemeClr>
            </a:solidFill>
          </a:ln>
        </p:spPr>
        <p:txBody>
          <a:bodyPr wrap="square" rtlCol="0">
            <a:spAutoFit/>
          </a:bodyPr>
          <a:lstStyle/>
          <a:p>
            <a:r>
              <a:rPr lang="en-US" sz="1600" dirty="0">
                <a:solidFill>
                  <a:schemeClr val="tx1"/>
                </a:solidFill>
              </a:rPr>
              <a:t>Meeting Planner:</a:t>
            </a:r>
          </a:p>
          <a:p>
            <a:pPr marL="285750" indent="-285750">
              <a:buFont typeface="Arial" panose="020B0604020202020204" pitchFamily="34" charset="0"/>
              <a:buChar char="•"/>
            </a:pPr>
            <a:r>
              <a:rPr lang="en-US" sz="1600" dirty="0">
                <a:solidFill>
                  <a:schemeClr val="tx1"/>
                </a:solidFill>
              </a:rPr>
              <a:t>Dotted Venues: Face to Face Events</a:t>
            </a:r>
          </a:p>
          <a:p>
            <a:pPr marL="285750" indent="-285750">
              <a:buFont typeface="Wingdings" panose="05000000000000000000" pitchFamily="2" charset="2"/>
              <a:buChar char="v"/>
            </a:pPr>
            <a:r>
              <a:rPr lang="en-US" sz="1600" dirty="0">
                <a:solidFill>
                  <a:schemeClr val="tx1"/>
                </a:solidFill>
              </a:rPr>
              <a:t>Starred Venues: MTG Events</a:t>
            </a:r>
          </a:p>
        </p:txBody>
      </p:sp>
      <p:sp>
        <p:nvSpPr>
          <p:cNvPr id="2" name="TextBox 1">
            <a:extLst>
              <a:ext uri="{FF2B5EF4-FFF2-40B4-BE49-F238E27FC236}">
                <a16:creationId xmlns:a16="http://schemas.microsoft.com/office/drawing/2014/main" id="{ADC1044F-B3FF-6E81-78E0-A5941766109D}"/>
              </a:ext>
            </a:extLst>
          </p:cNvPr>
          <p:cNvSpPr txBox="1"/>
          <p:nvPr/>
        </p:nvSpPr>
        <p:spPr>
          <a:xfrm>
            <a:off x="9372600" y="709614"/>
            <a:ext cx="2286000" cy="338554"/>
          </a:xfrm>
          <a:prstGeom prst="rect">
            <a:avLst/>
          </a:prstGeom>
          <a:noFill/>
        </p:spPr>
        <p:txBody>
          <a:bodyPr wrap="square" rtlCol="0">
            <a:spAutoFit/>
          </a:bodyPr>
          <a:lstStyle/>
          <a:p>
            <a:r>
              <a:rPr lang="en-US" sz="1600" dirty="0">
                <a:solidFill>
                  <a:schemeClr val="accent1">
                    <a:lumMod val="50000"/>
                  </a:schemeClr>
                </a:solidFill>
              </a:rPr>
              <a:t>As of August 20, 2025, </a:t>
            </a:r>
          </a:p>
        </p:txBody>
      </p:sp>
    </p:spTree>
    <p:extLst>
      <p:ext uri="{BB962C8B-B14F-4D97-AF65-F5344CB8AC3E}">
        <p14:creationId xmlns:p14="http://schemas.microsoft.com/office/powerpoint/2010/main" val="281927357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83B09-FD36-4A9E-1281-9EDBD7512CD9}"/>
              </a:ext>
            </a:extLst>
          </p:cNvPr>
          <p:cNvSpPr>
            <a:spLocks noGrp="1"/>
          </p:cNvSpPr>
          <p:nvPr>
            <p:ph type="title"/>
          </p:nvPr>
        </p:nvSpPr>
        <p:spPr>
          <a:xfrm>
            <a:off x="914401" y="685802"/>
            <a:ext cx="10361084" cy="554394"/>
          </a:xfrm>
        </p:spPr>
        <p:txBody>
          <a:bodyPr/>
          <a:lstStyle/>
          <a:p>
            <a:r>
              <a:rPr lang="en-US" dirty="0"/>
              <a:t>Future Interim Meeting Fees</a:t>
            </a:r>
          </a:p>
        </p:txBody>
      </p:sp>
      <p:sp>
        <p:nvSpPr>
          <p:cNvPr id="4" name="Slide Number Placeholder 3">
            <a:extLst>
              <a:ext uri="{FF2B5EF4-FFF2-40B4-BE49-F238E27FC236}">
                <a16:creationId xmlns:a16="http://schemas.microsoft.com/office/drawing/2014/main" id="{86D4980F-9FA9-5DC6-5D07-3001DC496352}"/>
              </a:ext>
            </a:extLst>
          </p:cNvPr>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Footer Placeholder 4">
            <a:extLst>
              <a:ext uri="{FF2B5EF4-FFF2-40B4-BE49-F238E27FC236}">
                <a16:creationId xmlns:a16="http://schemas.microsoft.com/office/drawing/2014/main" id="{9439926A-21AF-4B7B-7FF8-1FB7BFF35AE6}"/>
              </a:ext>
            </a:extLst>
          </p:cNvPr>
          <p:cNvSpPr>
            <a:spLocks noGrp="1"/>
          </p:cNvSpPr>
          <p:nvPr>
            <p:ph type="ftr" idx="14"/>
          </p:nvPr>
        </p:nvSpPr>
        <p:spPr bwMode="auto">
          <a:xfrm>
            <a:off x="7162800" y="6551475"/>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Jon Rosdahl, Qualcomm</a:t>
            </a:r>
            <a:endParaRPr lang="en-GB" dirty="0"/>
          </a:p>
        </p:txBody>
      </p:sp>
      <p:sp>
        <p:nvSpPr>
          <p:cNvPr id="6" name="Date Placeholder 5">
            <a:extLst>
              <a:ext uri="{FF2B5EF4-FFF2-40B4-BE49-F238E27FC236}">
                <a16:creationId xmlns:a16="http://schemas.microsoft.com/office/drawing/2014/main" id="{3323F0DE-0432-2ED2-FD49-ED3AC92AC5BC}"/>
              </a:ext>
            </a:extLst>
          </p:cNvPr>
          <p:cNvSpPr>
            <a:spLocks noGrp="1"/>
          </p:cNvSpPr>
          <p:nvPr>
            <p:ph type="dt" idx="15"/>
          </p:nvPr>
        </p:nvSpPr>
        <p:spPr bwMode="auto">
          <a:xfrm>
            <a:off x="934657" y="297658"/>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defPPr>
              <a:defRPr lang="en-GB"/>
            </a:defPPr>
            <a:lvl1pPr algn="l"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US"/>
              <a:t>September 2025</a:t>
            </a:r>
            <a:endParaRPr lang="en-GB" dirty="0"/>
          </a:p>
        </p:txBody>
      </p:sp>
      <p:sp>
        <p:nvSpPr>
          <p:cNvPr id="7" name="Content Placeholder 2">
            <a:extLst>
              <a:ext uri="{FF2B5EF4-FFF2-40B4-BE49-F238E27FC236}">
                <a16:creationId xmlns:a16="http://schemas.microsoft.com/office/drawing/2014/main" id="{355C28BA-1AA8-BB42-2ACA-F4CE7DBE5711}"/>
              </a:ext>
            </a:extLst>
          </p:cNvPr>
          <p:cNvSpPr>
            <a:spLocks noGrp="1"/>
          </p:cNvSpPr>
          <p:nvPr>
            <p:ph idx="1"/>
          </p:nvPr>
        </p:nvSpPr>
        <p:spPr>
          <a:xfrm>
            <a:off x="929217" y="1383687"/>
            <a:ext cx="10460567" cy="4948235"/>
          </a:xfrm>
        </p:spPr>
        <p:txBody>
          <a:bodyPr/>
          <a:lstStyle/>
          <a:p>
            <a:r>
              <a:rPr lang="en-US" sz="2000" dirty="0"/>
              <a:t>IEEE 802 Wireless Interim Session meeting fees are set by </a:t>
            </a:r>
          </a:p>
          <a:p>
            <a:pPr lvl="1"/>
            <a:r>
              <a:rPr lang="en-US" dirty="0"/>
              <a:t>the IEEE 802W Exec Committee of the Joint Treasury </a:t>
            </a:r>
          </a:p>
          <a:p>
            <a:pPr lvl="1">
              <a:buFont typeface="Wingdings" panose="05000000000000000000" pitchFamily="2" charset="2"/>
              <a:buChar char="Ø"/>
            </a:pPr>
            <a:r>
              <a:rPr lang="en-US" b="0" dirty="0"/>
              <a:t>Meeting fees are expected to balance actual costs to zero over 2-3 years.</a:t>
            </a:r>
            <a:endParaRPr lang="en-US" sz="2000" b="0" dirty="0"/>
          </a:p>
          <a:p>
            <a:pPr marL="57150" indent="0"/>
            <a:r>
              <a:rPr lang="en-US" sz="2000" b="1" dirty="0"/>
              <a:t>Meeting Fees for 2025 802W Interims </a:t>
            </a:r>
            <a:r>
              <a:rPr lang="en-US" sz="2000" dirty="0"/>
              <a:t>– </a:t>
            </a:r>
          </a:p>
          <a:p>
            <a:pPr marL="1257300" lvl="2" indent="-342900">
              <a:buFont typeface="Arial" panose="020B0604020202020204" pitchFamily="34" charset="0"/>
              <a:buChar char="•"/>
            </a:pPr>
            <a:r>
              <a:rPr lang="en-US" dirty="0"/>
              <a:t>$600/$800/$1,000 Mixed Mode – (In Hotel 3-night Stay Discount $300 (May/Sept))</a:t>
            </a:r>
          </a:p>
          <a:p>
            <a:pPr marL="1257300" lvl="2" indent="-342900">
              <a:buFont typeface="Arial" panose="020B0604020202020204" pitchFamily="34" charset="0"/>
              <a:buChar char="•"/>
            </a:pPr>
            <a:r>
              <a:rPr lang="en-US" dirty="0"/>
              <a:t>Expected deficit = (-$135,531)</a:t>
            </a:r>
          </a:p>
          <a:p>
            <a:pPr marL="1257300" lvl="2" indent="-342900">
              <a:buFont typeface="Arial" panose="020B0604020202020204" pitchFamily="34" charset="0"/>
              <a:buChar char="•"/>
            </a:pPr>
            <a:r>
              <a:rPr lang="en-US" dirty="0"/>
              <a:t>Set 2024-07-14</a:t>
            </a:r>
          </a:p>
          <a:p>
            <a:pPr marL="1257300" lvl="2" indent="-342900">
              <a:buFont typeface="Arial" panose="020B0604020202020204" pitchFamily="34" charset="0"/>
              <a:buChar char="•"/>
            </a:pPr>
            <a:endParaRPr lang="en-US" sz="2000" dirty="0"/>
          </a:p>
          <a:p>
            <a:pPr marL="114300" indent="0"/>
            <a:r>
              <a:rPr lang="en-US" sz="2000" dirty="0"/>
              <a:t>Meeting Fees for 2026 802W Interims – </a:t>
            </a:r>
          </a:p>
          <a:p>
            <a:pPr marL="1257300" lvl="2" indent="-342900">
              <a:buFont typeface="Arial" panose="020B0604020202020204" pitchFamily="34" charset="0"/>
              <a:buChar char="•"/>
            </a:pPr>
            <a:r>
              <a:rPr lang="en-US" dirty="0"/>
              <a:t>$800/$1000/$1,200 Mixed Mode – (In Hotel 3-night Stay Discount $300)</a:t>
            </a:r>
          </a:p>
          <a:p>
            <a:pPr marL="1257300" lvl="2" indent="-342900">
              <a:buFont typeface="Arial" panose="020B0604020202020204" pitchFamily="34" charset="0"/>
              <a:buChar char="•"/>
            </a:pPr>
            <a:r>
              <a:rPr lang="en-US" dirty="0"/>
              <a:t>Expected deficit = (-$60,000)</a:t>
            </a:r>
          </a:p>
          <a:p>
            <a:pPr marL="1257300" lvl="2" indent="-342900">
              <a:buFont typeface="Arial" panose="020B0604020202020204" pitchFamily="34" charset="0"/>
              <a:buChar char="•"/>
            </a:pPr>
            <a:r>
              <a:rPr lang="en-US" dirty="0"/>
              <a:t>Set 2025-08-20</a:t>
            </a:r>
          </a:p>
          <a:p>
            <a:pPr marL="1257300" lvl="2" indent="-342900">
              <a:buFont typeface="Arial" panose="020B0604020202020204" pitchFamily="34" charset="0"/>
              <a:buChar char="•"/>
            </a:pPr>
            <a:endParaRPr lang="en-US" sz="1800" dirty="0"/>
          </a:p>
        </p:txBody>
      </p:sp>
    </p:spTree>
    <p:extLst>
      <p:ext uri="{BB962C8B-B14F-4D97-AF65-F5344CB8AC3E}">
        <p14:creationId xmlns:p14="http://schemas.microsoft.com/office/powerpoint/2010/main" val="494374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18BF1-CB20-4BE0-D948-64B2E32CA04D}"/>
              </a:ext>
            </a:extLst>
          </p:cNvPr>
          <p:cNvSpPr>
            <a:spLocks noGrp="1"/>
          </p:cNvSpPr>
          <p:nvPr>
            <p:ph type="title"/>
          </p:nvPr>
        </p:nvSpPr>
        <p:spPr/>
        <p:txBody>
          <a:bodyPr/>
          <a:lstStyle/>
          <a:p>
            <a:r>
              <a:rPr lang="en-US" dirty="0"/>
              <a:t>Call for Interest – Venue Selection and Contracting	</a:t>
            </a:r>
          </a:p>
        </p:txBody>
      </p:sp>
      <p:sp>
        <p:nvSpPr>
          <p:cNvPr id="3" name="Content Placeholder 2">
            <a:extLst>
              <a:ext uri="{FF2B5EF4-FFF2-40B4-BE49-F238E27FC236}">
                <a16:creationId xmlns:a16="http://schemas.microsoft.com/office/drawing/2014/main" id="{54F2B5C2-2D5C-773A-5A82-179A782ED867}"/>
              </a:ext>
            </a:extLst>
          </p:cNvPr>
          <p:cNvSpPr>
            <a:spLocks noGrp="1"/>
          </p:cNvSpPr>
          <p:nvPr>
            <p:ph idx="1"/>
          </p:nvPr>
        </p:nvSpPr>
        <p:spPr/>
        <p:txBody>
          <a:bodyPr/>
          <a:lstStyle/>
          <a:p>
            <a:r>
              <a:rPr lang="en-US" dirty="0"/>
              <a:t>The IEEE 802 LMSC Chair, James Gilb, has asked all LMSC members with roles that would need orientation and training if replaced, to identify potential candidates to take over the various roles and responsibilities within the 802 LMSC.</a:t>
            </a:r>
          </a:p>
          <a:p>
            <a:r>
              <a:rPr lang="en-US" dirty="0"/>
              <a:t>One Role that I have is the IEEE 802 Wireless Venue Meeting Manager.</a:t>
            </a:r>
          </a:p>
          <a:p>
            <a:r>
              <a:rPr lang="en-US" dirty="0"/>
              <a:t>The next slide outlines the role and responsibilities required.</a:t>
            </a:r>
          </a:p>
          <a:p>
            <a:r>
              <a:rPr lang="en-US" dirty="0"/>
              <a:t>If you or someone you know would be interested in taking an active part in this role in the future, please have them contact me.</a:t>
            </a:r>
          </a:p>
        </p:txBody>
      </p:sp>
      <p:sp>
        <p:nvSpPr>
          <p:cNvPr id="4" name="Date Placeholder 3">
            <a:extLst>
              <a:ext uri="{FF2B5EF4-FFF2-40B4-BE49-F238E27FC236}">
                <a16:creationId xmlns:a16="http://schemas.microsoft.com/office/drawing/2014/main" id="{91CA51A4-83B5-2417-0E42-A9FF1415B8C9}"/>
              </a:ext>
            </a:extLst>
          </p:cNvPr>
          <p:cNvSpPr>
            <a:spLocks noGrp="1"/>
          </p:cNvSpPr>
          <p:nvPr>
            <p:ph type="dt" idx="10"/>
          </p:nvPr>
        </p:nvSpPr>
        <p:spPr/>
        <p:txBody>
          <a:bodyPr/>
          <a:lstStyle/>
          <a:p>
            <a:r>
              <a:rPr lang="en-US"/>
              <a:t>September 2025</a:t>
            </a:r>
            <a:endParaRPr lang="en-GB" dirty="0"/>
          </a:p>
        </p:txBody>
      </p:sp>
      <p:sp>
        <p:nvSpPr>
          <p:cNvPr id="5" name="Footer Placeholder 4">
            <a:extLst>
              <a:ext uri="{FF2B5EF4-FFF2-40B4-BE49-F238E27FC236}">
                <a16:creationId xmlns:a16="http://schemas.microsoft.com/office/drawing/2014/main" id="{2AD0C92D-B959-A08C-C17F-6714D1DA3CC9}"/>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5A855CF0-9E71-5DBF-7222-E8817D84A1ED}"/>
              </a:ext>
            </a:extLst>
          </p:cNvPr>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Tree>
    <p:extLst>
      <p:ext uri="{BB962C8B-B14F-4D97-AF65-F5344CB8AC3E}">
        <p14:creationId xmlns:p14="http://schemas.microsoft.com/office/powerpoint/2010/main" val="219513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2209800" y="685800"/>
            <a:ext cx="7772400" cy="533400"/>
          </a:xfrm>
          <a:ln/>
        </p:spPr>
        <p:txBody>
          <a:bodyPr>
            <a:normAutofit fontScale="90000"/>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References</a:t>
            </a:r>
          </a:p>
        </p:txBody>
      </p:sp>
      <p:sp>
        <p:nvSpPr>
          <p:cNvPr id="3" name="Content Placeholder 2">
            <a:extLst>
              <a:ext uri="{FF2B5EF4-FFF2-40B4-BE49-F238E27FC236}">
                <a16:creationId xmlns:a16="http://schemas.microsoft.com/office/drawing/2014/main" id="{B208A5EB-69CF-4A66-8DC9-FC2ED0E8DDF8}"/>
              </a:ext>
            </a:extLst>
          </p:cNvPr>
          <p:cNvSpPr>
            <a:spLocks noGrp="1"/>
          </p:cNvSpPr>
          <p:nvPr>
            <p:ph idx="1"/>
          </p:nvPr>
        </p:nvSpPr>
        <p:spPr/>
        <p:txBody>
          <a:bodyPr/>
          <a:lstStyle/>
          <a:p>
            <a:br>
              <a:rPr lang="en-US" dirty="0"/>
            </a:br>
            <a:br>
              <a:rPr lang="en-US" dirty="0"/>
            </a:br>
            <a:endParaRPr lang="en-US" dirty="0"/>
          </a:p>
        </p:txBody>
      </p:sp>
      <p:sp>
        <p:nvSpPr>
          <p:cNvPr id="4" name="Date Placeholder 3"/>
          <p:cNvSpPr>
            <a:spLocks noGrp="1"/>
          </p:cNvSpPr>
          <p:nvPr>
            <p:ph type="dt" idx="10"/>
          </p:nvPr>
        </p:nvSpPr>
        <p:spPr>
          <a:xfrm>
            <a:off x="2238349" y="357166"/>
            <a:ext cx="2374889" cy="273050"/>
          </a:xfrm>
        </p:spPr>
        <p:txBody>
          <a:bodyPr/>
          <a:lstStyle/>
          <a:p>
            <a:r>
              <a:rPr lang="en-US"/>
              <a:t>September 2025</a:t>
            </a:r>
            <a:endParaRPr lang="en-GB" dirty="0"/>
          </a:p>
        </p:txBody>
      </p:sp>
      <p:sp>
        <p:nvSpPr>
          <p:cNvPr id="5" name="Footer Placeholder 4"/>
          <p:cNvSpPr>
            <a:spLocks noGrp="1"/>
          </p:cNvSpPr>
          <p:nvPr>
            <p:ph type="ftr" idx="11"/>
          </p:nvPr>
        </p:nvSpPr>
        <p:spPr>
          <a:xfrm>
            <a:off x="7739074" y="6475414"/>
            <a:ext cx="2327264" cy="180975"/>
          </a:xfrm>
        </p:spPr>
        <p:txBody>
          <a:bodyPr/>
          <a:lstStyle/>
          <a:p>
            <a:r>
              <a:rPr lang="en-GB" dirty="0"/>
              <a:t>Jon Rosdahl, Qualcomm</a:t>
            </a:r>
          </a:p>
        </p:txBody>
      </p:sp>
      <p:sp>
        <p:nvSpPr>
          <p:cNvPr id="6" name="Slide Number Placeholder 5"/>
          <p:cNvSpPr>
            <a:spLocks noGrp="1"/>
          </p:cNvSpPr>
          <p:nvPr>
            <p:ph type="sldNum" idx="12"/>
          </p:nvPr>
        </p:nvSpPr>
        <p:spPr/>
        <p:txBody>
          <a:bodyPr/>
          <a:lstStyle/>
          <a:p>
            <a:r>
              <a:rPr lang="en-GB" dirty="0"/>
              <a:t>Slide </a:t>
            </a:r>
            <a:fld id="{531D307C-65C7-4BB3-B44A-1501D36803F7}" type="slidenum">
              <a:rPr lang="en-GB"/>
              <a:pPr/>
              <a:t>7</a:t>
            </a:fld>
            <a:endParaRPr lang="en-GB" dirty="0"/>
          </a:p>
        </p:txBody>
      </p:sp>
      <p:sp>
        <p:nvSpPr>
          <p:cNvPr id="7" name="TextBox 6">
            <a:extLst>
              <a:ext uri="{FF2B5EF4-FFF2-40B4-BE49-F238E27FC236}">
                <a16:creationId xmlns:a16="http://schemas.microsoft.com/office/drawing/2014/main" id="{651EEA58-8E96-484B-0DDF-0559DE9F13BD}"/>
              </a:ext>
            </a:extLst>
          </p:cNvPr>
          <p:cNvSpPr txBox="1"/>
          <p:nvPr/>
        </p:nvSpPr>
        <p:spPr>
          <a:xfrm>
            <a:off x="762000" y="1182394"/>
            <a:ext cx="10513485" cy="5086008"/>
          </a:xfrm>
          <a:prstGeom prst="rect">
            <a:avLst/>
          </a:prstGeom>
          <a:noFill/>
        </p:spPr>
        <p:txBody>
          <a:bodyPr wrap="square">
            <a:spAutoFit/>
          </a:bodyPr>
          <a:lstStyle/>
          <a:p>
            <a:pPr marL="457200" marR="0" lvl="1" indent="0">
              <a:spcBef>
                <a:spcPts val="1200"/>
              </a:spcBef>
              <a:spcAft>
                <a:spcPts val="300"/>
              </a:spcAft>
              <a:buSzPts val="1400"/>
              <a:tabLst>
                <a:tab pos="365760" algn="l"/>
              </a:tabLst>
            </a:pPr>
            <a:r>
              <a:rPr lang="en-US" sz="1400" b="1" i="1" u="sng" dirty="0">
                <a:solidFill>
                  <a:schemeClr val="tx1"/>
                </a:solidFill>
                <a:effectLst/>
                <a:latin typeface="Arial" panose="020B0604020202020204" pitchFamily="34" charset="0"/>
              </a:rPr>
              <a:t>From the WCSC Operations Manual 2.8 Meeting Venue Manager</a:t>
            </a:r>
            <a:endParaRPr lang="en-US" sz="1400" b="1" i="1" dirty="0">
              <a:solidFill>
                <a:schemeClr val="tx1"/>
              </a:solidFill>
              <a:effectLst/>
              <a:latin typeface="Arial" panose="020B0604020202020204" pitchFamily="34" charset="0"/>
            </a:endParaRPr>
          </a:p>
          <a:p>
            <a:pPr marL="0" marR="0">
              <a:spcBef>
                <a:spcPts val="0"/>
              </a:spcBef>
              <a:spcAft>
                <a:spcPts val="0"/>
              </a:spcAft>
            </a:pPr>
            <a:r>
              <a:rPr lang="en-US"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The Meeting Venue Manager is responsible for the following tasks:</a:t>
            </a:r>
            <a:endParaRPr lang="en-US"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pPr>
            <a:r>
              <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Ensure that WCSC sponsored sessions are compliant with the </a:t>
            </a:r>
            <a:r>
              <a:rPr lang="en-US" sz="1400" u="sng" dirty="0">
                <a:solidFill>
                  <a:schemeClr val="tx1"/>
                </a:solidFill>
                <a:effectLst/>
                <a:latin typeface="Arial" panose="020B0604020202020204" pitchFamily="34" charset="0"/>
                <a:ea typeface="Times New Roman" panose="02020603050405020304" pitchFamily="18" charset="0"/>
                <a:cs typeface="Arial" panose="020B0604020202020204" pitchFamily="34" charset="0"/>
                <a:hlinkClick r:id="rId3">
                  <a:extLst>
                    <a:ext uri="{A12FA001-AC4F-418D-AE19-62706E023703}">
                      <ahyp:hlinkClr xmlns:ahyp="http://schemas.microsoft.com/office/drawing/2018/hyperlinkcolor" val="tx"/>
                    </a:ext>
                  </a:extLst>
                </a:hlinkClick>
              </a:rPr>
              <a:t>IEEE Finance Operations Manual (FOM).</a:t>
            </a:r>
            <a:r>
              <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The FOM contains policies and information related to IEEE finances, including policies and information related to financial stability, reporting requirements, asset and liability management, reserves, insurance coverage, business expense reporting, fund-raising, and contracts and purchase orders.</a:t>
            </a:r>
            <a:endParaRPr lang="en-US"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pPr>
            <a:r>
              <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Work with the Professional Conference Organizer (PCO) to get a Request for Proposal (RFP) for the assigned dates.</a:t>
            </a:r>
            <a:endParaRPr lang="en-US"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pPr>
            <a:r>
              <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Work with the PCO to send the RFP to one or more venues.</a:t>
            </a:r>
            <a:endParaRPr lang="en-US"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pPr>
            <a:r>
              <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Review RFP responses from venue(s).</a:t>
            </a:r>
            <a:endParaRPr lang="en-US"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pPr>
            <a:r>
              <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Perform venue site visits as needed, potentially with the PCO and network service provider, to determine suitability of a venue.</a:t>
            </a:r>
            <a:endParaRPr lang="en-US"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pPr>
            <a:r>
              <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Present summaries of venue options to the WCSC for WCSC decision/selection.</a:t>
            </a:r>
            <a:endParaRPr lang="en-US"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pPr>
            <a:r>
              <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Negotiate contract proposals on behalf of the WCSC.</a:t>
            </a:r>
            <a:endParaRPr lang="en-US"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pPr>
            <a:r>
              <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Review venue contract terms and conditions with the WCSC.</a:t>
            </a:r>
            <a:endParaRPr lang="en-US"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pPr>
            <a:r>
              <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Submit venue contract(s) to the IEEE Meetings Contracts and Events (MCE), IEEE legal and IEEE-SA Procurement to formally execute the contract.</a:t>
            </a:r>
            <a:endParaRPr lang="en-US"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pPr>
            <a:r>
              <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Coordinate with the PCO and the WCSC chair on major decisions.</a:t>
            </a:r>
            <a:endParaRPr lang="en-US"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pPr>
            <a:r>
              <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Attend the venue pre-conference meeting, walk the venue space with the PCO and meet with the hotel staff as the IEEE 802 WCSC point of contact. The PCO is the primary hotel contact.</a:t>
            </a:r>
            <a:endParaRPr lang="en-US"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pPr>
            <a:r>
              <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Monitor the terms of the contract to ensure that IEEE 802 WCSC meets its obligations, and that the venue meets theirs.</a:t>
            </a:r>
            <a:endParaRPr lang="en-US"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marL="742950" marR="0" lvl="1" indent="-285750">
              <a:spcBef>
                <a:spcPts val="0"/>
              </a:spcBef>
              <a:spcAft>
                <a:spcPts val="0"/>
              </a:spcAft>
              <a:buFont typeface="+mj-lt"/>
              <a:buAutoNum type="alphaLcPeriod"/>
            </a:pPr>
            <a:r>
              <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If the contract requires deposits, confirm that the Treasurer will make the deposits on time.</a:t>
            </a:r>
            <a:endParaRPr lang="en-US"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marL="742950" marR="0" lvl="1" indent="-285750">
              <a:spcBef>
                <a:spcPts val="0"/>
              </a:spcBef>
              <a:spcAft>
                <a:spcPts val="0"/>
              </a:spcAft>
              <a:buFont typeface="+mj-lt"/>
              <a:buAutoNum type="alphaLcPeriod"/>
            </a:pPr>
            <a:r>
              <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Monitor contract review points (room block, food and beverage minimum requirements) and file contract addendums as necessary.</a:t>
            </a:r>
            <a:endParaRPr lang="en-US"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91A2E8-CB27-EE2B-5B0A-5E558A1D3B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30E843-125C-723A-CAE6-9BEAC070D729}"/>
              </a:ext>
            </a:extLst>
          </p:cNvPr>
          <p:cNvSpPr>
            <a:spLocks noGrp="1"/>
          </p:cNvSpPr>
          <p:nvPr>
            <p:ph type="title"/>
          </p:nvPr>
        </p:nvSpPr>
        <p:spPr>
          <a:xfrm>
            <a:off x="914401" y="685800"/>
            <a:ext cx="10361084" cy="914399"/>
          </a:xfrm>
        </p:spPr>
        <p:txBody>
          <a:bodyPr/>
          <a:lstStyle/>
          <a:p>
            <a:r>
              <a:rPr lang="en-US" sz="2800" dirty="0"/>
              <a:t>Motion Setting the 2026 IEEE 802 Wireless Interim </a:t>
            </a:r>
            <a:br>
              <a:rPr lang="en-US" sz="2800" dirty="0"/>
            </a:br>
            <a:r>
              <a:rPr lang="en-US" sz="2800" dirty="0"/>
              <a:t>Session Fees – 2025-08-20</a:t>
            </a:r>
          </a:p>
        </p:txBody>
      </p:sp>
      <p:sp>
        <p:nvSpPr>
          <p:cNvPr id="3" name="Content Placeholder 2">
            <a:extLst>
              <a:ext uri="{FF2B5EF4-FFF2-40B4-BE49-F238E27FC236}">
                <a16:creationId xmlns:a16="http://schemas.microsoft.com/office/drawing/2014/main" id="{D2058901-9C08-2178-9124-7CEAC91F8E7C}"/>
              </a:ext>
            </a:extLst>
          </p:cNvPr>
          <p:cNvSpPr>
            <a:spLocks noGrp="1"/>
          </p:cNvSpPr>
          <p:nvPr>
            <p:ph idx="1"/>
          </p:nvPr>
        </p:nvSpPr>
        <p:spPr>
          <a:xfrm>
            <a:off x="914401" y="1676400"/>
            <a:ext cx="10361084" cy="4418014"/>
          </a:xfrm>
        </p:spPr>
        <p:txBody>
          <a:bodyPr/>
          <a:lstStyle/>
          <a:p>
            <a:r>
              <a:rPr lang="en-US" sz="2000" dirty="0"/>
              <a:t>Move to set the 2026 IEEE 802 Wireless Interim Session fees as:</a:t>
            </a:r>
          </a:p>
          <a:p>
            <a:pPr lvl="1"/>
            <a:r>
              <a:rPr lang="en-US" dirty="0"/>
              <a:t>	Early Bird:	$800</a:t>
            </a:r>
          </a:p>
          <a:p>
            <a:pPr lvl="1"/>
            <a:r>
              <a:rPr lang="en-US" dirty="0"/>
              <a:t>	Standard:		</a:t>
            </a:r>
            <a:r>
              <a:rPr lang="en-US"/>
              <a:t>$1,000</a:t>
            </a:r>
            <a:endParaRPr lang="en-US" dirty="0"/>
          </a:p>
          <a:p>
            <a:pPr lvl="1"/>
            <a:r>
              <a:rPr lang="en-US" dirty="0"/>
              <a:t>	Late:			$1,200</a:t>
            </a:r>
          </a:p>
          <a:p>
            <a:pPr lvl="1"/>
            <a:r>
              <a:rPr lang="en-US" dirty="0"/>
              <a:t>A $300 discount for 3-night Hotel Stay for the 3 Wireless Interim Sessions.</a:t>
            </a:r>
          </a:p>
          <a:p>
            <a:pPr lvl="1"/>
            <a:r>
              <a:rPr lang="en-US" dirty="0"/>
              <a:t>Dates of the specific deadlines will be set by 802WCSC Venue Manager and Meeting planners.</a:t>
            </a:r>
          </a:p>
          <a:p>
            <a:pPr lvl="1"/>
            <a:endParaRPr lang="en-US" b="0" dirty="0"/>
          </a:p>
          <a:p>
            <a:pPr lvl="1"/>
            <a:r>
              <a:rPr lang="en-US" b="0" dirty="0"/>
              <a:t>Moved: Jon Rosdahl</a:t>
            </a:r>
          </a:p>
          <a:p>
            <a:pPr lvl="1"/>
            <a:r>
              <a:rPr lang="en-US" b="0" dirty="0"/>
              <a:t>Seconded: Clint Powell</a:t>
            </a:r>
          </a:p>
          <a:p>
            <a:pPr lvl="1"/>
            <a:r>
              <a:rPr lang="en-US" b="0" dirty="0"/>
              <a:t>Results: 5-0-0 – Motion Passes.</a:t>
            </a:r>
          </a:p>
        </p:txBody>
      </p:sp>
      <p:sp>
        <p:nvSpPr>
          <p:cNvPr id="4" name="Slide Number Placeholder 3">
            <a:extLst>
              <a:ext uri="{FF2B5EF4-FFF2-40B4-BE49-F238E27FC236}">
                <a16:creationId xmlns:a16="http://schemas.microsoft.com/office/drawing/2014/main" id="{2F5975DA-071B-3F81-B7B7-A96495CE37E5}"/>
              </a:ext>
            </a:extLst>
          </p:cNvPr>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Footer Placeholder 4">
            <a:extLst>
              <a:ext uri="{FF2B5EF4-FFF2-40B4-BE49-F238E27FC236}">
                <a16:creationId xmlns:a16="http://schemas.microsoft.com/office/drawing/2014/main" id="{605E0B74-441F-C01F-ADDA-A57B1E9B1FE1}"/>
              </a:ext>
            </a:extLst>
          </p:cNvPr>
          <p:cNvSpPr>
            <a:spLocks noGrp="1"/>
          </p:cNvSpPr>
          <p:nvPr>
            <p:ph type="ftr" idx="14"/>
          </p:nvPr>
        </p:nvSpPr>
        <p:spPr bwMode="auto">
          <a:xfrm>
            <a:off x="7162800" y="6551475"/>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Jon Rosdahl, Qualcomm</a:t>
            </a:r>
            <a:endParaRPr lang="en-GB" dirty="0"/>
          </a:p>
        </p:txBody>
      </p:sp>
      <p:sp>
        <p:nvSpPr>
          <p:cNvPr id="6" name="Date Placeholder 5">
            <a:extLst>
              <a:ext uri="{FF2B5EF4-FFF2-40B4-BE49-F238E27FC236}">
                <a16:creationId xmlns:a16="http://schemas.microsoft.com/office/drawing/2014/main" id="{F435B92A-7172-1E5A-A8D4-48152FFA52BE}"/>
              </a:ext>
            </a:extLst>
          </p:cNvPr>
          <p:cNvSpPr>
            <a:spLocks noGrp="1"/>
          </p:cNvSpPr>
          <p:nvPr>
            <p:ph type="dt" idx="15"/>
          </p:nvPr>
        </p:nvSpPr>
        <p:spPr bwMode="auto">
          <a:xfrm>
            <a:off x="934657" y="297658"/>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defPPr>
              <a:defRPr lang="en-GB"/>
            </a:defPPr>
            <a:lvl1pPr algn="l"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US"/>
              <a:t>September 2025</a:t>
            </a:r>
            <a:endParaRPr lang="en-GB" dirty="0"/>
          </a:p>
        </p:txBody>
      </p:sp>
    </p:spTree>
    <p:extLst>
      <p:ext uri="{BB962C8B-B14F-4D97-AF65-F5344CB8AC3E}">
        <p14:creationId xmlns:p14="http://schemas.microsoft.com/office/powerpoint/2010/main" val="436654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8E004-786E-E755-D57B-DD1F7BE252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81AA67-ED1D-A052-89A9-AB396A2F214B}"/>
              </a:ext>
            </a:extLst>
          </p:cNvPr>
          <p:cNvSpPr>
            <a:spLocks noGrp="1"/>
          </p:cNvSpPr>
          <p:nvPr>
            <p:ph type="title"/>
          </p:nvPr>
        </p:nvSpPr>
        <p:spPr/>
        <p:txBody>
          <a:bodyPr/>
          <a:lstStyle/>
          <a:p>
            <a:r>
              <a:rPr lang="en-US" sz="2400" dirty="0"/>
              <a:t>1. Motion to approve location for the 2028 May IEEE 802W Interim: </a:t>
            </a:r>
            <a:br>
              <a:rPr lang="en-US" sz="2400" dirty="0"/>
            </a:br>
            <a:r>
              <a:rPr lang="en-US" sz="2400" dirty="0"/>
              <a:t>Warsaw Presidential Hotel, Warsaw, Poland </a:t>
            </a:r>
            <a:br>
              <a:rPr lang="en-US" sz="2400" dirty="0"/>
            </a:br>
            <a:r>
              <a:rPr lang="en-US" sz="2400" dirty="0"/>
              <a:t>(2025-05-11)</a:t>
            </a:r>
          </a:p>
        </p:txBody>
      </p:sp>
      <p:sp>
        <p:nvSpPr>
          <p:cNvPr id="3" name="Content Placeholder 2">
            <a:extLst>
              <a:ext uri="{FF2B5EF4-FFF2-40B4-BE49-F238E27FC236}">
                <a16:creationId xmlns:a16="http://schemas.microsoft.com/office/drawing/2014/main" id="{932B9450-9EBD-3C87-B53C-202BA0B003EE}"/>
              </a:ext>
            </a:extLst>
          </p:cNvPr>
          <p:cNvSpPr>
            <a:spLocks noGrp="1"/>
          </p:cNvSpPr>
          <p:nvPr>
            <p:ph idx="1"/>
          </p:nvPr>
        </p:nvSpPr>
        <p:spPr/>
        <p:txBody>
          <a:bodyPr/>
          <a:lstStyle/>
          <a:p>
            <a:r>
              <a:rPr lang="en-US" sz="2400" dirty="0"/>
              <a:t>1. Motion to approve the location for the 2028 May IEEE 802W Interim: </a:t>
            </a:r>
            <a:br>
              <a:rPr lang="en-US" sz="2400" dirty="0"/>
            </a:br>
            <a:r>
              <a:rPr lang="en-US" sz="2400" dirty="0"/>
              <a:t>Warsaw Presidential Hotel, Warsaw, Poland 2028</a:t>
            </a:r>
            <a:r>
              <a:rPr lang="en-US" dirty="0"/>
              <a:t> May 14-19.</a:t>
            </a:r>
          </a:p>
          <a:p>
            <a:endParaRPr lang="en-US" b="0" dirty="0"/>
          </a:p>
          <a:p>
            <a:r>
              <a:rPr lang="en-US" b="0" dirty="0"/>
              <a:t>Moved: Jon Rosdahl</a:t>
            </a:r>
          </a:p>
          <a:p>
            <a:r>
              <a:rPr lang="en-US" b="0" dirty="0"/>
              <a:t>2</a:t>
            </a:r>
            <a:r>
              <a:rPr lang="en-US" b="0" baseline="30000" dirty="0"/>
              <a:t>nd</a:t>
            </a:r>
            <a:r>
              <a:rPr lang="en-US" b="0" dirty="0"/>
              <a:t>: Ben Rolfe</a:t>
            </a:r>
          </a:p>
          <a:p>
            <a:r>
              <a:rPr lang="en-US" b="0" dirty="0"/>
              <a:t>Motion for ECJT.</a:t>
            </a:r>
          </a:p>
          <a:p>
            <a:r>
              <a:rPr lang="en-US" b="0" dirty="0"/>
              <a:t>Results: 7-0-0 Motion Passes</a:t>
            </a:r>
            <a:endParaRPr lang="en-US" dirty="0"/>
          </a:p>
          <a:p>
            <a:endParaRPr lang="en-US" dirty="0"/>
          </a:p>
        </p:txBody>
      </p:sp>
      <p:sp>
        <p:nvSpPr>
          <p:cNvPr id="4" name="Date Placeholder 3">
            <a:extLst>
              <a:ext uri="{FF2B5EF4-FFF2-40B4-BE49-F238E27FC236}">
                <a16:creationId xmlns:a16="http://schemas.microsoft.com/office/drawing/2014/main" id="{2B600352-9A7B-96DD-27B0-E00664F072B8}"/>
              </a:ext>
            </a:extLst>
          </p:cNvPr>
          <p:cNvSpPr>
            <a:spLocks noGrp="1"/>
          </p:cNvSpPr>
          <p:nvPr>
            <p:ph type="dt" idx="10"/>
          </p:nvPr>
        </p:nvSpPr>
        <p:spPr/>
        <p:txBody>
          <a:bodyPr/>
          <a:lstStyle/>
          <a:p>
            <a:r>
              <a:rPr lang="en-US"/>
              <a:t>September 2025</a:t>
            </a:r>
            <a:endParaRPr lang="en-GB" dirty="0"/>
          </a:p>
        </p:txBody>
      </p:sp>
      <p:sp>
        <p:nvSpPr>
          <p:cNvPr id="5" name="Footer Placeholder 4">
            <a:extLst>
              <a:ext uri="{FF2B5EF4-FFF2-40B4-BE49-F238E27FC236}">
                <a16:creationId xmlns:a16="http://schemas.microsoft.com/office/drawing/2014/main" id="{28352054-F11F-B267-A70A-A9DC75CC3CE3}"/>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D68C7285-7A9D-210C-B70B-42D21BD4CA33}"/>
              </a:ext>
            </a:extLst>
          </p:cNvPr>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Tree>
    <p:extLst>
      <p:ext uri="{BB962C8B-B14F-4D97-AF65-F5344CB8AC3E}">
        <p14:creationId xmlns:p14="http://schemas.microsoft.com/office/powerpoint/2010/main" val="482316348"/>
      </p:ext>
    </p:extLst>
  </p:cSld>
  <p:clrMapOvr>
    <a:masterClrMapping/>
  </p:clrMapOvr>
</p:sld>
</file>

<file path=ppt/theme/theme1.xml><?xml version="1.0" encoding="utf-8"?>
<a:theme xmlns:a="http://schemas.openxmlformats.org/drawingml/2006/main" name="802-11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cc9c437c-ae0c-4066-8d90-a0f7de78612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B28163D68FE8E4D9361964FDD814FC4" ma:contentTypeVersion="18" ma:contentTypeDescription="Create a new document." ma:contentTypeScope="" ma:versionID="9cd2f42ee0721819d764d531fd5523ec">
  <xsd:schema xmlns:xsd="http://www.w3.org/2001/XMLSchema" xmlns:xs="http://www.w3.org/2001/XMLSchema" xmlns:p="http://schemas.microsoft.com/office/2006/metadata/properties" xmlns:ns3="cc9c437c-ae0c-4066-8d90-a0f7de786127" xmlns:ns4="ba37140e-f4c5-4a6c-a9b4-20a691ce6c8a" targetNamespace="http://schemas.microsoft.com/office/2006/metadata/properties" ma:root="true" ma:fieldsID="195713709880d5883ee6ba21fa6c31a7" ns3:_="" ns4:_="">
    <xsd:import namespace="cc9c437c-ae0c-4066-8d90-a0f7de786127"/>
    <xsd:import namespace="ba37140e-f4c5-4a6c-a9b4-20a691ce6c8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Location" minOccurs="0"/>
                <xsd:element ref="ns4:SharedWithUsers" minOccurs="0"/>
                <xsd:element ref="ns4:SharedWithDetails" minOccurs="0"/>
                <xsd:element ref="ns4:SharingHintHash" minOccurs="0"/>
                <xsd:element ref="ns3:_activity" minOccurs="0"/>
                <xsd:element ref="ns3:MediaServiceObjectDetectorVersions" minOccurs="0"/>
                <xsd:element ref="ns3:MediaServiceSystemTags" minOccurs="0"/>
                <xsd:element ref="ns3:MediaServiceSearchPropertie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9c437c-ae0c-4066-8d90-a0f7de78612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LengthInSeconds" ma:index="25"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a37140e-f4c5-4a6c-a9b4-20a691ce6c8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2989ECB-1F4C-41CF-B54E-6E4D89801667}">
  <ds:schemaRefs>
    <ds:schemaRef ds:uri="http://schemas.openxmlformats.org/package/2006/metadata/core-properties"/>
    <ds:schemaRef ds:uri="http://purl.org/dc/terms/"/>
    <ds:schemaRef ds:uri="http://purl.org/dc/elements/1.1/"/>
    <ds:schemaRef ds:uri="cc9c437c-ae0c-4066-8d90-a0f7de786127"/>
    <ds:schemaRef ds:uri="http://schemas.microsoft.com/office/2006/documentManagement/types"/>
    <ds:schemaRef ds:uri="http://schemas.microsoft.com/office/2006/metadata/properties"/>
    <ds:schemaRef ds:uri="http://purl.org/dc/dcmitype/"/>
    <ds:schemaRef ds:uri="http://schemas.microsoft.com/office/infopath/2007/PartnerControls"/>
    <ds:schemaRef ds:uri="ba37140e-f4c5-4a6c-a9b4-20a691ce6c8a"/>
    <ds:schemaRef ds:uri="http://www.w3.org/XML/1998/namespace"/>
  </ds:schemaRefs>
</ds:datastoreItem>
</file>

<file path=customXml/itemProps2.xml><?xml version="1.0" encoding="utf-8"?>
<ds:datastoreItem xmlns:ds="http://schemas.openxmlformats.org/officeDocument/2006/customXml" ds:itemID="{D3169DB9-7A1D-403D-A3A7-91603C147E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9c437c-ae0c-4066-8d90-a0f7de786127"/>
    <ds:schemaRef ds:uri="ba37140e-f4c5-4a6c-a9b4-20a691ce6c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1013A26-D71D-41CE-82F4-78BAE0CFF346}">
  <ds:schemaRefs>
    <ds:schemaRef ds:uri="http://schemas.microsoft.com/sharepoint/v3/contenttype/forms"/>
  </ds:schemaRefs>
</ds:datastoreItem>
</file>

<file path=docMetadata/LabelInfo.xml><?xml version="1.0" encoding="utf-8"?>
<clbl:labelList xmlns:clbl="http://schemas.microsoft.com/office/2020/mipLabelMetadata">
  <clbl:label id="{d747bccc-1f7a-43de-9506-0ef23dd23464}" enabled="1" method="Privileged" siteId="{98e9ba89-e1a1-4e38-9007-8bdabc25de1d}" removed="0"/>
</clbl:labelList>
</file>

<file path=docProps/app.xml><?xml version="1.0" encoding="utf-8"?>
<Properties xmlns="http://schemas.openxmlformats.org/officeDocument/2006/extended-properties" xmlns:vt="http://schemas.openxmlformats.org/officeDocument/2006/docPropsVTypes">
  <Template/>
  <TotalTime>151735</TotalTime>
  <Words>3504</Words>
  <Application>Microsoft Office PowerPoint</Application>
  <PresentationFormat>Widescreen</PresentationFormat>
  <Paragraphs>378</Paragraphs>
  <Slides>21</Slides>
  <Notes>18</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7" baseType="lpstr">
      <vt:lpstr>Arial</vt:lpstr>
      <vt:lpstr>Roboto</vt:lpstr>
      <vt:lpstr>Times New Roman</vt:lpstr>
      <vt:lpstr>Wingdings</vt:lpstr>
      <vt:lpstr>802-11 Theme</vt:lpstr>
      <vt:lpstr>Document</vt:lpstr>
      <vt:lpstr>802WCSC Wireless Meeting Venue Manager Report 2025</vt:lpstr>
      <vt:lpstr>Abstract</vt:lpstr>
      <vt:lpstr>Future 802 Plenary Venue Contract Status</vt:lpstr>
      <vt:lpstr>Future 802W Interim Venue Status</vt:lpstr>
      <vt:lpstr>Future Interim Meeting Fees</vt:lpstr>
      <vt:lpstr>Call for Interest – Venue Selection and Contracting </vt:lpstr>
      <vt:lpstr>References</vt:lpstr>
      <vt:lpstr>Motion Setting the 2026 IEEE 802 Wireless Interim  Session Fees – 2025-08-20</vt:lpstr>
      <vt:lpstr>1. Motion to approve location for the 2028 May IEEE 802W Interim:  Warsaw Presidential Hotel, Warsaw, Poland  (2025-05-11)</vt:lpstr>
      <vt:lpstr>2024-09-08- Straw Poll –  Extend offer to Hilton Waikoloa Village Hotel</vt:lpstr>
      <vt:lpstr>Motion to set the 2025 Session Fees – 2024-07-14</vt:lpstr>
      <vt:lpstr>Motion #1 2025 May Interim Reschedule/Update – 2024-06-12</vt:lpstr>
      <vt:lpstr>Motion #4 – Site Visit – Hyatt Regency Irvine –  2024-06-12</vt:lpstr>
      <vt:lpstr>Motion #5 – Site Visit – Antwerp Hilton – 2024-06-12</vt:lpstr>
      <vt:lpstr>1. Motion approve location for the 2026 May IEEE 802W Interim: Antwerp, Belgium (2024-04-10)</vt:lpstr>
      <vt:lpstr>2. Motion to Reset the date for 2025 January– Kobe, Japan 2024-02-14</vt:lpstr>
      <vt:lpstr>4. Motion approve location for the 2027 May IEEE 802W Interim: Auckland, New Zealand 2024-02-14</vt:lpstr>
      <vt:lpstr>5. Motion to approve Location for 2028 January–  Panama Hilton, Panama City  2024-02-14</vt:lpstr>
      <vt:lpstr>6. Motion to approve Location for 2026 January–  Victoria, Canada 2026 Jan 11-16 2024-02-14</vt:lpstr>
      <vt:lpstr>7. Motion to approve Location for 2027 January–  Hyatt Regency Irvine – 2027 January 10-15 2024-02-14</vt:lpstr>
      <vt:lpstr>2. Motion to approve Location for 2027 September –  Grand Hyatt Atlanta, Buckhead, GA 2023-12-13</vt:lpstr>
    </vt:vector>
  </TitlesOfParts>
  <Company>Qualcomm Technologies,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IEEE 802WCSC Meeting Venue Manager Report 2025</dc:title>
  <dc:subject>Future Venue Status Report</dc:subject>
  <dc:creator>Jon Rosdahl</dc:creator>
  <cp:keywords>Report</cp:keywords>
  <dc:description>Jon Rosdahl (Qualcomm)</dc:description>
  <cp:lastModifiedBy>Jon Rosdahl</cp:lastModifiedBy>
  <cp:revision>65</cp:revision>
  <cp:lastPrinted>2024-10-07T21:54:56Z</cp:lastPrinted>
  <dcterms:created xsi:type="dcterms:W3CDTF">2021-02-03T19:21:29Z</dcterms:created>
  <dcterms:modified xsi:type="dcterms:W3CDTF">2025-09-14T23:29:57Z</dcterms:modified>
  <cp:category>September 2025</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0x010100EB28163D68FE8E4D9361964FDD814FC4</vt:lpwstr>
  </property>
</Properties>
</file>