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27"/>
  </p:notesMasterIdLst>
  <p:handoutMasterIdLst>
    <p:handoutMasterId r:id="rId28"/>
  </p:handoutMasterIdLst>
  <p:sldIdLst>
    <p:sldId id="256" r:id="rId5"/>
    <p:sldId id="257" r:id="rId6"/>
    <p:sldId id="2017" r:id="rId7"/>
    <p:sldId id="565" r:id="rId8"/>
    <p:sldId id="519" r:id="rId9"/>
    <p:sldId id="578" r:id="rId10"/>
    <p:sldId id="2024" r:id="rId11"/>
    <p:sldId id="2018" r:id="rId12"/>
    <p:sldId id="264" r:id="rId13"/>
    <p:sldId id="2022" r:id="rId14"/>
    <p:sldId id="571" r:id="rId15"/>
    <p:sldId id="539" r:id="rId16"/>
    <p:sldId id="556" r:id="rId17"/>
    <p:sldId id="560" r:id="rId18"/>
    <p:sldId id="561" r:id="rId19"/>
    <p:sldId id="551" r:id="rId20"/>
    <p:sldId id="528" r:id="rId21"/>
    <p:sldId id="544" r:id="rId22"/>
    <p:sldId id="531" r:id="rId23"/>
    <p:sldId id="547" r:id="rId24"/>
    <p:sldId id="548" r:id="rId25"/>
    <p:sldId id="521" r:id="rId26"/>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519"/>
            <p14:sldId id="578"/>
            <p14:sldId id="2024"/>
          </p14:sldIdLst>
        </p14:section>
        <p14:section name="Refernces" id="{550E22C8-CE70-4B88-9573-377DFC475CD0}">
          <p14:sldIdLst>
            <p14:sldId id="2018"/>
            <p14:sldId id="264"/>
          </p14:sldIdLst>
        </p14:section>
        <p14:section name="Previous Motions" id="{0A2BA85A-4E76-4CC0-B8A5-234F28EFFC7E}">
          <p14:sldIdLst>
            <p14:sldId id="2022"/>
            <p14:sldId id="571"/>
            <p14:sldId id="539"/>
            <p14:sldId id="556"/>
            <p14:sldId id="560"/>
            <p14:sldId id="561"/>
            <p14:sldId id="551"/>
            <p14:sldId id="528"/>
            <p14:sldId id="544"/>
            <p14:sldId id="531"/>
            <p14:sldId id="547"/>
            <p14:sldId id="548"/>
            <p14:sldId id="5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F6820A-8FAC-450F-A3AB-AA9F7473CD6F}" v="11" dt="2025-08-20T18:53:21.878"/>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3" autoAdjust="0"/>
    <p:restoredTop sz="71257" autoAdjust="0"/>
  </p:normalViewPr>
  <p:slideViewPr>
    <p:cSldViewPr>
      <p:cViewPr varScale="1">
        <p:scale>
          <a:sx n="86" d="100"/>
          <a:sy n="86" d="100"/>
        </p:scale>
        <p:origin x="552"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3F6820A-8FAC-450F-A3AB-AA9F7473CD6F}"/>
    <pc:docChg chg="undo custSel addSld delSld modSld modMainMaster modSection">
      <pc:chgData name="Jon Rosdahl" userId="2820f357-2dd4-4127-8713-e0bfde0fd756" providerId="ADAL" clId="{33F6820A-8FAC-450F-A3AB-AA9F7473CD6F}" dt="2025-08-20T18:59:57.632" v="270" actId="47"/>
      <pc:docMkLst>
        <pc:docMk/>
      </pc:docMkLst>
      <pc:sldChg chg="modSp mod modNotesTx">
        <pc:chgData name="Jon Rosdahl" userId="2820f357-2dd4-4127-8713-e0bfde0fd756" providerId="ADAL" clId="{33F6820A-8FAC-450F-A3AB-AA9F7473CD6F}" dt="2025-08-20T18:44:22.705" v="52" actId="20577"/>
        <pc:sldMkLst>
          <pc:docMk/>
          <pc:sldMk cId="0" sldId="256"/>
        </pc:sldMkLst>
        <pc:spChg chg="mod">
          <ac:chgData name="Jon Rosdahl" userId="2820f357-2dd4-4127-8713-e0bfde0fd756" providerId="ADAL" clId="{33F6820A-8FAC-450F-A3AB-AA9F7473CD6F}" dt="2025-08-20T18:43:52.246" v="3" actId="6549"/>
          <ac:spMkLst>
            <pc:docMk/>
            <pc:sldMk cId="0" sldId="256"/>
            <ac:spMk id="3074" creationId="{00000000-0000-0000-0000-000000000000}"/>
          </ac:spMkLst>
        </pc:spChg>
      </pc:sldChg>
      <pc:sldChg chg="modSp mod">
        <pc:chgData name="Jon Rosdahl" userId="2820f357-2dd4-4127-8713-e0bfde0fd756" providerId="ADAL" clId="{33F6820A-8FAC-450F-A3AB-AA9F7473CD6F}" dt="2025-08-20T18:44:46.285" v="77" actId="20577"/>
        <pc:sldMkLst>
          <pc:docMk/>
          <pc:sldMk cId="0" sldId="257"/>
        </pc:sldMkLst>
        <pc:spChg chg="mod">
          <ac:chgData name="Jon Rosdahl" userId="2820f357-2dd4-4127-8713-e0bfde0fd756" providerId="ADAL" clId="{33F6820A-8FAC-450F-A3AB-AA9F7473CD6F}" dt="2025-08-20T18:44:46.285" v="77" actId="20577"/>
          <ac:spMkLst>
            <pc:docMk/>
            <pc:sldMk cId="0" sldId="257"/>
            <ac:spMk id="4098" creationId="{00000000-0000-0000-0000-000000000000}"/>
          </ac:spMkLst>
        </pc:spChg>
      </pc:sldChg>
      <pc:sldChg chg="modSp add mod">
        <pc:chgData name="Jon Rosdahl" userId="2820f357-2dd4-4127-8713-e0bfde0fd756" providerId="ADAL" clId="{33F6820A-8FAC-450F-A3AB-AA9F7473CD6F}" dt="2025-08-20T18:54:40.844" v="269" actId="20577"/>
        <pc:sldMkLst>
          <pc:docMk/>
          <pc:sldMk cId="494374442" sldId="519"/>
        </pc:sldMkLst>
        <pc:spChg chg="mod">
          <ac:chgData name="Jon Rosdahl" userId="2820f357-2dd4-4127-8713-e0bfde0fd756" providerId="ADAL" clId="{33F6820A-8FAC-450F-A3AB-AA9F7473CD6F}" dt="2025-08-20T18:52:34.484" v="225"/>
          <ac:spMkLst>
            <pc:docMk/>
            <pc:sldMk cId="494374442" sldId="519"/>
            <ac:spMk id="5" creationId="{9439926A-21AF-4B7B-7FF8-1FB7BFF35AE6}"/>
          </ac:spMkLst>
        </pc:spChg>
        <pc:spChg chg="mod">
          <ac:chgData name="Jon Rosdahl" userId="2820f357-2dd4-4127-8713-e0bfde0fd756" providerId="ADAL" clId="{33F6820A-8FAC-450F-A3AB-AA9F7473CD6F}" dt="2025-08-20T18:52:34.484" v="225"/>
          <ac:spMkLst>
            <pc:docMk/>
            <pc:sldMk cId="494374442" sldId="519"/>
            <ac:spMk id="6" creationId="{3323F0DE-0432-2ED2-FD49-ED3AC92AC5BC}"/>
          </ac:spMkLst>
        </pc:spChg>
        <pc:spChg chg="mod">
          <ac:chgData name="Jon Rosdahl" userId="2820f357-2dd4-4127-8713-e0bfde0fd756" providerId="ADAL" clId="{33F6820A-8FAC-450F-A3AB-AA9F7473CD6F}" dt="2025-08-20T18:54:40.844" v="269" actId="20577"/>
          <ac:spMkLst>
            <pc:docMk/>
            <pc:sldMk cId="494374442" sldId="519"/>
            <ac:spMk id="7" creationId="{355C28BA-1AA8-BB42-2ACA-F4CE7DBE5711}"/>
          </ac:spMkLst>
        </pc:spChg>
      </pc:sldChg>
      <pc:sldChg chg="modSp mod modNotesTx">
        <pc:chgData name="Jon Rosdahl" userId="2820f357-2dd4-4127-8713-e0bfde0fd756" providerId="ADAL" clId="{33F6820A-8FAC-450F-A3AB-AA9F7473CD6F}" dt="2025-08-20T18:50:03.142" v="202" actId="14100"/>
        <pc:sldMkLst>
          <pc:docMk/>
          <pc:sldMk cId="2819273575" sldId="565"/>
        </pc:sldMkLst>
        <pc:spChg chg="mod">
          <ac:chgData name="Jon Rosdahl" userId="2820f357-2dd4-4127-8713-e0bfde0fd756" providerId="ADAL" clId="{33F6820A-8FAC-450F-A3AB-AA9F7473CD6F}" dt="2025-08-20T18:50:03.142" v="202" actId="14100"/>
          <ac:spMkLst>
            <pc:docMk/>
            <pc:sldMk cId="2819273575" sldId="565"/>
            <ac:spMk id="2" creationId="{ADC1044F-B3FF-6E81-78E0-A5941766109D}"/>
          </ac:spMkLst>
        </pc:spChg>
        <pc:spChg chg="mod">
          <ac:chgData name="Jon Rosdahl" userId="2820f357-2dd4-4127-8713-e0bfde0fd756" providerId="ADAL" clId="{33F6820A-8FAC-450F-A3AB-AA9F7473CD6F}" dt="2025-08-20T18:47:03.140" v="113" actId="6549"/>
          <ac:spMkLst>
            <pc:docMk/>
            <pc:sldMk cId="2819273575" sldId="565"/>
            <ac:spMk id="9218" creationId="{00000000-0000-0000-0000-000000000000}"/>
          </ac:spMkLst>
        </pc:spChg>
      </pc:sldChg>
      <pc:sldChg chg="add">
        <pc:chgData name="Jon Rosdahl" userId="2820f357-2dd4-4127-8713-e0bfde0fd756" providerId="ADAL" clId="{33F6820A-8FAC-450F-A3AB-AA9F7473CD6F}" dt="2025-08-20T18:52:11.829" v="224"/>
        <pc:sldMkLst>
          <pc:docMk/>
          <pc:sldMk cId="531350334" sldId="578"/>
        </pc:sldMkLst>
      </pc:sldChg>
      <pc:sldChg chg="modSp mod">
        <pc:chgData name="Jon Rosdahl" userId="2820f357-2dd4-4127-8713-e0bfde0fd756" providerId="ADAL" clId="{33F6820A-8FAC-450F-A3AB-AA9F7473CD6F}" dt="2025-08-20T18:46:41.795" v="97" actId="6549"/>
        <pc:sldMkLst>
          <pc:docMk/>
          <pc:sldMk cId="757999706" sldId="2017"/>
        </pc:sldMkLst>
        <pc:spChg chg="mod">
          <ac:chgData name="Jon Rosdahl" userId="2820f357-2dd4-4127-8713-e0bfde0fd756" providerId="ADAL" clId="{33F6820A-8FAC-450F-A3AB-AA9F7473CD6F}" dt="2025-08-20T18:46:14.113" v="93" actId="14100"/>
          <ac:spMkLst>
            <pc:docMk/>
            <pc:sldMk cId="757999706" sldId="2017"/>
            <ac:spMk id="8" creationId="{BABB8EDA-4C9B-BACF-CD7D-805D4554F0BE}"/>
          </ac:spMkLst>
        </pc:spChg>
        <pc:spChg chg="mod">
          <ac:chgData name="Jon Rosdahl" userId="2820f357-2dd4-4127-8713-e0bfde0fd756" providerId="ADAL" clId="{33F6820A-8FAC-450F-A3AB-AA9F7473CD6F}" dt="2025-08-20T18:46:41.795" v="97" actId="6549"/>
          <ac:spMkLst>
            <pc:docMk/>
            <pc:sldMk cId="757999706" sldId="2017"/>
            <ac:spMk id="10" creationId="{672EC3BA-EA3E-E8B2-9CF0-B5E4A684CF60}"/>
          </ac:spMkLst>
        </pc:spChg>
      </pc:sldChg>
      <pc:sldChg chg="del">
        <pc:chgData name="Jon Rosdahl" userId="2820f357-2dd4-4127-8713-e0bfde0fd756" providerId="ADAL" clId="{33F6820A-8FAC-450F-A3AB-AA9F7473CD6F}" dt="2025-08-20T18:59:57.632" v="270" actId="47"/>
        <pc:sldMkLst>
          <pc:docMk/>
          <pc:sldMk cId="857745978" sldId="2020"/>
        </pc:sldMkLst>
      </pc:sldChg>
      <pc:sldChg chg="new del">
        <pc:chgData name="Jon Rosdahl" userId="2820f357-2dd4-4127-8713-e0bfde0fd756" providerId="ADAL" clId="{33F6820A-8FAC-450F-A3AB-AA9F7473CD6F}" dt="2025-08-20T18:53:16.124" v="226" actId="47"/>
        <pc:sldMkLst>
          <pc:docMk/>
          <pc:sldMk cId="3923177224" sldId="2023"/>
        </pc:sldMkLst>
      </pc:sldChg>
      <pc:sldChg chg="del">
        <pc:chgData name="Jon Rosdahl" userId="2820f357-2dd4-4127-8713-e0bfde0fd756" providerId="ADAL" clId="{33F6820A-8FAC-450F-A3AB-AA9F7473CD6F}" dt="2025-08-20T18:50:36.554" v="203" actId="47"/>
        <pc:sldMkLst>
          <pc:docMk/>
          <pc:sldMk cId="3973605208" sldId="2023"/>
        </pc:sldMkLst>
      </pc:sldChg>
      <pc:sldChg chg="modSp add mod">
        <pc:chgData name="Jon Rosdahl" userId="2820f357-2dd4-4127-8713-e0bfde0fd756" providerId="ADAL" clId="{33F6820A-8FAC-450F-A3AB-AA9F7473CD6F}" dt="2025-08-20T18:51:47.997" v="223" actId="6549"/>
        <pc:sldMkLst>
          <pc:docMk/>
          <pc:sldMk cId="436654072" sldId="2024"/>
        </pc:sldMkLst>
        <pc:spChg chg="mod">
          <ac:chgData name="Jon Rosdahl" userId="2820f357-2dd4-4127-8713-e0bfde0fd756" providerId="ADAL" clId="{33F6820A-8FAC-450F-A3AB-AA9F7473CD6F}" dt="2025-08-20T18:51:26.778" v="216" actId="20577"/>
          <ac:spMkLst>
            <pc:docMk/>
            <pc:sldMk cId="436654072" sldId="2024"/>
            <ac:spMk id="2" creationId="{4130E843-125C-723A-CAE6-9BEAC070D729}"/>
          </ac:spMkLst>
        </pc:spChg>
        <pc:spChg chg="mod">
          <ac:chgData name="Jon Rosdahl" userId="2820f357-2dd4-4127-8713-e0bfde0fd756" providerId="ADAL" clId="{33F6820A-8FAC-450F-A3AB-AA9F7473CD6F}" dt="2025-08-20T18:51:47.997" v="223" actId="6549"/>
          <ac:spMkLst>
            <pc:docMk/>
            <pc:sldMk cId="436654072" sldId="2024"/>
            <ac:spMk id="3" creationId="{D2058901-9C08-2178-9124-7CEAC91F8E7C}"/>
          </ac:spMkLst>
        </pc:spChg>
      </pc:sldChg>
      <pc:sldChg chg="del">
        <pc:chgData name="Jon Rosdahl" userId="2820f357-2dd4-4127-8713-e0bfde0fd756" providerId="ADAL" clId="{33F6820A-8FAC-450F-A3AB-AA9F7473CD6F}" dt="2025-08-20T18:50:40.970" v="204" actId="47"/>
        <pc:sldMkLst>
          <pc:docMk/>
          <pc:sldMk cId="1998605784" sldId="2024"/>
        </pc:sldMkLst>
      </pc:sldChg>
      <pc:sldMasterChg chg="modSp mod">
        <pc:chgData name="Jon Rosdahl" userId="2820f357-2dd4-4127-8713-e0bfde0fd756" providerId="ADAL" clId="{33F6820A-8FAC-450F-A3AB-AA9F7473CD6F}" dt="2025-08-20T18:44:03.140" v="5" actId="6549"/>
        <pc:sldMasterMkLst>
          <pc:docMk/>
          <pc:sldMasterMk cId="321612819" sldId="2147483672"/>
        </pc:sldMasterMkLst>
        <pc:spChg chg="mod">
          <ac:chgData name="Jon Rosdahl" userId="2820f357-2dd4-4127-8713-e0bfde0fd756" providerId="ADAL" clId="{33F6820A-8FAC-450F-A3AB-AA9F7473CD6F}" dt="2025-08-20T18:44:03.140" v="5"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EC-25/0002r7</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August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EC-25/0002r7</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August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EC-25/0002r7</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a:p>
            <a:r>
              <a:rPr lang="en-US" sz="700" dirty="0"/>
              <a:t>R2 – Prepared for the 2025 April IEEE 802WCSC Telecon that was cancelled.</a:t>
            </a:r>
          </a:p>
          <a:p>
            <a:r>
              <a:rPr lang="en-US" sz="700" dirty="0"/>
              <a:t>R3 – Update for the 2025 May IEEE 802 Wireless interim – Warsaw</a:t>
            </a:r>
          </a:p>
          <a:p>
            <a:r>
              <a:rPr lang="en-US" sz="700" dirty="0"/>
              <a:t>R4 – Updated after discussion in 802WCSC 11 May 2025</a:t>
            </a:r>
            <a:br>
              <a:rPr lang="en-US" sz="700" dirty="0"/>
            </a:br>
            <a:r>
              <a:rPr lang="en-US" sz="700" dirty="0"/>
              <a:t>R5 – Updated after discussion in 802WCSC Future Venue </a:t>
            </a:r>
            <a:r>
              <a:rPr lang="en-US" sz="700" dirty="0" err="1"/>
              <a:t>AdHoc</a:t>
            </a:r>
            <a:r>
              <a:rPr lang="en-US" sz="700" dirty="0"/>
              <a:t> 16 May 2025</a:t>
            </a:r>
          </a:p>
          <a:p>
            <a:r>
              <a:rPr lang="en-US" sz="700" dirty="0"/>
              <a:t>         and  2 date errors on slide 4 noted during the 802.11 Closing Plenary</a:t>
            </a:r>
            <a:br>
              <a:rPr lang="en-US" sz="700" dirty="0"/>
            </a:br>
            <a:r>
              <a:rPr lang="en-US" sz="700" dirty="0"/>
              <a:t>R6 – Updated after presentation in 802WCSC July 2025 Meeting.</a:t>
            </a:r>
          </a:p>
          <a:p>
            <a:r>
              <a:rPr lang="en-US" sz="700" dirty="0"/>
              <a:t>R7 – presented to the August 802WCSC telecon.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EC-25/0002r7</a:t>
            </a:r>
            <a:endParaRPr lang="en-US" dirty="0"/>
          </a:p>
        </p:txBody>
      </p:sp>
      <p:sp>
        <p:nvSpPr>
          <p:cNvPr id="5" name="Date Placeholder 4"/>
          <p:cNvSpPr>
            <a:spLocks noGrp="1"/>
          </p:cNvSpPr>
          <p:nvPr>
            <p:ph type="dt"/>
          </p:nvPr>
        </p:nvSpPr>
        <p:spPr/>
        <p:txBody>
          <a:bodyPr/>
          <a:lstStyle/>
          <a:p>
            <a:pPr defTabSz="456900">
              <a:defRPr/>
            </a:pPr>
            <a:r>
              <a:rPr lang="en-US"/>
              <a:t>August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22</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EC-25/0002r7</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EC-25/0002r7</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May 15, 2025</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0"/>
            <a:r>
              <a:rPr lang="en-US" sz="800" dirty="0">
                <a:highlight>
                  <a:srgbClr val="FFFF00"/>
                </a:highlight>
              </a:rPr>
              <a:t>Starting 2025 Target 1 Asia/1 Americas/1 Europe.</a:t>
            </a:r>
          </a:p>
          <a:p>
            <a:pPr lvl="1"/>
            <a:r>
              <a:rPr lang="en-US" sz="800" dirty="0"/>
              <a:t>2025 Sept 9-14 - Hilton Waikoloa Village, Waikoloa, HI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 (802WFin-25/0067r0)</a:t>
            </a:r>
          </a:p>
          <a:p>
            <a:pPr lvl="1"/>
            <a:r>
              <a:rPr lang="en-US" sz="800" dirty="0"/>
              <a:t>2026 Sept 13-18 Hilton Waikoloa Village, Waikoloa, HI - (802WFIN-22-0008r0)</a:t>
            </a:r>
          </a:p>
          <a:p>
            <a:pPr marL="755580" lvl="1" indent="-290608" defTabSz="456900">
              <a:defRPr/>
            </a:pPr>
            <a:r>
              <a:rPr lang="en-US" sz="800" dirty="0"/>
              <a:t>2027 Jan 10-15 – Hyatt Regency Irvine </a:t>
            </a:r>
            <a:r>
              <a:rPr lang="en-US" sz="1100" dirty="0"/>
              <a:t>– (802WFin-24/0060r0)</a:t>
            </a:r>
            <a:endParaRPr lang="en-US" sz="800" dirty="0"/>
          </a:p>
          <a:p>
            <a:pPr marL="755580" lvl="1" indent="-290608" defTabSz="456900">
              <a:defRPr/>
            </a:pPr>
            <a:r>
              <a:rPr lang="en-US" sz="800" dirty="0"/>
              <a:t>2027 May 9-14 – Auckland, New Zealand </a:t>
            </a:r>
          </a:p>
          <a:p>
            <a:pPr marL="12630" lvl="0" indent="-290608" defTabSz="456900">
              <a:defRPr/>
            </a:pPr>
            <a:r>
              <a:rPr lang="en-US" sz="800" dirty="0"/>
              <a:t>			– Contract TBC – pending Site Visit Aug 2025</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a:t>
            </a:r>
          </a:p>
          <a:p>
            <a:pPr lvl="2">
              <a:buFont typeface="Times New Roman" pitchFamily="16" charset="0"/>
              <a:buNone/>
            </a:pPr>
            <a:r>
              <a:rPr lang="en-US" sz="800" dirty="0"/>
              <a:t>– Contracted (802WFin-24/0072)</a:t>
            </a:r>
          </a:p>
          <a:p>
            <a:pPr lvl="0">
              <a:buFont typeface="Times New Roman" pitchFamily="16" charset="0"/>
              <a:buNone/>
            </a:pPr>
            <a:r>
              <a:rPr lang="en-US" sz="800" dirty="0"/>
              <a:t>	2028 May 14-19 – Warsaw Presidential Hotel – Warsaw, Poland </a:t>
            </a:r>
          </a:p>
          <a:p>
            <a:pPr lvl="2">
              <a:buFont typeface="Times New Roman" pitchFamily="16" charset="0"/>
              <a:buNone/>
            </a:pPr>
            <a:r>
              <a:rPr lang="en-US" sz="800" dirty="0"/>
              <a:t>– Contract with IEEE</a:t>
            </a:r>
          </a:p>
          <a:p>
            <a:pPr lvl="1"/>
            <a:r>
              <a:rPr lang="en-US" sz="1100" dirty="0"/>
              <a:t>2028 Sept 10-15 - Hilton Waikoloa Village, Waikoloa, HI  </a:t>
            </a:r>
          </a:p>
          <a:p>
            <a:pPr lvl="2"/>
            <a:r>
              <a:rPr lang="en-US" sz="1100" dirty="0"/>
              <a:t>- Negotiations target end of 2025 June</a:t>
            </a:r>
          </a:p>
          <a:p>
            <a:pPr lvl="1"/>
            <a:r>
              <a:rPr lang="en-US" sz="1100" dirty="0"/>
              <a:t>2029 Sept 09-14 - Hilton Waikoloa Village, Waikoloa, HI </a:t>
            </a:r>
          </a:p>
          <a:p>
            <a:pPr lvl="2"/>
            <a:r>
              <a:rPr lang="en-US" sz="1100" dirty="0"/>
              <a:t>- Negotiations target end of 2025 June</a:t>
            </a:r>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800193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4107553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EC-25/0002r7</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688CB-373A-E71D-EEDB-AA1B88D72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508BD3-6A56-4A02-62EC-C14A00186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0E291D-0F28-1DFA-4989-6AF06300B4C1}"/>
              </a:ext>
            </a:extLst>
          </p:cNvPr>
          <p:cNvSpPr>
            <a:spLocks noGrp="1"/>
          </p:cNvSpPr>
          <p:nvPr>
            <p:ph type="body" idx="1"/>
          </p:nvPr>
        </p:nvSpPr>
        <p:spPr/>
        <p:txBody>
          <a:bodyPr/>
          <a:lstStyle/>
          <a:p>
            <a:pPr defTabSz="456900">
              <a:defRPr/>
            </a:pPr>
            <a:r>
              <a:rPr lang="en-US" sz="1000"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a:extLst>
              <a:ext uri="{FF2B5EF4-FFF2-40B4-BE49-F238E27FC236}">
                <a16:creationId xmlns:a16="http://schemas.microsoft.com/office/drawing/2014/main" id="{9C054243-B822-6460-C5EB-28723CD30F0B}"/>
              </a:ext>
            </a:extLst>
          </p:cNvPr>
          <p:cNvSpPr>
            <a:spLocks noGrp="1"/>
          </p:cNvSpPr>
          <p:nvPr>
            <p:ph type="hdr"/>
          </p:nvPr>
        </p:nvSpPr>
        <p:spPr/>
        <p:txBody>
          <a:bodyPr/>
          <a:lstStyle/>
          <a:p>
            <a:r>
              <a:rPr lang="pt-BR"/>
              <a:t>doc.: IEEE 802 EC-25/0002r7</a:t>
            </a:r>
            <a:endParaRPr lang="en-US" dirty="0"/>
          </a:p>
        </p:txBody>
      </p:sp>
      <p:sp>
        <p:nvSpPr>
          <p:cNvPr id="5" name="Date Placeholder 4">
            <a:extLst>
              <a:ext uri="{FF2B5EF4-FFF2-40B4-BE49-F238E27FC236}">
                <a16:creationId xmlns:a16="http://schemas.microsoft.com/office/drawing/2014/main" id="{0F4CB35B-8F8F-0A57-50B7-382A85DCDABA}"/>
              </a:ext>
            </a:extLst>
          </p:cNvPr>
          <p:cNvSpPr>
            <a:spLocks noGrp="1"/>
          </p:cNvSpPr>
          <p:nvPr>
            <p:ph type="dt"/>
          </p:nvPr>
        </p:nvSpPr>
        <p:spPr/>
        <p:txBody>
          <a:bodyPr/>
          <a:lstStyle/>
          <a:p>
            <a:r>
              <a:rPr lang="en-US"/>
              <a:t>August  2025</a:t>
            </a:r>
            <a:endParaRPr lang="en-US" dirty="0"/>
          </a:p>
        </p:txBody>
      </p:sp>
      <p:sp>
        <p:nvSpPr>
          <p:cNvPr id="6" name="Footer Placeholder 5">
            <a:extLst>
              <a:ext uri="{FF2B5EF4-FFF2-40B4-BE49-F238E27FC236}">
                <a16:creationId xmlns:a16="http://schemas.microsoft.com/office/drawing/2014/main" id="{077347F3-6F9C-D51E-2D48-C55713437475}"/>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40048F76-3E67-AB59-03FA-38D962879550}"/>
              </a:ext>
            </a:extLst>
          </p:cNvPr>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704811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EC-25/0002r7</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4406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August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August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EC-25/0002r7</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2025-08-20</a:t>
            </a:r>
          </a:p>
        </p:txBody>
      </p:sp>
      <p:sp>
        <p:nvSpPr>
          <p:cNvPr id="6" name="Date Placeholder 3"/>
          <p:cNvSpPr>
            <a:spLocks noGrp="1"/>
          </p:cNvSpPr>
          <p:nvPr>
            <p:ph type="dt" idx="10"/>
          </p:nvPr>
        </p:nvSpPr>
        <p:spPr/>
        <p:txBody>
          <a:bodyPr/>
          <a:lstStyle/>
          <a:p>
            <a:r>
              <a:rPr lang="en-US"/>
              <a:t>August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E004-786E-E755-D57B-DD1F7BE252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1AA67-ED1D-A052-89A9-AB396A2F214B}"/>
              </a:ext>
            </a:extLst>
          </p:cNvPr>
          <p:cNvSpPr>
            <a:spLocks noGrp="1"/>
          </p:cNvSpPr>
          <p:nvPr>
            <p:ph type="title"/>
          </p:nvPr>
        </p:nvSpPr>
        <p:spPr/>
        <p:txBody>
          <a:bodyPr/>
          <a:lstStyle/>
          <a:p>
            <a:r>
              <a:rPr lang="en-US" sz="2400" dirty="0"/>
              <a:t>1. Motion to approve location for the 2028 May IEEE 802W Interim: </a:t>
            </a:r>
            <a:br>
              <a:rPr lang="en-US" sz="2400" dirty="0"/>
            </a:br>
            <a:r>
              <a:rPr lang="en-US" sz="2400" dirty="0"/>
              <a:t>Warsaw Presidential Hotel, Warsaw, Poland </a:t>
            </a:r>
            <a:br>
              <a:rPr lang="en-US" sz="2400" dirty="0"/>
            </a:br>
            <a:r>
              <a:rPr lang="en-US" sz="2400" dirty="0"/>
              <a:t>(2025-05-11)</a:t>
            </a:r>
          </a:p>
        </p:txBody>
      </p:sp>
      <p:sp>
        <p:nvSpPr>
          <p:cNvPr id="3" name="Content Placeholder 2">
            <a:extLst>
              <a:ext uri="{FF2B5EF4-FFF2-40B4-BE49-F238E27FC236}">
                <a16:creationId xmlns:a16="http://schemas.microsoft.com/office/drawing/2014/main" id="{932B9450-9EBD-3C87-B53C-202BA0B003EE}"/>
              </a:ext>
            </a:extLst>
          </p:cNvPr>
          <p:cNvSpPr>
            <a:spLocks noGrp="1"/>
          </p:cNvSpPr>
          <p:nvPr>
            <p:ph idx="1"/>
          </p:nvPr>
        </p:nvSpPr>
        <p:spPr/>
        <p:txBody>
          <a:bodyPr/>
          <a:lstStyle/>
          <a:p>
            <a:r>
              <a:rPr lang="en-US" sz="2400" dirty="0"/>
              <a:t>1. Motion to approve the location for the 2028 May IEEE 802W Interim: </a:t>
            </a:r>
            <a:br>
              <a:rPr lang="en-US" sz="2400" dirty="0"/>
            </a:br>
            <a:r>
              <a:rPr lang="en-US" sz="2400" dirty="0"/>
              <a:t>Warsaw Presidential Hotel, Warsaw, Poland 2028</a:t>
            </a:r>
            <a:r>
              <a:rPr lang="en-US" dirty="0"/>
              <a:t> May 14-19.</a:t>
            </a:r>
          </a:p>
          <a:p>
            <a:endParaRPr lang="en-US" b="0" dirty="0"/>
          </a:p>
          <a:p>
            <a:r>
              <a:rPr lang="en-US" b="0" dirty="0"/>
              <a:t>Moved: Jon Rosdahl</a:t>
            </a:r>
          </a:p>
          <a:p>
            <a:r>
              <a:rPr lang="en-US" b="0" dirty="0"/>
              <a:t>2</a:t>
            </a:r>
            <a:r>
              <a:rPr lang="en-US" b="0" baseline="30000" dirty="0"/>
              <a:t>nd</a:t>
            </a:r>
            <a:r>
              <a:rPr lang="en-US" b="0" dirty="0"/>
              <a:t>: Ben Rolfe</a:t>
            </a:r>
          </a:p>
          <a:p>
            <a:r>
              <a:rPr lang="en-US" b="0" dirty="0"/>
              <a:t>Motion for ECJT.</a:t>
            </a:r>
          </a:p>
          <a:p>
            <a:r>
              <a:rPr lang="en-US" b="0" dirty="0"/>
              <a:t>Results: 7-0-0 Motion Passes</a:t>
            </a:r>
            <a:endParaRPr lang="en-US" dirty="0"/>
          </a:p>
          <a:p>
            <a:endParaRPr lang="en-US" dirty="0"/>
          </a:p>
        </p:txBody>
      </p:sp>
      <p:sp>
        <p:nvSpPr>
          <p:cNvPr id="4" name="Date Placeholder 3">
            <a:extLst>
              <a:ext uri="{FF2B5EF4-FFF2-40B4-BE49-F238E27FC236}">
                <a16:creationId xmlns:a16="http://schemas.microsoft.com/office/drawing/2014/main" id="{2B600352-9A7B-96DD-27B0-E00664F072B8}"/>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28352054-F11F-B267-A70A-A9DC75CC3C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8C7285-7A9D-210C-B70B-42D21BD4CA3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8231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sz="2800" dirty="0"/>
              <a:t>2024-09-08- Straw Poll – </a:t>
            </a:r>
            <a:br>
              <a:rPr lang="en-US" sz="2800" dirty="0"/>
            </a:br>
            <a:r>
              <a:rPr lang="en-US" sz="2800"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with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August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dirty="0"/>
              <a:t>Motion: Approve the location of the 2026 May IEEE 802W Interim: Antwerp, Belgium 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August 20, 2025, as presented to the IEEE 802 Wireless Chairs Standing Committee during the 2025 August 802WCSC telecon and posted the link on Mentor to IEEE 802 Wireless Chairs Standing Committee reflector.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4" name="Date Placeholder 3"/>
          <p:cNvSpPr>
            <a:spLocks noGrp="1"/>
          </p:cNvSpPr>
          <p:nvPr>
            <p:ph type="dt" idx="10"/>
          </p:nvPr>
        </p:nvSpPr>
        <p:spPr/>
        <p:txBody>
          <a:bodyPr/>
          <a:lstStyle/>
          <a:p>
            <a:r>
              <a:rPr lang="en-US"/>
              <a:t>August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296401" y="5985253"/>
            <a:ext cx="2133600" cy="338554"/>
          </a:xfrm>
          <a:prstGeom prst="rect">
            <a:avLst/>
          </a:prstGeom>
          <a:noFill/>
        </p:spPr>
        <p:txBody>
          <a:bodyPr wrap="square" rtlCol="0">
            <a:spAutoFit/>
          </a:bodyPr>
          <a:lstStyle/>
          <a:p>
            <a:r>
              <a:rPr lang="en-US" sz="1600" dirty="0">
                <a:solidFill>
                  <a:schemeClr val="accent1">
                    <a:lumMod val="50000"/>
                  </a:schemeClr>
                </a:solidFill>
              </a:rPr>
              <a:t>As of  August 20,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2" y="1298576"/>
            <a:ext cx="10475383" cy="5025231"/>
          </a:xfrm>
        </p:spPr>
        <p:txBody>
          <a:bodyPr/>
          <a:lstStyle/>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b="0" dirty="0"/>
              <a:t> </a:t>
            </a: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
        <p:nvSpPr>
          <p:cNvPr id="3" name="Date Placeholder 2">
            <a:extLst>
              <a:ext uri="{FF2B5EF4-FFF2-40B4-BE49-F238E27FC236}">
                <a16:creationId xmlns:a16="http://schemas.microsoft.com/office/drawing/2014/main" id="{AD9B6CA2-7564-EF5D-1CFC-ECA3141FE622}"/>
              </a:ext>
            </a:extLst>
          </p:cNvPr>
          <p:cNvSpPr>
            <a:spLocks noGrp="1"/>
          </p:cNvSpPr>
          <p:nvPr>
            <p:ph type="dt" idx="10"/>
          </p:nvPr>
        </p:nvSpPr>
        <p:spPr/>
        <p:txBody>
          <a:bodyPr/>
          <a:lstStyle/>
          <a:p>
            <a:r>
              <a:rPr lang="en-US"/>
              <a:t>August 2025</a:t>
            </a:r>
            <a:endParaRPr lang="en-GB" dirty="0"/>
          </a:p>
        </p:txBody>
      </p:sp>
      <p:sp>
        <p:nvSpPr>
          <p:cNvPr id="4" name="Footer Placeholder 3">
            <a:extLst>
              <a:ext uri="{FF2B5EF4-FFF2-40B4-BE49-F238E27FC236}">
                <a16:creationId xmlns:a16="http://schemas.microsoft.com/office/drawing/2014/main" id="{0552E1F7-479A-A151-FBC2-612037C321F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00AADD9-ACBC-0491-40E7-8D9CF87516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Wingdings" panose="05000000000000000000" pitchFamily="2" charset="2"/>
              <a:buChar char="v"/>
            </a:pPr>
            <a:r>
              <a:rPr lang="en-GB" sz="2000" b="0" dirty="0">
                <a:highlight>
                  <a:srgbClr val="FFFF00"/>
                </a:highlight>
              </a:rPr>
              <a:t>2028-05 (14-19)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August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372600" y="709614"/>
            <a:ext cx="2286000" cy="338554"/>
          </a:xfrm>
          <a:prstGeom prst="rect">
            <a:avLst/>
          </a:prstGeom>
          <a:noFill/>
        </p:spPr>
        <p:txBody>
          <a:bodyPr wrap="square" rtlCol="0">
            <a:spAutoFit/>
          </a:bodyPr>
          <a:lstStyle/>
          <a:p>
            <a:r>
              <a:rPr lang="en-US" sz="1600" dirty="0">
                <a:solidFill>
                  <a:schemeClr val="accent1">
                    <a:lumMod val="50000"/>
                  </a:schemeClr>
                </a:solidFill>
              </a:rPr>
              <a:t>As of August 20, 2025,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3B09-FD36-4A9E-1281-9EDBD7512CD9}"/>
              </a:ext>
            </a:extLst>
          </p:cNvPr>
          <p:cNvSpPr>
            <a:spLocks noGrp="1"/>
          </p:cNvSpPr>
          <p:nvPr>
            <p:ph type="title"/>
          </p:nvPr>
        </p:nvSpPr>
        <p:spPr>
          <a:xfrm>
            <a:off x="914401" y="685802"/>
            <a:ext cx="10361084" cy="554394"/>
          </a:xfrm>
        </p:spPr>
        <p:txBody>
          <a:bodyPr/>
          <a:lstStyle/>
          <a:p>
            <a:r>
              <a:rPr lang="en-US" dirty="0"/>
              <a:t>Future Interim Meeting Fees</a:t>
            </a:r>
          </a:p>
        </p:txBody>
      </p:sp>
      <p:sp>
        <p:nvSpPr>
          <p:cNvPr id="4" name="Slide Number Placeholder 3">
            <a:extLst>
              <a:ext uri="{FF2B5EF4-FFF2-40B4-BE49-F238E27FC236}">
                <a16:creationId xmlns:a16="http://schemas.microsoft.com/office/drawing/2014/main" id="{86D4980F-9FA9-5DC6-5D07-3001DC4963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439926A-21AF-4B7B-7FF8-1FB7BFF35AE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323F0DE-0432-2ED2-FD49-ED3AC92AC5BC}"/>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August 2025</a:t>
            </a:r>
            <a:endParaRPr lang="en-GB" dirty="0"/>
          </a:p>
        </p:txBody>
      </p:sp>
      <p:sp>
        <p:nvSpPr>
          <p:cNvPr id="7" name="Content Placeholder 2">
            <a:extLst>
              <a:ext uri="{FF2B5EF4-FFF2-40B4-BE49-F238E27FC236}">
                <a16:creationId xmlns:a16="http://schemas.microsoft.com/office/drawing/2014/main" id="{355C28BA-1AA8-BB42-2ACA-F4CE7DBE5711}"/>
              </a:ext>
            </a:extLst>
          </p:cNvPr>
          <p:cNvSpPr>
            <a:spLocks noGrp="1"/>
          </p:cNvSpPr>
          <p:nvPr>
            <p:ph idx="1"/>
          </p:nvPr>
        </p:nvSpPr>
        <p:spPr>
          <a:xfrm>
            <a:off x="929217" y="1383687"/>
            <a:ext cx="10460567" cy="4948235"/>
          </a:xfrm>
        </p:spPr>
        <p:txBody>
          <a:bodyPr/>
          <a:lstStyle/>
          <a:p>
            <a:r>
              <a:rPr lang="en-US" sz="2000" dirty="0"/>
              <a:t>IEEE 802 Wireless Interim Session meeting fees are set by </a:t>
            </a:r>
          </a:p>
          <a:p>
            <a:pPr lvl="1"/>
            <a:r>
              <a:rPr lang="en-US" dirty="0"/>
              <a:t>the IEEE 802W Exec Committee of the Joint Treasury </a:t>
            </a:r>
          </a:p>
          <a:p>
            <a:pPr lvl="1">
              <a:buFont typeface="Wingdings" panose="05000000000000000000" pitchFamily="2" charset="2"/>
              <a:buChar char="Ø"/>
            </a:pPr>
            <a:r>
              <a:rPr lang="en-US" b="0" dirty="0"/>
              <a:t>Meeting fees are expected to balance actual costs to zero over 2-3 years.</a:t>
            </a:r>
            <a:endParaRPr lang="en-US" sz="2000" b="0" dirty="0"/>
          </a:p>
          <a:p>
            <a:pPr marL="57150" indent="0"/>
            <a:r>
              <a:rPr lang="en-US" sz="2000" b="1" dirty="0"/>
              <a:t>Meeting Fees for 2025 802W Interims </a:t>
            </a:r>
            <a:r>
              <a:rPr lang="en-US" sz="2000" dirty="0"/>
              <a:t>– </a:t>
            </a:r>
          </a:p>
          <a:p>
            <a:pPr marL="1257300" lvl="2" indent="-342900">
              <a:buFont typeface="Arial" panose="020B0604020202020204" pitchFamily="34" charset="0"/>
              <a:buChar char="•"/>
            </a:pPr>
            <a:r>
              <a:rPr lang="en-US" sz="2000" dirty="0"/>
              <a:t>$600/$800/$1,000 Mixed Mode – (In Hotel 3-night Stay Discount $300 (May/Sept))</a:t>
            </a:r>
          </a:p>
          <a:p>
            <a:pPr marL="1257300" lvl="2" indent="-342900">
              <a:buFont typeface="Arial" panose="020B0604020202020204" pitchFamily="34" charset="0"/>
              <a:buChar char="•"/>
            </a:pPr>
            <a:r>
              <a:rPr lang="en-US" sz="2000" dirty="0"/>
              <a:t>Expected deficit = (-$135,531)</a:t>
            </a:r>
            <a:endParaRPr lang="en-US" sz="1800" dirty="0"/>
          </a:p>
          <a:p>
            <a:r>
              <a:rPr lang="en-US" dirty="0"/>
              <a:t>Meeting Fee impact on budgets to be reviewed between now and Aug 20 802WCSC telecon.</a:t>
            </a:r>
          </a:p>
        </p:txBody>
      </p:sp>
    </p:spTree>
    <p:extLst>
      <p:ext uri="{BB962C8B-B14F-4D97-AF65-F5344CB8AC3E}">
        <p14:creationId xmlns:p14="http://schemas.microsoft.com/office/powerpoint/2010/main" val="494374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3543A-3469-8389-9774-B1F5BABE4D99}"/>
              </a:ext>
            </a:extLst>
          </p:cNvPr>
          <p:cNvSpPr>
            <a:spLocks noGrp="1"/>
          </p:cNvSpPr>
          <p:nvPr>
            <p:ph type="title"/>
          </p:nvPr>
        </p:nvSpPr>
        <p:spPr>
          <a:xfrm>
            <a:off x="914401" y="685801"/>
            <a:ext cx="10361084" cy="685799"/>
          </a:xfrm>
        </p:spPr>
        <p:txBody>
          <a:bodyPr/>
          <a:lstStyle/>
          <a:p>
            <a:r>
              <a:rPr lang="en-US" dirty="0"/>
              <a:t>2026 Predicted Net Session Report</a:t>
            </a:r>
          </a:p>
        </p:txBody>
      </p:sp>
      <p:sp>
        <p:nvSpPr>
          <p:cNvPr id="3" name="Date Placeholder 2">
            <a:extLst>
              <a:ext uri="{FF2B5EF4-FFF2-40B4-BE49-F238E27FC236}">
                <a16:creationId xmlns:a16="http://schemas.microsoft.com/office/drawing/2014/main" id="{B3016374-45C4-43F5-DF78-87FA5D6CEB53}"/>
              </a:ext>
            </a:extLst>
          </p:cNvPr>
          <p:cNvSpPr>
            <a:spLocks noGrp="1"/>
          </p:cNvSpPr>
          <p:nvPr>
            <p:ph type="dt" idx="10"/>
          </p:nvPr>
        </p:nvSpPr>
        <p:spPr/>
        <p:txBody>
          <a:bodyPr/>
          <a:lstStyle/>
          <a:p>
            <a:r>
              <a:rPr lang="en-US"/>
              <a:t>August 2025</a:t>
            </a:r>
            <a:endParaRPr lang="en-GB"/>
          </a:p>
        </p:txBody>
      </p:sp>
      <p:sp>
        <p:nvSpPr>
          <p:cNvPr id="4" name="Footer Placeholder 3">
            <a:extLst>
              <a:ext uri="{FF2B5EF4-FFF2-40B4-BE49-F238E27FC236}">
                <a16:creationId xmlns:a16="http://schemas.microsoft.com/office/drawing/2014/main" id="{BAAFBD65-14F7-29E1-D027-16EA45A6319F}"/>
              </a:ext>
            </a:extLst>
          </p:cNvPr>
          <p:cNvSpPr>
            <a:spLocks noGrp="1"/>
          </p:cNvSpPr>
          <p:nvPr>
            <p:ph type="ftr" idx="11"/>
          </p:nvPr>
        </p:nvSpPr>
        <p:spPr/>
        <p:txBody>
          <a:bodyPr/>
          <a:lstStyle/>
          <a:p>
            <a:r>
              <a:rPr lang="en-GB"/>
              <a:t>Ben Rolfe (BCA);   Jon Rosdahl (Qualcomm)</a:t>
            </a:r>
          </a:p>
        </p:txBody>
      </p:sp>
      <p:sp>
        <p:nvSpPr>
          <p:cNvPr id="5" name="Slide Number Placeholder 4">
            <a:extLst>
              <a:ext uri="{FF2B5EF4-FFF2-40B4-BE49-F238E27FC236}">
                <a16:creationId xmlns:a16="http://schemas.microsoft.com/office/drawing/2014/main" id="{7AE92FF2-4BFD-F7DD-976F-00EDF889CE84}"/>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6" name="Picture 5">
            <a:extLst>
              <a:ext uri="{FF2B5EF4-FFF2-40B4-BE49-F238E27FC236}">
                <a16:creationId xmlns:a16="http://schemas.microsoft.com/office/drawing/2014/main" id="{4DEDAE69-E64B-1BFA-9872-6E226BB34C11}"/>
              </a:ext>
            </a:extLst>
          </p:cNvPr>
          <p:cNvPicPr>
            <a:picLocks noChangeAspect="1"/>
          </p:cNvPicPr>
          <p:nvPr/>
        </p:nvPicPr>
        <p:blipFill>
          <a:blip r:embed="rId2"/>
          <a:stretch>
            <a:fillRect/>
          </a:stretch>
        </p:blipFill>
        <p:spPr>
          <a:xfrm>
            <a:off x="1989667" y="1371600"/>
            <a:ext cx="8085667" cy="4953000"/>
          </a:xfrm>
          <a:prstGeom prst="rect">
            <a:avLst/>
          </a:prstGeom>
        </p:spPr>
      </p:pic>
    </p:spTree>
    <p:extLst>
      <p:ext uri="{BB962C8B-B14F-4D97-AF65-F5344CB8AC3E}">
        <p14:creationId xmlns:p14="http://schemas.microsoft.com/office/powerpoint/2010/main" val="53135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1A2E8-CB27-EE2B-5B0A-5E558A1D3B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30E843-125C-723A-CAE6-9BEAC070D729}"/>
              </a:ext>
            </a:extLst>
          </p:cNvPr>
          <p:cNvSpPr>
            <a:spLocks noGrp="1"/>
          </p:cNvSpPr>
          <p:nvPr>
            <p:ph type="title"/>
          </p:nvPr>
        </p:nvSpPr>
        <p:spPr>
          <a:xfrm>
            <a:off x="914401" y="685801"/>
            <a:ext cx="10361084" cy="685799"/>
          </a:xfrm>
        </p:spPr>
        <p:txBody>
          <a:bodyPr/>
          <a:lstStyle/>
          <a:p>
            <a:r>
              <a:rPr lang="en-US" sz="2800" dirty="0"/>
              <a:t>Motion to set the 2026 Session Fees – 2025-08-20</a:t>
            </a:r>
          </a:p>
        </p:txBody>
      </p:sp>
      <p:sp>
        <p:nvSpPr>
          <p:cNvPr id="3" name="Content Placeholder 2">
            <a:extLst>
              <a:ext uri="{FF2B5EF4-FFF2-40B4-BE49-F238E27FC236}">
                <a16:creationId xmlns:a16="http://schemas.microsoft.com/office/drawing/2014/main" id="{D2058901-9C08-2178-9124-7CEAC91F8E7C}"/>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$800</a:t>
            </a:r>
          </a:p>
          <a:p>
            <a:pPr lvl="1"/>
            <a:r>
              <a:rPr lang="en-US" dirty="0"/>
              <a:t>	Standard:		$1000</a:t>
            </a:r>
          </a:p>
          <a:p>
            <a:pPr lvl="1"/>
            <a:r>
              <a:rPr lang="en-US" dirty="0"/>
              <a:t>	Late:			$1,200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a:t>
            </a:r>
          </a:p>
          <a:p>
            <a:pPr lvl="1"/>
            <a:r>
              <a:rPr lang="en-US" b="0" dirty="0"/>
              <a:t>Results:</a:t>
            </a:r>
          </a:p>
        </p:txBody>
      </p:sp>
      <p:sp>
        <p:nvSpPr>
          <p:cNvPr id="4" name="Slide Number Placeholder 3">
            <a:extLst>
              <a:ext uri="{FF2B5EF4-FFF2-40B4-BE49-F238E27FC236}">
                <a16:creationId xmlns:a16="http://schemas.microsoft.com/office/drawing/2014/main" id="{2F5975DA-071B-3F81-B7B7-A96495CE37E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5E0B74-441F-C01F-ADDA-A57B1E9B1FE1}"/>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F435B92A-7172-1E5A-A8D4-48152FFA52BE}"/>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August 2025</a:t>
            </a:r>
            <a:endParaRPr lang="en-GB" dirty="0"/>
          </a:p>
        </p:txBody>
      </p:sp>
    </p:spTree>
    <p:extLst>
      <p:ext uri="{BB962C8B-B14F-4D97-AF65-F5344CB8AC3E}">
        <p14:creationId xmlns:p14="http://schemas.microsoft.com/office/powerpoint/2010/main" val="43665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951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August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989ECB-1F4C-41CF-B54E-6E4D89801667}">
  <ds:schemaRefs>
    <ds:schemaRef ds:uri="http://schemas.microsoft.com/office/2006/documentManagement/types"/>
    <ds:schemaRef ds:uri="http://www.w3.org/XML/1998/namespace"/>
    <ds:schemaRef ds:uri="http://purl.org/dc/dcmitype/"/>
    <ds:schemaRef ds:uri="http://purl.org/dc/terms/"/>
    <ds:schemaRef ds:uri="http://purl.org/dc/elements/1.1/"/>
    <ds:schemaRef ds:uri="cc9c437c-ae0c-4066-8d90-a0f7de786127"/>
    <ds:schemaRef ds:uri="ba37140e-f4c5-4a6c-a9b4-20a691ce6c8a"/>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151691</TotalTime>
  <Words>3457</Words>
  <Application>Microsoft Office PowerPoint</Application>
  <PresentationFormat>Widescreen</PresentationFormat>
  <Paragraphs>376</Paragraphs>
  <Slides>22</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Roboto</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Future Interim Meeting Fees</vt:lpstr>
      <vt:lpstr>2026 Predicted Net Session Report</vt:lpstr>
      <vt:lpstr>Motion to set the 2026 Session Fees – 2025-08-20</vt:lpstr>
      <vt:lpstr>Call for Interest – Venue Selection and Contracting </vt:lpstr>
      <vt:lpstr>References</vt:lpstr>
      <vt:lpstr>1. Motion to approve location for the 2028 May IEEE 802W Interim:  Warsaw Presidential Hotel, Warsaw, Poland  (2025-05-11)</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2. Motion to approve Location for 2027 September –  Grand Hyatt Atlanta, Buckhead, GA 2023-12-13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2025</dc:title>
  <dc:subject>Future Venue Status Report</dc:subject>
  <dc:creator>Jon Rosdahl</dc:creator>
  <cp:keywords>Report</cp:keywords>
  <dc:description>Jon Rosdahl (Qualcomm)</dc:description>
  <cp:lastModifiedBy>Jon Rosdahl</cp:lastModifiedBy>
  <cp:revision>64</cp:revision>
  <cp:lastPrinted>2024-10-07T21:54:56Z</cp:lastPrinted>
  <dcterms:created xsi:type="dcterms:W3CDTF">2021-02-03T19:21:29Z</dcterms:created>
  <dcterms:modified xsi:type="dcterms:W3CDTF">2025-08-20T19:00:02Z</dcterms:modified>
  <cp:category>August 2025</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