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7"/>
  </p:notesMasterIdLst>
  <p:handoutMasterIdLst>
    <p:handoutMasterId r:id="rId28"/>
  </p:handoutMasterIdLst>
  <p:sldIdLst>
    <p:sldId id="256" r:id="rId5"/>
    <p:sldId id="257" r:id="rId6"/>
    <p:sldId id="2017" r:id="rId7"/>
    <p:sldId id="565" r:id="rId8"/>
    <p:sldId id="2020" r:id="rId9"/>
    <p:sldId id="2023" r:id="rId10"/>
    <p:sldId id="2024" r:id="rId11"/>
    <p:sldId id="2018" r:id="rId12"/>
    <p:sldId id="264" r:id="rId13"/>
    <p:sldId id="2022" r:id="rId14"/>
    <p:sldId id="571" r:id="rId15"/>
    <p:sldId id="539" r:id="rId16"/>
    <p:sldId id="556" r:id="rId17"/>
    <p:sldId id="560" r:id="rId18"/>
    <p:sldId id="561" r:id="rId19"/>
    <p:sldId id="551" r:id="rId20"/>
    <p:sldId id="528" r:id="rId21"/>
    <p:sldId id="544" r:id="rId22"/>
    <p:sldId id="531" r:id="rId23"/>
    <p:sldId id="547" r:id="rId24"/>
    <p:sldId id="548" r:id="rId25"/>
    <p:sldId id="521" r:id="rId26"/>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20"/>
            <p14:sldId id="2023"/>
            <p14:sldId id="2024"/>
          </p14:sldIdLst>
        </p14:section>
        <p14:section name="Refernces" id="{550E22C8-CE70-4B88-9573-377DFC475CD0}">
          <p14:sldIdLst>
            <p14:sldId id="2018"/>
            <p14:sldId id="264"/>
          </p14:sldIdLst>
        </p14:section>
        <p14:section name="Previous Motions" id="{0A2BA85A-4E76-4CC0-B8A5-234F28EFFC7E}">
          <p14:sldIdLst>
            <p14:sldId id="2022"/>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972388-4BF3-4367-8FF8-4378BB4440F8}" v="8" dt="2025-07-27T21:42:56.036"/>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71257" autoAdjust="0"/>
  </p:normalViewPr>
  <p:slideViewPr>
    <p:cSldViewPr>
      <p:cViewPr varScale="1">
        <p:scale>
          <a:sx n="63" d="100"/>
          <a:sy n="63" d="100"/>
        </p:scale>
        <p:origin x="408"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8972388-4BF3-4367-8FF8-4378BB4440F8}"/>
    <pc:docChg chg="undo custSel addSld delSld modSld sldOrd modMainMaster modSection">
      <pc:chgData name="Jon Rosdahl" userId="2820f357-2dd4-4127-8713-e0bfde0fd756" providerId="ADAL" clId="{18972388-4BF3-4367-8FF8-4378BB4440F8}" dt="2025-07-27T23:42:37.739" v="781" actId="6549"/>
      <pc:docMkLst>
        <pc:docMk/>
      </pc:docMkLst>
      <pc:sldChg chg="modSp mod modNotesTx">
        <pc:chgData name="Jon Rosdahl" userId="2820f357-2dd4-4127-8713-e0bfde0fd756" providerId="ADAL" clId="{18972388-4BF3-4367-8FF8-4378BB4440F8}" dt="2025-07-27T21:22:05.823" v="74" actId="20577"/>
        <pc:sldMkLst>
          <pc:docMk/>
          <pc:sldMk cId="0" sldId="256"/>
        </pc:sldMkLst>
        <pc:spChg chg="mod">
          <ac:chgData name="Jon Rosdahl" userId="2820f357-2dd4-4127-8713-e0bfde0fd756" providerId="ADAL" clId="{18972388-4BF3-4367-8FF8-4378BB4440F8}" dt="2025-07-27T21:21:31.543" v="5" actId="6549"/>
          <ac:spMkLst>
            <pc:docMk/>
            <pc:sldMk cId="0" sldId="256"/>
            <ac:spMk id="3074" creationId="{00000000-0000-0000-0000-000000000000}"/>
          </ac:spMkLst>
        </pc:spChg>
      </pc:sldChg>
      <pc:sldChg chg="modSp mod">
        <pc:chgData name="Jon Rosdahl" userId="2820f357-2dd4-4127-8713-e0bfde0fd756" providerId="ADAL" clId="{18972388-4BF3-4367-8FF8-4378BB4440F8}" dt="2025-07-27T21:23:43.107" v="86" actId="6549"/>
        <pc:sldMkLst>
          <pc:docMk/>
          <pc:sldMk cId="0" sldId="257"/>
        </pc:sldMkLst>
        <pc:spChg chg="mod">
          <ac:chgData name="Jon Rosdahl" userId="2820f357-2dd4-4127-8713-e0bfde0fd756" providerId="ADAL" clId="{18972388-4BF3-4367-8FF8-4378BB4440F8}" dt="2025-07-27T21:23:43.107" v="86" actId="6549"/>
          <ac:spMkLst>
            <pc:docMk/>
            <pc:sldMk cId="0" sldId="257"/>
            <ac:spMk id="4098" creationId="{00000000-0000-0000-0000-000000000000}"/>
          </ac:spMkLst>
        </pc:spChg>
      </pc:sldChg>
      <pc:sldChg chg="modSp mod modNotesTx">
        <pc:chgData name="Jon Rosdahl" userId="2820f357-2dd4-4127-8713-e0bfde0fd756" providerId="ADAL" clId="{18972388-4BF3-4367-8FF8-4378BB4440F8}" dt="2025-07-27T21:33:32.883" v="462" actId="15"/>
        <pc:sldMkLst>
          <pc:docMk/>
          <pc:sldMk cId="2819273575" sldId="565"/>
        </pc:sldMkLst>
        <pc:spChg chg="mod">
          <ac:chgData name="Jon Rosdahl" userId="2820f357-2dd4-4127-8713-e0bfde0fd756" providerId="ADAL" clId="{18972388-4BF3-4367-8FF8-4378BB4440F8}" dt="2025-07-27T21:30:11.021" v="421" actId="20577"/>
          <ac:spMkLst>
            <pc:docMk/>
            <pc:sldMk cId="2819273575" sldId="565"/>
            <ac:spMk id="2" creationId="{ADC1044F-B3FF-6E81-78E0-A5941766109D}"/>
          </ac:spMkLst>
        </pc:spChg>
      </pc:sldChg>
      <pc:sldChg chg="modSp mod modNotesTx">
        <pc:chgData name="Jon Rosdahl" userId="2820f357-2dd4-4127-8713-e0bfde0fd756" providerId="ADAL" clId="{18972388-4BF3-4367-8FF8-4378BB4440F8}" dt="2025-07-27T21:28:16.603" v="359" actId="6549"/>
        <pc:sldMkLst>
          <pc:docMk/>
          <pc:sldMk cId="757999706" sldId="2017"/>
        </pc:sldMkLst>
        <pc:spChg chg="mod">
          <ac:chgData name="Jon Rosdahl" userId="2820f357-2dd4-4127-8713-e0bfde0fd756" providerId="ADAL" clId="{18972388-4BF3-4367-8FF8-4378BB4440F8}" dt="2025-07-27T21:23:58.677" v="95" actId="20577"/>
          <ac:spMkLst>
            <pc:docMk/>
            <pc:sldMk cId="757999706" sldId="2017"/>
            <ac:spMk id="8" creationId="{BABB8EDA-4C9B-BACF-CD7D-805D4554F0BE}"/>
          </ac:spMkLst>
        </pc:spChg>
      </pc:sldChg>
      <pc:sldChg chg="del">
        <pc:chgData name="Jon Rosdahl" userId="2820f357-2dd4-4127-8713-e0bfde0fd756" providerId="ADAL" clId="{18972388-4BF3-4367-8FF8-4378BB4440F8}" dt="2025-07-27T21:36:10.766" v="570" actId="47"/>
        <pc:sldMkLst>
          <pc:docMk/>
          <pc:sldMk cId="2330457550" sldId="2019"/>
        </pc:sldMkLst>
      </pc:sldChg>
      <pc:sldChg chg="modSp mod">
        <pc:chgData name="Jon Rosdahl" userId="2820f357-2dd4-4127-8713-e0bfde0fd756" providerId="ADAL" clId="{18972388-4BF3-4367-8FF8-4378BB4440F8}" dt="2025-07-27T21:41:05.124" v="711" actId="20577"/>
        <pc:sldMkLst>
          <pc:docMk/>
          <pc:sldMk cId="857745978" sldId="2020"/>
        </pc:sldMkLst>
        <pc:spChg chg="mod">
          <ac:chgData name="Jon Rosdahl" userId="2820f357-2dd4-4127-8713-e0bfde0fd756" providerId="ADAL" clId="{18972388-4BF3-4367-8FF8-4378BB4440F8}" dt="2025-07-27T21:41:05.124" v="711" actId="20577"/>
          <ac:spMkLst>
            <pc:docMk/>
            <pc:sldMk cId="857745978" sldId="2020"/>
            <ac:spMk id="3" creationId="{DC5654C8-8B5B-1E47-7435-94866291057A}"/>
          </ac:spMkLst>
        </pc:spChg>
      </pc:sldChg>
      <pc:sldChg chg="del">
        <pc:chgData name="Jon Rosdahl" userId="2820f357-2dd4-4127-8713-e0bfde0fd756" providerId="ADAL" clId="{18972388-4BF3-4367-8FF8-4378BB4440F8}" dt="2025-07-27T21:36:12.465" v="571" actId="47"/>
        <pc:sldMkLst>
          <pc:docMk/>
          <pc:sldMk cId="460153129" sldId="2021"/>
        </pc:sldMkLst>
      </pc:sldChg>
      <pc:sldChg chg="modSp mod ord">
        <pc:chgData name="Jon Rosdahl" userId="2820f357-2dd4-4127-8713-e0bfde0fd756" providerId="ADAL" clId="{18972388-4BF3-4367-8FF8-4378BB4440F8}" dt="2025-07-27T21:37:32.554" v="585" actId="20577"/>
        <pc:sldMkLst>
          <pc:docMk/>
          <pc:sldMk cId="482316348" sldId="2022"/>
        </pc:sldMkLst>
        <pc:spChg chg="mod">
          <ac:chgData name="Jon Rosdahl" userId="2820f357-2dd4-4127-8713-e0bfde0fd756" providerId="ADAL" clId="{18972388-4BF3-4367-8FF8-4378BB4440F8}" dt="2025-07-27T21:37:17.790" v="582" actId="20577"/>
          <ac:spMkLst>
            <pc:docMk/>
            <pc:sldMk cId="482316348" sldId="2022"/>
            <ac:spMk id="2" creationId="{8181AA67-ED1D-A052-89A9-AB396A2F214B}"/>
          </ac:spMkLst>
        </pc:spChg>
        <pc:spChg chg="mod">
          <ac:chgData name="Jon Rosdahl" userId="2820f357-2dd4-4127-8713-e0bfde0fd756" providerId="ADAL" clId="{18972388-4BF3-4367-8FF8-4378BB4440F8}" dt="2025-07-27T21:37:32.554" v="585" actId="20577"/>
          <ac:spMkLst>
            <pc:docMk/>
            <pc:sldMk cId="482316348" sldId="2022"/>
            <ac:spMk id="3" creationId="{932B9450-9EBD-3C87-B53C-202BA0B003EE}"/>
          </ac:spMkLst>
        </pc:spChg>
      </pc:sldChg>
      <pc:sldChg chg="modSp new mod">
        <pc:chgData name="Jon Rosdahl" userId="2820f357-2dd4-4127-8713-e0bfde0fd756" providerId="ADAL" clId="{18972388-4BF3-4367-8FF8-4378BB4440F8}" dt="2025-07-27T21:44:23.434" v="779" actId="20577"/>
        <pc:sldMkLst>
          <pc:docMk/>
          <pc:sldMk cId="1998605784" sldId="2024"/>
        </pc:sldMkLst>
        <pc:spChg chg="mod">
          <ac:chgData name="Jon Rosdahl" userId="2820f357-2dd4-4127-8713-e0bfde0fd756" providerId="ADAL" clId="{18972388-4BF3-4367-8FF8-4378BB4440F8}" dt="2025-07-27T21:42:39.154" v="723" actId="20577"/>
          <ac:spMkLst>
            <pc:docMk/>
            <pc:sldMk cId="1998605784" sldId="2024"/>
            <ac:spMk id="2" creationId="{DA69A15F-0B27-AF55-0860-92DA311D85B0}"/>
          </ac:spMkLst>
        </pc:spChg>
        <pc:spChg chg="mod">
          <ac:chgData name="Jon Rosdahl" userId="2820f357-2dd4-4127-8713-e0bfde0fd756" providerId="ADAL" clId="{18972388-4BF3-4367-8FF8-4378BB4440F8}" dt="2025-07-27T21:44:23.434" v="779" actId="20577"/>
          <ac:spMkLst>
            <pc:docMk/>
            <pc:sldMk cId="1998605784" sldId="2024"/>
            <ac:spMk id="3" creationId="{83CE7664-FAF2-6141-1CB6-190D8899F799}"/>
          </ac:spMkLst>
        </pc:spChg>
      </pc:sldChg>
      <pc:sldMasterChg chg="modSp mod">
        <pc:chgData name="Jon Rosdahl" userId="2820f357-2dd4-4127-8713-e0bfde0fd756" providerId="ADAL" clId="{18972388-4BF3-4367-8FF8-4378BB4440F8}" dt="2025-07-27T23:42:37.739" v="781" actId="6549"/>
        <pc:sldMasterMkLst>
          <pc:docMk/>
          <pc:sldMasterMk cId="321612819" sldId="2147483672"/>
        </pc:sldMasterMkLst>
        <pc:spChg chg="mod">
          <ac:chgData name="Jon Rosdahl" userId="2820f357-2dd4-4127-8713-e0bfde0fd756" providerId="ADAL" clId="{18972388-4BF3-4367-8FF8-4378BB4440F8}" dt="2025-07-27T23:42:37.739" v="78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EC-25/0002r6</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July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EC-25/0002r6</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July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July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a:p>
            <a:r>
              <a:rPr lang="en-US" sz="700" dirty="0"/>
              <a:t>R4 – Updated after discussion in 802WCSC 11 May 2025</a:t>
            </a:r>
            <a:br>
              <a:rPr lang="en-US" sz="700" dirty="0"/>
            </a:br>
            <a:r>
              <a:rPr lang="en-US" sz="700" dirty="0"/>
              <a:t>R5 – Updated after discussion in 802WCSC Future Venue </a:t>
            </a:r>
            <a:r>
              <a:rPr lang="en-US" sz="700" dirty="0" err="1"/>
              <a:t>AdHoc</a:t>
            </a:r>
            <a:r>
              <a:rPr lang="en-US" sz="700" dirty="0"/>
              <a:t> 16 May 2025</a:t>
            </a:r>
          </a:p>
          <a:p>
            <a:r>
              <a:rPr lang="en-US" sz="700" dirty="0"/>
              <a:t>         and  2 date errors on slide 4 noted during the 802.11 Closing Plenary</a:t>
            </a:r>
            <a:br>
              <a:rPr lang="en-US" sz="700" dirty="0"/>
            </a:br>
            <a:r>
              <a:rPr lang="en-US" sz="700" dirty="0"/>
              <a:t>R6 – Updated after presentation in 802WCSC July 2025 Meeting.</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EC-25/0002r6</a:t>
            </a:r>
            <a:endParaRPr lang="en-US" dirty="0"/>
          </a:p>
        </p:txBody>
      </p:sp>
      <p:sp>
        <p:nvSpPr>
          <p:cNvPr id="5" name="Date Placeholder 4"/>
          <p:cNvSpPr>
            <a:spLocks noGrp="1"/>
          </p:cNvSpPr>
          <p:nvPr>
            <p:ph type="dt"/>
          </p:nvPr>
        </p:nvSpPr>
        <p:spPr/>
        <p:txBody>
          <a:bodyPr/>
          <a:lstStyle/>
          <a:p>
            <a:pPr defTabSz="456900">
              <a:defRPr/>
            </a:pPr>
            <a:r>
              <a:rPr lang="en-US"/>
              <a:t>July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July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July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May 15,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0"/>
            <a:r>
              <a:rPr lang="en-US" sz="800" dirty="0">
                <a:highlight>
                  <a:srgbClr val="FFFF00"/>
                </a:highlight>
              </a:rPr>
              <a:t>Starting 2025 Target 1 Asia/1 Americas/1 Europe.</a:t>
            </a:r>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a:t>
            </a:r>
          </a:p>
          <a:p>
            <a:pPr lvl="1"/>
            <a:r>
              <a:rPr lang="en-US" sz="1100" dirty="0"/>
              <a:t>			– in negotiations – Target completion by 2025 July</a:t>
            </a:r>
          </a:p>
          <a:p>
            <a:pPr lvl="1"/>
            <a:r>
              <a:rPr lang="en-US" sz="800" dirty="0"/>
              <a:t>2026 Sept 13-18 Hilton Waikoloa Village, Waikoloa, HI </a:t>
            </a:r>
          </a:p>
          <a:p>
            <a:pPr lvl="2"/>
            <a:r>
              <a:rPr lang="en-US" sz="800" dirty="0"/>
              <a:t>– Contracted (802WFIN-22-0008r0)</a:t>
            </a:r>
          </a:p>
          <a:p>
            <a:pPr marL="755580" lvl="1" indent="-290608" defTabSz="456900">
              <a:defRPr/>
            </a:pPr>
            <a:r>
              <a:rPr lang="en-US" sz="800" dirty="0"/>
              <a:t>2027 Jan 10-15 – Hyatt Regency Irvine </a:t>
            </a:r>
            <a:r>
              <a:rPr lang="en-US" sz="1100" dirty="0"/>
              <a:t>– Contracted (802WFin-24/0060r0)</a:t>
            </a:r>
            <a:endParaRPr lang="en-US" sz="800" dirty="0"/>
          </a:p>
          <a:p>
            <a:pPr marL="755580" lvl="1" indent="-290608" defTabSz="456900">
              <a:defRPr/>
            </a:pPr>
            <a:r>
              <a:rPr lang="en-US" sz="800" dirty="0"/>
              <a:t>2027 May 9-14 – Auckland, New Zealand </a:t>
            </a:r>
          </a:p>
          <a:p>
            <a:pPr marL="12630" lvl="0" indent="-290608" defTabSz="456900">
              <a:defRPr/>
            </a:pPr>
            <a:r>
              <a:rPr lang="en-US" sz="800" dirty="0"/>
              <a:t>			– Contract TBC – pending Site Visit Aug 2025</a:t>
            </a:r>
          </a:p>
          <a:p>
            <a:pPr lvl="0">
              <a:buFont typeface="Times New Roman" pitchFamily="16" charset="0"/>
              <a:buNone/>
            </a:pPr>
            <a:r>
              <a:rPr lang="en-US" sz="800" dirty="0"/>
              <a:t>	2027 Sept 12-17 – Grand Hyatt Atlanta, Buckhead, GA, USA </a:t>
            </a:r>
          </a:p>
          <a:p>
            <a:pPr lvl="2">
              <a:buFont typeface="Times New Roman" pitchFamily="16" charset="0"/>
              <a:buNone/>
            </a:pPr>
            <a:r>
              <a:rPr lang="en-US" sz="800" dirty="0"/>
              <a:t>– Contracted (802WFin-24-0025r0)</a:t>
            </a:r>
          </a:p>
          <a:p>
            <a:pPr lvl="0">
              <a:buFont typeface="Times New Roman" pitchFamily="16" charset="0"/>
              <a:buNone/>
            </a:pPr>
            <a:r>
              <a:rPr lang="en-US" sz="800" dirty="0"/>
              <a:t>	2028 Jan 16-21 – Hilton Panama, Panama City, Panama </a:t>
            </a:r>
          </a:p>
          <a:p>
            <a:pPr lvl="2">
              <a:buFont typeface="Times New Roman" pitchFamily="16" charset="0"/>
              <a:buNone/>
            </a:pPr>
            <a:r>
              <a:rPr lang="en-US" sz="800" dirty="0"/>
              <a:t>– Contracted (802WFin-24/0072)</a:t>
            </a:r>
          </a:p>
          <a:p>
            <a:pPr lvl="0">
              <a:buFont typeface="Times New Roman" pitchFamily="16" charset="0"/>
              <a:buNone/>
            </a:pPr>
            <a:r>
              <a:rPr lang="en-US" sz="800" dirty="0"/>
              <a:t>	2028 May 14-19 – Warsaw Presidential Hotel – Warsaw, Poland </a:t>
            </a:r>
          </a:p>
          <a:p>
            <a:pPr lvl="2">
              <a:buFont typeface="Times New Roman" pitchFamily="16" charset="0"/>
              <a:buNone/>
            </a:pPr>
            <a:r>
              <a:rPr lang="en-US" sz="800" dirty="0"/>
              <a:t>– Contract with IEEE</a:t>
            </a:r>
          </a:p>
          <a:p>
            <a:pPr lvl="1"/>
            <a:r>
              <a:rPr lang="en-US" sz="1100" dirty="0"/>
              <a:t>2028 Sept 10-15 - Hilton Waikoloa Village, Waikoloa, HI  </a:t>
            </a:r>
          </a:p>
          <a:p>
            <a:pPr lvl="2"/>
            <a:r>
              <a:rPr lang="en-US" sz="1100" dirty="0"/>
              <a:t>- Negotiations target end of 2025 June</a:t>
            </a:r>
          </a:p>
          <a:p>
            <a:pPr lvl="1"/>
            <a:r>
              <a:rPr lang="en-US" sz="1100" dirty="0"/>
              <a:t>2029 Sept 09-14 - Hilton Waikoloa Village, Waikoloa, HI </a:t>
            </a:r>
          </a:p>
          <a:p>
            <a:pPr lvl="2"/>
            <a:r>
              <a:rPr lang="en-US" sz="1100" dirty="0"/>
              <a:t>- Negotiations target end of 2025 June</a:t>
            </a:r>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EC-25/0002r6</a:t>
            </a:r>
            <a:endParaRPr lang="en-US" dirty="0"/>
          </a:p>
        </p:txBody>
      </p:sp>
      <p:sp>
        <p:nvSpPr>
          <p:cNvPr id="5" name="Rectangle 3"/>
          <p:cNvSpPr>
            <a:spLocks noGrp="1" noChangeArrowheads="1"/>
          </p:cNvSpPr>
          <p:nvPr>
            <p:ph type="dt"/>
          </p:nvPr>
        </p:nvSpPr>
        <p:spPr>
          <a:ln/>
        </p:spPr>
        <p:txBody>
          <a:bodyPr/>
          <a:lstStyle/>
          <a:p>
            <a:r>
              <a:rPr lang="en-US"/>
              <a:t>July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sz="1000"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EC-25/0002r6</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July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EC-25/0002r6</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2025-07-27</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to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1. 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Jon Rosdahl</a:t>
            </a:r>
          </a:p>
          <a:p>
            <a:r>
              <a:rPr lang="en-US" b="0" dirty="0"/>
              <a:t>2</a:t>
            </a:r>
            <a:r>
              <a:rPr lang="en-US" b="0" baseline="30000" dirty="0"/>
              <a:t>nd</a:t>
            </a:r>
            <a:r>
              <a:rPr lang="en-US" b="0" dirty="0"/>
              <a:t>: Ben Rolfe</a:t>
            </a:r>
          </a:p>
          <a:p>
            <a:r>
              <a:rPr lang="en-US" b="0" dirty="0"/>
              <a:t>Motion for ECJT.</a:t>
            </a:r>
          </a:p>
          <a:p>
            <a:r>
              <a:rPr lang="en-US" b="0" dirty="0"/>
              <a:t>Results: 7-0-0 Motion Passes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8231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sz="2800" dirty="0"/>
              <a:t>2024-09-08- Straw Poll – </a:t>
            </a:r>
            <a:br>
              <a:rPr lang="en-US" sz="2800" dirty="0"/>
            </a:br>
            <a:r>
              <a:rPr lang="en-US" sz="2800"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July 27, 2025, as presented to the IEEE 802 Wireless Chairs Standing Committee during the 2025 July 802WCSC meeting and posted the link on Mentor to IEEE 802 Wireless Chairs Standing Committee reflector.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4999" y="5985253"/>
            <a:ext cx="1905001"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July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Wingdings" panose="05000000000000000000" pitchFamily="2" charset="2"/>
              <a:buChar char="v"/>
            </a:pPr>
            <a:r>
              <a:rPr lang="en-GB" sz="2000" b="0" dirty="0">
                <a:highlight>
                  <a:srgbClr val="FFFF00"/>
                </a:highlight>
              </a:rPr>
              <a:t>2028-05 (14-19)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July 27, 2025,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B756-F2B5-8BF3-1680-82282B0935E0}"/>
              </a:ext>
            </a:extLst>
          </p:cNvPr>
          <p:cNvSpPr>
            <a:spLocks noGrp="1"/>
          </p:cNvSpPr>
          <p:nvPr>
            <p:ph type="title"/>
          </p:nvPr>
        </p:nvSpPr>
        <p:spPr/>
        <p:txBody>
          <a:bodyPr/>
          <a:lstStyle/>
          <a:p>
            <a:r>
              <a:rPr lang="en-US" dirty="0"/>
              <a:t>Possible Future Venue discussion</a:t>
            </a:r>
          </a:p>
        </p:txBody>
      </p:sp>
      <p:sp>
        <p:nvSpPr>
          <p:cNvPr id="3" name="Content Placeholder 2">
            <a:extLst>
              <a:ext uri="{FF2B5EF4-FFF2-40B4-BE49-F238E27FC236}">
                <a16:creationId xmlns:a16="http://schemas.microsoft.com/office/drawing/2014/main" id="{DC5654C8-8B5B-1E47-7435-94866291057A}"/>
              </a:ext>
            </a:extLst>
          </p:cNvPr>
          <p:cNvSpPr>
            <a:spLocks noGrp="1"/>
          </p:cNvSpPr>
          <p:nvPr>
            <p:ph idx="1"/>
          </p:nvPr>
        </p:nvSpPr>
        <p:spPr/>
        <p:txBody>
          <a:bodyPr/>
          <a:lstStyle/>
          <a:p>
            <a:r>
              <a:rPr lang="en-US" dirty="0"/>
              <a:t>We will have a full RFP (12 Venue opportunities) prepared for the Sept/Oct 2026 timeframe targeting 2028/2029/2030 and maybe beyond, submissions to be reviewed for selection in November/December 2026.</a:t>
            </a:r>
          </a:p>
          <a:p>
            <a:r>
              <a:rPr lang="en-US" dirty="0"/>
              <a:t>	2028 – 2 Plenaries Open (APAC/EMA)</a:t>
            </a:r>
          </a:p>
          <a:p>
            <a:r>
              <a:rPr lang="en-US" dirty="0"/>
              <a:t>	2029 – 3 Plenaries/2 Interims Open</a:t>
            </a:r>
          </a:p>
          <a:p>
            <a:r>
              <a:rPr lang="en-US" dirty="0"/>
              <a:t>	2030 -- 3 Plenaries/2 Interims Open</a:t>
            </a:r>
          </a:p>
          <a:p>
            <a:endParaRPr lang="en-US" dirty="0"/>
          </a:p>
          <a:p>
            <a:endParaRPr lang="en-US" dirty="0"/>
          </a:p>
          <a:p>
            <a:r>
              <a:rPr lang="en-US" dirty="0"/>
              <a:t>Remember that we do receive unsolicited proposals from time to time.</a:t>
            </a:r>
          </a:p>
          <a:p>
            <a:endParaRPr lang="en-US" dirty="0"/>
          </a:p>
          <a:p>
            <a:endParaRPr lang="en-US" dirty="0"/>
          </a:p>
        </p:txBody>
      </p:sp>
      <p:sp>
        <p:nvSpPr>
          <p:cNvPr id="4" name="Date Placeholder 3">
            <a:extLst>
              <a:ext uri="{FF2B5EF4-FFF2-40B4-BE49-F238E27FC236}">
                <a16:creationId xmlns:a16="http://schemas.microsoft.com/office/drawing/2014/main" id="{E78FF581-E3E7-E71D-0C20-5985CBACB0EF}"/>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06E588A-1910-11E9-2C9A-2706C7893EF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46A5665-5369-B0FB-9B05-98336B38AA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5774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A171-E5AE-55BF-EC7A-2C33B8D3D544}"/>
              </a:ext>
            </a:extLst>
          </p:cNvPr>
          <p:cNvSpPr>
            <a:spLocks noGrp="1"/>
          </p:cNvSpPr>
          <p:nvPr>
            <p:ph type="title"/>
          </p:nvPr>
        </p:nvSpPr>
        <p:spPr>
          <a:xfrm>
            <a:off x="929218" y="632997"/>
            <a:ext cx="10361084" cy="761999"/>
          </a:xfrm>
        </p:spPr>
        <p:txBody>
          <a:bodyPr/>
          <a:lstStyle/>
          <a:p>
            <a:r>
              <a:rPr lang="en-US" dirty="0"/>
              <a:t>2028 Combined Plenary and 802W Interim Schedule</a:t>
            </a:r>
          </a:p>
        </p:txBody>
      </p:sp>
      <p:sp>
        <p:nvSpPr>
          <p:cNvPr id="3" name="Content Placeholder 2">
            <a:extLst>
              <a:ext uri="{FF2B5EF4-FFF2-40B4-BE49-F238E27FC236}">
                <a16:creationId xmlns:a16="http://schemas.microsoft.com/office/drawing/2014/main" id="{B73001AC-8BE3-A0FC-4851-BD7D9DA12358}"/>
              </a:ext>
            </a:extLst>
          </p:cNvPr>
          <p:cNvSpPr>
            <a:spLocks noGrp="1"/>
          </p:cNvSpPr>
          <p:nvPr>
            <p:ph idx="1"/>
          </p:nvPr>
        </p:nvSpPr>
        <p:spPr>
          <a:xfrm>
            <a:off x="761999" y="1421569"/>
            <a:ext cx="10627785" cy="4194534"/>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The IEEE 802 Plenary locations are determined by the IEEE 802 LMSC.</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2000" b="0" dirty="0">
                <a:ea typeface="MS Gothic"/>
              </a:rPr>
              <a:t>The IEEE 802W Interim locations are determined by the IEEE 802WC ECJT.</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US" sz="2000" b="0" i="0" u="none" strike="noStrike" kern="0" cap="none" spc="0" normalizeH="0" baseline="0" noProof="0" dirty="0">
                <a:ln>
                  <a:noFill/>
                </a:ln>
                <a:solidFill>
                  <a:srgbClr val="000000"/>
                </a:solidFill>
                <a:effectLst/>
                <a:uLnTx/>
                <a:uFillTx/>
                <a:ea typeface="MS Gothic"/>
              </a:rPr>
              <a:t>After the actions on May 11, 2025, by the 802WC ECJT, the combined schedule for 802 Plenary and 802WC Interim sessions are as follows: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endParaRPr lang="en-US" sz="2000" b="0" dirty="0">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v"/>
              <a:tabLst/>
              <a:defRPr/>
            </a:pPr>
            <a:r>
              <a:rPr kumimoji="0" lang="en-US" sz="2000" b="0" i="0" u="none" strike="noStrike" kern="0" cap="none" spc="0" normalizeH="0" baseline="0" noProof="0" dirty="0">
                <a:ln>
                  <a:noFill/>
                </a:ln>
                <a:solidFill>
                  <a:schemeClr val="tx1"/>
                </a:solidFill>
                <a:effectLst/>
                <a:uLnTx/>
                <a:uFillTx/>
                <a:ea typeface="MS Gothic"/>
              </a:rPr>
              <a:t>2028-01 </a:t>
            </a:r>
            <a:r>
              <a:rPr kumimoji="0" lang="en-GB" sz="2000" b="0" i="0" u="none" strike="noStrike" kern="0" cap="none" spc="0" normalizeH="0" baseline="0" noProof="0" dirty="0">
                <a:ln>
                  <a:noFill/>
                </a:ln>
                <a:solidFill>
                  <a:schemeClr val="tx1"/>
                </a:solidFill>
                <a:effectLst/>
                <a:uLnTx/>
                <a:uFillTx/>
                <a:ea typeface="MS Gothic"/>
              </a:rPr>
              <a:t>(16-21) 802W Interim - Hilton Panama, Panama City, Panama</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GB" sz="2000" b="0" dirty="0">
                <a:solidFill>
                  <a:schemeClr val="tx1"/>
                </a:solidFill>
                <a:ea typeface="MS Gothic"/>
              </a:rPr>
              <a:t>2028-03 (12-17)  802 Plenary – Target: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a:buFont typeface="Wingdings" panose="05000000000000000000" pitchFamily="2" charset="2"/>
              <a:buChar char="v"/>
            </a:pPr>
            <a:r>
              <a:rPr lang="en-GB" sz="2000" b="0" dirty="0">
                <a:solidFill>
                  <a:schemeClr val="tx1"/>
                </a:solidFill>
              </a:rPr>
              <a:t>2028-05 (14-19) </a:t>
            </a:r>
            <a:r>
              <a:rPr kumimoji="0" lang="en-GB" sz="2000" b="0" i="0" u="none" strike="noStrike" kern="0" cap="none" spc="0" normalizeH="0" baseline="0" noProof="0" dirty="0">
                <a:ln>
                  <a:noFill/>
                </a:ln>
                <a:solidFill>
                  <a:schemeClr val="tx1"/>
                </a:solidFill>
                <a:effectLst/>
                <a:uLnTx/>
                <a:uFillTx/>
                <a:ea typeface="MS Gothic"/>
              </a:rPr>
              <a:t>802W Interim - </a:t>
            </a:r>
            <a:r>
              <a:rPr lang="en-GB" sz="2000" b="0" dirty="0">
                <a:solidFill>
                  <a:schemeClr val="tx1"/>
                </a:solidFill>
              </a:rPr>
              <a:t>Warsaw Presidential Hotel – Warsaw, Poland</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endParaRPr lang="en-GB" sz="2000" b="0" dirty="0">
              <a:solidFill>
                <a:schemeClr val="tx1"/>
              </a:solidFill>
              <a:highlight>
                <a:srgbClr val="00FF00"/>
              </a:highlight>
            </a:endParaRPr>
          </a:p>
          <a:p>
            <a:pPr>
              <a:buFont typeface="Arial" panose="020B0604020202020204" pitchFamily="34" charset="0"/>
              <a:buChar char="•"/>
              <a:defRPr/>
            </a:pPr>
            <a:r>
              <a:rPr lang="en-US" sz="2000" b="0" dirty="0">
                <a:solidFill>
                  <a:schemeClr val="tx1"/>
                </a:solidFill>
              </a:rPr>
              <a:t>2028-07 (09-14) </a:t>
            </a:r>
            <a:r>
              <a:rPr lang="en-GB" sz="2000" b="0" dirty="0">
                <a:solidFill>
                  <a:schemeClr val="tx1"/>
                </a:solidFill>
                <a:ea typeface="MS Gothic"/>
              </a:rPr>
              <a:t>802 Plenary – </a:t>
            </a:r>
            <a:r>
              <a:rPr lang="en-US" sz="2000" b="0" dirty="0">
                <a:solidFill>
                  <a:schemeClr val="tx1"/>
                </a:solidFill>
              </a:rPr>
              <a:t>Sheraton Le Centre Montreal, Montreal, Quebec, Canada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r>
              <a:rPr kumimoji="0" lang="en-US" sz="2000" b="0" i="0" u="none" strike="noStrike" kern="0" cap="none" spc="0" normalizeH="0" baseline="0" noProof="0" dirty="0">
                <a:ln>
                  <a:noFill/>
                </a:ln>
                <a:solidFill>
                  <a:schemeClr val="tx1"/>
                </a:solidFill>
                <a:effectLst/>
                <a:uLnTx/>
                <a:uFillTx/>
                <a:ea typeface="MS Gothic"/>
              </a:rPr>
              <a:t>2028-09 (10-15) </a:t>
            </a:r>
            <a:r>
              <a:rPr kumimoji="0" lang="en-GB" sz="2000" b="0" i="0" u="none" strike="noStrike" kern="0" cap="none" spc="0" normalizeH="0" baseline="0" noProof="0" dirty="0">
                <a:ln>
                  <a:noFill/>
                </a:ln>
                <a:solidFill>
                  <a:schemeClr val="tx1"/>
                </a:solidFill>
                <a:effectLst/>
                <a:uLnTx/>
                <a:uFillTx/>
                <a:ea typeface="MS Gothic"/>
              </a:rPr>
              <a:t>802W Interim - Hilton Waikoloa, Waikoloa, HI, USA</a:t>
            </a:r>
            <a:r>
              <a:rPr kumimoji="0" lang="en-GB" sz="2000" b="0" i="0" u="none" strike="noStrike" kern="0" cap="none" spc="0" normalizeH="0" baseline="0" noProof="0" dirty="0">
                <a:ln>
                  <a:noFill/>
                </a:ln>
                <a:solidFill>
                  <a:schemeClr val="tx1"/>
                </a:solidFill>
                <a:effectLst/>
                <a:highlight>
                  <a:srgbClr val="00FF00"/>
                </a:highlight>
                <a:uLnTx/>
                <a:uFillTx/>
                <a:ea typeface="MS Gothic"/>
              </a:rPr>
              <a:t>(Contract TBC)</a:t>
            </a:r>
          </a:p>
          <a:p>
            <a:pPr marL="0" indent="0">
              <a:defRPr/>
            </a:pPr>
            <a:r>
              <a:rPr lang="en-GB" sz="2000" b="0" dirty="0">
                <a:solidFill>
                  <a:schemeClr val="tx1"/>
                </a:solidFill>
                <a:ea typeface="MS Gothic"/>
              </a:rPr>
              <a:t>2028-11 (12-17) 802 Plenary –Target: APAC – Asia Pacific </a:t>
            </a:r>
            <a:r>
              <a:rPr lang="en-GB" sz="2000" dirty="0">
                <a:solidFill>
                  <a:schemeClr val="tx1"/>
                </a:solidFill>
                <a:ea typeface="MS Gothic"/>
              </a:rPr>
              <a:t>or</a:t>
            </a:r>
            <a:r>
              <a:rPr lang="en-GB" sz="2000" b="0" dirty="0">
                <a:solidFill>
                  <a:schemeClr val="tx1"/>
                </a:solidFill>
                <a:ea typeface="MS Gothic"/>
              </a:rPr>
              <a:t> EMEA – Europe, Middle East, Africa</a:t>
            </a:r>
            <a:endParaRPr kumimoji="0" lang="en-GB" sz="2000" b="0" i="0" u="none" strike="noStrike" kern="0" cap="none" spc="0" normalizeH="0" baseline="0" noProof="0" dirty="0">
              <a:ln>
                <a:noFill/>
              </a:ln>
              <a:solidFill>
                <a:schemeClr val="tx1"/>
              </a:solidFill>
              <a:effectLst/>
              <a:uLnTx/>
              <a:uFillTx/>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Char char="•"/>
              <a:tabLst/>
              <a:defRPr/>
            </a:pPr>
            <a:endParaRPr kumimoji="0" lang="en-US" sz="2000" b="0" i="0" u="none" strike="noStrike" kern="0" cap="none" spc="0" normalizeH="0" baseline="0" noProof="0" dirty="0">
              <a:ln>
                <a:noFill/>
              </a:ln>
              <a:solidFill>
                <a:schemeClr val="tx1"/>
              </a:solidFill>
              <a:effectLst/>
              <a:uLnTx/>
              <a:uFillTx/>
              <a:ea typeface="MS Gothic"/>
            </a:endParaRPr>
          </a:p>
          <a:p>
            <a:endParaRPr lang="en-US" sz="2000" dirty="0"/>
          </a:p>
        </p:txBody>
      </p:sp>
      <p:sp>
        <p:nvSpPr>
          <p:cNvPr id="4" name="Date Placeholder 3">
            <a:extLst>
              <a:ext uri="{FF2B5EF4-FFF2-40B4-BE49-F238E27FC236}">
                <a16:creationId xmlns:a16="http://schemas.microsoft.com/office/drawing/2014/main" id="{0A91A037-3927-6FCC-3E82-59394A4D02D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663F90EF-2971-3204-0A26-AAD127D07D9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BA1D80D-C205-2E6A-99A3-114B13540EC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a:extLst>
              <a:ext uri="{FF2B5EF4-FFF2-40B4-BE49-F238E27FC236}">
                <a16:creationId xmlns:a16="http://schemas.microsoft.com/office/drawing/2014/main" id="{89BCBFD4-B0A2-F610-152A-33A275919630}"/>
              </a:ext>
            </a:extLst>
          </p:cNvPr>
          <p:cNvSpPr txBox="1"/>
          <p:nvPr/>
        </p:nvSpPr>
        <p:spPr>
          <a:xfrm>
            <a:off x="8443825" y="5616102"/>
            <a:ext cx="3443375"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Tree>
    <p:extLst>
      <p:ext uri="{BB962C8B-B14F-4D97-AF65-F5344CB8AC3E}">
        <p14:creationId xmlns:p14="http://schemas.microsoft.com/office/powerpoint/2010/main" val="397360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9A15F-0B27-AF55-0860-92DA311D85B0}"/>
              </a:ext>
            </a:extLst>
          </p:cNvPr>
          <p:cNvSpPr>
            <a:spLocks noGrp="1"/>
          </p:cNvSpPr>
          <p:nvPr>
            <p:ph type="title"/>
          </p:nvPr>
        </p:nvSpPr>
        <p:spPr/>
        <p:txBody>
          <a:bodyPr/>
          <a:lstStyle/>
          <a:p>
            <a:r>
              <a:rPr lang="en-US" dirty="0"/>
              <a:t>2029/2030 Combined Plenary and 802W Interim Schedule</a:t>
            </a:r>
          </a:p>
        </p:txBody>
      </p:sp>
      <p:sp>
        <p:nvSpPr>
          <p:cNvPr id="3" name="Content Placeholder 2">
            <a:extLst>
              <a:ext uri="{FF2B5EF4-FFF2-40B4-BE49-F238E27FC236}">
                <a16:creationId xmlns:a16="http://schemas.microsoft.com/office/drawing/2014/main" id="{83CE7664-FAF2-6141-1CB6-190D8899F799}"/>
              </a:ext>
            </a:extLst>
          </p:cNvPr>
          <p:cNvSpPr>
            <a:spLocks noGrp="1"/>
          </p:cNvSpPr>
          <p:nvPr>
            <p:ph idx="1"/>
          </p:nvPr>
        </p:nvSpPr>
        <p:spPr/>
        <p:txBody>
          <a:bodyPr/>
          <a:lstStyle/>
          <a:p>
            <a:r>
              <a:rPr lang="en-US" b="0" dirty="0"/>
              <a:t>Currently only one venue selected in 2029/2030:</a:t>
            </a:r>
          </a:p>
          <a:p>
            <a:r>
              <a:rPr lang="en-US" b="0" dirty="0"/>
              <a:t>	2029-09 (9-14) </a:t>
            </a:r>
            <a:r>
              <a:rPr lang="en-GB" b="0" dirty="0"/>
              <a:t>Hilton Waikoloa, Waikoloa, HI, USA</a:t>
            </a:r>
            <a:r>
              <a:rPr lang="en-GB" sz="1400" b="0" dirty="0">
                <a:highlight>
                  <a:srgbClr val="00FF00"/>
                </a:highlight>
              </a:rPr>
              <a:t>(Contract TBC)</a:t>
            </a:r>
            <a:endParaRPr lang="en-US" sz="2000" b="0" dirty="0"/>
          </a:p>
          <a:p>
            <a:endParaRPr lang="en-US" dirty="0"/>
          </a:p>
        </p:txBody>
      </p:sp>
      <p:sp>
        <p:nvSpPr>
          <p:cNvPr id="4" name="Date Placeholder 3">
            <a:extLst>
              <a:ext uri="{FF2B5EF4-FFF2-40B4-BE49-F238E27FC236}">
                <a16:creationId xmlns:a16="http://schemas.microsoft.com/office/drawing/2014/main" id="{92D96568-1B97-DD3B-3AA1-0E247BC8AA83}"/>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520426B1-5A10-6329-FC98-B9216EF71F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D4D6A40-1842-2841-4954-85FF8634285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9860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July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purl.org/dc/elements/1.1/"/>
    <ds:schemaRef ds:uri="cc9c437c-ae0c-4066-8d90-a0f7de786127"/>
    <ds:schemaRef ds:uri="http://schemas.openxmlformats.org/package/2006/metadata/core-properties"/>
    <ds:schemaRef ds:uri="http://purl.org/dc/dcmitype/"/>
    <ds:schemaRef ds:uri="http://schemas.microsoft.com/office/2006/metadata/properties"/>
    <ds:schemaRef ds:uri="http://purl.org/dc/terms/"/>
    <ds:schemaRef ds:uri="http://schemas.microsoft.com/office/2006/documentManagement/types"/>
    <ds:schemaRef ds:uri="http://www.w3.org/XML/1998/namespace"/>
    <ds:schemaRef ds:uri="http://schemas.microsoft.com/office/infopath/2007/PartnerControls"/>
    <ds:schemaRef ds:uri="ba37140e-f4c5-4a6c-a9b4-20a691ce6c8a"/>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151674</TotalTime>
  <Words>3544</Words>
  <Application>Microsoft Office PowerPoint</Application>
  <PresentationFormat>Widescreen</PresentationFormat>
  <Paragraphs>379</Paragraphs>
  <Slides>22</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MS Gothic</vt: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Possible Future Venue discussion</vt:lpstr>
      <vt:lpstr>2028 Combined Plenary and 802W Interim Schedule</vt:lpstr>
      <vt:lpstr>2029/2030 Combined Plenary and 802W Interim Schedule</vt:lpstr>
      <vt:lpstr>Call for Interest – Venue Selection and Contracting </vt:lpstr>
      <vt:lpstr>References</vt:lpstr>
      <vt:lpstr>1. Motion to approve location for the 2028 May IEEE 802W Interim:  Warsaw Presidential Hotel, Warsaw, Poland  (2025-05-11)</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2025</dc:title>
  <dc:subject>Future Venue Status Report</dc:subject>
  <dc:creator>Jon Rosdahl</dc:creator>
  <cp:keywords>Report</cp:keywords>
  <dc:description>Jon Rosdahl (Qualcomm)</dc:description>
  <cp:lastModifiedBy>Jon Rosdahl</cp:lastModifiedBy>
  <cp:revision>63</cp:revision>
  <cp:lastPrinted>2024-10-07T21:54:56Z</cp:lastPrinted>
  <dcterms:created xsi:type="dcterms:W3CDTF">2021-02-03T19:21:29Z</dcterms:created>
  <dcterms:modified xsi:type="dcterms:W3CDTF">2025-07-27T23:42:48Z</dcterms:modified>
  <cp:category>July 2025</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