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8"/>
  </p:notesMasterIdLst>
  <p:handoutMasterIdLst>
    <p:handoutMasterId r:id="rId29"/>
  </p:handoutMasterIdLst>
  <p:sldIdLst>
    <p:sldId id="256" r:id="rId5"/>
    <p:sldId id="257" r:id="rId6"/>
    <p:sldId id="2017" r:id="rId7"/>
    <p:sldId id="565" r:id="rId8"/>
    <p:sldId id="2020" r:id="rId9"/>
    <p:sldId id="2019" r:id="rId10"/>
    <p:sldId id="2021" r:id="rId11"/>
    <p:sldId id="2022" r:id="rId12"/>
    <p:sldId id="2023" r:id="rId13"/>
    <p:sldId id="2018" r:id="rId14"/>
    <p:sldId id="264" r:id="rId15"/>
    <p:sldId id="571" r:id="rId16"/>
    <p:sldId id="539" r:id="rId17"/>
    <p:sldId id="556" r:id="rId18"/>
    <p:sldId id="560" r:id="rId19"/>
    <p:sldId id="561" r:id="rId20"/>
    <p:sldId id="551" r:id="rId21"/>
    <p:sldId id="528" r:id="rId22"/>
    <p:sldId id="544" r:id="rId23"/>
    <p:sldId id="531" r:id="rId24"/>
    <p:sldId id="547" r:id="rId25"/>
    <p:sldId id="548" r:id="rId26"/>
    <p:sldId id="521" r:id="rId27"/>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20"/>
            <p14:sldId id="2019"/>
            <p14:sldId id="2021"/>
            <p14:sldId id="2022"/>
            <p14:sldId id="2023"/>
          </p14:sldIdLst>
        </p14:section>
        <p14:section name="Refernces" id="{550E22C8-CE70-4B88-9573-377DFC475CD0}">
          <p14:sldIdLst>
            <p14:sldId id="2018"/>
            <p14:sldId id="264"/>
          </p14:sldIdLst>
        </p14:section>
        <p14:section name="Previous Motions" id="{0A2BA85A-4E76-4CC0-B8A5-234F28EFFC7E}">
          <p14:sldIdLst>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88328C-A331-484F-8755-43C2CC4AD50C}" v="1" dt="2025-05-16T06:43:58.928"/>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65503" autoAdjust="0"/>
  </p:normalViewPr>
  <p:slideViewPr>
    <p:cSldViewPr>
      <p:cViewPr varScale="1">
        <p:scale>
          <a:sx n="42" d="100"/>
          <a:sy n="42" d="100"/>
        </p:scale>
        <p:origin x="1500"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EC-25/0002r6</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May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EC-25/0002r6</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May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May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a:p>
            <a:r>
              <a:rPr lang="en-US" sz="700" dirty="0"/>
              <a:t>R4 – Updated after discussion in 802WCSC 11 May 2025</a:t>
            </a:r>
            <a:br>
              <a:rPr lang="en-US" sz="700" dirty="0"/>
            </a:br>
            <a:r>
              <a:rPr lang="en-US" sz="700" dirty="0"/>
              <a:t>R5 – Updated after discussion in 802WCSC Future Venue </a:t>
            </a:r>
            <a:r>
              <a:rPr lang="en-US" sz="700" dirty="0" err="1"/>
              <a:t>AdHoc</a:t>
            </a:r>
            <a:r>
              <a:rPr lang="en-US" sz="700" dirty="0"/>
              <a:t> 16 May 2025</a:t>
            </a:r>
          </a:p>
          <a:p>
            <a:r>
              <a:rPr lang="en-US" sz="700" dirty="0"/>
              <a:t>         and  2 date errors on slide 4 noted during the 802.11 Closing Plenary</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EC-25/0002r6</a:t>
            </a:r>
            <a:endParaRPr lang="en-US" dirty="0"/>
          </a:p>
        </p:txBody>
      </p:sp>
      <p:sp>
        <p:nvSpPr>
          <p:cNvPr id="5" name="Date Placeholder 4"/>
          <p:cNvSpPr>
            <a:spLocks noGrp="1"/>
          </p:cNvSpPr>
          <p:nvPr>
            <p:ph type="dt"/>
          </p:nvPr>
        </p:nvSpPr>
        <p:spPr/>
        <p:txBody>
          <a:bodyPr/>
          <a:lstStyle/>
          <a:p>
            <a:pPr defTabSz="456900">
              <a:defRPr/>
            </a:pPr>
            <a:r>
              <a:rPr lang="en-US"/>
              <a:t>May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23</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May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Working on alternatives – Contract negotiation failing</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May.</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May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May 15,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May 11-16 - </a:t>
            </a:r>
            <a:r>
              <a:rPr lang="en-US" sz="800" dirty="0">
                <a:highlight>
                  <a:srgbClr val="FFFF00"/>
                </a:highlight>
              </a:rPr>
              <a:t>Warsaw Presidential Hotel Contracted (802WFin-24/0067r0)</a:t>
            </a:r>
            <a:endParaRPr lang="en-GB" sz="800" dirty="0"/>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a:t>
            </a:r>
          </a:p>
          <a:p>
            <a:pPr lvl="1"/>
            <a:r>
              <a:rPr lang="en-US" sz="1100" dirty="0"/>
              <a:t>			– in negotiations – Target completion by 2025 May</a:t>
            </a:r>
          </a:p>
          <a:p>
            <a:pPr lvl="1"/>
            <a:r>
              <a:rPr lang="en-US" sz="800" dirty="0"/>
              <a:t>2026 Sept 13-18 Hilton Waikoloa Village, Waikoloa, HI – Contracted (802WFIN-22-0008r0)</a:t>
            </a:r>
          </a:p>
          <a:p>
            <a:pPr marL="755580" lvl="1" indent="-290608" defTabSz="456900">
              <a:defRPr/>
            </a:pPr>
            <a:r>
              <a:rPr lang="en-US" sz="800" dirty="0"/>
              <a:t>2027 Jan 10-15 – Hyatt Regency Irvine </a:t>
            </a:r>
            <a:r>
              <a:rPr lang="en-US" sz="1100" dirty="0"/>
              <a:t>– Contracted (802WFin-24/0060r0)</a:t>
            </a:r>
            <a:endParaRPr lang="en-US" sz="800" dirty="0"/>
          </a:p>
          <a:p>
            <a:pPr marL="755580" lvl="1" indent="-290608" defTabSz="456900">
              <a:defRPr/>
            </a:pPr>
            <a:r>
              <a:rPr lang="en-US" sz="800" dirty="0"/>
              <a:t>2027 May 9-14 – Auckland, New Zealand </a:t>
            </a:r>
          </a:p>
          <a:p>
            <a:pPr marL="755580" lvl="1" indent="-290608" defTabSz="456900">
              <a:defRPr/>
            </a:pPr>
            <a:r>
              <a:rPr lang="en-US" sz="800" dirty="0"/>
              <a:t>			– Contract TBC – pending Site Visit</a:t>
            </a:r>
          </a:p>
          <a:p>
            <a:pPr lvl="0">
              <a:buFont typeface="Times New Roman" pitchFamily="16" charset="0"/>
              <a:buNone/>
            </a:pPr>
            <a:r>
              <a:rPr lang="en-US" sz="800" dirty="0"/>
              <a:t>	2027 Sept 12-17 – Grand Hyatt Atlanta, Buckhead, GA, USA – Contracted (802WFin-24-0025r0)</a:t>
            </a:r>
          </a:p>
          <a:p>
            <a:pPr lvl="0">
              <a:buFont typeface="Times New Roman" pitchFamily="16" charset="0"/>
              <a:buNone/>
            </a:pPr>
            <a:r>
              <a:rPr lang="en-US" sz="800" dirty="0"/>
              <a:t>	2028 Jan 16-21 – Hilton Panama, Panama City, Panama – Contracted (802WFin-24/0072)</a:t>
            </a:r>
          </a:p>
          <a:p>
            <a:pPr lvl="0">
              <a:buFont typeface="Times New Roman" pitchFamily="16" charset="0"/>
              <a:buNone/>
            </a:pPr>
            <a:r>
              <a:rPr lang="en-US" sz="800" dirty="0"/>
              <a:t>	2028 May 14-19 – Warsaw Presidential Hotel – Warsaw, Poland – Contract with IEEE</a:t>
            </a:r>
          </a:p>
          <a:p>
            <a:pPr lvl="1"/>
            <a:r>
              <a:rPr lang="en-US" sz="1100" dirty="0"/>
              <a:t>2028 Sept 10-15 - Hilton Waikoloa Village, Waikoloa, HI  - Negotiations target end of 2025 June</a:t>
            </a:r>
          </a:p>
          <a:p>
            <a:pPr lvl="1"/>
            <a:r>
              <a:rPr lang="en-US" sz="1100" dirty="0"/>
              <a:t>2029 Sept 09-14 - Hilton Waikoloa Village, Waikoloa, HI - Negotiations target end of 2025 June</a:t>
            </a:r>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sz="1000"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EC-25/0002r6</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May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May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EC-25/0002r5</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2025-05-16</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May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sz="2800" dirty="0"/>
              <a:t>2024-09-08- Straw Poll – </a:t>
            </a:r>
            <a:br>
              <a:rPr lang="en-US" sz="2800" dirty="0"/>
            </a:br>
            <a:r>
              <a:rPr lang="en-US" sz="2800"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 11, 2025, as presented to the IEEE 802 Wireless Chairs Standing Committee during the 2025 May 802WCSC meeting and posted the link on Mentor to IEEE 802 Wireless Chairs Standing Committee reflector.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Updates for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R4 and R5 updates </a:t>
            </a:r>
            <a:r>
              <a:rPr lang="en-GB"/>
              <a:t>were made </a:t>
            </a:r>
            <a:r>
              <a:rPr lang="en-GB" dirty="0"/>
              <a:t>after presentations to respective meetings.</a:t>
            </a:r>
          </a:p>
        </p:txBody>
      </p:sp>
      <p:sp>
        <p:nvSpPr>
          <p:cNvPr id="4" name="Date Placeholder 3"/>
          <p:cNvSpPr>
            <a:spLocks noGrp="1"/>
          </p:cNvSpPr>
          <p:nvPr>
            <p:ph type="dt" idx="10"/>
          </p:nvPr>
        </p:nvSpPr>
        <p:spPr/>
        <p:txBody>
          <a:bodyPr/>
          <a:lstStyle/>
          <a:p>
            <a:r>
              <a:rPr lang="en-US"/>
              <a:t>May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4999" y="5985253"/>
            <a:ext cx="1905001" cy="338554"/>
          </a:xfrm>
          <a:prstGeom prst="rect">
            <a:avLst/>
          </a:prstGeom>
          <a:noFill/>
        </p:spPr>
        <p:txBody>
          <a:bodyPr wrap="square" rtlCol="0">
            <a:spAutoFit/>
          </a:bodyPr>
          <a:lstStyle/>
          <a:p>
            <a:r>
              <a:rPr lang="en-US" sz="1600" dirty="0">
                <a:solidFill>
                  <a:schemeClr val="accent1">
                    <a:lumMod val="50000"/>
                  </a:schemeClr>
                </a:solidFill>
              </a:rPr>
              <a:t>As of  May 15,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May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Wingdings" panose="05000000000000000000" pitchFamily="2" charset="2"/>
              <a:buChar char="v"/>
            </a:pPr>
            <a:r>
              <a:rPr lang="en-GB" sz="2000" b="0" dirty="0">
                <a:highlight>
                  <a:srgbClr val="FFFF00"/>
                </a:highlight>
              </a:rPr>
              <a:t>2028-05 (14-19)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May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May 15, 2025,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B756-F2B5-8BF3-1680-82282B0935E0}"/>
              </a:ext>
            </a:extLst>
          </p:cNvPr>
          <p:cNvSpPr>
            <a:spLocks noGrp="1"/>
          </p:cNvSpPr>
          <p:nvPr>
            <p:ph type="title"/>
          </p:nvPr>
        </p:nvSpPr>
        <p:spPr/>
        <p:txBody>
          <a:bodyPr/>
          <a:lstStyle/>
          <a:p>
            <a:r>
              <a:rPr lang="en-US" dirty="0"/>
              <a:t>Possible Future Venue discussion</a:t>
            </a:r>
          </a:p>
        </p:txBody>
      </p:sp>
      <p:sp>
        <p:nvSpPr>
          <p:cNvPr id="3" name="Content Placeholder 2">
            <a:extLst>
              <a:ext uri="{FF2B5EF4-FFF2-40B4-BE49-F238E27FC236}">
                <a16:creationId xmlns:a16="http://schemas.microsoft.com/office/drawing/2014/main" id="{DC5654C8-8B5B-1E47-7435-94866291057A}"/>
              </a:ext>
            </a:extLst>
          </p:cNvPr>
          <p:cNvSpPr>
            <a:spLocks noGrp="1"/>
          </p:cNvSpPr>
          <p:nvPr>
            <p:ph idx="1"/>
          </p:nvPr>
        </p:nvSpPr>
        <p:spPr/>
        <p:txBody>
          <a:bodyPr/>
          <a:lstStyle/>
          <a:p>
            <a:r>
              <a:rPr lang="en-US" dirty="0"/>
              <a:t>We will have a full RFP prepared for the Sept/Oct 2026 timeframe to be reviewed for selection in November 2026.</a:t>
            </a:r>
          </a:p>
          <a:p>
            <a:endParaRPr lang="en-US" dirty="0"/>
          </a:p>
          <a:p>
            <a:r>
              <a:rPr lang="en-US" dirty="0"/>
              <a:t>However, we do have an unsolicited proposal to consider today.</a:t>
            </a:r>
          </a:p>
          <a:p>
            <a:endParaRPr lang="en-US" dirty="0"/>
          </a:p>
          <a:p>
            <a:r>
              <a:rPr lang="en-US" dirty="0"/>
              <a:t>The Warsaw Presidential Hotel has made an offer for 2028 May 802 Wireless Interim.</a:t>
            </a:r>
          </a:p>
          <a:p>
            <a:endParaRPr lang="en-US" dirty="0"/>
          </a:p>
        </p:txBody>
      </p:sp>
      <p:sp>
        <p:nvSpPr>
          <p:cNvPr id="4" name="Date Placeholder 3">
            <a:extLst>
              <a:ext uri="{FF2B5EF4-FFF2-40B4-BE49-F238E27FC236}">
                <a16:creationId xmlns:a16="http://schemas.microsoft.com/office/drawing/2014/main" id="{E78FF581-E3E7-E71D-0C20-5985CBACB0EF}"/>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C06E588A-1910-11E9-2C9A-2706C7893EF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46A5665-5369-B0FB-9B05-98336B38AA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5774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35BE8AB-E919-6268-81AD-A125F021EBFD}"/>
              </a:ext>
            </a:extLst>
          </p:cNvPr>
          <p:cNvPicPr>
            <a:picLocks noChangeAspect="1"/>
          </p:cNvPicPr>
          <p:nvPr/>
        </p:nvPicPr>
        <p:blipFill>
          <a:blip r:embed="rId2"/>
          <a:srcRect l="2248" r="1" b="1"/>
          <a:stretch/>
        </p:blipFill>
        <p:spPr>
          <a:xfrm>
            <a:off x="120650" y="723900"/>
            <a:ext cx="11950700" cy="5562600"/>
          </a:xfrm>
          <a:prstGeom prst="rect">
            <a:avLst/>
          </a:prstGeom>
          <a:noFill/>
        </p:spPr>
      </p:pic>
      <p:sp>
        <p:nvSpPr>
          <p:cNvPr id="4" name="Date Placeholder 3" hidden="1">
            <a:extLst>
              <a:ext uri="{FF2B5EF4-FFF2-40B4-BE49-F238E27FC236}">
                <a16:creationId xmlns:a16="http://schemas.microsoft.com/office/drawing/2014/main" id="{6F71B770-0A1E-DD33-B030-4D7FC70F18D3}"/>
              </a:ext>
            </a:extLst>
          </p:cNvPr>
          <p:cNvSpPr>
            <a:spLocks noGrp="1"/>
          </p:cNvSpPr>
          <p:nvPr>
            <p:ph type="dt" idx="10"/>
          </p:nvPr>
        </p:nvSpPr>
        <p:spPr/>
        <p:txBody>
          <a:bodyPr/>
          <a:lstStyle/>
          <a:p>
            <a:pPr>
              <a:spcAft>
                <a:spcPts val="600"/>
              </a:spcAft>
            </a:pPr>
            <a:r>
              <a:rPr lang="en-US"/>
              <a:t>May 2025</a:t>
            </a:r>
            <a:endParaRPr lang="en-GB"/>
          </a:p>
        </p:txBody>
      </p:sp>
      <p:sp>
        <p:nvSpPr>
          <p:cNvPr id="5" name="Footer Placeholder 4">
            <a:extLst>
              <a:ext uri="{FF2B5EF4-FFF2-40B4-BE49-F238E27FC236}">
                <a16:creationId xmlns:a16="http://schemas.microsoft.com/office/drawing/2014/main" id="{94739BAE-4F48-A5C8-7968-3A3844215CE5}"/>
              </a:ext>
            </a:extLst>
          </p:cNvPr>
          <p:cNvSpPr>
            <a:spLocks noGrp="1"/>
          </p:cNvSpPr>
          <p:nvPr>
            <p:ph type="ftr" idx="11"/>
          </p:nvPr>
        </p:nvSpPr>
        <p:spPr/>
        <p:txBody>
          <a:bodyPr/>
          <a:lstStyle/>
          <a:p>
            <a:pPr>
              <a:spcAft>
                <a:spcPts val="600"/>
              </a:spcAft>
            </a:pPr>
            <a:r>
              <a:rPr lang="en-GB"/>
              <a:t>Jon Rosdahl, Qualcomm</a:t>
            </a:r>
          </a:p>
        </p:txBody>
      </p:sp>
      <p:sp>
        <p:nvSpPr>
          <p:cNvPr id="6" name="Slide Number Placeholder 5" hidden="1">
            <a:extLst>
              <a:ext uri="{FF2B5EF4-FFF2-40B4-BE49-F238E27FC236}">
                <a16:creationId xmlns:a16="http://schemas.microsoft.com/office/drawing/2014/main" id="{407244BA-C9D6-D2A2-D70A-1BC636844C4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6</a:t>
            </a:fld>
            <a:endParaRPr lang="en-GB"/>
          </a:p>
        </p:txBody>
      </p:sp>
    </p:spTree>
    <p:extLst>
      <p:ext uri="{BB962C8B-B14F-4D97-AF65-F5344CB8AC3E}">
        <p14:creationId xmlns:p14="http://schemas.microsoft.com/office/powerpoint/2010/main" val="233045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AFBC774-E225-1317-1ECA-D8AF4067A07C}"/>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323638B9-FF86-21B1-FE7D-3FF7E77E594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90E42BA-CB53-77E7-465F-802B2DF911B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FD3E310A-7B40-9633-F337-0567C8E3D46B}"/>
              </a:ext>
            </a:extLst>
          </p:cNvPr>
          <p:cNvPicPr>
            <a:picLocks noChangeAspect="1"/>
          </p:cNvPicPr>
          <p:nvPr/>
        </p:nvPicPr>
        <p:blipFill>
          <a:blip r:embed="rId2"/>
          <a:stretch>
            <a:fillRect/>
          </a:stretch>
        </p:blipFill>
        <p:spPr>
          <a:xfrm>
            <a:off x="457200" y="838200"/>
            <a:ext cx="11277600" cy="2924175"/>
          </a:xfrm>
          <a:prstGeom prst="rect">
            <a:avLst/>
          </a:prstGeom>
        </p:spPr>
      </p:pic>
      <p:sp>
        <p:nvSpPr>
          <p:cNvPr id="9" name="TextBox 8">
            <a:extLst>
              <a:ext uri="{FF2B5EF4-FFF2-40B4-BE49-F238E27FC236}">
                <a16:creationId xmlns:a16="http://schemas.microsoft.com/office/drawing/2014/main" id="{73424DDC-8A6A-427D-CFDD-1DB1F6FC607D}"/>
              </a:ext>
            </a:extLst>
          </p:cNvPr>
          <p:cNvSpPr txBox="1"/>
          <p:nvPr/>
        </p:nvSpPr>
        <p:spPr>
          <a:xfrm>
            <a:off x="685800" y="4038600"/>
            <a:ext cx="10896600" cy="1200329"/>
          </a:xfrm>
          <a:prstGeom prst="rect">
            <a:avLst/>
          </a:prstGeom>
          <a:noFill/>
        </p:spPr>
        <p:txBody>
          <a:bodyPr wrap="square" rtlCol="0">
            <a:spAutoFit/>
          </a:bodyPr>
          <a:lstStyle/>
          <a:p>
            <a:r>
              <a:rPr lang="en-US" dirty="0">
                <a:solidFill>
                  <a:schemeClr val="tx1"/>
                </a:solidFill>
              </a:rPr>
              <a:t>For Comparison of alternative unsolicited bids we have received, but they seem to be out of our budget or were for dates that were filled.</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46015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Jon Rosdahl</a:t>
            </a:r>
          </a:p>
          <a:p>
            <a:r>
              <a:rPr lang="en-US" b="0" dirty="0"/>
              <a:t>2</a:t>
            </a:r>
            <a:r>
              <a:rPr lang="en-US" b="0" baseline="30000" dirty="0"/>
              <a:t>nd</a:t>
            </a:r>
            <a:r>
              <a:rPr lang="en-US" b="0" dirty="0"/>
              <a:t>: Ben Rolfe</a:t>
            </a:r>
          </a:p>
          <a:p>
            <a:r>
              <a:rPr lang="en-US" b="0" dirty="0"/>
              <a:t>Motion for ECJT.</a:t>
            </a:r>
          </a:p>
          <a:p>
            <a:r>
              <a:rPr lang="en-US" b="0" dirty="0"/>
              <a:t>Results: 7-0-0 Motion Passes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82316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A171-E5AE-55BF-EC7A-2C33B8D3D544}"/>
              </a:ext>
            </a:extLst>
          </p:cNvPr>
          <p:cNvSpPr>
            <a:spLocks noGrp="1"/>
          </p:cNvSpPr>
          <p:nvPr>
            <p:ph type="title"/>
          </p:nvPr>
        </p:nvSpPr>
        <p:spPr>
          <a:xfrm>
            <a:off x="929218" y="632997"/>
            <a:ext cx="10361084" cy="761999"/>
          </a:xfrm>
        </p:spPr>
        <p:txBody>
          <a:bodyPr/>
          <a:lstStyle/>
          <a:p>
            <a:r>
              <a:rPr lang="en-US" dirty="0"/>
              <a:t>2028 Combined Plenary and 802W Interim Schedule</a:t>
            </a:r>
          </a:p>
        </p:txBody>
      </p:sp>
      <p:sp>
        <p:nvSpPr>
          <p:cNvPr id="3" name="Content Placeholder 2">
            <a:extLst>
              <a:ext uri="{FF2B5EF4-FFF2-40B4-BE49-F238E27FC236}">
                <a16:creationId xmlns:a16="http://schemas.microsoft.com/office/drawing/2014/main" id="{B73001AC-8BE3-A0FC-4851-BD7D9DA12358}"/>
              </a:ext>
            </a:extLst>
          </p:cNvPr>
          <p:cNvSpPr>
            <a:spLocks noGrp="1"/>
          </p:cNvSpPr>
          <p:nvPr>
            <p:ph idx="1"/>
          </p:nvPr>
        </p:nvSpPr>
        <p:spPr>
          <a:xfrm>
            <a:off x="761999" y="1421569"/>
            <a:ext cx="10627785" cy="4194534"/>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The IEEE 802 Plenary locations are determined by the IEEE 802 LMSC.</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2000" b="0" dirty="0">
                <a:ea typeface="MS Gothic"/>
              </a:rPr>
              <a:t>The IEEE 802W Interim locations are determined by the IEEE 802WC ECJT.</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After the actions on May 11, 2025, by the 802WC ECJT, the combined schedule for 802 Plenary and 802WC Interim sessions are as follows: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endParaRPr lang="en-US" sz="2000" b="0" dirty="0">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r>
              <a:rPr kumimoji="0" lang="en-US" sz="2000" b="0" i="0" u="none" strike="noStrike" kern="0" cap="none" spc="0" normalizeH="0" baseline="0" noProof="0" dirty="0">
                <a:ln>
                  <a:noFill/>
                </a:ln>
                <a:solidFill>
                  <a:schemeClr val="tx1"/>
                </a:solidFill>
                <a:effectLst/>
                <a:uLnTx/>
                <a:uFillTx/>
                <a:ea typeface="MS Gothic"/>
              </a:rPr>
              <a:t>2028-01 </a:t>
            </a:r>
            <a:r>
              <a:rPr kumimoji="0" lang="en-GB" sz="2000" b="0" i="0" u="none" strike="noStrike" kern="0" cap="none" spc="0" normalizeH="0" baseline="0" noProof="0" dirty="0">
                <a:ln>
                  <a:noFill/>
                </a:ln>
                <a:solidFill>
                  <a:schemeClr val="tx1"/>
                </a:solidFill>
                <a:effectLst/>
                <a:uLnTx/>
                <a:uFillTx/>
                <a:ea typeface="MS Gothic"/>
              </a:rPr>
              <a:t>(16-21) 802W Interim - Hilton Panama, Panama City, Panama</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GB" sz="2000" b="0" dirty="0">
                <a:solidFill>
                  <a:schemeClr val="tx1"/>
                </a:solidFill>
                <a:ea typeface="MS Gothic"/>
              </a:rPr>
              <a:t>2028-03 (12-17)  802 Plenary – Target: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a:buFont typeface="Wingdings" panose="05000000000000000000" pitchFamily="2" charset="2"/>
              <a:buChar char="v"/>
            </a:pPr>
            <a:r>
              <a:rPr lang="en-GB" sz="2000" b="0" dirty="0">
                <a:solidFill>
                  <a:schemeClr val="tx1"/>
                </a:solidFill>
              </a:rPr>
              <a:t>2028-05 (14-19) </a:t>
            </a:r>
            <a:r>
              <a:rPr kumimoji="0" lang="en-GB" sz="2000" b="0" i="0" u="none" strike="noStrike" kern="0" cap="none" spc="0" normalizeH="0" baseline="0" noProof="0" dirty="0">
                <a:ln>
                  <a:noFill/>
                </a:ln>
                <a:solidFill>
                  <a:schemeClr val="tx1"/>
                </a:solidFill>
                <a:effectLst/>
                <a:uLnTx/>
                <a:uFillTx/>
                <a:ea typeface="MS Gothic"/>
              </a:rPr>
              <a:t>802W Interim - </a:t>
            </a:r>
            <a:r>
              <a:rPr lang="en-GB" sz="2000" b="0" dirty="0">
                <a:solidFill>
                  <a:schemeClr val="tx1"/>
                </a:solidFill>
              </a:rPr>
              <a:t>Warsaw Presidential Hotel – Warsaw, Poland</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endParaRPr lang="en-GB" sz="2000" b="0" dirty="0">
              <a:solidFill>
                <a:schemeClr val="tx1"/>
              </a:solidFill>
              <a:highlight>
                <a:srgbClr val="00FF00"/>
              </a:highlight>
            </a:endParaRPr>
          </a:p>
          <a:p>
            <a:pPr>
              <a:buFont typeface="Arial" panose="020B0604020202020204" pitchFamily="34" charset="0"/>
              <a:buChar char="•"/>
              <a:defRPr/>
            </a:pPr>
            <a:r>
              <a:rPr lang="en-US" sz="2000" b="0" dirty="0">
                <a:solidFill>
                  <a:schemeClr val="tx1"/>
                </a:solidFill>
              </a:rPr>
              <a:t>2028-07 (09-14) </a:t>
            </a:r>
            <a:r>
              <a:rPr lang="en-GB" sz="2000" b="0" dirty="0">
                <a:solidFill>
                  <a:schemeClr val="tx1"/>
                </a:solidFill>
                <a:ea typeface="MS Gothic"/>
              </a:rPr>
              <a:t>802 Plenary – </a:t>
            </a:r>
            <a:r>
              <a:rPr lang="en-US" sz="2000" b="0" dirty="0">
                <a:solidFill>
                  <a:schemeClr val="tx1"/>
                </a:solidFill>
              </a:rPr>
              <a:t>Sheraton Le Centre Montreal, Montreal, Quebec, Canada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r>
              <a:rPr kumimoji="0" lang="en-US" sz="2000" b="0" i="0" u="none" strike="noStrike" kern="0" cap="none" spc="0" normalizeH="0" baseline="0" noProof="0" dirty="0">
                <a:ln>
                  <a:noFill/>
                </a:ln>
                <a:solidFill>
                  <a:schemeClr val="tx1"/>
                </a:solidFill>
                <a:effectLst/>
                <a:uLnTx/>
                <a:uFillTx/>
                <a:ea typeface="MS Gothic"/>
              </a:rPr>
              <a:t>2028-09 (10-15) </a:t>
            </a:r>
            <a:r>
              <a:rPr kumimoji="0" lang="en-GB" sz="2000" b="0" i="0" u="none" strike="noStrike" kern="0" cap="none" spc="0" normalizeH="0" baseline="0" noProof="0" dirty="0">
                <a:ln>
                  <a:noFill/>
                </a:ln>
                <a:solidFill>
                  <a:schemeClr val="tx1"/>
                </a:solidFill>
                <a:effectLst/>
                <a:uLnTx/>
                <a:uFillTx/>
                <a:ea typeface="MS Gothic"/>
              </a:rPr>
              <a:t>802W Interim - Hilton Waikoloa, Waikoloa, HI, USA</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p>
          <a:p>
            <a:pPr marL="0" indent="0">
              <a:defRPr/>
            </a:pPr>
            <a:r>
              <a:rPr lang="en-GB" sz="2000" b="0" dirty="0">
                <a:solidFill>
                  <a:schemeClr val="tx1"/>
                </a:solidFill>
                <a:ea typeface="MS Gothic"/>
              </a:rPr>
              <a:t>2028-11 (12-17) 802 Plenary –Target: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endParaRPr kumimoji="0" lang="en-US" sz="2000" b="0" i="0" u="none" strike="noStrike" kern="0" cap="none" spc="0" normalizeH="0" baseline="0" noProof="0" dirty="0">
              <a:ln>
                <a:noFill/>
              </a:ln>
              <a:solidFill>
                <a:schemeClr val="tx1"/>
              </a:solidFill>
              <a:effectLst/>
              <a:uLnTx/>
              <a:uFillTx/>
              <a:ea typeface="MS Gothic"/>
            </a:endParaRPr>
          </a:p>
          <a:p>
            <a:endParaRPr lang="en-US" sz="2000" dirty="0"/>
          </a:p>
        </p:txBody>
      </p:sp>
      <p:sp>
        <p:nvSpPr>
          <p:cNvPr id="4" name="Date Placeholder 3">
            <a:extLst>
              <a:ext uri="{FF2B5EF4-FFF2-40B4-BE49-F238E27FC236}">
                <a16:creationId xmlns:a16="http://schemas.microsoft.com/office/drawing/2014/main" id="{0A91A037-3927-6FCC-3E82-59394A4D02DD}"/>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663F90EF-2971-3204-0A26-AAD127D07D9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BA1D80D-C205-2E6A-99A3-114B13540EC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TextBox 6">
            <a:extLst>
              <a:ext uri="{FF2B5EF4-FFF2-40B4-BE49-F238E27FC236}">
                <a16:creationId xmlns:a16="http://schemas.microsoft.com/office/drawing/2014/main" id="{89BCBFD4-B0A2-F610-152A-33A275919630}"/>
              </a:ext>
            </a:extLst>
          </p:cNvPr>
          <p:cNvSpPr txBox="1"/>
          <p:nvPr/>
        </p:nvSpPr>
        <p:spPr>
          <a:xfrm>
            <a:off x="8443825" y="5616102"/>
            <a:ext cx="3443375"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Tree>
    <p:extLst>
      <p:ext uri="{BB962C8B-B14F-4D97-AF65-F5344CB8AC3E}">
        <p14:creationId xmlns:p14="http://schemas.microsoft.com/office/powerpoint/2010/main" val="3973605208"/>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purl.org/dc/elements/1.1/"/>
    <ds:schemaRef ds:uri="http://purl.org/dc/terms/"/>
    <ds:schemaRef ds:uri="http://schemas.microsoft.com/office/2006/documentManagement/types"/>
    <ds:schemaRef ds:uri="http://www.w3.org/XML/1998/namespace"/>
    <ds:schemaRef ds:uri="http://schemas.microsoft.com/office/infopath/2007/PartnerControls"/>
    <ds:schemaRef ds:uri="http://purl.org/dc/dcmitype/"/>
    <ds:schemaRef ds:uri="http://schemas.openxmlformats.org/package/2006/metadata/core-properties"/>
    <ds:schemaRef ds:uri="ba37140e-f4c5-4a6c-a9b4-20a691ce6c8a"/>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151532</TotalTime>
  <Words>3495</Words>
  <Application>Microsoft Office PowerPoint</Application>
  <PresentationFormat>Widescreen</PresentationFormat>
  <Paragraphs>373</Paragraphs>
  <Slides>23</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MS Gothic</vt: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Possible Future Venue discussion</vt:lpstr>
      <vt:lpstr>PowerPoint Presentation</vt:lpstr>
      <vt:lpstr>PowerPoint Presentation</vt:lpstr>
      <vt:lpstr>1. Motion approve location for the 2028 May IEEE 802W Interim:  Warsaw Presidential Hotel, Warsaw, Poland  (2025-05-11)</vt:lpstr>
      <vt:lpstr>2028 Combined Plenary and 802W Interim Schedule</vt:lpstr>
      <vt:lpstr>Call for Interest – Venue Selection and Contracting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2025</dc:title>
  <dc:subject>Future Venue Status Report</dc:subject>
  <dc:creator>Jon Rosdahl</dc:creator>
  <cp:keywords>Report</cp:keywords>
  <dc:description>Jon Rosdahl (Qualcomm)</dc:description>
  <cp:lastModifiedBy>Jon Rosdahl</cp:lastModifiedBy>
  <cp:revision>63</cp:revision>
  <cp:lastPrinted>2024-10-07T21:54:56Z</cp:lastPrinted>
  <dcterms:created xsi:type="dcterms:W3CDTF">2021-02-03T19:21:29Z</dcterms:created>
  <dcterms:modified xsi:type="dcterms:W3CDTF">2025-05-16T06:48:25Z</dcterms:modified>
  <cp:category>May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