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28"/>
  </p:notesMasterIdLst>
  <p:handoutMasterIdLst>
    <p:handoutMasterId r:id="rId29"/>
  </p:handoutMasterIdLst>
  <p:sldIdLst>
    <p:sldId id="256" r:id="rId5"/>
    <p:sldId id="257" r:id="rId6"/>
    <p:sldId id="2017" r:id="rId7"/>
    <p:sldId id="565" r:id="rId8"/>
    <p:sldId id="2020" r:id="rId9"/>
    <p:sldId id="2019" r:id="rId10"/>
    <p:sldId id="2021" r:id="rId11"/>
    <p:sldId id="2022" r:id="rId12"/>
    <p:sldId id="2023" r:id="rId13"/>
    <p:sldId id="2018" r:id="rId14"/>
    <p:sldId id="264" r:id="rId15"/>
    <p:sldId id="571" r:id="rId16"/>
    <p:sldId id="539" r:id="rId17"/>
    <p:sldId id="556" r:id="rId18"/>
    <p:sldId id="560" r:id="rId19"/>
    <p:sldId id="561" r:id="rId20"/>
    <p:sldId id="551" r:id="rId21"/>
    <p:sldId id="528" r:id="rId22"/>
    <p:sldId id="544" r:id="rId23"/>
    <p:sldId id="531" r:id="rId24"/>
    <p:sldId id="547" r:id="rId25"/>
    <p:sldId id="548" r:id="rId26"/>
    <p:sldId id="521" r:id="rId27"/>
  </p:sldIdLst>
  <p:sldSz cx="12192000" cy="6858000"/>
  <p:notesSz cx="7102475" cy="938847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2017"/>
            <p14:sldId id="565"/>
            <p14:sldId id="2020"/>
            <p14:sldId id="2019"/>
            <p14:sldId id="2021"/>
            <p14:sldId id="2022"/>
            <p14:sldId id="2023"/>
          </p14:sldIdLst>
        </p14:section>
        <p14:section name="Refernces" id="{550E22C8-CE70-4B88-9573-377DFC475CD0}">
          <p14:sldIdLst>
            <p14:sldId id="2018"/>
            <p14:sldId id="264"/>
          </p14:sldIdLst>
        </p14:section>
        <p14:section name="Previous Motions" id="{0A2BA85A-4E76-4CC0-B8A5-234F28EFFC7E}">
          <p14:sldIdLst>
            <p14:sldId id="571"/>
            <p14:sldId id="539"/>
            <p14:sldId id="556"/>
            <p14:sldId id="560"/>
            <p14:sldId id="561"/>
            <p14:sldId id="551"/>
            <p14:sldId id="528"/>
            <p14:sldId id="544"/>
            <p14:sldId id="531"/>
            <p14:sldId id="547"/>
            <p14:sldId id="548"/>
            <p14:sldId id="52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9D8124C-30B3-4A70-8161-E717CF932C95}" v="1" dt="2025-05-11T21:21:10.607"/>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43" autoAdjust="0"/>
    <p:restoredTop sz="79516" autoAdjust="0"/>
  </p:normalViewPr>
  <p:slideViewPr>
    <p:cSldViewPr>
      <p:cViewPr varScale="1">
        <p:scale>
          <a:sx n="66" d="100"/>
          <a:sy n="66" d="100"/>
        </p:scale>
        <p:origin x="414"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2" d="100"/>
          <a:sy n="82" d="100"/>
        </p:scale>
        <p:origin x="1920" y="10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D9D8124C-30B3-4A70-8161-E717CF932C95}"/>
    <pc:docChg chg="custSel addSld modSld modSection">
      <pc:chgData name="Jon Rosdahl" userId="2820f357-2dd4-4127-8713-e0bfde0fd756" providerId="ADAL" clId="{D9D8124C-30B3-4A70-8161-E717CF932C95}" dt="2025-05-11T21:41:57.258" v="624" actId="20577"/>
      <pc:docMkLst>
        <pc:docMk/>
      </pc:docMkLst>
      <pc:sldChg chg="modSp mod">
        <pc:chgData name="Jon Rosdahl" userId="2820f357-2dd4-4127-8713-e0bfde0fd756" providerId="ADAL" clId="{D9D8124C-30B3-4A70-8161-E717CF932C95}" dt="2025-05-11T21:32:12.613" v="426" actId="20577"/>
        <pc:sldMkLst>
          <pc:docMk/>
          <pc:sldMk cId="0" sldId="257"/>
        </pc:sldMkLst>
        <pc:spChg chg="mod">
          <ac:chgData name="Jon Rosdahl" userId="2820f357-2dd4-4127-8713-e0bfde0fd756" providerId="ADAL" clId="{D9D8124C-30B3-4A70-8161-E717CF932C95}" dt="2025-05-11T21:32:12.613" v="426" actId="20577"/>
          <ac:spMkLst>
            <pc:docMk/>
            <pc:sldMk cId="0" sldId="257"/>
            <ac:spMk id="4098" creationId="{00000000-0000-0000-0000-000000000000}"/>
          </ac:spMkLst>
        </pc:spChg>
      </pc:sldChg>
      <pc:sldChg chg="modNotesTx">
        <pc:chgData name="Jon Rosdahl" userId="2820f357-2dd4-4127-8713-e0bfde0fd756" providerId="ADAL" clId="{D9D8124C-30B3-4A70-8161-E717CF932C95}" dt="2025-05-11T21:41:57.258" v="624" actId="20577"/>
        <pc:sldMkLst>
          <pc:docMk/>
          <pc:sldMk cId="2819273575" sldId="565"/>
        </pc:sldMkLst>
      </pc:sldChg>
      <pc:sldChg chg="modSp mod">
        <pc:chgData name="Jon Rosdahl" userId="2820f357-2dd4-4127-8713-e0bfde0fd756" providerId="ADAL" clId="{D9D8124C-30B3-4A70-8161-E717CF932C95}" dt="2025-05-11T21:15:10.098" v="16" actId="113"/>
        <pc:sldMkLst>
          <pc:docMk/>
          <pc:sldMk cId="757999706" sldId="2017"/>
        </pc:sldMkLst>
        <pc:spChg chg="mod">
          <ac:chgData name="Jon Rosdahl" userId="2820f357-2dd4-4127-8713-e0bfde0fd756" providerId="ADAL" clId="{D9D8124C-30B3-4A70-8161-E717CF932C95}" dt="2025-05-11T21:13:37.477" v="1" actId="20577"/>
          <ac:spMkLst>
            <pc:docMk/>
            <pc:sldMk cId="757999706" sldId="2017"/>
            <ac:spMk id="8" creationId="{BABB8EDA-4C9B-BACF-CD7D-805D4554F0BE}"/>
          </ac:spMkLst>
        </pc:spChg>
        <pc:spChg chg="mod">
          <ac:chgData name="Jon Rosdahl" userId="2820f357-2dd4-4127-8713-e0bfde0fd756" providerId="ADAL" clId="{D9D8124C-30B3-4A70-8161-E717CF932C95}" dt="2025-05-11T21:15:10.098" v="16" actId="113"/>
          <ac:spMkLst>
            <pc:docMk/>
            <pc:sldMk cId="757999706" sldId="2017"/>
            <ac:spMk id="10" creationId="{672EC3BA-EA3E-E8B2-9CF0-B5E4A684CF60}"/>
          </ac:spMkLst>
        </pc:spChg>
      </pc:sldChg>
      <pc:sldChg chg="modNotesTx">
        <pc:chgData name="Jon Rosdahl" userId="2820f357-2dd4-4127-8713-e0bfde0fd756" providerId="ADAL" clId="{D9D8124C-30B3-4A70-8161-E717CF932C95}" dt="2025-05-11T21:31:16.861" v="421" actId="255"/>
        <pc:sldMkLst>
          <pc:docMk/>
          <pc:sldMk cId="482316348" sldId="2022"/>
        </pc:sldMkLst>
      </pc:sldChg>
      <pc:sldChg chg="addSp modSp new mod">
        <pc:chgData name="Jon Rosdahl" userId="2820f357-2dd4-4127-8713-e0bfde0fd756" providerId="ADAL" clId="{D9D8124C-30B3-4A70-8161-E717CF932C95}" dt="2025-05-11T21:40:57.737" v="618" actId="20577"/>
        <pc:sldMkLst>
          <pc:docMk/>
          <pc:sldMk cId="3973605208" sldId="2023"/>
        </pc:sldMkLst>
        <pc:spChg chg="mod">
          <ac:chgData name="Jon Rosdahl" userId="2820f357-2dd4-4127-8713-e0bfde0fd756" providerId="ADAL" clId="{D9D8124C-30B3-4A70-8161-E717CF932C95}" dt="2025-05-11T21:40:10.393" v="604" actId="1076"/>
          <ac:spMkLst>
            <pc:docMk/>
            <pc:sldMk cId="3973605208" sldId="2023"/>
            <ac:spMk id="2" creationId="{80E0A171-E5AE-55BF-EC7A-2C33B8D3D544}"/>
          </ac:spMkLst>
        </pc:spChg>
        <pc:spChg chg="mod">
          <ac:chgData name="Jon Rosdahl" userId="2820f357-2dd4-4127-8713-e0bfde0fd756" providerId="ADAL" clId="{D9D8124C-30B3-4A70-8161-E717CF932C95}" dt="2025-05-11T21:40:57.737" v="618" actId="20577"/>
          <ac:spMkLst>
            <pc:docMk/>
            <pc:sldMk cId="3973605208" sldId="2023"/>
            <ac:spMk id="3" creationId="{B73001AC-8BE3-A0FC-4851-BD7D9DA12358}"/>
          </ac:spMkLst>
        </pc:spChg>
        <pc:spChg chg="add mod">
          <ac:chgData name="Jon Rosdahl" userId="2820f357-2dd4-4127-8713-e0bfde0fd756" providerId="ADAL" clId="{D9D8124C-30B3-4A70-8161-E717CF932C95}" dt="2025-05-11T21:21:16.152" v="211" actId="14100"/>
          <ac:spMkLst>
            <pc:docMk/>
            <pc:sldMk cId="3973605208" sldId="2023"/>
            <ac:spMk id="7" creationId="{89BCBFD4-B0A2-F610-152A-33A27591963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r>
              <a:rPr lang="pt-BR"/>
              <a:t>doc.: IEEE 802 EC-25/0002r2</a:t>
            </a:r>
            <a:endParaRPr lang="en-US" dirty="0"/>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r>
              <a:rPr lang="en-US"/>
              <a:t>April 2025</a:t>
            </a:r>
            <a:endParaRPr lang="en-US" dirty="0"/>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dirty="0"/>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pt-BR"/>
              <a:t>doc.: IEEE 802 EC-25/0002r2</a:t>
            </a:r>
            <a:endParaRPr lang="en-US" dirty="0"/>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April 2025</a:t>
            </a:r>
            <a:endParaRPr lang="en-US" dirty="0"/>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dirty="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EC-25/0002r2</a:t>
            </a:r>
            <a:endParaRPr lang="en-US" dirty="0"/>
          </a:p>
        </p:txBody>
      </p:sp>
      <p:sp>
        <p:nvSpPr>
          <p:cNvPr id="5" name="Rectangle 3"/>
          <p:cNvSpPr>
            <a:spLocks noGrp="1" noChangeArrowheads="1"/>
          </p:cNvSpPr>
          <p:nvPr>
            <p:ph type="dt"/>
          </p:nvPr>
        </p:nvSpPr>
        <p:spPr>
          <a:ln/>
        </p:spPr>
        <p:txBody>
          <a:bodyPr/>
          <a:lstStyle/>
          <a:p>
            <a:r>
              <a:rPr lang="en-US"/>
              <a:t>April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r>
              <a:rPr lang="en-US" sz="700" dirty="0"/>
              <a:t>R0 – New report for 2025 –January 802W Interim - Kobe</a:t>
            </a:r>
          </a:p>
          <a:p>
            <a:r>
              <a:rPr lang="en-US" sz="700" dirty="0"/>
              <a:t>R1 – Update for 2025 March IEEE 802 Plenary – Atlanta</a:t>
            </a:r>
          </a:p>
          <a:p>
            <a:r>
              <a:rPr lang="en-US" sz="700" dirty="0"/>
              <a:t>R2 – Prepared for the 2025 April IEEE 802WCSC Telecon that was cancelled.</a:t>
            </a:r>
          </a:p>
          <a:p>
            <a:r>
              <a:rPr lang="en-US" sz="700" dirty="0"/>
              <a:t>R3 – Update for the 2025 May IEEE 802 Wireless interim – Warsaw</a:t>
            </a:r>
          </a:p>
          <a:p>
            <a:r>
              <a:rPr lang="en-US" sz="700" dirty="0"/>
              <a:t>R4 – Updated after discussion in 802WCSC 11 May 2025</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617123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416241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defTabSz="456900">
              <a:defRPr/>
            </a:pPr>
            <a:r>
              <a:rPr lang="pt-BR"/>
              <a:t>doc.: IEEE 802 EC-25/0002r2</a:t>
            </a:r>
            <a:endParaRPr lang="en-US" dirty="0"/>
          </a:p>
        </p:txBody>
      </p:sp>
      <p:sp>
        <p:nvSpPr>
          <p:cNvPr id="5" name="Date Placeholder 4"/>
          <p:cNvSpPr>
            <a:spLocks noGrp="1"/>
          </p:cNvSpPr>
          <p:nvPr>
            <p:ph type="dt"/>
          </p:nvPr>
        </p:nvSpPr>
        <p:spPr/>
        <p:txBody>
          <a:bodyPr/>
          <a:lstStyle/>
          <a:p>
            <a:pPr defTabSz="456900">
              <a:defRPr/>
            </a:pPr>
            <a:r>
              <a:rPr lang="en-US"/>
              <a:t>April 2025</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23</a:t>
            </a:fld>
            <a:endParaRPr lang="en-US" dirty="0"/>
          </a:p>
        </p:txBody>
      </p:sp>
    </p:spTree>
    <p:extLst>
      <p:ext uri="{BB962C8B-B14F-4D97-AF65-F5344CB8AC3E}">
        <p14:creationId xmlns:p14="http://schemas.microsoft.com/office/powerpoint/2010/main" val="171680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EC-25/0002r2</a:t>
            </a:r>
            <a:endParaRPr lang="en-US" dirty="0"/>
          </a:p>
        </p:txBody>
      </p:sp>
      <p:sp>
        <p:nvSpPr>
          <p:cNvPr id="5" name="Rectangle 3"/>
          <p:cNvSpPr>
            <a:spLocks noGrp="1" noChangeArrowheads="1"/>
          </p:cNvSpPr>
          <p:nvPr>
            <p:ph type="dt"/>
          </p:nvPr>
        </p:nvSpPr>
        <p:spPr>
          <a:ln/>
        </p:spPr>
        <p:txBody>
          <a:bodyPr/>
          <a:lstStyle/>
          <a:p>
            <a:r>
              <a:rPr lang="en-US"/>
              <a:t>April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Dark Blue – Covid Rebooks                </a:t>
            </a:r>
            <a:r>
              <a:rPr lang="en-US" sz="1800" b="1" dirty="0"/>
              <a:t>Yellow – Special Date change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Green – 2023 RFP Assignments          Light blue – 2024 Sept Telecon Approved Location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White – Booked Prior to Covid.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endParaRPr lang="en-US" sz="1800" dirty="0"/>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 July - Melia Castilla Madrid – July 27-Aug 1  - Contract and amendment executed.</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2025/2026 November – Marriott Marquis Queen’s Park </a:t>
            </a:r>
            <a:r>
              <a:rPr lang="en-US" sz="1600" b="0" dirty="0"/>
              <a:t>– Executed Oct 28, 2024 </a:t>
            </a:r>
          </a:p>
          <a:p>
            <a:pPr marR="0" lvl="0" algn="l" defTabSz="449263" rtl="0" eaLnBrk="0" fontAlgn="base" latinLnBrk="0" hangingPunct="0">
              <a:spcBef>
                <a:spcPct val="30000"/>
              </a:spcBef>
              <a:spcAft>
                <a:spcPct val="0"/>
              </a:spcAft>
              <a:buClr>
                <a:srgbClr val="000000"/>
              </a:buClr>
              <a:buSzPct val="100000"/>
              <a:buFont typeface="Wingdings" panose="05000000000000000000" pitchFamily="2" charset="2"/>
              <a:buChar char="§"/>
              <a:tabLst/>
              <a:defRPr/>
            </a:pPr>
            <a:r>
              <a:rPr lang="en-US" sz="1600" dirty="0"/>
              <a:t>2026 July – Hosting ITU WG15 – Sheraton le Centre Montreal Contract Executed 26 Feb</a:t>
            </a:r>
          </a:p>
          <a:p>
            <a:pPr lvl="1" defTabSz="449263" eaLnBrk="0" hangingPunct="0">
              <a:spcBef>
                <a:spcPct val="30000"/>
              </a:spcBef>
              <a:buClr>
                <a:srgbClr val="000000"/>
              </a:buClr>
              <a:buSzPct val="100000"/>
              <a:buFont typeface="Wingdings" panose="05000000000000000000" pitchFamily="2" charset="2"/>
              <a:buChar char="§"/>
              <a:defRPr/>
            </a:pPr>
            <a:r>
              <a:rPr lang="en-US" sz="1200" b="0" dirty="0"/>
              <a:t>Error found after signing – Amendment signed 3 April 2025</a:t>
            </a:r>
          </a:p>
          <a:p>
            <a:pPr>
              <a:buFont typeface="Wingdings" panose="05000000000000000000" pitchFamily="2" charset="2"/>
              <a:buChar char="§"/>
            </a:pPr>
            <a:r>
              <a:rPr lang="en-US" sz="1600" dirty="0"/>
              <a:t>2027 March – Hilton Atlanta </a:t>
            </a:r>
          </a:p>
          <a:p>
            <a:pPr marL="0" indent="0">
              <a:buNone/>
            </a:pPr>
            <a:r>
              <a:rPr lang="en-US" sz="1600" b="0" dirty="0"/>
              <a:t>	– need to get contract formalized – Face to Face Events to finalize</a:t>
            </a:r>
          </a:p>
          <a:p>
            <a:pPr marL="0" indent="0">
              <a:buNone/>
            </a:pPr>
            <a:r>
              <a:rPr lang="en-US" sz="1600" dirty="0"/>
              <a:t>	</a:t>
            </a:r>
            <a:r>
              <a:rPr lang="en-US" sz="1600" b="0" dirty="0"/>
              <a:t> –</a:t>
            </a:r>
            <a:r>
              <a:rPr lang="en-US" sz="1600" dirty="0"/>
              <a:t> </a:t>
            </a:r>
            <a:r>
              <a:rPr lang="en-US" sz="1600" b="0" dirty="0"/>
              <a:t>Working on alternatives – Contract negotiation failing</a:t>
            </a:r>
          </a:p>
          <a:p>
            <a:pPr>
              <a:buFont typeface="Wingdings" panose="05000000000000000000" pitchFamily="2" charset="2"/>
              <a:buChar char="§"/>
            </a:pPr>
            <a:r>
              <a:rPr lang="en-US" sz="1600" dirty="0"/>
              <a:t>2027 July – </a:t>
            </a:r>
            <a:r>
              <a:rPr lang="en-US" sz="1600" dirty="0" err="1"/>
              <a:t>Gothia</a:t>
            </a:r>
            <a:r>
              <a:rPr lang="en-US" sz="1600" dirty="0"/>
              <a:t> Towers </a:t>
            </a:r>
          </a:p>
          <a:p>
            <a:pPr marL="0" indent="0">
              <a:buNone/>
            </a:pPr>
            <a:r>
              <a:rPr lang="en-US" sz="1600" b="0" dirty="0"/>
              <a:t>	– Site Visit 21-22 Aug 2024  - Was successful.</a:t>
            </a:r>
          </a:p>
          <a:p>
            <a:pPr marL="0" indent="0">
              <a:buNone/>
            </a:pPr>
            <a:r>
              <a:rPr lang="en-US" sz="1600" dirty="0"/>
              <a:t>	</a:t>
            </a:r>
            <a:r>
              <a:rPr lang="en-US" sz="1600" b="0" dirty="0"/>
              <a:t>– Contract still in negotiation. – Target end of May.</a:t>
            </a:r>
          </a:p>
          <a:p>
            <a:pPr>
              <a:buFont typeface="Wingdings" panose="05000000000000000000" pitchFamily="2" charset="2"/>
              <a:buChar char="§"/>
            </a:pPr>
            <a:r>
              <a:rPr lang="en-US" sz="1600" dirty="0"/>
              <a:t>2028 July 9-14 – Sheraton Le Centre Montreal – Executed.</a:t>
            </a:r>
          </a:p>
          <a:p>
            <a:pPr lvl="1">
              <a:buFont typeface="Wingdings" panose="05000000000000000000" pitchFamily="2" charset="2"/>
              <a:buChar char="§"/>
            </a:pPr>
            <a:r>
              <a:rPr lang="en-US" sz="1200" b="0" dirty="0"/>
              <a:t>Error found after signing – Amendment signed 3 April 2025</a:t>
            </a:r>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EC-25/0002r2</a:t>
            </a:r>
            <a:endParaRPr lang="en-US" dirty="0"/>
          </a:p>
        </p:txBody>
      </p:sp>
      <p:sp>
        <p:nvSpPr>
          <p:cNvPr id="5" name="Rectangle 3"/>
          <p:cNvSpPr>
            <a:spLocks noGrp="1" noChangeArrowheads="1"/>
          </p:cNvSpPr>
          <p:nvPr>
            <p:ph type="dt"/>
          </p:nvPr>
        </p:nvSpPr>
        <p:spPr>
          <a:ln/>
        </p:spPr>
        <p:txBody>
          <a:bodyPr/>
          <a:lstStyle/>
          <a:p>
            <a:r>
              <a:rPr lang="en-US"/>
              <a:t>April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4</a:t>
            </a:fld>
            <a:endParaRPr lang="en-US" dirty="0"/>
          </a:p>
        </p:txBody>
      </p:sp>
      <p:sp>
        <p:nvSpPr>
          <p:cNvPr id="18433"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pPr lvl="0"/>
            <a:r>
              <a:rPr lang="en-US" sz="800" dirty="0"/>
              <a:t>Future Wireless Interim Meetings: review and status May 15, 2025</a:t>
            </a:r>
          </a:p>
          <a:p>
            <a:pPr lvl="0"/>
            <a:r>
              <a:rPr lang="en-US" sz="800" dirty="0"/>
              <a:t>In General, Each year one Session must be Non-NA/US </a:t>
            </a:r>
          </a:p>
          <a:p>
            <a:pPr lvl="1"/>
            <a:r>
              <a:rPr lang="en-US" sz="800" dirty="0"/>
              <a:t>– </a:t>
            </a:r>
            <a:r>
              <a:rPr lang="en-US" sz="800" dirty="0">
                <a:highlight>
                  <a:srgbClr val="FFFF00"/>
                </a:highlight>
              </a:rPr>
              <a:t>Odd years Asia – Even Years Europe</a:t>
            </a:r>
          </a:p>
          <a:p>
            <a:pPr lvl="1"/>
            <a:r>
              <a:rPr lang="en-US" sz="800" dirty="0"/>
              <a:t>2025 May 11-16 - </a:t>
            </a:r>
            <a:r>
              <a:rPr lang="en-US" sz="800" dirty="0">
                <a:highlight>
                  <a:srgbClr val="FFFF00"/>
                </a:highlight>
              </a:rPr>
              <a:t>Warsaw Presidential Hotel Contracted (802WFin-24/0067r0)</a:t>
            </a:r>
            <a:endParaRPr lang="en-GB" sz="800" dirty="0"/>
          </a:p>
          <a:p>
            <a:pPr lvl="1"/>
            <a:r>
              <a:rPr lang="en-US" sz="800" dirty="0"/>
              <a:t>2025 Sept 9-14 - Hilton Waikoloa Village, Waikoloa, HI – Contracted (802WFIN-22-0007r0)</a:t>
            </a:r>
          </a:p>
          <a:p>
            <a:pPr lvl="1"/>
            <a:r>
              <a:rPr lang="en-US" sz="800" dirty="0"/>
              <a:t>2026 Jan 11-16 –Victoria Conference Centre &amp; Fairmont Empress, Victoria, Canada – (802WFin-24/0068r0 &amp; 802WFin-24/0062r0)</a:t>
            </a:r>
          </a:p>
          <a:p>
            <a:pPr lvl="1"/>
            <a:r>
              <a:rPr lang="en-US" sz="800" dirty="0"/>
              <a:t>2026 May 10-15–</a:t>
            </a:r>
            <a:r>
              <a:rPr lang="en-AU" sz="1100" dirty="0">
                <a:solidFill>
                  <a:srgbClr val="1F1F1F"/>
                </a:solidFill>
                <a:latin typeface="Roboto"/>
                <a:ea typeface="Roboto"/>
                <a:cs typeface="Roboto"/>
                <a:sym typeface="Roboto"/>
              </a:rPr>
              <a:t>Hilton Antwerp Old Town, </a:t>
            </a:r>
            <a:r>
              <a:rPr lang="en-US" sz="1100" dirty="0"/>
              <a:t>Antwerp, Belgium </a:t>
            </a:r>
          </a:p>
          <a:p>
            <a:pPr lvl="1"/>
            <a:r>
              <a:rPr lang="en-US" sz="1100" dirty="0"/>
              <a:t>			– in negotiations – Target completion by 2025 May</a:t>
            </a:r>
          </a:p>
          <a:p>
            <a:pPr lvl="1"/>
            <a:r>
              <a:rPr lang="en-US" sz="800" dirty="0"/>
              <a:t>2026 Sept 13-18 Hilton Waikoloa Village, Waikoloa, HI – Contracted (802WFIN-22-0008r0)</a:t>
            </a:r>
          </a:p>
          <a:p>
            <a:pPr marL="755580" lvl="1" indent="-290608" defTabSz="456900">
              <a:defRPr/>
            </a:pPr>
            <a:r>
              <a:rPr lang="en-US" sz="800" dirty="0"/>
              <a:t>2027 Jan 10-15 – Hyatt Regency Irvine </a:t>
            </a:r>
            <a:r>
              <a:rPr lang="en-US" sz="1100" dirty="0"/>
              <a:t>– Contracted (802WFin-24/0060r0)</a:t>
            </a:r>
            <a:endParaRPr lang="en-US" sz="800" dirty="0"/>
          </a:p>
          <a:p>
            <a:pPr marL="755580" lvl="1" indent="-290608" defTabSz="456900">
              <a:defRPr/>
            </a:pPr>
            <a:r>
              <a:rPr lang="en-US" sz="800" dirty="0"/>
              <a:t>2027 May 9-14 – Auckland, New Zealand </a:t>
            </a:r>
          </a:p>
          <a:p>
            <a:pPr marL="755580" lvl="1" indent="-290608" defTabSz="456900">
              <a:defRPr/>
            </a:pPr>
            <a:r>
              <a:rPr lang="en-US" sz="800" dirty="0"/>
              <a:t>			– Contract TBC – pending Site Visit</a:t>
            </a:r>
          </a:p>
          <a:p>
            <a:pPr lvl="0">
              <a:buFont typeface="Times New Roman" pitchFamily="16" charset="0"/>
              <a:buNone/>
            </a:pPr>
            <a:r>
              <a:rPr lang="en-US" sz="800" dirty="0"/>
              <a:t>	2027 Sept 12-17 – Grand Hyatt Atlanta, Buckhead, GA, USA – Contracted (802WFin-24-0025r0)</a:t>
            </a:r>
          </a:p>
          <a:p>
            <a:pPr lvl="0">
              <a:buFont typeface="Times New Roman" pitchFamily="16" charset="0"/>
              <a:buNone/>
            </a:pPr>
            <a:r>
              <a:rPr lang="en-US" sz="800" dirty="0"/>
              <a:t>	2028 Jan 16-21 – Hilton Panama, Panama City, Panama – Contracted (802WFin-24/0072)</a:t>
            </a:r>
          </a:p>
          <a:p>
            <a:pPr lvl="1"/>
            <a:r>
              <a:rPr lang="en-US" sz="1100" dirty="0"/>
              <a:t>2028 Sept 10-15 - Hilton Waikoloa Village, Waikoloa, HI  - Negotiations target end of 2025 June</a:t>
            </a:r>
          </a:p>
          <a:p>
            <a:pPr lvl="1"/>
            <a:r>
              <a:rPr lang="en-US" sz="1100" dirty="0"/>
              <a:t>2029 Sept 09-14 - Hilton Waikoloa Village, Waikoloa, HI - Negotiations target end of 2025 June</a:t>
            </a:r>
          </a:p>
        </p:txBody>
      </p:sp>
    </p:spTree>
    <p:extLst>
      <p:ext uri="{BB962C8B-B14F-4D97-AF65-F5344CB8AC3E}">
        <p14:creationId xmlns:p14="http://schemas.microsoft.com/office/powerpoint/2010/main" val="8462307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8688CB-373A-E71D-EEDB-AA1B88D72A0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508BD3-6A56-4A02-62EC-C14A00186F3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60E291D-0F28-1DFA-4989-6AF06300B4C1}"/>
              </a:ext>
            </a:extLst>
          </p:cNvPr>
          <p:cNvSpPr>
            <a:spLocks noGrp="1"/>
          </p:cNvSpPr>
          <p:nvPr>
            <p:ph type="body" idx="1"/>
          </p:nvPr>
        </p:nvSpPr>
        <p:spPr/>
        <p:txBody>
          <a:bodyPr/>
          <a:lstStyle/>
          <a:p>
            <a:pPr defTabSz="456900">
              <a:defRPr/>
            </a:pPr>
            <a:r>
              <a:rPr lang="en-US" sz="1000"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a:extLst>
              <a:ext uri="{FF2B5EF4-FFF2-40B4-BE49-F238E27FC236}">
                <a16:creationId xmlns:a16="http://schemas.microsoft.com/office/drawing/2014/main" id="{9C054243-B822-6460-C5EB-28723CD30F0B}"/>
              </a:ext>
            </a:extLst>
          </p:cNvPr>
          <p:cNvSpPr>
            <a:spLocks noGrp="1"/>
          </p:cNvSpPr>
          <p:nvPr>
            <p:ph type="hdr"/>
          </p:nvPr>
        </p:nvSpPr>
        <p:spPr/>
        <p:txBody>
          <a:bodyPr/>
          <a:lstStyle/>
          <a:p>
            <a:r>
              <a:rPr lang="pt-BR"/>
              <a:t>doc.: IEEE 802 EC-25/0002r2</a:t>
            </a:r>
            <a:endParaRPr lang="en-US" dirty="0"/>
          </a:p>
        </p:txBody>
      </p:sp>
      <p:sp>
        <p:nvSpPr>
          <p:cNvPr id="5" name="Date Placeholder 4">
            <a:extLst>
              <a:ext uri="{FF2B5EF4-FFF2-40B4-BE49-F238E27FC236}">
                <a16:creationId xmlns:a16="http://schemas.microsoft.com/office/drawing/2014/main" id="{0F4CB35B-8F8F-0A57-50B7-382A85DCDABA}"/>
              </a:ext>
            </a:extLst>
          </p:cNvPr>
          <p:cNvSpPr>
            <a:spLocks noGrp="1"/>
          </p:cNvSpPr>
          <p:nvPr>
            <p:ph type="dt"/>
          </p:nvPr>
        </p:nvSpPr>
        <p:spPr/>
        <p:txBody>
          <a:bodyPr/>
          <a:lstStyle/>
          <a:p>
            <a:r>
              <a:rPr lang="en-US"/>
              <a:t>April 2025</a:t>
            </a:r>
            <a:endParaRPr lang="en-US" dirty="0"/>
          </a:p>
        </p:txBody>
      </p:sp>
      <p:sp>
        <p:nvSpPr>
          <p:cNvPr id="6" name="Footer Placeholder 5">
            <a:extLst>
              <a:ext uri="{FF2B5EF4-FFF2-40B4-BE49-F238E27FC236}">
                <a16:creationId xmlns:a16="http://schemas.microsoft.com/office/drawing/2014/main" id="{077347F3-6F9C-D51E-2D48-C55713437475}"/>
              </a:ext>
            </a:extLst>
          </p:cNvPr>
          <p:cNvSpPr>
            <a:spLocks noGrp="1"/>
          </p:cNvSpPr>
          <p:nvPr>
            <p:ph type="ftr"/>
          </p:nvPr>
        </p:nvSpPr>
        <p:spPr/>
        <p:txBody>
          <a:bodyPr/>
          <a:lstStyle/>
          <a:p>
            <a:r>
              <a:rPr lang="en-US"/>
              <a:t>Jon Rosdahl, Qualcomm</a:t>
            </a:r>
            <a:endParaRPr lang="en-US" dirty="0"/>
          </a:p>
        </p:txBody>
      </p:sp>
      <p:sp>
        <p:nvSpPr>
          <p:cNvPr id="7" name="Slide Number Placeholder 6">
            <a:extLst>
              <a:ext uri="{FF2B5EF4-FFF2-40B4-BE49-F238E27FC236}">
                <a16:creationId xmlns:a16="http://schemas.microsoft.com/office/drawing/2014/main" id="{40048F76-3E67-AB59-03FA-38D962879550}"/>
              </a:ext>
            </a:extLst>
          </p:cNvPr>
          <p:cNvSpPr>
            <a:spLocks noGrp="1"/>
          </p:cNvSpPr>
          <p:nvPr>
            <p:ph type="sldNum"/>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704811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41075537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EC-25/0002r2</a:t>
            </a:r>
            <a:endParaRPr lang="en-US" dirty="0"/>
          </a:p>
        </p:txBody>
      </p:sp>
      <p:sp>
        <p:nvSpPr>
          <p:cNvPr id="5" name="Rectangle 3"/>
          <p:cNvSpPr>
            <a:spLocks noGrp="1" noChangeArrowheads="1"/>
          </p:cNvSpPr>
          <p:nvPr>
            <p:ph type="dt"/>
          </p:nvPr>
        </p:nvSpPr>
        <p:spPr>
          <a:ln/>
        </p:spPr>
        <p:txBody>
          <a:bodyPr/>
          <a:lstStyle/>
          <a:p>
            <a:r>
              <a:rPr lang="en-US"/>
              <a:t>April 2025</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304406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a:p>
            <a:r>
              <a:rPr lang="en-US" dirty="0"/>
              <a:t>Motion 2 and 3 were not made during the 2026-06-12 Telecon -</a:t>
            </a:r>
          </a:p>
        </p:txBody>
      </p:sp>
      <p:sp>
        <p:nvSpPr>
          <p:cNvPr id="4" name="Header Placeholder 3"/>
          <p:cNvSpPr>
            <a:spLocks noGrp="1"/>
          </p:cNvSpPr>
          <p:nvPr>
            <p:ph type="hdr"/>
          </p:nvPr>
        </p:nvSpPr>
        <p:spPr/>
        <p:txBody>
          <a:bodyPr/>
          <a:lstStyle/>
          <a:p>
            <a:r>
              <a:rPr lang="pt-BR"/>
              <a:t>doc.: IEEE 802 EC-25/0002r2</a:t>
            </a:r>
            <a:endParaRPr lang="en-US" dirty="0"/>
          </a:p>
        </p:txBody>
      </p:sp>
      <p:sp>
        <p:nvSpPr>
          <p:cNvPr id="5" name="Date Placeholder 4"/>
          <p:cNvSpPr>
            <a:spLocks noGrp="1"/>
          </p:cNvSpPr>
          <p:nvPr>
            <p:ph type="dt"/>
          </p:nvPr>
        </p:nvSpPr>
        <p:spPr/>
        <p:txBody>
          <a:bodyPr/>
          <a:lstStyle/>
          <a:p>
            <a:r>
              <a:rPr lang="en-US"/>
              <a:t>April 2025</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660323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April 2025</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April 2025</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April 2025</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29218" y="6355434"/>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EC-25/0002r4</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802WCSC Wireless Meeting Venue Manager Report 2025</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2025-05-11</a:t>
            </a:r>
          </a:p>
        </p:txBody>
      </p:sp>
      <p:sp>
        <p:nvSpPr>
          <p:cNvPr id="6" name="Date Placeholder 3"/>
          <p:cNvSpPr>
            <a:spLocks noGrp="1"/>
          </p:cNvSpPr>
          <p:nvPr>
            <p:ph type="dt" idx="10"/>
          </p:nvPr>
        </p:nvSpPr>
        <p:spPr/>
        <p:txBody>
          <a:bodyPr/>
          <a:lstStyle/>
          <a:p>
            <a:r>
              <a:rPr lang="en-US"/>
              <a:t>April 2025</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18BF1-CB20-4BE0-D948-64B2E32CA04D}"/>
              </a:ext>
            </a:extLst>
          </p:cNvPr>
          <p:cNvSpPr>
            <a:spLocks noGrp="1"/>
          </p:cNvSpPr>
          <p:nvPr>
            <p:ph type="title"/>
          </p:nvPr>
        </p:nvSpPr>
        <p:spPr/>
        <p:txBody>
          <a:bodyPr/>
          <a:lstStyle/>
          <a:p>
            <a:r>
              <a:rPr lang="en-US" dirty="0"/>
              <a:t>Call for Interest – Venue Selection and Contracting	</a:t>
            </a:r>
          </a:p>
        </p:txBody>
      </p:sp>
      <p:sp>
        <p:nvSpPr>
          <p:cNvPr id="3" name="Content Placeholder 2">
            <a:extLst>
              <a:ext uri="{FF2B5EF4-FFF2-40B4-BE49-F238E27FC236}">
                <a16:creationId xmlns:a16="http://schemas.microsoft.com/office/drawing/2014/main" id="{54F2B5C2-2D5C-773A-5A82-179A782ED867}"/>
              </a:ext>
            </a:extLst>
          </p:cNvPr>
          <p:cNvSpPr>
            <a:spLocks noGrp="1"/>
          </p:cNvSpPr>
          <p:nvPr>
            <p:ph idx="1"/>
          </p:nvPr>
        </p:nvSpPr>
        <p:spPr/>
        <p:txBody>
          <a:bodyPr/>
          <a:lstStyle/>
          <a:p>
            <a:r>
              <a:rPr lang="en-US" dirty="0"/>
              <a:t>The IEEE 802 LMSC Chair, James Gilb, has asked all LMSC members with roles that would need orientation and training if replaced, to identify potential candidates to take over the various roles and responsibilities within the 802 LMSC.</a:t>
            </a:r>
          </a:p>
          <a:p>
            <a:r>
              <a:rPr lang="en-US" dirty="0"/>
              <a:t>One Role that I have is the IEEE 802 Wireless Venue Meeting Manager.</a:t>
            </a:r>
          </a:p>
          <a:p>
            <a:r>
              <a:rPr lang="en-US" dirty="0"/>
              <a:t>The next slide outlines the role and responsibilities required.</a:t>
            </a:r>
          </a:p>
          <a:p>
            <a:r>
              <a:rPr lang="en-US" dirty="0"/>
              <a:t>If you or someone you know would be interested in taking an active part in this role in the future, please have them contact me.</a:t>
            </a:r>
          </a:p>
        </p:txBody>
      </p:sp>
      <p:sp>
        <p:nvSpPr>
          <p:cNvPr id="4" name="Date Placeholder 3">
            <a:extLst>
              <a:ext uri="{FF2B5EF4-FFF2-40B4-BE49-F238E27FC236}">
                <a16:creationId xmlns:a16="http://schemas.microsoft.com/office/drawing/2014/main" id="{91CA51A4-83B5-2417-0E42-A9FF1415B8C9}"/>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2AD0C92D-B959-A08C-C17F-6714D1DA3CC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A855CF0-9E71-5DBF-7222-E8817D84A1ED}"/>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19513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April 2025</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11</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4C8D-944F-0CD2-1EB2-CB89EF76015C}"/>
              </a:ext>
            </a:extLst>
          </p:cNvPr>
          <p:cNvSpPr>
            <a:spLocks noGrp="1"/>
          </p:cNvSpPr>
          <p:nvPr>
            <p:ph type="title"/>
          </p:nvPr>
        </p:nvSpPr>
        <p:spPr/>
        <p:txBody>
          <a:bodyPr/>
          <a:lstStyle/>
          <a:p>
            <a:r>
              <a:rPr lang="en-US" dirty="0"/>
              <a:t>2024-09-08- Straw Poll – </a:t>
            </a:r>
            <a:br>
              <a:rPr lang="en-US" dirty="0"/>
            </a:br>
            <a:r>
              <a:rPr lang="en-US" dirty="0"/>
              <a:t>Extend offer to Hilton Waikoloa Village Hotel</a:t>
            </a:r>
          </a:p>
        </p:txBody>
      </p:sp>
      <p:sp>
        <p:nvSpPr>
          <p:cNvPr id="3" name="Content Placeholder 2">
            <a:extLst>
              <a:ext uri="{FF2B5EF4-FFF2-40B4-BE49-F238E27FC236}">
                <a16:creationId xmlns:a16="http://schemas.microsoft.com/office/drawing/2014/main" id="{081F868F-15A0-D5F9-0038-BD6076DE57FD}"/>
              </a:ext>
            </a:extLst>
          </p:cNvPr>
          <p:cNvSpPr>
            <a:spLocks noGrp="1"/>
          </p:cNvSpPr>
          <p:nvPr>
            <p:ph idx="1"/>
          </p:nvPr>
        </p:nvSpPr>
        <p:spPr/>
        <p:txBody>
          <a:bodyPr/>
          <a:lstStyle/>
          <a:p>
            <a:r>
              <a:rPr lang="en-US" dirty="0"/>
              <a:t>Would you support returning to the Hilton Waikoloa for 2028 and 2029?</a:t>
            </a:r>
          </a:p>
          <a:p>
            <a:endParaRPr lang="en-US" dirty="0"/>
          </a:p>
          <a:p>
            <a:r>
              <a:rPr lang="en-US" dirty="0"/>
              <a:t>Results:    Yes: 17  No: 2 Abstain: 0</a:t>
            </a:r>
          </a:p>
          <a:p>
            <a:endParaRPr lang="en-US" dirty="0"/>
          </a:p>
          <a:p>
            <a:endParaRPr lang="en-US" dirty="0"/>
          </a:p>
          <a:p>
            <a:r>
              <a:rPr lang="en-US" dirty="0"/>
              <a:t>802 Wireless Meeting Venue Manager will investigate the opportunities with the Hilton Waikoloa Village Hotel.</a:t>
            </a:r>
          </a:p>
        </p:txBody>
      </p:sp>
      <p:sp>
        <p:nvSpPr>
          <p:cNvPr id="4" name="Date Placeholder 3">
            <a:extLst>
              <a:ext uri="{FF2B5EF4-FFF2-40B4-BE49-F238E27FC236}">
                <a16:creationId xmlns:a16="http://schemas.microsoft.com/office/drawing/2014/main" id="{495B3B11-6E6E-87BD-ED06-6C215371B18E}"/>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22CDBFEF-879F-019D-56D7-3A65A5CFA67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7D65D3F-D445-B162-5D47-64C7EF20FDB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1842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6DD4-7C78-223B-8FA3-DE8770AE4F55}"/>
              </a:ext>
            </a:extLst>
          </p:cNvPr>
          <p:cNvSpPr>
            <a:spLocks noGrp="1"/>
          </p:cNvSpPr>
          <p:nvPr>
            <p:ph type="title"/>
          </p:nvPr>
        </p:nvSpPr>
        <p:spPr>
          <a:xfrm>
            <a:off x="914401" y="685801"/>
            <a:ext cx="10361084" cy="685799"/>
          </a:xfrm>
        </p:spPr>
        <p:txBody>
          <a:bodyPr/>
          <a:lstStyle/>
          <a:p>
            <a:r>
              <a:rPr lang="en-US" sz="2800" dirty="0"/>
              <a:t>Motion to set the 2025 Session Fees – 2024-07-14</a:t>
            </a:r>
          </a:p>
        </p:txBody>
      </p:sp>
      <p:sp>
        <p:nvSpPr>
          <p:cNvPr id="3" name="Content Placeholder 2">
            <a:extLst>
              <a:ext uri="{FF2B5EF4-FFF2-40B4-BE49-F238E27FC236}">
                <a16:creationId xmlns:a16="http://schemas.microsoft.com/office/drawing/2014/main" id="{87A51AA7-1187-FAD7-9387-0C1CAB85428E}"/>
              </a:ext>
            </a:extLst>
          </p:cNvPr>
          <p:cNvSpPr>
            <a:spLocks noGrp="1"/>
          </p:cNvSpPr>
          <p:nvPr>
            <p:ph idx="1"/>
          </p:nvPr>
        </p:nvSpPr>
        <p:spPr>
          <a:xfrm>
            <a:off x="914401" y="1486693"/>
            <a:ext cx="10361084" cy="4607721"/>
          </a:xfrm>
        </p:spPr>
        <p:txBody>
          <a:bodyPr/>
          <a:lstStyle/>
          <a:p>
            <a:r>
              <a:rPr lang="en-US" sz="2000" dirty="0"/>
              <a:t>Move to set the 2025 Session fees:</a:t>
            </a:r>
          </a:p>
          <a:p>
            <a:pPr lvl="1"/>
            <a:r>
              <a:rPr lang="en-US" dirty="0"/>
              <a:t>	Early Bird:	$600</a:t>
            </a:r>
          </a:p>
          <a:p>
            <a:pPr lvl="1"/>
            <a:r>
              <a:rPr lang="en-US" dirty="0"/>
              <a:t>	Standard:		$800</a:t>
            </a:r>
          </a:p>
          <a:p>
            <a:pPr lvl="1"/>
            <a:r>
              <a:rPr lang="en-US" dirty="0"/>
              <a:t>	Late:			$1,000</a:t>
            </a:r>
          </a:p>
          <a:p>
            <a:pPr lvl="1"/>
            <a:r>
              <a:rPr lang="en-US" dirty="0"/>
              <a:t>A $300 discount for 3-night Hotel Stay may be applied for the May and September Wireless Interim Sessions.</a:t>
            </a:r>
          </a:p>
          <a:p>
            <a:pPr lvl="1"/>
            <a:r>
              <a:rPr lang="en-US" dirty="0"/>
              <a:t>Dates of the specific deadlines will be set by 802WCSC Venue Manager and Meeting planners.</a:t>
            </a:r>
          </a:p>
          <a:p>
            <a:pPr lvl="1"/>
            <a:endParaRPr lang="en-US" b="0" dirty="0"/>
          </a:p>
          <a:p>
            <a:pPr lvl="1"/>
            <a:r>
              <a:rPr lang="en-US" b="0" dirty="0"/>
              <a:t>Moved: Jon Rosdahl</a:t>
            </a:r>
          </a:p>
          <a:p>
            <a:pPr lvl="1"/>
            <a:r>
              <a:rPr lang="en-US" b="0" dirty="0"/>
              <a:t>Seconded: Ben Rolfe</a:t>
            </a:r>
          </a:p>
          <a:p>
            <a:pPr lvl="1"/>
            <a:r>
              <a:rPr lang="en-US" b="0" dirty="0"/>
              <a:t>Results: 8-0-0</a:t>
            </a:r>
          </a:p>
        </p:txBody>
      </p:sp>
      <p:sp>
        <p:nvSpPr>
          <p:cNvPr id="4" name="Slide Number Placeholder 3">
            <a:extLst>
              <a:ext uri="{FF2B5EF4-FFF2-40B4-BE49-F238E27FC236}">
                <a16:creationId xmlns:a16="http://schemas.microsoft.com/office/drawing/2014/main" id="{4C125B23-6A42-8902-95E0-8AADDBE5B14C}"/>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20FF57B0-5805-42A4-09EC-23ED8E0E57B6}"/>
              </a:ext>
            </a:extLst>
          </p:cNvPr>
          <p:cNvSpPr>
            <a:spLocks noGrp="1"/>
          </p:cNvSpPr>
          <p:nvPr>
            <p:ph type="ftr" idx="14"/>
          </p:nvPr>
        </p:nvSpPr>
        <p:spPr bwMode="auto">
          <a:xfrm>
            <a:off x="7162800" y="6551475"/>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a:extLst>
              <a:ext uri="{FF2B5EF4-FFF2-40B4-BE49-F238E27FC236}">
                <a16:creationId xmlns:a16="http://schemas.microsoft.com/office/drawing/2014/main" id="{A50577D4-1D23-F4B2-71C5-4850342A596F}"/>
              </a:ext>
            </a:extLst>
          </p:cNvPr>
          <p:cNvSpPr>
            <a:spLocks noGrp="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April 2025</a:t>
            </a:r>
            <a:endParaRPr lang="en-GB" dirty="0"/>
          </a:p>
        </p:txBody>
      </p:sp>
    </p:spTree>
    <p:extLst>
      <p:ext uri="{BB962C8B-B14F-4D97-AF65-F5344CB8AC3E}">
        <p14:creationId xmlns:p14="http://schemas.microsoft.com/office/powerpoint/2010/main" val="14142850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D36A-5BCB-E5AF-9B8A-B03ECB97BE3E}"/>
              </a:ext>
            </a:extLst>
          </p:cNvPr>
          <p:cNvSpPr>
            <a:spLocks noGrp="1"/>
          </p:cNvSpPr>
          <p:nvPr>
            <p:ph type="title"/>
          </p:nvPr>
        </p:nvSpPr>
        <p:spPr>
          <a:xfrm>
            <a:off x="914401" y="685802"/>
            <a:ext cx="10361084" cy="701678"/>
          </a:xfrm>
        </p:spPr>
        <p:txBody>
          <a:bodyPr/>
          <a:lstStyle/>
          <a:p>
            <a:r>
              <a:rPr lang="en-US" sz="2400" dirty="0"/>
              <a:t>Motion #1 2025 May Interim Reschedule/Update – 2024-06-12</a:t>
            </a:r>
          </a:p>
        </p:txBody>
      </p:sp>
      <p:sp>
        <p:nvSpPr>
          <p:cNvPr id="3" name="Content Placeholder 2">
            <a:extLst>
              <a:ext uri="{FF2B5EF4-FFF2-40B4-BE49-F238E27FC236}">
                <a16:creationId xmlns:a16="http://schemas.microsoft.com/office/drawing/2014/main" id="{DD82223B-7FD0-3AAC-20F9-8DDE65B5A6AB}"/>
              </a:ext>
            </a:extLst>
          </p:cNvPr>
          <p:cNvSpPr>
            <a:spLocks noGrp="1"/>
          </p:cNvSpPr>
          <p:nvPr>
            <p:ph idx="1"/>
          </p:nvPr>
        </p:nvSpPr>
        <p:spPr>
          <a:xfrm>
            <a:off x="914401" y="1751015"/>
            <a:ext cx="10361084" cy="4724400"/>
          </a:xfrm>
        </p:spPr>
        <p:txBody>
          <a:bodyPr/>
          <a:lstStyle/>
          <a:p>
            <a:r>
              <a:rPr lang="en-US" sz="2000" b="0" dirty="0"/>
              <a:t>Motion: Move to reschedule the 2025 May IEEE 802 Wireless Interim as follows:</a:t>
            </a:r>
          </a:p>
          <a:p>
            <a:r>
              <a:rPr lang="en-US" sz="2000" b="0" dirty="0"/>
              <a:t>	the date of the 2025 May IEEE 802 Wireless Interim as 11-16 May 2025 with the venue changed to Marriott Warsaw, Warsaw, Poland.</a:t>
            </a:r>
          </a:p>
          <a:p>
            <a:endParaRPr lang="en-US" sz="2000" b="0" dirty="0"/>
          </a:p>
          <a:p>
            <a:r>
              <a:rPr lang="en-US" sz="2000" b="0" dirty="0"/>
              <a:t>Moved: Jon Rosdahl</a:t>
            </a:r>
          </a:p>
          <a:p>
            <a:r>
              <a:rPr lang="en-US" sz="2000" b="0" dirty="0"/>
              <a:t>Second: Ben Rolfe</a:t>
            </a:r>
          </a:p>
          <a:p>
            <a:r>
              <a:rPr lang="en-US" sz="2000" b="0" dirty="0"/>
              <a:t>Results: 5-0-0</a:t>
            </a:r>
          </a:p>
          <a:p>
            <a:endParaRPr lang="en-US" sz="2000" b="0" dirty="0"/>
          </a:p>
        </p:txBody>
      </p:sp>
      <p:sp>
        <p:nvSpPr>
          <p:cNvPr id="4" name="Date Placeholder 3">
            <a:extLst>
              <a:ext uri="{FF2B5EF4-FFF2-40B4-BE49-F238E27FC236}">
                <a16:creationId xmlns:a16="http://schemas.microsoft.com/office/drawing/2014/main" id="{F66B9861-A2B3-C1C4-8A6E-D3A4B61D8A9B}"/>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CFA8F8AF-8BFB-D7D8-010B-CEBDC578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87587-9299-2344-F491-635B9E322C51}"/>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231813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1F4D-089D-22EC-45AB-5D3591CDAA13}"/>
              </a:ext>
            </a:extLst>
          </p:cNvPr>
          <p:cNvSpPr>
            <a:spLocks noGrp="1"/>
          </p:cNvSpPr>
          <p:nvPr>
            <p:ph type="title"/>
          </p:nvPr>
        </p:nvSpPr>
        <p:spPr>
          <a:xfrm>
            <a:off x="914401" y="685801"/>
            <a:ext cx="10361084" cy="533399"/>
          </a:xfrm>
        </p:spPr>
        <p:txBody>
          <a:bodyPr/>
          <a:lstStyle/>
          <a:p>
            <a:r>
              <a:rPr lang="en-US" sz="2400" dirty="0"/>
              <a:t>Motion #4 – Site Visit – Hyatt Regency Irvine –  2024-06-12</a:t>
            </a:r>
          </a:p>
        </p:txBody>
      </p:sp>
      <p:sp>
        <p:nvSpPr>
          <p:cNvPr id="3" name="Content Placeholder 2">
            <a:extLst>
              <a:ext uri="{FF2B5EF4-FFF2-40B4-BE49-F238E27FC236}">
                <a16:creationId xmlns:a16="http://schemas.microsoft.com/office/drawing/2014/main" id="{78B25AB5-55D8-2DDA-9B32-8F0539EAD35C}"/>
              </a:ext>
            </a:extLst>
          </p:cNvPr>
          <p:cNvSpPr>
            <a:spLocks noGrp="1"/>
          </p:cNvSpPr>
          <p:nvPr>
            <p:ph idx="1"/>
          </p:nvPr>
        </p:nvSpPr>
        <p:spPr/>
        <p:txBody>
          <a:bodyPr/>
          <a:lstStyle/>
          <a:p>
            <a:pPr marL="0" indent="0">
              <a:spcBef>
                <a:spcPts val="0"/>
              </a:spcBef>
            </a:pPr>
            <a:r>
              <a:rPr lang="en-US" sz="2000" b="0" dirty="0"/>
              <a:t>Move to authorize the 802W Venue Manager, Jon Rosdahl, to go on a site visit with </a:t>
            </a:r>
            <a:r>
              <a:rPr lang="en-US" sz="2000" b="0" dirty="0" err="1"/>
              <a:t>Linespeed</a:t>
            </a:r>
            <a:r>
              <a:rPr lang="en-US" sz="2000" b="0" dirty="0"/>
              <a:t> and Face to Face Events with the purpose to prepare for 2027 January IEEE 802 Wireless Mixed-mode Interim at the Hyatt Regency Irvine Hotel in Irvine, California for the purpose of completing the contract.</a:t>
            </a:r>
            <a:br>
              <a:rPr lang="en-US" sz="2000" b="0" dirty="0"/>
            </a:br>
            <a:r>
              <a:rPr lang="en-US" sz="2000" b="0" dirty="0"/>
              <a:t>Expenses not to exceed: $1,000.</a:t>
            </a:r>
          </a:p>
          <a:p>
            <a:pPr marL="0" indent="0">
              <a:spcBef>
                <a:spcPts val="0"/>
              </a:spcBef>
            </a:pPr>
            <a:endParaRPr lang="en-US" sz="2000" b="0" dirty="0"/>
          </a:p>
          <a:p>
            <a:pPr marL="0" indent="0"/>
            <a:r>
              <a:rPr lang="en-US" sz="2000" b="0" dirty="0">
                <a:solidFill>
                  <a:schemeClr val="tx1"/>
                </a:solidFill>
              </a:rPr>
              <a:t>Moved: Stephen McCann</a:t>
            </a:r>
          </a:p>
          <a:p>
            <a:pPr marL="0" indent="0"/>
            <a:r>
              <a:rPr lang="en-US" sz="2000" b="0" dirty="0">
                <a:solidFill>
                  <a:schemeClr val="tx1"/>
                </a:solidFill>
              </a:rPr>
              <a:t>Seconded: Clint Powell</a:t>
            </a:r>
          </a:p>
          <a:p>
            <a:pPr marL="0" indent="0"/>
            <a:r>
              <a:rPr lang="en-US" sz="2000" b="0" dirty="0">
                <a:solidFill>
                  <a:schemeClr val="tx1"/>
                </a:solidFill>
              </a:rPr>
              <a:t>Results: Unanimous Consent (5 present)</a:t>
            </a:r>
          </a:p>
          <a:p>
            <a:pPr marL="0" indent="0">
              <a:spcBef>
                <a:spcPts val="0"/>
              </a:spcBef>
            </a:pPr>
            <a:endParaRPr lang="en-US" sz="2000" b="0" dirty="0"/>
          </a:p>
        </p:txBody>
      </p:sp>
      <p:sp>
        <p:nvSpPr>
          <p:cNvPr id="4" name="Date Placeholder 3">
            <a:extLst>
              <a:ext uri="{FF2B5EF4-FFF2-40B4-BE49-F238E27FC236}">
                <a16:creationId xmlns:a16="http://schemas.microsoft.com/office/drawing/2014/main" id="{15BA6FE5-96FD-116B-EBD0-A02853C7541A}"/>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64D7DCD2-322F-F0B1-7367-67216E6A95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9E168A-52E8-BAF7-12C6-E4291542626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41290871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4F6-EF18-8EEE-8C7E-9C9DA179BC09}"/>
              </a:ext>
            </a:extLst>
          </p:cNvPr>
          <p:cNvSpPr>
            <a:spLocks noGrp="1"/>
          </p:cNvSpPr>
          <p:nvPr>
            <p:ph type="title"/>
          </p:nvPr>
        </p:nvSpPr>
        <p:spPr>
          <a:xfrm>
            <a:off x="914401" y="685801"/>
            <a:ext cx="10361084" cy="609599"/>
          </a:xfrm>
        </p:spPr>
        <p:txBody>
          <a:bodyPr/>
          <a:lstStyle/>
          <a:p>
            <a:r>
              <a:rPr lang="en-US" sz="2800" dirty="0"/>
              <a:t>Motion #5 – Site Visit – Antwerp Hilton – 2024-06-12</a:t>
            </a:r>
          </a:p>
        </p:txBody>
      </p:sp>
      <p:sp>
        <p:nvSpPr>
          <p:cNvPr id="3" name="Content Placeholder 2">
            <a:extLst>
              <a:ext uri="{FF2B5EF4-FFF2-40B4-BE49-F238E27FC236}">
                <a16:creationId xmlns:a16="http://schemas.microsoft.com/office/drawing/2014/main" id="{5E645B39-5258-A5B0-23A2-7784F0995BF1}"/>
              </a:ext>
            </a:extLst>
          </p:cNvPr>
          <p:cNvSpPr>
            <a:spLocks noGrp="1"/>
          </p:cNvSpPr>
          <p:nvPr>
            <p:ph idx="1"/>
          </p:nvPr>
        </p:nvSpPr>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2026 May IEEE 802 Wireless Mixed-mode Interim at the Antwerp Hilton, Antwerp, Belgium, for the purpose of Preparing the Contract</a:t>
            </a:r>
            <a:br>
              <a:rPr lang="en-US" b="0" dirty="0"/>
            </a:br>
            <a:r>
              <a:rPr lang="en-US" b="0" dirty="0"/>
              <a:t>Expenses not to exceed: $5,000.</a:t>
            </a:r>
          </a:p>
          <a:p>
            <a:endParaRPr lang="en-US" b="0" dirty="0"/>
          </a:p>
          <a:p>
            <a:endParaRPr lang="en-US" b="0" dirty="0"/>
          </a:p>
          <a:p>
            <a:pPr marL="0" indent="0"/>
            <a:r>
              <a:rPr lang="en-US" dirty="0">
                <a:solidFill>
                  <a:schemeClr val="tx1"/>
                </a:solidFill>
              </a:rPr>
              <a:t>Moved: Ann Krieger</a:t>
            </a:r>
          </a:p>
          <a:p>
            <a:pPr marL="0" indent="0"/>
            <a:r>
              <a:rPr lang="en-US" sz="2400" dirty="0">
                <a:solidFill>
                  <a:schemeClr val="tx1"/>
                </a:solidFill>
              </a:rPr>
              <a:t>Seconded: Stephen McCann</a:t>
            </a:r>
          </a:p>
          <a:p>
            <a:pPr marL="0" indent="0"/>
            <a:r>
              <a:rPr lang="en-US" dirty="0">
                <a:solidFill>
                  <a:schemeClr val="tx1"/>
                </a:solidFill>
              </a:rPr>
              <a:t>Results: Unanimous Consent (</a:t>
            </a:r>
            <a:r>
              <a:rPr lang="en-US">
                <a:solidFill>
                  <a:schemeClr val="tx1"/>
                </a:solidFill>
              </a:rPr>
              <a:t>5 Present)</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B606DD29-B22D-1CFA-E7CA-0660498879A6}"/>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337FC5A9-9BA9-1E58-731F-C1F6C3778D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35F5F3-D24E-9263-4235-3DAC5C0EDA1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259065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dirty="0"/>
              <a:t>Motion: Approve the location of the 2026 May IEEE 802W Interim: Antwerp, Belgium 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May 11, 2025, as presented to the IEEE 802 Wireless Chairs Standing Committee during the 2025 May 802WCSC meeting and posted the link on Mentor to IEEE 802 Wireless Chairs Standing Committee reflector.</a:t>
            </a:r>
          </a:p>
        </p:txBody>
      </p:sp>
      <p:sp>
        <p:nvSpPr>
          <p:cNvPr id="4" name="Date Placeholder 3"/>
          <p:cNvSpPr>
            <a:spLocks noGrp="1"/>
          </p:cNvSpPr>
          <p:nvPr>
            <p:ph type="dt" idx="10"/>
          </p:nvPr>
        </p:nvSpPr>
        <p:spPr/>
        <p:txBody>
          <a:bodyPr/>
          <a:lstStyle/>
          <a:p>
            <a:r>
              <a:rPr lang="en-US"/>
              <a:t>April 2025</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April 2025</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8" name="TextBox 7">
            <a:extLst>
              <a:ext uri="{FF2B5EF4-FFF2-40B4-BE49-F238E27FC236}">
                <a16:creationId xmlns:a16="http://schemas.microsoft.com/office/drawing/2014/main" id="{BABB8EDA-4C9B-BACF-CD7D-805D4554F0BE}"/>
              </a:ext>
            </a:extLst>
          </p:cNvPr>
          <p:cNvSpPr txBox="1"/>
          <p:nvPr/>
        </p:nvSpPr>
        <p:spPr>
          <a:xfrm>
            <a:off x="8382000" y="6062246"/>
            <a:ext cx="2667001" cy="338554"/>
          </a:xfrm>
          <a:prstGeom prst="rect">
            <a:avLst/>
          </a:prstGeom>
          <a:noFill/>
        </p:spPr>
        <p:txBody>
          <a:bodyPr wrap="square" rtlCol="0">
            <a:spAutoFit/>
          </a:bodyPr>
          <a:lstStyle/>
          <a:p>
            <a:r>
              <a:rPr lang="en-US" sz="1600" dirty="0">
                <a:solidFill>
                  <a:schemeClr val="accent1">
                    <a:lumMod val="50000"/>
                  </a:schemeClr>
                </a:solidFill>
              </a:rPr>
              <a:t>As of  March 14, 2025</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1" y="1298576"/>
            <a:ext cx="10515599" cy="4873623"/>
          </a:xfrm>
        </p:spPr>
        <p:txBody>
          <a:bodyPr/>
          <a:lstStyle/>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dirty="0">
                <a:solidFill>
                  <a:schemeClr val="bg1"/>
                </a:solidFill>
                <a:highlight>
                  <a:srgbClr val="800000"/>
                </a:highlight>
              </a:rPr>
              <a:t>2027 March 14-19 – </a:t>
            </a:r>
            <a:r>
              <a:rPr lang="en-US" sz="1900" strike="sngStrike" dirty="0">
                <a:solidFill>
                  <a:schemeClr val="bg1"/>
                </a:solidFill>
                <a:highlight>
                  <a:srgbClr val="800000"/>
                </a:highlight>
              </a:rPr>
              <a:t>Hilton Atlanta, Atlanta, GA, United States </a:t>
            </a:r>
            <a:r>
              <a:rPr lang="en-US" sz="1900" dirty="0">
                <a:solidFill>
                  <a:schemeClr val="bg1"/>
                </a:solidFill>
                <a:highlight>
                  <a:srgbClr val="800000"/>
                </a:highlight>
              </a:rPr>
              <a:t>(New Asia Location)</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
        <p:nvSpPr>
          <p:cNvPr id="3" name="Date Placeholder 2">
            <a:extLst>
              <a:ext uri="{FF2B5EF4-FFF2-40B4-BE49-F238E27FC236}">
                <a16:creationId xmlns:a16="http://schemas.microsoft.com/office/drawing/2014/main" id="{AD9B6CA2-7564-EF5D-1CFC-ECA3141FE622}"/>
              </a:ext>
            </a:extLst>
          </p:cNvPr>
          <p:cNvSpPr>
            <a:spLocks noGrp="1"/>
          </p:cNvSpPr>
          <p:nvPr>
            <p:ph type="dt" idx="10"/>
          </p:nvPr>
        </p:nvSpPr>
        <p:spPr/>
        <p:txBody>
          <a:bodyPr/>
          <a:lstStyle/>
          <a:p>
            <a:r>
              <a:rPr lang="en-US"/>
              <a:t>April 2025</a:t>
            </a:r>
            <a:endParaRPr lang="en-GB" dirty="0"/>
          </a:p>
        </p:txBody>
      </p:sp>
      <p:sp>
        <p:nvSpPr>
          <p:cNvPr id="4" name="Footer Placeholder 3">
            <a:extLst>
              <a:ext uri="{FF2B5EF4-FFF2-40B4-BE49-F238E27FC236}">
                <a16:creationId xmlns:a16="http://schemas.microsoft.com/office/drawing/2014/main" id="{0552E1F7-479A-A151-FBC2-612037C321F5}"/>
              </a:ext>
            </a:extLst>
          </p:cNvPr>
          <p:cNvSpPr>
            <a:spLocks noGrp="1"/>
          </p:cNvSpPr>
          <p:nvPr>
            <p:ph type="ftr" idx="11"/>
          </p:nvPr>
        </p:nvSpPr>
        <p:spPr/>
        <p:txBody>
          <a:bodyPr/>
          <a:lstStyle/>
          <a:p>
            <a:r>
              <a:rPr lang="en-GB"/>
              <a:t>Jon Rosdahl, Qualcomm</a:t>
            </a:r>
            <a:endParaRPr lang="en-GB" dirty="0"/>
          </a:p>
        </p:txBody>
      </p:sp>
      <p:sp>
        <p:nvSpPr>
          <p:cNvPr id="5" name="Slide Number Placeholder 4">
            <a:extLst>
              <a:ext uri="{FF2B5EF4-FFF2-40B4-BE49-F238E27FC236}">
                <a16:creationId xmlns:a16="http://schemas.microsoft.com/office/drawing/2014/main" id="{100AADD9-ACBC-0491-40E7-8D9CF875163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757999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Wingdings" panose="05000000000000000000" pitchFamily="2" charset="2"/>
              <a:buChar char="v"/>
            </a:pPr>
            <a:r>
              <a:rPr lang="en-GB" sz="2000" b="0" dirty="0">
                <a:highlight>
                  <a:srgbClr val="FFFF00"/>
                </a:highlight>
              </a:rPr>
              <a:t>2025-05 (11-16) </a:t>
            </a:r>
            <a:r>
              <a:rPr lang="en-GB" sz="2000" dirty="0">
                <a:solidFill>
                  <a:srgbClr val="C00000"/>
                </a:solidFill>
                <a:highlight>
                  <a:srgbClr val="FFFF00"/>
                </a:highlight>
              </a:rPr>
              <a:t>Warsaw Presidential Hotel – Warsaw, Poland</a:t>
            </a:r>
            <a:endParaRPr lang="en-GB" sz="1600" dirty="0">
              <a:solidFill>
                <a:schemeClr val="bg1"/>
              </a:solidFill>
              <a:highlight>
                <a:srgbClr val="000000"/>
              </a:highlight>
            </a:endParaRPr>
          </a:p>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Times New Roman" pitchFamily="16" charset="0"/>
              <a:buChar char="•"/>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endParaRPr lang="en-GB" sz="1200" b="0" dirty="0">
              <a:highlight>
                <a:srgbClr val="00FF00"/>
              </a:highlight>
            </a:endParaRP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endParaRPr lang="en-GB" sz="1200" b="0" dirty="0">
              <a:highlight>
                <a:srgbClr val="00FF00"/>
              </a:highlight>
            </a:endParaRPr>
          </a:p>
          <a:p>
            <a:pPr>
              <a:buFont typeface="Wingdings" panose="05000000000000000000" pitchFamily="2" charset="2"/>
              <a:buChar char="v"/>
            </a:pPr>
            <a:r>
              <a:rPr lang="en-US" sz="2000" b="0" dirty="0"/>
              <a:t>2028-01 </a:t>
            </a:r>
            <a:r>
              <a:rPr lang="en-GB" sz="2000" b="0" dirty="0"/>
              <a:t>(16-21) Hilton Panama, Panama City, Panama</a:t>
            </a:r>
          </a:p>
          <a:p>
            <a:pPr>
              <a:buFont typeface="Times New Roman" pitchFamily="16" charset="0"/>
              <a:buChar char="•"/>
            </a:pPr>
            <a:r>
              <a:rPr lang="en-US" sz="2000" b="0" dirty="0"/>
              <a:t>2028-09 (10-15) </a:t>
            </a:r>
            <a:r>
              <a:rPr lang="en-GB" sz="2000" b="0" dirty="0"/>
              <a:t>Hilton Waikoloa, Waikoloa, HI, USA</a:t>
            </a:r>
            <a:r>
              <a:rPr lang="en-GB" sz="1100" b="0" dirty="0">
                <a:highlight>
                  <a:srgbClr val="00FF00"/>
                </a:highlight>
              </a:rPr>
              <a:t>(Contract TBC)</a:t>
            </a:r>
            <a:endParaRPr lang="en-US" sz="2000" b="0" dirty="0"/>
          </a:p>
          <a:p>
            <a:pPr>
              <a:buFont typeface="Times New Roman" pitchFamily="16" charset="0"/>
              <a:buChar char="•"/>
            </a:pPr>
            <a:r>
              <a:rPr lang="en-US" sz="2000" b="0" dirty="0"/>
              <a:t>2029-09 (9-14) </a:t>
            </a:r>
            <a:r>
              <a:rPr lang="en-GB" sz="2000" b="0" dirty="0"/>
              <a:t>Hilton Waikoloa, Waikoloa, HI, USA</a:t>
            </a:r>
            <a:r>
              <a:rPr lang="en-GB" sz="1200" b="0" dirty="0">
                <a:highlight>
                  <a:srgbClr val="00FF00"/>
                </a:highlight>
              </a:rPr>
              <a:t>(Contract TBC)</a:t>
            </a:r>
            <a:endParaRPr lang="en-US" sz="1800" b="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April 2025</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4</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443825" y="5616102"/>
            <a:ext cx="3492062"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665758" y="709614"/>
            <a:ext cx="1992842" cy="338554"/>
          </a:xfrm>
          <a:prstGeom prst="rect">
            <a:avLst/>
          </a:prstGeom>
          <a:noFill/>
        </p:spPr>
        <p:txBody>
          <a:bodyPr wrap="square" rtlCol="0">
            <a:spAutoFit/>
          </a:bodyPr>
          <a:lstStyle/>
          <a:p>
            <a:r>
              <a:rPr lang="en-US" sz="1600" dirty="0">
                <a:solidFill>
                  <a:schemeClr val="accent1">
                    <a:lumMod val="50000"/>
                  </a:schemeClr>
                </a:solidFill>
              </a:rPr>
              <a:t>As of March 9, 2024, </a:t>
            </a:r>
          </a:p>
        </p:txBody>
      </p:sp>
    </p:spTree>
    <p:extLst>
      <p:ext uri="{BB962C8B-B14F-4D97-AF65-F5344CB8AC3E}">
        <p14:creationId xmlns:p14="http://schemas.microsoft.com/office/powerpoint/2010/main" val="2819273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0B756-F2B5-8BF3-1680-82282B0935E0}"/>
              </a:ext>
            </a:extLst>
          </p:cNvPr>
          <p:cNvSpPr>
            <a:spLocks noGrp="1"/>
          </p:cNvSpPr>
          <p:nvPr>
            <p:ph type="title"/>
          </p:nvPr>
        </p:nvSpPr>
        <p:spPr/>
        <p:txBody>
          <a:bodyPr/>
          <a:lstStyle/>
          <a:p>
            <a:r>
              <a:rPr lang="en-US" dirty="0"/>
              <a:t>Possible Future Venue discussion</a:t>
            </a:r>
          </a:p>
        </p:txBody>
      </p:sp>
      <p:sp>
        <p:nvSpPr>
          <p:cNvPr id="3" name="Content Placeholder 2">
            <a:extLst>
              <a:ext uri="{FF2B5EF4-FFF2-40B4-BE49-F238E27FC236}">
                <a16:creationId xmlns:a16="http://schemas.microsoft.com/office/drawing/2014/main" id="{DC5654C8-8B5B-1E47-7435-94866291057A}"/>
              </a:ext>
            </a:extLst>
          </p:cNvPr>
          <p:cNvSpPr>
            <a:spLocks noGrp="1"/>
          </p:cNvSpPr>
          <p:nvPr>
            <p:ph idx="1"/>
          </p:nvPr>
        </p:nvSpPr>
        <p:spPr/>
        <p:txBody>
          <a:bodyPr/>
          <a:lstStyle/>
          <a:p>
            <a:r>
              <a:rPr lang="en-US" dirty="0"/>
              <a:t>We will have a full RFP prepared for the Sept/Oct 2026 timeframe to be reviewed for selection in November 2026.</a:t>
            </a:r>
          </a:p>
          <a:p>
            <a:endParaRPr lang="en-US" dirty="0"/>
          </a:p>
          <a:p>
            <a:r>
              <a:rPr lang="en-US" dirty="0"/>
              <a:t>However, we do have an unsolicited proposal to consider today.</a:t>
            </a:r>
          </a:p>
          <a:p>
            <a:endParaRPr lang="en-US" dirty="0"/>
          </a:p>
          <a:p>
            <a:r>
              <a:rPr lang="en-US" dirty="0"/>
              <a:t>The Warsaw Presidential Hotel has made an offer for 2028 May 802 Wireless Interim.</a:t>
            </a:r>
          </a:p>
          <a:p>
            <a:endParaRPr lang="en-US" dirty="0"/>
          </a:p>
        </p:txBody>
      </p:sp>
      <p:sp>
        <p:nvSpPr>
          <p:cNvPr id="4" name="Date Placeholder 3">
            <a:extLst>
              <a:ext uri="{FF2B5EF4-FFF2-40B4-BE49-F238E27FC236}">
                <a16:creationId xmlns:a16="http://schemas.microsoft.com/office/drawing/2014/main" id="{E78FF581-E3E7-E71D-0C20-5985CBACB0EF}"/>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C06E588A-1910-11E9-2C9A-2706C7893EF7}"/>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46A5665-5369-B0FB-9B05-98336B38AA5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57745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35BE8AB-E919-6268-81AD-A125F021EBFD}"/>
              </a:ext>
            </a:extLst>
          </p:cNvPr>
          <p:cNvPicPr>
            <a:picLocks noChangeAspect="1"/>
          </p:cNvPicPr>
          <p:nvPr/>
        </p:nvPicPr>
        <p:blipFill>
          <a:blip r:embed="rId2"/>
          <a:srcRect l="2248" r="1" b="1"/>
          <a:stretch/>
        </p:blipFill>
        <p:spPr>
          <a:xfrm>
            <a:off x="120650" y="723900"/>
            <a:ext cx="11950700" cy="5562600"/>
          </a:xfrm>
          <a:prstGeom prst="rect">
            <a:avLst/>
          </a:prstGeom>
          <a:noFill/>
        </p:spPr>
      </p:pic>
      <p:sp>
        <p:nvSpPr>
          <p:cNvPr id="4" name="Date Placeholder 3" hidden="1">
            <a:extLst>
              <a:ext uri="{FF2B5EF4-FFF2-40B4-BE49-F238E27FC236}">
                <a16:creationId xmlns:a16="http://schemas.microsoft.com/office/drawing/2014/main" id="{6F71B770-0A1E-DD33-B030-4D7FC70F18D3}"/>
              </a:ext>
            </a:extLst>
          </p:cNvPr>
          <p:cNvSpPr>
            <a:spLocks noGrp="1"/>
          </p:cNvSpPr>
          <p:nvPr>
            <p:ph type="dt" idx="10"/>
          </p:nvPr>
        </p:nvSpPr>
        <p:spPr/>
        <p:txBody>
          <a:bodyPr/>
          <a:lstStyle/>
          <a:p>
            <a:pPr>
              <a:spcAft>
                <a:spcPts val="600"/>
              </a:spcAft>
            </a:pPr>
            <a:r>
              <a:rPr lang="en-US"/>
              <a:t>April 2025</a:t>
            </a:r>
            <a:endParaRPr lang="en-GB"/>
          </a:p>
        </p:txBody>
      </p:sp>
      <p:sp>
        <p:nvSpPr>
          <p:cNvPr id="5" name="Footer Placeholder 4">
            <a:extLst>
              <a:ext uri="{FF2B5EF4-FFF2-40B4-BE49-F238E27FC236}">
                <a16:creationId xmlns:a16="http://schemas.microsoft.com/office/drawing/2014/main" id="{94739BAE-4F48-A5C8-7968-3A3844215CE5}"/>
              </a:ext>
            </a:extLst>
          </p:cNvPr>
          <p:cNvSpPr>
            <a:spLocks noGrp="1"/>
          </p:cNvSpPr>
          <p:nvPr>
            <p:ph type="ftr" idx="11"/>
          </p:nvPr>
        </p:nvSpPr>
        <p:spPr/>
        <p:txBody>
          <a:bodyPr/>
          <a:lstStyle/>
          <a:p>
            <a:pPr>
              <a:spcAft>
                <a:spcPts val="600"/>
              </a:spcAft>
            </a:pPr>
            <a:r>
              <a:rPr lang="en-GB"/>
              <a:t>Jon Rosdahl, Qualcomm</a:t>
            </a:r>
          </a:p>
        </p:txBody>
      </p:sp>
      <p:sp>
        <p:nvSpPr>
          <p:cNvPr id="6" name="Slide Number Placeholder 5" hidden="1">
            <a:extLst>
              <a:ext uri="{FF2B5EF4-FFF2-40B4-BE49-F238E27FC236}">
                <a16:creationId xmlns:a16="http://schemas.microsoft.com/office/drawing/2014/main" id="{407244BA-C9D6-D2A2-D70A-1BC636844C4C}"/>
              </a:ext>
            </a:extLst>
          </p:cNvPr>
          <p:cNvSpPr>
            <a:spLocks noGrp="1"/>
          </p:cNvSpPr>
          <p:nvPr>
            <p:ph type="sldNum" idx="12"/>
          </p:nvPr>
        </p:nvSpPr>
        <p:spPr/>
        <p:txBody>
          <a:bodyPr/>
          <a:lstStyle/>
          <a:p>
            <a:pPr>
              <a:spcAft>
                <a:spcPts val="600"/>
              </a:spcAft>
            </a:pPr>
            <a:r>
              <a:rPr lang="en-GB"/>
              <a:t>Slide </a:t>
            </a:r>
            <a:fld id="{440F5867-744E-4AA6-B0ED-4C44D2DFBB7B}" type="slidenum">
              <a:rPr lang="en-GB" smtClean="0"/>
              <a:pPr>
                <a:spcAft>
                  <a:spcPts val="600"/>
                </a:spcAft>
              </a:pPr>
              <a:t>6</a:t>
            </a:fld>
            <a:endParaRPr lang="en-GB"/>
          </a:p>
        </p:txBody>
      </p:sp>
    </p:spTree>
    <p:extLst>
      <p:ext uri="{BB962C8B-B14F-4D97-AF65-F5344CB8AC3E}">
        <p14:creationId xmlns:p14="http://schemas.microsoft.com/office/powerpoint/2010/main" val="2330457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9AFBC774-E225-1317-1ECA-D8AF4067A07C}"/>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323638B9-FF86-21B1-FE7D-3FF7E77E594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90E42BA-CB53-77E7-465F-802B2DF911B9}"/>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pic>
        <p:nvPicPr>
          <p:cNvPr id="8" name="Picture 7">
            <a:extLst>
              <a:ext uri="{FF2B5EF4-FFF2-40B4-BE49-F238E27FC236}">
                <a16:creationId xmlns:a16="http://schemas.microsoft.com/office/drawing/2014/main" id="{FD3E310A-7B40-9633-F337-0567C8E3D46B}"/>
              </a:ext>
            </a:extLst>
          </p:cNvPr>
          <p:cNvPicPr>
            <a:picLocks noChangeAspect="1"/>
          </p:cNvPicPr>
          <p:nvPr/>
        </p:nvPicPr>
        <p:blipFill>
          <a:blip r:embed="rId2"/>
          <a:stretch>
            <a:fillRect/>
          </a:stretch>
        </p:blipFill>
        <p:spPr>
          <a:xfrm>
            <a:off x="457200" y="838200"/>
            <a:ext cx="11277600" cy="2924175"/>
          </a:xfrm>
          <a:prstGeom prst="rect">
            <a:avLst/>
          </a:prstGeom>
        </p:spPr>
      </p:pic>
      <p:sp>
        <p:nvSpPr>
          <p:cNvPr id="9" name="TextBox 8">
            <a:extLst>
              <a:ext uri="{FF2B5EF4-FFF2-40B4-BE49-F238E27FC236}">
                <a16:creationId xmlns:a16="http://schemas.microsoft.com/office/drawing/2014/main" id="{73424DDC-8A6A-427D-CFDD-1DB1F6FC607D}"/>
              </a:ext>
            </a:extLst>
          </p:cNvPr>
          <p:cNvSpPr txBox="1"/>
          <p:nvPr/>
        </p:nvSpPr>
        <p:spPr>
          <a:xfrm>
            <a:off x="685800" y="4038600"/>
            <a:ext cx="10896600" cy="1200329"/>
          </a:xfrm>
          <a:prstGeom prst="rect">
            <a:avLst/>
          </a:prstGeom>
          <a:noFill/>
        </p:spPr>
        <p:txBody>
          <a:bodyPr wrap="square" rtlCol="0">
            <a:spAutoFit/>
          </a:bodyPr>
          <a:lstStyle/>
          <a:p>
            <a:r>
              <a:rPr lang="en-US" dirty="0">
                <a:solidFill>
                  <a:schemeClr val="tx1"/>
                </a:solidFill>
              </a:rPr>
              <a:t>For Comparison of alternative unsolicited bids we have received, but they seem to be out of our budget or were for dates that were filled.</a:t>
            </a:r>
            <a:br>
              <a:rPr lang="en-US" dirty="0">
                <a:solidFill>
                  <a:schemeClr val="tx1"/>
                </a:solidFill>
              </a:rPr>
            </a:br>
            <a:endParaRPr lang="en-US" dirty="0">
              <a:solidFill>
                <a:schemeClr val="tx1"/>
              </a:solidFill>
            </a:endParaRPr>
          </a:p>
        </p:txBody>
      </p:sp>
    </p:spTree>
    <p:extLst>
      <p:ext uri="{BB962C8B-B14F-4D97-AF65-F5344CB8AC3E}">
        <p14:creationId xmlns:p14="http://schemas.microsoft.com/office/powerpoint/2010/main" val="4601531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A8E004-786E-E755-D57B-DD1F7BE252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181AA67-ED1D-A052-89A9-AB396A2F214B}"/>
              </a:ext>
            </a:extLst>
          </p:cNvPr>
          <p:cNvSpPr>
            <a:spLocks noGrp="1"/>
          </p:cNvSpPr>
          <p:nvPr>
            <p:ph type="title"/>
          </p:nvPr>
        </p:nvSpPr>
        <p:spPr/>
        <p:txBody>
          <a:bodyPr/>
          <a:lstStyle/>
          <a:p>
            <a:r>
              <a:rPr lang="en-US" sz="2400" dirty="0"/>
              <a:t>1. Motion approve location for the 2028 May IEEE 802W Interim: </a:t>
            </a:r>
            <a:br>
              <a:rPr lang="en-US" sz="2400" dirty="0"/>
            </a:br>
            <a:r>
              <a:rPr lang="en-US" sz="2400" dirty="0"/>
              <a:t>Warsaw Presidential Hotel, Warsaw, Poland </a:t>
            </a:r>
            <a:br>
              <a:rPr lang="en-US" sz="2400" dirty="0"/>
            </a:br>
            <a:r>
              <a:rPr lang="en-US" sz="2400" dirty="0"/>
              <a:t>(2025-05-11)</a:t>
            </a:r>
          </a:p>
        </p:txBody>
      </p:sp>
      <p:sp>
        <p:nvSpPr>
          <p:cNvPr id="3" name="Content Placeholder 2">
            <a:extLst>
              <a:ext uri="{FF2B5EF4-FFF2-40B4-BE49-F238E27FC236}">
                <a16:creationId xmlns:a16="http://schemas.microsoft.com/office/drawing/2014/main" id="{932B9450-9EBD-3C87-B53C-202BA0B003EE}"/>
              </a:ext>
            </a:extLst>
          </p:cNvPr>
          <p:cNvSpPr>
            <a:spLocks noGrp="1"/>
          </p:cNvSpPr>
          <p:nvPr>
            <p:ph idx="1"/>
          </p:nvPr>
        </p:nvSpPr>
        <p:spPr/>
        <p:txBody>
          <a:bodyPr/>
          <a:lstStyle/>
          <a:p>
            <a:r>
              <a:rPr lang="en-US" sz="2400" dirty="0"/>
              <a:t>Motion to approve the location for the 2028 May IEEE 802W Interim: </a:t>
            </a:r>
            <a:br>
              <a:rPr lang="en-US" sz="2400" dirty="0"/>
            </a:br>
            <a:r>
              <a:rPr lang="en-US" sz="2400" dirty="0"/>
              <a:t>Warsaw Presidential Hotel, Warsaw, Poland 2028</a:t>
            </a:r>
            <a:r>
              <a:rPr lang="en-US" dirty="0"/>
              <a:t> May 14-19.</a:t>
            </a:r>
          </a:p>
          <a:p>
            <a:endParaRPr lang="en-US" b="0" dirty="0"/>
          </a:p>
          <a:p>
            <a:r>
              <a:rPr lang="en-US" b="0" dirty="0"/>
              <a:t>Moved: Jon Rosdahl</a:t>
            </a:r>
          </a:p>
          <a:p>
            <a:r>
              <a:rPr lang="en-US" b="0" dirty="0"/>
              <a:t>2</a:t>
            </a:r>
            <a:r>
              <a:rPr lang="en-US" b="0" baseline="30000" dirty="0"/>
              <a:t>nd</a:t>
            </a:r>
            <a:r>
              <a:rPr lang="en-US" b="0" dirty="0"/>
              <a:t>: Ben Rolfe</a:t>
            </a:r>
          </a:p>
          <a:p>
            <a:r>
              <a:rPr lang="en-US" b="0" dirty="0"/>
              <a:t>Motion for ECJT.</a:t>
            </a:r>
          </a:p>
          <a:p>
            <a:r>
              <a:rPr lang="en-US" b="0" dirty="0"/>
              <a:t>Results: 7-0-0 Motion Passes</a:t>
            </a:r>
            <a:endParaRPr lang="en-US" dirty="0"/>
          </a:p>
          <a:p>
            <a:endParaRPr lang="en-US" dirty="0"/>
          </a:p>
        </p:txBody>
      </p:sp>
      <p:sp>
        <p:nvSpPr>
          <p:cNvPr id="4" name="Date Placeholder 3">
            <a:extLst>
              <a:ext uri="{FF2B5EF4-FFF2-40B4-BE49-F238E27FC236}">
                <a16:creationId xmlns:a16="http://schemas.microsoft.com/office/drawing/2014/main" id="{2B600352-9A7B-96DD-27B0-E00664F072B8}"/>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28352054-F11F-B267-A70A-A9DC75CC3CE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68C7285-7A9D-210C-B70B-42D21BD4CA33}"/>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4823163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0A171-E5AE-55BF-EC7A-2C33B8D3D544}"/>
              </a:ext>
            </a:extLst>
          </p:cNvPr>
          <p:cNvSpPr>
            <a:spLocks noGrp="1"/>
          </p:cNvSpPr>
          <p:nvPr>
            <p:ph type="title"/>
          </p:nvPr>
        </p:nvSpPr>
        <p:spPr>
          <a:xfrm>
            <a:off x="929218" y="632997"/>
            <a:ext cx="10361084" cy="761999"/>
          </a:xfrm>
        </p:spPr>
        <p:txBody>
          <a:bodyPr/>
          <a:lstStyle/>
          <a:p>
            <a:r>
              <a:rPr lang="en-US" dirty="0"/>
              <a:t>2028 Combined Plenary and 802W Interim Schedule</a:t>
            </a:r>
          </a:p>
        </p:txBody>
      </p:sp>
      <p:sp>
        <p:nvSpPr>
          <p:cNvPr id="3" name="Content Placeholder 2">
            <a:extLst>
              <a:ext uri="{FF2B5EF4-FFF2-40B4-BE49-F238E27FC236}">
                <a16:creationId xmlns:a16="http://schemas.microsoft.com/office/drawing/2014/main" id="{B73001AC-8BE3-A0FC-4851-BD7D9DA12358}"/>
              </a:ext>
            </a:extLst>
          </p:cNvPr>
          <p:cNvSpPr>
            <a:spLocks noGrp="1"/>
          </p:cNvSpPr>
          <p:nvPr>
            <p:ph idx="1"/>
          </p:nvPr>
        </p:nvSpPr>
        <p:spPr>
          <a:xfrm>
            <a:off x="929218" y="1421569"/>
            <a:ext cx="10361084" cy="4194534"/>
          </a:xfrm>
        </p:spPr>
        <p:txBody>
          <a:bodyPr/>
          <a:lstStyle/>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kumimoji="0" lang="en-US" sz="2000" b="0" i="0" u="none" strike="noStrike" kern="0" cap="none" spc="0" normalizeH="0" baseline="0" noProof="0" dirty="0">
                <a:ln>
                  <a:noFill/>
                </a:ln>
                <a:solidFill>
                  <a:srgbClr val="000000"/>
                </a:solidFill>
                <a:effectLst/>
                <a:uLnTx/>
                <a:uFillTx/>
                <a:ea typeface="MS Gothic"/>
              </a:rPr>
              <a:t>The IEEE 802 Plenary locations are determined by the IEEE 802 LMSC.</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lang="en-US" sz="2000" b="0" dirty="0">
                <a:ea typeface="MS Gothic"/>
              </a:rPr>
              <a:t>The IEEE 802W Interim locations are determined by the IEEE 802WC ECJT.</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kumimoji="0" lang="en-US" sz="2000" b="0" i="0" u="none" strike="noStrike" kern="0" cap="none" spc="0" normalizeH="0" baseline="0" noProof="0" dirty="0">
                <a:ln>
                  <a:noFill/>
                </a:ln>
                <a:solidFill>
                  <a:srgbClr val="000000"/>
                </a:solidFill>
                <a:effectLst/>
                <a:uLnTx/>
                <a:uFillTx/>
                <a:ea typeface="MS Gothic"/>
              </a:rPr>
              <a:t>After the actions on May 11 by the 802WC ECJT, the combined schedule for 802 Plenary and 802WC Interim sessions are as follows:</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Wingdings" panose="05000000000000000000" pitchFamily="2" charset="2"/>
              <a:buChar char="v"/>
              <a:tabLst/>
              <a:defRPr/>
            </a:pPr>
            <a:endParaRPr lang="en-US" sz="2000" b="0" dirty="0">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Wingdings" panose="05000000000000000000" pitchFamily="2" charset="2"/>
              <a:buChar char="v"/>
              <a:tabLst/>
              <a:defRPr/>
            </a:pPr>
            <a:r>
              <a:rPr kumimoji="0" lang="en-US" sz="2000" b="0" i="0" u="none" strike="noStrike" kern="0" cap="none" spc="0" normalizeH="0" baseline="0" noProof="0" dirty="0">
                <a:ln>
                  <a:noFill/>
                </a:ln>
                <a:solidFill>
                  <a:schemeClr val="tx1"/>
                </a:solidFill>
                <a:effectLst/>
                <a:uLnTx/>
                <a:uFillTx/>
                <a:ea typeface="MS Gothic"/>
              </a:rPr>
              <a:t>2028-01 </a:t>
            </a:r>
            <a:r>
              <a:rPr kumimoji="0" lang="en-GB" sz="2000" b="0" i="0" u="none" strike="noStrike" kern="0" cap="none" spc="0" normalizeH="0" baseline="0" noProof="0" dirty="0">
                <a:ln>
                  <a:noFill/>
                </a:ln>
                <a:solidFill>
                  <a:schemeClr val="tx1"/>
                </a:solidFill>
                <a:effectLst/>
                <a:uLnTx/>
                <a:uFillTx/>
                <a:ea typeface="MS Gothic"/>
              </a:rPr>
              <a:t>(16-21) 802W Interim - Hilton Panama, Panama City, Panama</a:t>
            </a:r>
          </a:p>
          <a:p>
            <a:pPr marL="0" marR="0" lvl="0" indent="0" algn="l" defTabSz="449263" rtl="0" eaLnBrk="1" fontAlgn="base" latinLnBrk="0" hangingPunct="1">
              <a:lnSpc>
                <a:spcPct val="100000"/>
              </a:lnSpc>
              <a:spcBef>
                <a:spcPts val="600"/>
              </a:spcBef>
              <a:spcAft>
                <a:spcPct val="0"/>
              </a:spcAft>
              <a:buClr>
                <a:srgbClr val="000000"/>
              </a:buClr>
              <a:buSzPct val="100000"/>
              <a:tabLst/>
              <a:defRPr/>
            </a:pPr>
            <a:r>
              <a:rPr lang="en-GB" sz="2000" b="0" dirty="0">
                <a:solidFill>
                  <a:schemeClr val="tx1"/>
                </a:solidFill>
                <a:ea typeface="MS Gothic"/>
              </a:rPr>
              <a:t>2028-03 (12-17)  802 Plenary – APAC – Asia Pacific </a:t>
            </a:r>
            <a:r>
              <a:rPr lang="en-GB" sz="2000" dirty="0">
                <a:solidFill>
                  <a:schemeClr val="tx1"/>
                </a:solidFill>
                <a:ea typeface="MS Gothic"/>
              </a:rPr>
              <a:t>or</a:t>
            </a:r>
            <a:r>
              <a:rPr lang="en-GB" sz="2000" b="0" dirty="0">
                <a:solidFill>
                  <a:schemeClr val="tx1"/>
                </a:solidFill>
                <a:ea typeface="MS Gothic"/>
              </a:rPr>
              <a:t> EMEA – Europe, Middle East, Africa</a:t>
            </a:r>
            <a:endParaRPr kumimoji="0" lang="en-GB" sz="2000" b="0" i="0" u="none" strike="noStrike" kern="0" cap="none" spc="0" normalizeH="0" baseline="0" noProof="0" dirty="0">
              <a:ln>
                <a:noFill/>
              </a:ln>
              <a:solidFill>
                <a:schemeClr val="tx1"/>
              </a:solidFill>
              <a:effectLst/>
              <a:uLnTx/>
              <a:uFillTx/>
              <a:ea typeface="MS Gothic"/>
            </a:endParaRPr>
          </a:p>
          <a:p>
            <a:pPr>
              <a:buFont typeface="Wingdings" panose="05000000000000000000" pitchFamily="2" charset="2"/>
              <a:buChar char="v"/>
            </a:pPr>
            <a:r>
              <a:rPr lang="en-GB" sz="2000" b="0" dirty="0">
                <a:solidFill>
                  <a:schemeClr val="tx1"/>
                </a:solidFill>
              </a:rPr>
              <a:t>2028-05 (11-16) </a:t>
            </a:r>
            <a:r>
              <a:rPr kumimoji="0" lang="en-GB" sz="2000" b="0" i="0" u="none" strike="noStrike" kern="0" cap="none" spc="0" normalizeH="0" baseline="0" noProof="0" dirty="0">
                <a:ln>
                  <a:noFill/>
                </a:ln>
                <a:solidFill>
                  <a:schemeClr val="tx1"/>
                </a:solidFill>
                <a:effectLst/>
                <a:uLnTx/>
                <a:uFillTx/>
                <a:ea typeface="MS Gothic"/>
              </a:rPr>
              <a:t>802W Interim - </a:t>
            </a:r>
            <a:r>
              <a:rPr lang="en-GB" sz="2000" b="0" dirty="0">
                <a:solidFill>
                  <a:schemeClr val="tx1"/>
                </a:solidFill>
              </a:rPr>
              <a:t>Warsaw Presidential Hotel – Warsaw, Poland</a:t>
            </a:r>
            <a:r>
              <a:rPr kumimoji="0" lang="en-GB" sz="2000" b="0" i="0" u="none" strike="noStrike" kern="0" cap="none" spc="0" normalizeH="0" baseline="0" noProof="0" dirty="0">
                <a:ln>
                  <a:noFill/>
                </a:ln>
                <a:solidFill>
                  <a:schemeClr val="tx1"/>
                </a:solidFill>
                <a:effectLst/>
                <a:highlight>
                  <a:srgbClr val="00FF00"/>
                </a:highlight>
                <a:uLnTx/>
                <a:uFillTx/>
                <a:ea typeface="MS Gothic"/>
              </a:rPr>
              <a:t>(Contract TBC)</a:t>
            </a:r>
            <a:endParaRPr lang="en-GB" sz="2000" b="0" dirty="0">
              <a:solidFill>
                <a:schemeClr val="tx1"/>
              </a:solidFill>
              <a:highlight>
                <a:srgbClr val="00FF00"/>
              </a:highlight>
            </a:endParaRPr>
          </a:p>
          <a:p>
            <a:pPr>
              <a:buFont typeface="Arial" panose="020B0604020202020204" pitchFamily="34" charset="0"/>
              <a:buChar char="•"/>
              <a:defRPr/>
            </a:pPr>
            <a:r>
              <a:rPr lang="en-US" sz="2000" b="0" dirty="0">
                <a:solidFill>
                  <a:schemeClr val="tx1"/>
                </a:solidFill>
              </a:rPr>
              <a:t>2028-07 (09-14) </a:t>
            </a:r>
            <a:r>
              <a:rPr lang="en-GB" sz="2000" b="0" dirty="0">
                <a:solidFill>
                  <a:schemeClr val="tx1"/>
                </a:solidFill>
                <a:ea typeface="MS Gothic"/>
              </a:rPr>
              <a:t>802 Plenary – </a:t>
            </a:r>
            <a:r>
              <a:rPr lang="en-US" sz="2000" b="0" dirty="0">
                <a:solidFill>
                  <a:schemeClr val="tx1"/>
                </a:solidFill>
              </a:rPr>
              <a:t>Sheraton Le Centre Montreal, Montreal, Quebec, Canada</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Char char="•"/>
              <a:tabLst/>
              <a:defRPr/>
            </a:pPr>
            <a:r>
              <a:rPr kumimoji="0" lang="en-US" sz="2000" b="0" i="0" u="none" strike="noStrike" kern="0" cap="none" spc="0" normalizeH="0" baseline="0" noProof="0" dirty="0">
                <a:ln>
                  <a:noFill/>
                </a:ln>
                <a:solidFill>
                  <a:schemeClr val="tx1"/>
                </a:solidFill>
                <a:effectLst/>
                <a:uLnTx/>
                <a:uFillTx/>
                <a:ea typeface="MS Gothic"/>
              </a:rPr>
              <a:t>2028-09 (10-15) </a:t>
            </a:r>
            <a:r>
              <a:rPr kumimoji="0" lang="en-GB" sz="2000" b="0" i="0" u="none" strike="noStrike" kern="0" cap="none" spc="0" normalizeH="0" baseline="0" noProof="0" dirty="0">
                <a:ln>
                  <a:noFill/>
                </a:ln>
                <a:solidFill>
                  <a:schemeClr val="tx1"/>
                </a:solidFill>
                <a:effectLst/>
                <a:uLnTx/>
                <a:uFillTx/>
                <a:ea typeface="MS Gothic"/>
              </a:rPr>
              <a:t>802W Interim - Hilton Waikoloa, Waikoloa, HI, USA</a:t>
            </a:r>
            <a:r>
              <a:rPr kumimoji="0" lang="en-GB" sz="2000" b="0" i="0" u="none" strike="noStrike" kern="0" cap="none" spc="0" normalizeH="0" baseline="0" noProof="0" dirty="0">
                <a:ln>
                  <a:noFill/>
                </a:ln>
                <a:solidFill>
                  <a:schemeClr val="tx1"/>
                </a:solidFill>
                <a:effectLst/>
                <a:highlight>
                  <a:srgbClr val="00FF00"/>
                </a:highlight>
                <a:uLnTx/>
                <a:uFillTx/>
                <a:ea typeface="MS Gothic"/>
              </a:rPr>
              <a:t>(Contract TBC)</a:t>
            </a:r>
          </a:p>
          <a:p>
            <a:pPr marL="0" indent="0">
              <a:defRPr/>
            </a:pPr>
            <a:r>
              <a:rPr lang="en-GB" sz="2000" b="0" dirty="0">
                <a:solidFill>
                  <a:schemeClr val="tx1"/>
                </a:solidFill>
                <a:ea typeface="MS Gothic"/>
              </a:rPr>
              <a:t>2028-11 (12-17) 802 Plenary – APAC – Asia Pacific </a:t>
            </a:r>
            <a:r>
              <a:rPr lang="en-GB" sz="2000" dirty="0">
                <a:solidFill>
                  <a:schemeClr val="tx1"/>
                </a:solidFill>
                <a:ea typeface="MS Gothic"/>
              </a:rPr>
              <a:t>or</a:t>
            </a:r>
            <a:r>
              <a:rPr lang="en-GB" sz="2000" b="0" dirty="0">
                <a:solidFill>
                  <a:schemeClr val="tx1"/>
                </a:solidFill>
                <a:ea typeface="MS Gothic"/>
              </a:rPr>
              <a:t> EMEA – Europe, Middle East, Africa</a:t>
            </a:r>
            <a:endParaRPr kumimoji="0" lang="en-GB" sz="2000" b="0" i="0" u="none" strike="noStrike" kern="0" cap="none" spc="0" normalizeH="0" baseline="0" noProof="0" dirty="0">
              <a:ln>
                <a:noFill/>
              </a:ln>
              <a:solidFill>
                <a:schemeClr val="tx1"/>
              </a:solidFill>
              <a:effectLst/>
              <a:uLnTx/>
              <a:uFillTx/>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Char char="•"/>
              <a:tabLst/>
              <a:defRPr/>
            </a:pPr>
            <a:endParaRPr kumimoji="0" lang="en-US" sz="2000" b="0" i="0" u="none" strike="noStrike" kern="0" cap="none" spc="0" normalizeH="0" baseline="0" noProof="0" dirty="0">
              <a:ln>
                <a:noFill/>
              </a:ln>
              <a:solidFill>
                <a:schemeClr val="tx1"/>
              </a:solidFill>
              <a:effectLst/>
              <a:uLnTx/>
              <a:uFillTx/>
              <a:ea typeface="MS Gothic"/>
            </a:endParaRPr>
          </a:p>
          <a:p>
            <a:endParaRPr lang="en-US" sz="2000" dirty="0"/>
          </a:p>
        </p:txBody>
      </p:sp>
      <p:sp>
        <p:nvSpPr>
          <p:cNvPr id="4" name="Date Placeholder 3">
            <a:extLst>
              <a:ext uri="{FF2B5EF4-FFF2-40B4-BE49-F238E27FC236}">
                <a16:creationId xmlns:a16="http://schemas.microsoft.com/office/drawing/2014/main" id="{0A91A037-3927-6FCC-3E82-59394A4D02DD}"/>
              </a:ext>
            </a:extLst>
          </p:cNvPr>
          <p:cNvSpPr>
            <a:spLocks noGrp="1"/>
          </p:cNvSpPr>
          <p:nvPr>
            <p:ph type="dt" idx="10"/>
          </p:nvPr>
        </p:nvSpPr>
        <p:spPr/>
        <p:txBody>
          <a:bodyPr/>
          <a:lstStyle/>
          <a:p>
            <a:r>
              <a:rPr lang="en-US"/>
              <a:t>April 2025</a:t>
            </a:r>
            <a:endParaRPr lang="en-GB" dirty="0"/>
          </a:p>
        </p:txBody>
      </p:sp>
      <p:sp>
        <p:nvSpPr>
          <p:cNvPr id="5" name="Footer Placeholder 4">
            <a:extLst>
              <a:ext uri="{FF2B5EF4-FFF2-40B4-BE49-F238E27FC236}">
                <a16:creationId xmlns:a16="http://schemas.microsoft.com/office/drawing/2014/main" id="{663F90EF-2971-3204-0A26-AAD127D07D9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BA1D80D-C205-2E6A-99A3-114B13540EC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TextBox 6">
            <a:extLst>
              <a:ext uri="{FF2B5EF4-FFF2-40B4-BE49-F238E27FC236}">
                <a16:creationId xmlns:a16="http://schemas.microsoft.com/office/drawing/2014/main" id="{89BCBFD4-B0A2-F610-152A-33A275919630}"/>
              </a:ext>
            </a:extLst>
          </p:cNvPr>
          <p:cNvSpPr txBox="1"/>
          <p:nvPr/>
        </p:nvSpPr>
        <p:spPr>
          <a:xfrm>
            <a:off x="8443825" y="5616102"/>
            <a:ext cx="3443375"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Tree>
    <p:extLst>
      <p:ext uri="{BB962C8B-B14F-4D97-AF65-F5344CB8AC3E}">
        <p14:creationId xmlns:p14="http://schemas.microsoft.com/office/powerpoint/2010/main" val="3973605208"/>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cc9c437c-ae0c-4066-8d90-a0f7de78612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8" ma:contentTypeDescription="Create a new document." ma:contentTypeScope="" ma:versionID="9cd2f42ee0721819d764d531fd5523ec">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195713709880d5883ee6ba21fa6c31a7"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element ref="ns3:MediaServiceSystemTags" minOccurs="0"/>
                <xsd:element ref="ns3:MediaServiceSearchPropertie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LengthInSeconds" ma:index="2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2.xml><?xml version="1.0" encoding="utf-8"?>
<ds:datastoreItem xmlns:ds="http://schemas.openxmlformats.org/officeDocument/2006/customXml" ds:itemID="{C2989ECB-1F4C-41CF-B54E-6E4D89801667}">
  <ds:schemaRefs>
    <ds:schemaRef ds:uri="http://schemas.microsoft.com/office/2006/documentManagement/types"/>
    <ds:schemaRef ds:uri="http://schemas.microsoft.com/office/2006/metadata/properties"/>
    <ds:schemaRef ds:uri="http://purl.org/dc/terms/"/>
    <ds:schemaRef ds:uri="http://purl.org/dc/elements/1.1/"/>
    <ds:schemaRef ds:uri="http://purl.org/dc/dcmitype/"/>
    <ds:schemaRef ds:uri="http://schemas.microsoft.com/office/infopath/2007/PartnerControls"/>
    <ds:schemaRef ds:uri="http://schemas.openxmlformats.org/package/2006/metadata/core-properties"/>
    <ds:schemaRef ds:uri="ba37140e-f4c5-4a6c-a9b4-20a691ce6c8a"/>
    <ds:schemaRef ds:uri="cc9c437c-ae0c-4066-8d90-a0f7de786127"/>
    <ds:schemaRef ds:uri="http://www.w3.org/XML/1998/namespace"/>
  </ds:schemaRefs>
</ds:datastoreItem>
</file>

<file path=customXml/itemProps3.xml><?xml version="1.0" encoding="utf-8"?>
<ds:datastoreItem xmlns:ds="http://schemas.openxmlformats.org/officeDocument/2006/customXml" ds:itemID="{D3169DB9-7A1D-403D-A3A7-91603C147E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151381</TotalTime>
  <Words>3430</Words>
  <Application>Microsoft Office PowerPoint</Application>
  <PresentationFormat>Widescreen</PresentationFormat>
  <Paragraphs>368</Paragraphs>
  <Slides>23</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MS Gothic</vt:lpstr>
      <vt:lpstr>Arial</vt:lpstr>
      <vt:lpstr>Roboto</vt:lpstr>
      <vt:lpstr>Times New Roman</vt:lpstr>
      <vt:lpstr>Wingdings</vt:lpstr>
      <vt:lpstr>802-11 Theme</vt:lpstr>
      <vt:lpstr>Document</vt:lpstr>
      <vt:lpstr>802WCSC Wireless Meeting Venue Manager Report 2025</vt:lpstr>
      <vt:lpstr>Abstract</vt:lpstr>
      <vt:lpstr>Future 802 Plenary Venue Contract Status</vt:lpstr>
      <vt:lpstr>Future 802W Interim Venue Status</vt:lpstr>
      <vt:lpstr>Possible Future Venue discussion</vt:lpstr>
      <vt:lpstr>PowerPoint Presentation</vt:lpstr>
      <vt:lpstr>PowerPoint Presentation</vt:lpstr>
      <vt:lpstr>1. Motion approve location for the 2028 May IEEE 802W Interim:  Warsaw Presidential Hotel, Warsaw, Poland  (2025-05-11)</vt:lpstr>
      <vt:lpstr>2028 Combined Plenary and 802W Interim Schedule</vt:lpstr>
      <vt:lpstr>Call for Interest – Venue Selection and Contracting </vt:lpstr>
      <vt:lpstr>References</vt:lpstr>
      <vt:lpstr>2024-09-08- Straw Poll –  Extend offer to Hilton Waikoloa Village Hotel</vt:lpstr>
      <vt:lpstr>Motion to set the 2025 Session Fees – 2024-07-14</vt:lpstr>
      <vt:lpstr>Motion #1 2025 May Interim Reschedule/Update – 2024-06-12</vt:lpstr>
      <vt:lpstr>Motion #4 – Site Visit – Hyatt Regency Irvine –  2024-06-12</vt:lpstr>
      <vt:lpstr>Motion #5 – Site Visit – Antwerp Hilton – 2024-06-12</vt:lpstr>
      <vt:lpstr>1. Motion approve location for the 2026 May IEEE 802W Interim: Antwerp, Belgium (2024-04-10)</vt:lpstr>
      <vt:lpstr>2. Motion to Reset the date for 2025 January– Kobe, Japan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2. Motion to approve Location for 2027 September –  Grand Hyatt Atlanta, Buckhead, GA 2023-12-13</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60</cp:revision>
  <cp:lastPrinted>2024-10-07T21:54:56Z</cp:lastPrinted>
  <dcterms:created xsi:type="dcterms:W3CDTF">2021-02-03T19:21:29Z</dcterms:created>
  <dcterms:modified xsi:type="dcterms:W3CDTF">2025-05-11T21:42:13Z</dcterms:modified>
  <cp:category>May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