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5"/>
  </p:notesMasterIdLst>
  <p:handoutMasterIdLst>
    <p:handoutMasterId r:id="rId46"/>
  </p:handoutMasterIdLst>
  <p:sldIdLst>
    <p:sldId id="256" r:id="rId5"/>
    <p:sldId id="257" r:id="rId6"/>
    <p:sldId id="348" r:id="rId7"/>
    <p:sldId id="560" r:id="rId8"/>
    <p:sldId id="525" r:id="rId9"/>
    <p:sldId id="527" r:id="rId10"/>
    <p:sldId id="570" r:id="rId11"/>
    <p:sldId id="571" r:id="rId12"/>
    <p:sldId id="531" r:id="rId13"/>
    <p:sldId id="572" r:id="rId14"/>
    <p:sldId id="573" r:id="rId15"/>
    <p:sldId id="537" r:id="rId16"/>
    <p:sldId id="534" r:id="rId17"/>
    <p:sldId id="520" r:id="rId18"/>
    <p:sldId id="535" r:id="rId19"/>
    <p:sldId id="519" r:id="rId20"/>
    <p:sldId id="339" r:id="rId21"/>
    <p:sldId id="260" r:id="rId22"/>
    <p:sldId id="574" r:id="rId23"/>
    <p:sldId id="507" r:id="rId24"/>
    <p:sldId id="373" r:id="rId25"/>
    <p:sldId id="509" r:id="rId26"/>
    <p:sldId id="561" r:id="rId27"/>
    <p:sldId id="529" r:id="rId28"/>
    <p:sldId id="510" r:id="rId29"/>
    <p:sldId id="532" r:id="rId30"/>
    <p:sldId id="342" r:id="rId31"/>
    <p:sldId id="370" r:id="rId32"/>
    <p:sldId id="365" r:id="rId33"/>
    <p:sldId id="333" r:id="rId34"/>
    <p:sldId id="325" r:id="rId35"/>
    <p:sldId id="332" r:id="rId36"/>
    <p:sldId id="328" r:id="rId37"/>
    <p:sldId id="312" r:id="rId38"/>
    <p:sldId id="308" r:id="rId39"/>
    <p:sldId id="304" r:id="rId40"/>
    <p:sldId id="303" r:id="rId41"/>
    <p:sldId id="291" r:id="rId42"/>
    <p:sldId id="374" r:id="rId43"/>
    <p:sldId id="269" r:id="rId4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70"/>
            <p14:sldId id="571"/>
            <p14:sldId id="531"/>
            <p14:sldId id="572"/>
            <p14:sldId id="573"/>
            <p14:sldId id="537"/>
            <p14:sldId id="534"/>
            <p14:sldId id="520"/>
            <p14:sldId id="535"/>
            <p14:sldId id="519"/>
            <p14:sldId id="339"/>
            <p14:sldId id="260"/>
            <p14:sldId id="574"/>
          </p14:sldIdLst>
        </p14:section>
        <p14:section name="Attendance report" id="{BD1B59D3-59B9-4028-996E-6850690D080D}">
          <p14:sldIdLst>
            <p14:sldId id="507"/>
          </p14:sldIdLst>
        </p14:section>
        <p14:section name="Meeting Income Report Record" id="{90888863-D814-48AF-89AB-7EB609E9FF5C}">
          <p14:sldIdLst>
            <p14:sldId id="373"/>
            <p14:sldId id="509"/>
            <p14:sldId id="561"/>
            <p14:sldId id="529"/>
            <p14:sldId id="510"/>
            <p14:sldId id="532"/>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4" autoAdjust="0"/>
    <p:restoredTop sz="86163" autoAdjust="0"/>
  </p:normalViewPr>
  <p:slideViewPr>
    <p:cSldViewPr>
      <p:cViewPr varScale="1">
        <p:scale>
          <a:sx n="86" d="100"/>
          <a:sy n="86" d="100"/>
        </p:scale>
        <p:origin x="660" y="84"/>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EC-25/0001r3</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May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EC-25/0001r3</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May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EC-25/0001r3</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level summary of country breakdown</a:t>
            </a:r>
          </a:p>
        </p:txBody>
      </p:sp>
      <p:sp>
        <p:nvSpPr>
          <p:cNvPr id="4" name="Slide Number Placeholder 3"/>
          <p:cNvSpPr>
            <a:spLocks noGrp="1"/>
          </p:cNvSpPr>
          <p:nvPr>
            <p:ph type="sldNum" sz="quarter" idx="5"/>
          </p:nvPr>
        </p:nvSpPr>
        <p:spPr/>
        <p:txBody>
          <a:bodyPr/>
          <a:lstStyle/>
          <a:p>
            <a:fld id="{94ABF407-7CD6-4D51-81D1-5D2A584CC42D}" type="slidenum">
              <a:rPr lang="en-AU" smtClean="0"/>
              <a:t>11</a:t>
            </a:fld>
            <a:endParaRPr lang="en-AU"/>
          </a:p>
        </p:txBody>
      </p:sp>
    </p:spTree>
    <p:extLst>
      <p:ext uri="{BB962C8B-B14F-4D97-AF65-F5344CB8AC3E}">
        <p14:creationId xmlns:p14="http://schemas.microsoft.com/office/powerpoint/2010/main" val="108876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9AAC-FDBC-032B-6374-FEEE71C210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F966E8-83E9-0B6D-D427-54EF91BC84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F97C49-4DE7-4986-7765-020C960B9988}"/>
              </a:ext>
            </a:extLst>
          </p:cNvPr>
          <p:cNvSpPr>
            <a:spLocks noGrp="1"/>
          </p:cNvSpPr>
          <p:nvPr>
            <p:ph type="body" idx="1"/>
          </p:nvPr>
        </p:nvSpPr>
        <p:spPr/>
        <p:txBody>
          <a:bodyPr/>
          <a:lstStyle/>
          <a:p>
            <a:r>
              <a:rPr lang="en-US" dirty="0"/>
              <a:t>Top level summary of country breakdown</a:t>
            </a:r>
          </a:p>
        </p:txBody>
      </p:sp>
      <p:sp>
        <p:nvSpPr>
          <p:cNvPr id="4" name="Slide Number Placeholder 3">
            <a:extLst>
              <a:ext uri="{FF2B5EF4-FFF2-40B4-BE49-F238E27FC236}">
                <a16:creationId xmlns:a16="http://schemas.microsoft.com/office/drawing/2014/main" id="{007AC36D-71EC-C34D-6EA2-FE1185A912AB}"/>
              </a:ext>
            </a:extLst>
          </p:cNvPr>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350843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13</a:t>
            </a:fld>
            <a:endParaRPr lang="en-AU"/>
          </a:p>
        </p:txBody>
      </p:sp>
    </p:spTree>
    <p:extLst>
      <p:ext uri="{BB962C8B-B14F-4D97-AF65-F5344CB8AC3E}">
        <p14:creationId xmlns:p14="http://schemas.microsoft.com/office/powerpoint/2010/main" val="107517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802wfin-25-0019-00-Budg-BUDGET-2025 SEPT - 802W-Waikoloa</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371014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8B175-FE2A-02BF-A4E4-A4CA39CB7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767F72-CF48-2AC1-B710-8460C0AF97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7678ED-FB1F-B724-9ECB-059F128BC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1FBB66-4900-A0DA-B33F-05C3B57BD1B6}"/>
              </a:ext>
            </a:extLst>
          </p:cNvPr>
          <p:cNvSpPr>
            <a:spLocks noGrp="1"/>
          </p:cNvSpPr>
          <p:nvPr>
            <p:ph type="sldNum" sz="quarter" idx="5"/>
          </p:nvPr>
        </p:nvSpPr>
        <p:spPr/>
        <p:txBody>
          <a:bodyPr/>
          <a:lstStyle/>
          <a:p>
            <a:fld id="{94ABF407-7CD6-4D51-81D1-5D2A584CC42D}" type="slidenum">
              <a:rPr lang="en-AU" smtClean="0"/>
              <a:t>19</a:t>
            </a:fld>
            <a:endParaRPr lang="en-AU"/>
          </a:p>
        </p:txBody>
      </p:sp>
    </p:spTree>
    <p:extLst>
      <p:ext uri="{BB962C8B-B14F-4D97-AF65-F5344CB8AC3E}">
        <p14:creationId xmlns:p14="http://schemas.microsoft.com/office/powerpoint/2010/main" val="1172393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EC-25/0001r3</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May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23</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EC-25/0001r3</a:t>
            </a:r>
          </a:p>
        </p:txBody>
      </p:sp>
      <p:sp>
        <p:nvSpPr>
          <p:cNvPr id="5" name="Rectangle 3"/>
          <p:cNvSpPr>
            <a:spLocks noGrp="1" noChangeArrowheads="1"/>
          </p:cNvSpPr>
          <p:nvPr>
            <p:ph type="dt"/>
          </p:nvPr>
        </p:nvSpPr>
        <p:spPr>
          <a:ln/>
        </p:spPr>
        <p:txBody>
          <a:bodyPr/>
          <a:lstStyle/>
          <a:p>
            <a:r>
              <a:rPr lang="en-US"/>
              <a:t>May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EC-25/0001r3</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29</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EC-25/0001r3</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May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34</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35</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36</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EC-25/0001r3</a:t>
            </a:r>
            <a:endParaRPr lang="en-US" dirty="0"/>
          </a:p>
        </p:txBody>
      </p:sp>
      <p:sp>
        <p:nvSpPr>
          <p:cNvPr id="5" name="Date Placeholder 4"/>
          <p:cNvSpPr>
            <a:spLocks noGrp="1"/>
          </p:cNvSpPr>
          <p:nvPr>
            <p:ph type="dt" idx="11"/>
          </p:nvPr>
        </p:nvSpPr>
        <p:spPr/>
        <p:txBody>
          <a:bodyPr/>
          <a:lstStyle/>
          <a:p>
            <a:pPr>
              <a:defRPr/>
            </a:pPr>
            <a:r>
              <a:rPr lang="en-US"/>
              <a:t>May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EC-25/0001r3</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May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2025-MISC $6,000 = 2023 Audit Charges</a:t>
            </a:r>
          </a:p>
        </p:txBody>
      </p:sp>
      <p:sp>
        <p:nvSpPr>
          <p:cNvPr id="4" name="Header Placeholder 3"/>
          <p:cNvSpPr>
            <a:spLocks noGrp="1"/>
          </p:cNvSpPr>
          <p:nvPr>
            <p:ph type="hdr"/>
          </p:nvPr>
        </p:nvSpPr>
        <p:spPr/>
        <p:txBody>
          <a:bodyPr/>
          <a:lstStyle/>
          <a:p>
            <a:r>
              <a:rPr lang="en-US"/>
              <a:t>doc.: IEEE 802 EC-25/0001r3</a:t>
            </a:r>
          </a:p>
        </p:txBody>
      </p:sp>
      <p:sp>
        <p:nvSpPr>
          <p:cNvPr id="5" name="Date Placeholder 4"/>
          <p:cNvSpPr>
            <a:spLocks noGrp="1"/>
          </p:cNvSpPr>
          <p:nvPr>
            <p:ph type="dt"/>
          </p:nvPr>
        </p:nvSpPr>
        <p:spPr/>
        <p:txBody>
          <a:bodyPr/>
          <a:lstStyle/>
          <a:p>
            <a:r>
              <a:rPr lang="en-US"/>
              <a:t>May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94ABF407-7CD6-4D51-81D1-5D2A584CC42D}" type="slidenum">
              <a:rPr lang="en-AU" smtClean="0"/>
              <a:t>6</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7</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060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C19C6-3996-D72E-152C-7105B1B4B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79BE39-929B-7D92-1D9A-AAC8DD0119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BEA801-AFA5-BEA3-BAC3-E1D0E359B3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D54A08-390C-0F96-4692-6199D0247B49}"/>
              </a:ext>
            </a:extLst>
          </p:cNvPr>
          <p:cNvSpPr>
            <a:spLocks noGrp="1"/>
          </p:cNvSpPr>
          <p:nvPr>
            <p:ph type="sldNum" sz="quarter" idx="5"/>
          </p:nvPr>
        </p:nvSpPr>
        <p:spPr/>
        <p:txBody>
          <a:bodyPr/>
          <a:lstStyle/>
          <a:p>
            <a:fld id="{94ABF407-7CD6-4D51-81D1-5D2A584CC42D}" type="slidenum">
              <a:rPr lang="en-AU" smtClean="0"/>
              <a:t>8</a:t>
            </a:fld>
            <a:endParaRPr lang="en-AU"/>
          </a:p>
        </p:txBody>
      </p:sp>
    </p:spTree>
    <p:extLst>
      <p:ext uri="{BB962C8B-B14F-4D97-AF65-F5344CB8AC3E}">
        <p14:creationId xmlns:p14="http://schemas.microsoft.com/office/powerpoint/2010/main" val="104431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EC-23/0003r7</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2023</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May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May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May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May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May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May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EC-25/0001r3</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May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2025-05-10</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1F3604-8EF6-17C9-FEA2-BE391606C05B}"/>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3E5FA332-51DE-11CF-5084-1A5DD38B6CC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pic>
        <p:nvPicPr>
          <p:cNvPr id="7" name="Picture 6">
            <a:extLst>
              <a:ext uri="{FF2B5EF4-FFF2-40B4-BE49-F238E27FC236}">
                <a16:creationId xmlns:a16="http://schemas.microsoft.com/office/drawing/2014/main" id="{9EBDC621-6CF4-685E-FFA4-EFFF736C8B35}"/>
              </a:ext>
            </a:extLst>
          </p:cNvPr>
          <p:cNvPicPr>
            <a:picLocks noChangeAspect="1"/>
          </p:cNvPicPr>
          <p:nvPr/>
        </p:nvPicPr>
        <p:blipFill>
          <a:blip r:embed="rId2"/>
          <a:stretch>
            <a:fillRect/>
          </a:stretch>
        </p:blipFill>
        <p:spPr>
          <a:xfrm>
            <a:off x="828548" y="882164"/>
            <a:ext cx="10534903" cy="2160294"/>
          </a:xfrm>
          <a:prstGeom prst="rect">
            <a:avLst/>
          </a:prstGeom>
        </p:spPr>
      </p:pic>
    </p:spTree>
    <p:extLst>
      <p:ext uri="{BB962C8B-B14F-4D97-AF65-F5344CB8AC3E}">
        <p14:creationId xmlns:p14="http://schemas.microsoft.com/office/powerpoint/2010/main" val="376405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C4976A7-980C-7BE0-A38F-0F56C68733B4}"/>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03C109CC-5C79-C2F9-119A-018C1D5ED73A}"/>
              </a:ext>
            </a:extLst>
          </p:cNvPr>
          <p:cNvSpPr>
            <a:spLocks noGrp="1"/>
          </p:cNvSpPr>
          <p:nvPr>
            <p:ph type="ftr" idx="14"/>
          </p:nvPr>
        </p:nvSpPr>
        <p:spPr/>
        <p:txBody>
          <a:bodyPr/>
          <a:lstStyle/>
          <a:p>
            <a:r>
              <a:rPr lang="en-GB"/>
              <a:t>Ben Rolfe (BCA);   Jon Rosdahl (Qualcomm)</a:t>
            </a:r>
            <a:endParaRPr lang="en-GB" dirty="0"/>
          </a:p>
        </p:txBody>
      </p:sp>
      <p:pic>
        <p:nvPicPr>
          <p:cNvPr id="3" name="Picture 2">
            <a:extLst>
              <a:ext uri="{FF2B5EF4-FFF2-40B4-BE49-F238E27FC236}">
                <a16:creationId xmlns:a16="http://schemas.microsoft.com/office/drawing/2014/main" id="{64F63F22-E495-C5E7-4544-32C1EB89B0F7}"/>
              </a:ext>
            </a:extLst>
          </p:cNvPr>
          <p:cNvPicPr>
            <a:picLocks noChangeAspect="1"/>
          </p:cNvPicPr>
          <p:nvPr/>
        </p:nvPicPr>
        <p:blipFill>
          <a:blip r:embed="rId3"/>
          <a:stretch>
            <a:fillRect/>
          </a:stretch>
        </p:blipFill>
        <p:spPr>
          <a:xfrm>
            <a:off x="3032166" y="549234"/>
            <a:ext cx="5265857" cy="5759532"/>
          </a:xfrm>
          <a:prstGeom prst="rect">
            <a:avLst/>
          </a:prstGeom>
        </p:spPr>
      </p:pic>
    </p:spTree>
    <p:extLst>
      <p:ext uri="{BB962C8B-B14F-4D97-AF65-F5344CB8AC3E}">
        <p14:creationId xmlns:p14="http://schemas.microsoft.com/office/powerpoint/2010/main" val="282849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0DFEB-5D91-9C1B-290C-7A6C934A44F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10405C-DB37-54F9-EC2C-A88EF3A72C3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B71D9B5C-1071-A414-B29C-478B8A8148EE}"/>
              </a:ext>
            </a:extLst>
          </p:cNvPr>
          <p:cNvSpPr>
            <a:spLocks noGrp="1"/>
          </p:cNvSpPr>
          <p:nvPr>
            <p:ph type="ftr" idx="14"/>
          </p:nvPr>
        </p:nvSpPr>
        <p:spPr/>
        <p:txBody>
          <a:bodyPr/>
          <a:lstStyle/>
          <a:p>
            <a:r>
              <a:rPr lang="en-GB"/>
              <a:t>Ben Rolfe (BCA);   Jon Rosdahl (Qualcomm)</a:t>
            </a:r>
            <a:endParaRPr lang="en-GB" dirty="0"/>
          </a:p>
        </p:txBody>
      </p:sp>
      <p:pic>
        <p:nvPicPr>
          <p:cNvPr id="15" name="Picture 14">
            <a:extLst>
              <a:ext uri="{FF2B5EF4-FFF2-40B4-BE49-F238E27FC236}">
                <a16:creationId xmlns:a16="http://schemas.microsoft.com/office/drawing/2014/main" id="{5FA0DDE3-BDA8-1029-BA18-C20FB0DF58E8}"/>
              </a:ext>
            </a:extLst>
          </p:cNvPr>
          <p:cNvPicPr>
            <a:picLocks noChangeAspect="1"/>
          </p:cNvPicPr>
          <p:nvPr/>
        </p:nvPicPr>
        <p:blipFill>
          <a:blip r:embed="rId3"/>
          <a:stretch>
            <a:fillRect/>
          </a:stretch>
        </p:blipFill>
        <p:spPr>
          <a:xfrm>
            <a:off x="6606928" y="696594"/>
            <a:ext cx="4645272" cy="2637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CC63A9D5-C069-D1F9-183A-F5140E83D052}"/>
              </a:ext>
            </a:extLst>
          </p:cNvPr>
          <p:cNvPicPr>
            <a:picLocks noChangeAspect="1"/>
          </p:cNvPicPr>
          <p:nvPr/>
        </p:nvPicPr>
        <p:blipFill>
          <a:blip r:embed="rId4"/>
          <a:stretch>
            <a:fillRect/>
          </a:stretch>
        </p:blipFill>
        <p:spPr>
          <a:xfrm>
            <a:off x="1180586" y="696594"/>
            <a:ext cx="4766805" cy="252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D1BD0516-D21A-5A77-9F01-D837F3C15B91}"/>
              </a:ext>
            </a:extLst>
          </p:cNvPr>
          <p:cNvPicPr>
            <a:picLocks noChangeAspect="1"/>
          </p:cNvPicPr>
          <p:nvPr/>
        </p:nvPicPr>
        <p:blipFill>
          <a:blip r:embed="rId5"/>
          <a:stretch>
            <a:fillRect/>
          </a:stretch>
        </p:blipFill>
        <p:spPr>
          <a:xfrm>
            <a:off x="1234044" y="3447801"/>
            <a:ext cx="4740076" cy="288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691261F1-4CAE-C186-4B2B-C5B78DE230DB}"/>
              </a:ext>
            </a:extLst>
          </p:cNvPr>
          <p:cNvPicPr>
            <a:picLocks noChangeAspect="1"/>
          </p:cNvPicPr>
          <p:nvPr/>
        </p:nvPicPr>
        <p:blipFill>
          <a:blip r:embed="rId6"/>
          <a:stretch>
            <a:fillRect/>
          </a:stretch>
        </p:blipFill>
        <p:spPr>
          <a:xfrm>
            <a:off x="6534966" y="3447800"/>
            <a:ext cx="4854818" cy="29686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4547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BDB714-4022-326A-7A0F-7B2BBBA91FD4}"/>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1B9F5D18-6459-7FB6-F6CD-7EBAAA1E53CF}"/>
              </a:ext>
            </a:extLst>
          </p:cNvPr>
          <p:cNvSpPr>
            <a:spLocks noGrp="1"/>
          </p:cNvSpPr>
          <p:nvPr>
            <p:ph type="ftr" idx="14"/>
          </p:nvPr>
        </p:nvSpPr>
        <p:spPr/>
        <p:txBody>
          <a:body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9F4C5B38-BE38-3F75-ABD8-7C4057F59A03}"/>
              </a:ext>
            </a:extLst>
          </p:cNvPr>
          <p:cNvSpPr txBox="1">
            <a:spLocks/>
          </p:cNvSpPr>
          <p:nvPr/>
        </p:nvSpPr>
        <p:spPr>
          <a:xfrm>
            <a:off x="950423" y="297658"/>
            <a:ext cx="2499764" cy="2755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49263"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Arial" panose="020B0604020202020204" pitchFamily="34" charset="0"/>
                <a:ea typeface="MS Gothic" charset="-128"/>
                <a:cs typeface="Arial" panose="020B0604020202020204" pitchFamily="34" charset="0"/>
              </a:rPr>
              <a:t>May 2025</a:t>
            </a:r>
            <a:endParaRPr lang="en-GB" b="1" dirty="0">
              <a:solidFill>
                <a:srgbClr val="000000"/>
              </a:solidFill>
              <a:latin typeface="Arial" panose="020B0604020202020204" pitchFamily="34" charset="0"/>
              <a:ea typeface="MS Gothic" charset="-128"/>
              <a:cs typeface="Arial" panose="020B0604020202020204" pitchFamily="34" charset="0"/>
            </a:endParaRPr>
          </a:p>
        </p:txBody>
      </p:sp>
      <p:cxnSp>
        <p:nvCxnSpPr>
          <p:cNvPr id="8" name="Straight Arrow Connector 7">
            <a:extLst>
              <a:ext uri="{FF2B5EF4-FFF2-40B4-BE49-F238E27FC236}">
                <a16:creationId xmlns:a16="http://schemas.microsoft.com/office/drawing/2014/main" id="{03B3D2A0-FE13-B4D1-92F2-B6EC51C1968B}"/>
              </a:ext>
            </a:extLst>
          </p:cNvPr>
          <p:cNvCxnSpPr/>
          <p:nvPr/>
        </p:nvCxnSpPr>
        <p:spPr bwMode="auto">
          <a:xfrm>
            <a:off x="6847840" y="1193107"/>
            <a:ext cx="0" cy="964277"/>
          </a:xfrm>
          <a:prstGeom prst="straightConnector1">
            <a:avLst/>
          </a:prstGeom>
          <a:solidFill>
            <a:srgbClr val="00B8FF"/>
          </a:solidFill>
          <a:ln w="95250" cap="flat" cmpd="sng" algn="ctr">
            <a:solidFill>
              <a:srgbClr val="FFC000"/>
            </a:solidFill>
            <a:prstDash val="solid"/>
            <a:round/>
            <a:headEnd type="none" w="med" len="med"/>
            <a:tailEnd type="triangle"/>
          </a:ln>
          <a:effectLst/>
        </p:spPr>
      </p:cxnSp>
      <p:pic>
        <p:nvPicPr>
          <p:cNvPr id="3" name="Picture 2">
            <a:extLst>
              <a:ext uri="{FF2B5EF4-FFF2-40B4-BE49-F238E27FC236}">
                <a16:creationId xmlns:a16="http://schemas.microsoft.com/office/drawing/2014/main" id="{7745ADC8-31B7-F48A-60C1-118D8FFBE143}"/>
              </a:ext>
            </a:extLst>
          </p:cNvPr>
          <p:cNvPicPr>
            <a:picLocks noChangeAspect="1"/>
          </p:cNvPicPr>
          <p:nvPr/>
        </p:nvPicPr>
        <p:blipFill>
          <a:blip r:embed="rId3"/>
          <a:stretch>
            <a:fillRect/>
          </a:stretch>
        </p:blipFill>
        <p:spPr>
          <a:xfrm>
            <a:off x="594755" y="656920"/>
            <a:ext cx="10916021" cy="5818493"/>
          </a:xfrm>
          <a:prstGeom prst="rect">
            <a:avLst/>
          </a:prstGeom>
        </p:spPr>
      </p:pic>
    </p:spTree>
    <p:extLst>
      <p:ext uri="{BB962C8B-B14F-4D97-AF65-F5344CB8AC3E}">
        <p14:creationId xmlns:p14="http://schemas.microsoft.com/office/powerpoint/2010/main" val="841780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2025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2025 -Waikoloa			Update Date: 2025-March 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270 =&gt; 	$106,500</a:t>
            </a:r>
          </a:p>
          <a:p>
            <a:pPr marL="857250" lvl="3">
              <a:spcBef>
                <a:spcPts val="0"/>
              </a:spcBef>
            </a:pPr>
            <a:r>
              <a:rPr lang="en-US" sz="1800" dirty="0"/>
              <a:t>Registrations Virtual + Student			280 =&gt; 	$193,500</a:t>
            </a:r>
          </a:p>
          <a:p>
            <a:pPr marL="857250" lvl="3">
              <a:spcBef>
                <a:spcPts val="0"/>
              </a:spcBef>
            </a:pPr>
            <a:r>
              <a:rPr lang="en-US" sz="1800" dirty="0"/>
              <a:t>Hotel Credits/Rebates					             	$  36,929.10</a:t>
            </a:r>
          </a:p>
          <a:p>
            <a:pPr marL="857250" lvl="3">
              <a:spcBef>
                <a:spcPts val="0"/>
              </a:spcBef>
            </a:pPr>
            <a:r>
              <a:rPr lang="en-US" sz="1800" dirty="0"/>
              <a:t>Total Income:						550  = &gt;	</a:t>
            </a:r>
            <a:r>
              <a:rPr lang="en-US" sz="1800" b="1" dirty="0"/>
              <a:t>$336,929.10          Est Income per person: </a:t>
            </a:r>
            <a:r>
              <a:rPr lang="en-US" sz="1800" b="1" dirty="0">
                <a:solidFill>
                  <a:schemeClr val="accent1">
                    <a:lumMod val="50000"/>
                  </a:schemeClr>
                </a:solidFill>
              </a:rPr>
              <a:t>$545.45</a:t>
            </a:r>
          </a:p>
          <a:p>
            <a:pPr marL="400050" lvl="2">
              <a:spcBef>
                <a:spcPts val="0"/>
              </a:spcBef>
            </a:pPr>
            <a:r>
              <a:rPr lang="en-US" dirty="0"/>
              <a:t>Expense:				Budget						</a:t>
            </a:r>
          </a:p>
          <a:p>
            <a:pPr marL="0">
              <a:spcBef>
                <a:spcPts val="0"/>
              </a:spcBef>
            </a:pPr>
            <a:r>
              <a:rPr lang="en-US" sz="1800" dirty="0"/>
              <a:t>	</a:t>
            </a:r>
            <a:r>
              <a:rPr lang="en-US" sz="1800" b="0" dirty="0"/>
              <a:t>Financial Fee:		$  10,995.00 				</a:t>
            </a:r>
          </a:p>
          <a:p>
            <a:pPr marL="0" lvl="1">
              <a:spcBef>
                <a:spcPts val="0"/>
              </a:spcBef>
            </a:pPr>
            <a:r>
              <a:rPr lang="en-US" sz="1800" dirty="0"/>
              <a:t>	Venue:			$  26,640.00				</a:t>
            </a:r>
          </a:p>
          <a:p>
            <a:pPr marL="0" lvl="1">
              <a:spcBef>
                <a:spcPts val="0"/>
              </a:spcBef>
            </a:pPr>
            <a:r>
              <a:rPr lang="en-US" sz="1800" dirty="0"/>
              <a:t>	AV Services:		$  23,850.00				</a:t>
            </a:r>
          </a:p>
          <a:p>
            <a:pPr marL="0" lvl="1">
              <a:spcBef>
                <a:spcPts val="0"/>
              </a:spcBef>
            </a:pPr>
            <a:r>
              <a:rPr lang="en-US" sz="1800" dirty="0"/>
              <a:t>	Networking		$  40,000.00				</a:t>
            </a:r>
          </a:p>
          <a:p>
            <a:pPr marL="0" lvl="1">
              <a:spcBef>
                <a:spcPts val="0"/>
              </a:spcBef>
            </a:pPr>
            <a:r>
              <a:rPr lang="en-US" sz="1800" dirty="0"/>
              <a:t>	F&amp;B			$175,781.81</a:t>
            </a:r>
          </a:p>
          <a:p>
            <a:pPr marL="0" lvl="1">
              <a:spcBef>
                <a:spcPts val="0"/>
              </a:spcBef>
            </a:pPr>
            <a:r>
              <a:rPr lang="en-US" sz="1800" dirty="0"/>
              <a:t>	Social			$  51,718.91 				</a:t>
            </a:r>
          </a:p>
          <a:p>
            <a:pPr marL="0" lvl="1">
              <a:spcBef>
                <a:spcPts val="0"/>
              </a:spcBef>
            </a:pPr>
            <a:r>
              <a:rPr lang="en-US" sz="1800" dirty="0"/>
              <a:t>	Meeting Planner:	$  57,600.00					</a:t>
            </a:r>
          </a:p>
          <a:p>
            <a:pPr marL="0" lvl="1">
              <a:spcBef>
                <a:spcPts val="0"/>
              </a:spcBef>
            </a:pPr>
            <a:r>
              <a:rPr lang="en-US" sz="1800" dirty="0"/>
              <a:t>	Shipping			$    7,000.00					</a:t>
            </a:r>
          </a:p>
          <a:p>
            <a:pPr marL="0" lvl="1">
              <a:spcBef>
                <a:spcPts val="0"/>
              </a:spcBef>
            </a:pPr>
            <a:r>
              <a:rPr lang="en-US" sz="1800" dirty="0"/>
              <a:t>	Misc.			$  11,773.28				</a:t>
            </a:r>
          </a:p>
          <a:p>
            <a:pPr marL="0" lvl="1">
              <a:spcBef>
                <a:spcPts val="0"/>
              </a:spcBef>
            </a:pPr>
            <a:r>
              <a:rPr lang="en-US" sz="1800" dirty="0"/>
              <a:t>	Site Visit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$(405,359.00)	</a:t>
            </a:r>
            <a:r>
              <a:rPr lang="en-US" sz="1800" dirty="0">
                <a:solidFill>
                  <a:srgbClr val="C00000"/>
                </a:solidFill>
              </a:rPr>
              <a:t>	</a:t>
            </a:r>
            <a:r>
              <a:rPr lang="en-US" sz="1800" dirty="0"/>
              <a:t>Budget Expense per Person:   </a:t>
            </a:r>
            <a:r>
              <a:rPr lang="en-US" sz="1800" dirty="0">
                <a:solidFill>
                  <a:srgbClr val="C00000"/>
                </a:solidFill>
              </a:rPr>
              <a:t>$737.02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(-$68,429.90)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  16,706.13</a:t>
            </a:r>
          </a:p>
          <a:p>
            <a:r>
              <a:rPr lang="en-US" dirty="0"/>
              <a:t>Net Session value 2020 to 2024 (December 31, 2024) = $405,024.69</a:t>
            </a:r>
          </a:p>
          <a:p>
            <a:endParaRPr lang="en-US" dirty="0"/>
          </a:p>
          <a:p>
            <a:r>
              <a:rPr lang="en-US" dirty="0"/>
              <a:t>Session Fees for 2025 to remain the same as 2024 ($600/$800/$1000)</a:t>
            </a:r>
          </a:p>
          <a:p>
            <a:r>
              <a:rPr lang="en-US" dirty="0"/>
              <a:t>Bank Balance as of Dec 31, 2024: $944,891.87</a:t>
            </a:r>
          </a:p>
          <a:p>
            <a:endParaRPr lang="en-US" dirty="0"/>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May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 (May/Sept))</a:t>
            </a:r>
            <a:endParaRPr lang="en-US" sz="1800" dirty="0"/>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May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Footer Placeholder 2">
            <a:extLst>
              <a:ext uri="{FF2B5EF4-FFF2-40B4-BE49-F238E27FC236}">
                <a16:creationId xmlns:a16="http://schemas.microsoft.com/office/drawing/2014/main" id="{8498BC6E-B11C-71F9-2333-A357F73EAD20}"/>
              </a:ext>
            </a:extLst>
          </p:cNvPr>
          <p:cNvSpPr>
            <a:spLocks noGrp="1" noChangeArrowheads="1"/>
          </p:cNvSpPr>
          <p:nvPr>
            <p:ph type="ftr" idx="11"/>
          </p:nvPr>
        </p:nvSpPr>
        <p:spPr bwMode="auto">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FontTx/>
              <a:buNone/>
            </a:pPr>
            <a:r>
              <a:rPr lang="en-US"/>
              <a:t>Ben Rolfe (BCA);   Jon Rosdahl (Qualcomm)</a:t>
            </a:r>
            <a:endParaRPr lang="en-US" altLang="en-US" sz="1400"/>
          </a:p>
        </p:txBody>
      </p:sp>
      <p:sp>
        <p:nvSpPr>
          <p:cNvPr id="30727" name="Slide Number Placeholder 5">
            <a:extLst>
              <a:ext uri="{FF2B5EF4-FFF2-40B4-BE49-F238E27FC236}">
                <a16:creationId xmlns:a16="http://schemas.microsoft.com/office/drawing/2014/main" id="{93E940DE-46DA-2231-2B34-5C784A906B35}"/>
              </a:ext>
            </a:extLst>
          </p:cNvPr>
          <p:cNvSpPr>
            <a:spLocks noGrp="1" noChangeArrowheads="1"/>
          </p:cNvSpPr>
          <p:nvPr>
            <p:ph type="sldNum"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a:t>Page </a:t>
            </a:r>
            <a:fld id="{8802092F-D8C6-4D7D-8B66-0F78B5D9CFEE}" type="slidenum">
              <a:rPr lang="en-US" altLang="en-US" sz="1400"/>
              <a:pPr>
                <a:spcBef>
                  <a:spcPct val="0"/>
                </a:spcBef>
                <a:buFontTx/>
                <a:buNone/>
              </a:pPr>
              <a:t>18</a:t>
            </a:fld>
            <a:endParaRPr lang="en-US" altLang="en-US" sz="1400"/>
          </a:p>
        </p:txBody>
      </p:sp>
      <p:sp>
        <p:nvSpPr>
          <p:cNvPr id="2" name="Title 1">
            <a:extLst>
              <a:ext uri="{FF2B5EF4-FFF2-40B4-BE49-F238E27FC236}">
                <a16:creationId xmlns:a16="http://schemas.microsoft.com/office/drawing/2014/main" id="{EC42A3E3-94B6-2136-29F1-4A1FEF21FBEC}"/>
              </a:ext>
            </a:extLst>
          </p:cNvPr>
          <p:cNvSpPr>
            <a:spLocks noGrp="1"/>
          </p:cNvSpPr>
          <p:nvPr>
            <p:ph type="title" idx="4294967295"/>
          </p:nvPr>
        </p:nvSpPr>
        <p:spPr>
          <a:xfrm>
            <a:off x="1970087" y="676616"/>
            <a:ext cx="7886700" cy="593725"/>
          </a:xfrm>
        </p:spPr>
        <p:txBody>
          <a:bodyPr>
            <a:normAutofit fontScale="90000"/>
          </a:bodyPr>
          <a:lstStyle/>
          <a:p>
            <a:pPr>
              <a:defRPr/>
            </a:pPr>
            <a:r>
              <a:rPr lang="en-US" sz="3000" dirty="0"/>
              <a:t>These individuals are in arrears on meeting fees</a:t>
            </a:r>
          </a:p>
        </p:txBody>
      </p:sp>
      <p:sp>
        <p:nvSpPr>
          <p:cNvPr id="30724" name="TextBox 8">
            <a:extLst>
              <a:ext uri="{FF2B5EF4-FFF2-40B4-BE49-F238E27FC236}">
                <a16:creationId xmlns:a16="http://schemas.microsoft.com/office/drawing/2014/main" id="{98CDF87E-F87A-D964-3B1C-1AD92015D201}"/>
              </a:ext>
            </a:extLst>
          </p:cNvPr>
          <p:cNvSpPr txBox="1">
            <a:spLocks noChangeArrowheads="1"/>
          </p:cNvSpPr>
          <p:nvPr/>
        </p:nvSpPr>
        <p:spPr bwMode="auto">
          <a:xfrm>
            <a:off x="1611885" y="1239311"/>
            <a:ext cx="896611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000" dirty="0">
                <a:solidFill>
                  <a:srgbClr val="000000"/>
                </a:solidFill>
                <a:latin typeface="Calibri" panose="020F0502020204030204" pitchFamily="34" charset="0"/>
                <a:cs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altLang="en-US" sz="2000" dirty="0"/>
          </a:p>
        </p:txBody>
      </p:sp>
      <p:sp>
        <p:nvSpPr>
          <p:cNvPr id="30726" name="TextBox 4">
            <a:extLst>
              <a:ext uri="{FF2B5EF4-FFF2-40B4-BE49-F238E27FC236}">
                <a16:creationId xmlns:a16="http://schemas.microsoft.com/office/drawing/2014/main" id="{BBD255D4-88CA-4AE0-8C37-0DF92B7B776B}"/>
              </a:ext>
            </a:extLst>
          </p:cNvPr>
          <p:cNvSpPr txBox="1">
            <a:spLocks noChangeArrowheads="1"/>
          </p:cNvSpPr>
          <p:nvPr/>
        </p:nvSpPr>
        <p:spPr bwMode="auto">
          <a:xfrm>
            <a:off x="1611885" y="5713350"/>
            <a:ext cx="905611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800" dirty="0"/>
              <a:t>UPDATED THROUGH November 2024 802 Plenary(INCLUSIVE), and payment activity through 2024-11-23.</a:t>
            </a:r>
          </a:p>
        </p:txBody>
      </p:sp>
      <p:pic>
        <p:nvPicPr>
          <p:cNvPr id="30728" name="Picture 6">
            <a:extLst>
              <a:ext uri="{FF2B5EF4-FFF2-40B4-BE49-F238E27FC236}">
                <a16:creationId xmlns:a16="http://schemas.microsoft.com/office/drawing/2014/main" id="{9786B592-38AE-5B05-C66B-D56E6ED7A5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885" y="2254974"/>
            <a:ext cx="8966116" cy="341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758DFED2-EEB2-5804-CB13-3A7455A9A1D3}"/>
              </a:ext>
            </a:extLst>
          </p:cNvPr>
          <p:cNvSpPr>
            <a:spLocks noGrp="1"/>
          </p:cNvSpPr>
          <p:nvPr>
            <p:ph type="dt" idx="10"/>
          </p:nvPr>
        </p:nvSpPr>
        <p:spPr/>
        <p:txBody>
          <a:bodyPr/>
          <a:lstStyle/>
          <a:p>
            <a:r>
              <a:rPr lang="en-US"/>
              <a:t>May 2025</a:t>
            </a: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7677F-A2AA-F2BE-5F2F-36100716A41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307F677C-8091-F886-FC52-D23D6A0DA1A3}"/>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5BA0E365-9B2A-1476-2F1F-C60F4A514780}"/>
              </a:ext>
            </a:extLst>
          </p:cNvPr>
          <p:cNvSpPr txBox="1">
            <a:spLocks/>
          </p:cNvSpPr>
          <p:nvPr/>
        </p:nvSpPr>
        <p:spPr bwMode="auto">
          <a:xfrm>
            <a:off x="552281" y="1570873"/>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805276E2-4F23-FDA9-916F-A8286F0D0AA8}"/>
              </a:ext>
            </a:extLst>
          </p:cNvPr>
          <p:cNvSpPr txBox="1">
            <a:spLocks/>
          </p:cNvSpPr>
          <p:nvPr/>
        </p:nvSpPr>
        <p:spPr bwMode="auto">
          <a:xfrm>
            <a:off x="5898355" y="2673784"/>
            <a:ext cx="5286453" cy="2324018"/>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 past 60 days:</a:t>
            </a:r>
          </a:p>
          <a:p>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Weili</a:t>
            </a:r>
            <a:r>
              <a:rPr lang="en-AU" sz="1800" b="1" i="0" u="none" strike="noStrike" dirty="0">
                <a:solidFill>
                  <a:srgbClr val="002060"/>
                </a:solidFill>
                <a:effectLst/>
                <a:latin typeface="Arial" panose="020B0604020202020204" pitchFamily="34" charset="0"/>
                <a:cs typeface="Arial" panose="020B0604020202020204" pitchFamily="34" charset="0"/>
              </a:rPr>
              <a:t>, Liu, </a:t>
            </a:r>
            <a:r>
              <a:rPr lang="en-AU" sz="18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8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8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208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800" dirty="0"/>
              <a:t>R0: Presented to 12 Jan 802WCSC mtg and the January 13th 802WCSC Opening Plenary mtg in Kobe, Japan</a:t>
            </a:r>
          </a:p>
          <a:p>
            <a:pPr lvl="1"/>
            <a:r>
              <a:rPr lang="en-GB" sz="1800" dirty="0"/>
              <a:t>R1: Presented to 09 March 802WCSC mtg and the 802.11 and 802.15 WG Plenary meetings in Atlanta, GA, USA</a:t>
            </a:r>
          </a:p>
          <a:p>
            <a:pPr lvl="1"/>
            <a:r>
              <a:rPr lang="en-GB" sz="1800" dirty="0"/>
              <a:t>R2: Prepared for the 09 April 802WCSC Telecon (Telecon was cancelled, but file was posted.)</a:t>
            </a:r>
          </a:p>
          <a:p>
            <a:pPr lvl="1"/>
            <a:r>
              <a:rPr lang="en-GB" sz="1800" dirty="0"/>
              <a:t>R3: Presented to 11 May 802WCSC mtg and 12 May 802WCSC Opening Plenary Mtg in Warsaw.</a:t>
            </a:r>
          </a:p>
          <a:p>
            <a:pPr lvl="1"/>
            <a:endParaRPr lang="en-GB" sz="1800" dirty="0"/>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May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(-$8,045</a:t>
            </a:r>
            <a:r>
              <a:rPr lang="en-AU" sz="1800" dirty="0">
                <a:solidFill>
                  <a:schemeClr val="tx1"/>
                </a:solidFill>
              </a:rPr>
              <a:t>,  $70,893.06)</a:t>
            </a:r>
          </a:p>
          <a:p>
            <a:pPr marL="400050" lvl="1" indent="-144065" defTabSz="685800">
              <a:lnSpc>
                <a:spcPct val="90000"/>
              </a:lnSpc>
              <a:tabLst>
                <a:tab pos="5529263" algn="r"/>
              </a:tabLst>
            </a:pPr>
            <a:r>
              <a:rPr lang="en-AU" sz="1800" dirty="0">
                <a:solidFill>
                  <a:schemeClr val="tx1"/>
                </a:solidFill>
              </a:rPr>
              <a:t>615 (337/278) – Mixed Warsaw     </a:t>
            </a:r>
            <a:r>
              <a:rPr lang="en-AU" sz="1800" dirty="0">
                <a:solidFill>
                  <a:srgbClr val="FF0000"/>
                </a:solidFill>
              </a:rPr>
              <a:t>(-$90,718</a:t>
            </a:r>
            <a:r>
              <a:rPr lang="en-AU" sz="1800" dirty="0">
                <a:solidFill>
                  <a:schemeClr val="tx1"/>
                </a:solidFill>
              </a:rPr>
              <a:t>, )</a:t>
            </a: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May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20</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May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21</a:t>
            </a:fld>
            <a:endParaRPr lang="en-GB"/>
          </a:p>
        </p:txBody>
      </p:sp>
    </p:spTree>
    <p:extLst>
      <p:ext uri="{BB962C8B-B14F-4D97-AF65-F5344CB8AC3E}">
        <p14:creationId xmlns:p14="http://schemas.microsoft.com/office/powerpoint/2010/main" val="2468453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May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22</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23</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24</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791200"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May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1600200" y="1538724"/>
            <a:ext cx="8153400"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26</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28</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May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May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29</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April 1,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May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1938992"/>
          </a:xfrm>
          <a:prstGeom prst="rect">
            <a:avLst/>
          </a:prstGeom>
          <a:noFill/>
        </p:spPr>
        <p:txBody>
          <a:bodyPr wrap="square" rtlCol="0">
            <a:spAutoFit/>
          </a:bodyPr>
          <a:lstStyle/>
          <a:p>
            <a:r>
              <a:rPr lang="en-US" sz="2000" dirty="0">
                <a:solidFill>
                  <a:schemeClr val="tx1"/>
                </a:solidFill>
              </a:rPr>
              <a:t>2026 Jan – Victoria –    Deposits for Hotel and Conference Center paid = USD$41,178.54</a:t>
            </a:r>
          </a:p>
          <a:p>
            <a:r>
              <a:rPr lang="en-US" sz="2000" dirty="0">
                <a:solidFill>
                  <a:schemeClr val="tx1"/>
                </a:solidFill>
              </a:rPr>
              <a:t>2025 May – Warsaw – Deposit paid = USD$144,090.84</a:t>
            </a:r>
          </a:p>
          <a:p>
            <a:endParaRPr lang="en-US" sz="2000" dirty="0">
              <a:solidFill>
                <a:schemeClr val="tx1"/>
              </a:solidFill>
            </a:endParaRPr>
          </a:p>
          <a:p>
            <a:r>
              <a:rPr lang="en-US" sz="2000" dirty="0">
                <a:solidFill>
                  <a:schemeClr val="tx1"/>
                </a:solidFill>
              </a:rPr>
              <a:t>2025 Jan – Kobe Final </a:t>
            </a:r>
            <a:r>
              <a:rPr lang="en-US" sz="2000" dirty="0">
                <a:solidFill>
                  <a:srgbClr val="212121"/>
                </a:solidFill>
              </a:rPr>
              <a:t>B</a:t>
            </a:r>
            <a:r>
              <a:rPr lang="en-US" sz="2000" dirty="0">
                <a:solidFill>
                  <a:srgbClr val="212121"/>
                </a:solidFill>
                <a:effectLst/>
              </a:rPr>
              <a:t>alance due to IEEE = US$144,550.92</a:t>
            </a:r>
            <a:endParaRPr lang="en-US" sz="2000" dirty="0">
              <a:effectLst/>
            </a:endParaRPr>
          </a:p>
          <a:p>
            <a:endParaRPr lang="en-US" sz="2000" dirty="0">
              <a:solidFill>
                <a:schemeClr val="tx1"/>
              </a:solidFill>
            </a:endParaRPr>
          </a:p>
          <a:p>
            <a:r>
              <a:rPr lang="en-US" sz="2000" dirty="0">
                <a:solidFill>
                  <a:schemeClr val="tx1"/>
                </a:solidFill>
              </a:rPr>
              <a:t>Total: USD$1,066,039.44</a:t>
            </a:r>
          </a:p>
        </p:txBody>
      </p:sp>
      <p:pic>
        <p:nvPicPr>
          <p:cNvPr id="7" name="Picture 6">
            <a:extLst>
              <a:ext uri="{FF2B5EF4-FFF2-40B4-BE49-F238E27FC236}">
                <a16:creationId xmlns:a16="http://schemas.microsoft.com/office/drawing/2014/main" id="{88EBF309-51C5-E2FA-1BB3-573E69883D2B}"/>
              </a:ext>
            </a:extLst>
          </p:cNvPr>
          <p:cNvPicPr>
            <a:picLocks noChangeAspect="1"/>
          </p:cNvPicPr>
          <p:nvPr/>
        </p:nvPicPr>
        <p:blipFill>
          <a:blip r:embed="rId3"/>
          <a:stretch>
            <a:fillRect/>
          </a:stretch>
        </p:blipFill>
        <p:spPr>
          <a:xfrm>
            <a:off x="409703" y="1972096"/>
            <a:ext cx="10917723" cy="1081473"/>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30</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31</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690264921"/>
              </p:ext>
            </p:extLst>
          </p:nvPr>
        </p:nvGraphicFramePr>
        <p:xfrm>
          <a:off x="1524000" y="685800"/>
          <a:ext cx="9296401" cy="5684247"/>
        </p:xfrm>
        <a:graphic>
          <a:graphicData uri="http://schemas.openxmlformats.org/drawingml/2006/table">
            <a:tbl>
              <a:tblPr/>
              <a:tblGrid>
                <a:gridCol w="2004307">
                  <a:extLst>
                    <a:ext uri="{9D8B030D-6E8A-4147-A177-3AD203B41FA5}">
                      <a16:colId xmlns:a16="http://schemas.microsoft.com/office/drawing/2014/main" val="278635492"/>
                    </a:ext>
                  </a:extLst>
                </a:gridCol>
                <a:gridCol w="749579">
                  <a:extLst>
                    <a:ext uri="{9D8B030D-6E8A-4147-A177-3AD203B41FA5}">
                      <a16:colId xmlns:a16="http://schemas.microsoft.com/office/drawing/2014/main" val="3878286660"/>
                    </a:ext>
                  </a:extLst>
                </a:gridCol>
                <a:gridCol w="849387">
                  <a:extLst>
                    <a:ext uri="{9D8B030D-6E8A-4147-A177-3AD203B41FA5}">
                      <a16:colId xmlns:a16="http://schemas.microsoft.com/office/drawing/2014/main" val="1246345947"/>
                    </a:ext>
                  </a:extLst>
                </a:gridCol>
                <a:gridCol w="782169">
                  <a:extLst>
                    <a:ext uri="{9D8B030D-6E8A-4147-A177-3AD203B41FA5}">
                      <a16:colId xmlns:a16="http://schemas.microsoft.com/office/drawing/2014/main" val="1848736744"/>
                    </a:ext>
                  </a:extLst>
                </a:gridCol>
                <a:gridCol w="831054">
                  <a:extLst>
                    <a:ext uri="{9D8B030D-6E8A-4147-A177-3AD203B41FA5}">
                      <a16:colId xmlns:a16="http://schemas.microsoft.com/office/drawing/2014/main" val="3395511591"/>
                    </a:ext>
                  </a:extLst>
                </a:gridCol>
                <a:gridCol w="800500">
                  <a:extLst>
                    <a:ext uri="{9D8B030D-6E8A-4147-A177-3AD203B41FA5}">
                      <a16:colId xmlns:a16="http://schemas.microsoft.com/office/drawing/2014/main" val="3438958087"/>
                    </a:ext>
                  </a:extLst>
                </a:gridCol>
                <a:gridCol w="790316">
                  <a:extLst>
                    <a:ext uri="{9D8B030D-6E8A-4147-A177-3AD203B41FA5}">
                      <a16:colId xmlns:a16="http://schemas.microsoft.com/office/drawing/2014/main" val="3556889772"/>
                    </a:ext>
                  </a:extLst>
                </a:gridCol>
                <a:gridCol w="798464">
                  <a:extLst>
                    <a:ext uri="{9D8B030D-6E8A-4147-A177-3AD203B41FA5}">
                      <a16:colId xmlns:a16="http://schemas.microsoft.com/office/drawing/2014/main" val="1101948637"/>
                    </a:ext>
                  </a:extLst>
                </a:gridCol>
                <a:gridCol w="798464">
                  <a:extLst>
                    <a:ext uri="{9D8B030D-6E8A-4147-A177-3AD203B41FA5}">
                      <a16:colId xmlns:a16="http://schemas.microsoft.com/office/drawing/2014/main" val="1202639278"/>
                    </a:ext>
                  </a:extLst>
                </a:gridCol>
                <a:gridCol w="892161">
                  <a:extLst>
                    <a:ext uri="{9D8B030D-6E8A-4147-A177-3AD203B41FA5}">
                      <a16:colId xmlns:a16="http://schemas.microsoft.com/office/drawing/2014/main" val="4244125000"/>
                    </a:ext>
                  </a:extLst>
                </a:gridCol>
              </a:tblGrid>
              <a:tr h="233981">
                <a:tc gridSpan="10">
                  <a:txBody>
                    <a:bodyPr/>
                    <a:lstStyle/>
                    <a:p>
                      <a:pPr algn="ctr" fontAlgn="b"/>
                      <a:r>
                        <a:rPr lang="en-US" sz="18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20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20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20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20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20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20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20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20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20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20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20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20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20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20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20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20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20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20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20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May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32</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834613678"/>
              </p:ext>
            </p:extLst>
          </p:nvPr>
        </p:nvGraphicFramePr>
        <p:xfrm>
          <a:off x="1295400" y="600704"/>
          <a:ext cx="9677400" cy="5849177"/>
        </p:xfrm>
        <a:graphic>
          <a:graphicData uri="http://schemas.openxmlformats.org/drawingml/2006/table">
            <a:tbl>
              <a:tblPr/>
              <a:tblGrid>
                <a:gridCol w="3124707">
                  <a:extLst>
                    <a:ext uri="{9D8B030D-6E8A-4147-A177-3AD203B41FA5}">
                      <a16:colId xmlns:a16="http://schemas.microsoft.com/office/drawing/2014/main" val="421224674"/>
                    </a:ext>
                  </a:extLst>
                </a:gridCol>
                <a:gridCol w="1213122">
                  <a:extLst>
                    <a:ext uri="{9D8B030D-6E8A-4147-A177-3AD203B41FA5}">
                      <a16:colId xmlns:a16="http://schemas.microsoft.com/office/drawing/2014/main" val="3670892867"/>
                    </a:ext>
                  </a:extLst>
                </a:gridCol>
                <a:gridCol w="1065033">
                  <a:extLst>
                    <a:ext uri="{9D8B030D-6E8A-4147-A177-3AD203B41FA5}">
                      <a16:colId xmlns:a16="http://schemas.microsoft.com/office/drawing/2014/main" val="3084349711"/>
                    </a:ext>
                  </a:extLst>
                </a:gridCol>
                <a:gridCol w="1165783">
                  <a:extLst>
                    <a:ext uri="{9D8B030D-6E8A-4147-A177-3AD203B41FA5}">
                      <a16:colId xmlns:a16="http://schemas.microsoft.com/office/drawing/2014/main" val="3860263744"/>
                    </a:ext>
                  </a:extLst>
                </a:gridCol>
                <a:gridCol w="1165783">
                  <a:extLst>
                    <a:ext uri="{9D8B030D-6E8A-4147-A177-3AD203B41FA5}">
                      <a16:colId xmlns:a16="http://schemas.microsoft.com/office/drawing/2014/main" val="3007173022"/>
                    </a:ext>
                  </a:extLst>
                </a:gridCol>
                <a:gridCol w="1942972">
                  <a:extLst>
                    <a:ext uri="{9D8B030D-6E8A-4147-A177-3AD203B41FA5}">
                      <a16:colId xmlns:a16="http://schemas.microsoft.com/office/drawing/2014/main" val="2293088861"/>
                    </a:ext>
                  </a:extLst>
                </a:gridCol>
              </a:tblGrid>
              <a:tr h="257229">
                <a:tc gridSpan="6">
                  <a:txBody>
                    <a:bodyPr/>
                    <a:lstStyle/>
                    <a:p>
                      <a:pPr algn="ctr" fontAlgn="b"/>
                      <a:r>
                        <a:rPr lang="en-US" sz="20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4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4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4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4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4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4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4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4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400" b="1" i="0" u="none" strike="noStrike" dirty="0">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4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4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4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4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4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4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4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4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4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4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4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May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33</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34</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35</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36</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May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May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38</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May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39</a:t>
            </a:fld>
            <a:endParaRPr lang="en-GB"/>
          </a:p>
        </p:txBody>
      </p:sp>
    </p:spTree>
    <p:extLst>
      <p:ext uri="{BB962C8B-B14F-4D97-AF65-F5344CB8AC3E}">
        <p14:creationId xmlns:p14="http://schemas.microsoft.com/office/powerpoint/2010/main" val="108802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914401" y="1981201"/>
            <a:ext cx="5077884" cy="4113213"/>
          </a:xfrm>
        </p:spPr>
        <p:txBody>
          <a:bodyPr wrap="square" anchor="t">
            <a:normAutofit/>
          </a:bodyPr>
          <a:lstStyle/>
          <a:p>
            <a:r>
              <a:rPr lang="en-US" dirty="0"/>
              <a:t>Income/ Expense Report </a:t>
            </a:r>
          </a:p>
          <a:p>
            <a:br>
              <a:rPr lang="en-US" dirty="0"/>
            </a:br>
            <a:r>
              <a:rPr lang="en-US" dirty="0"/>
              <a:t>January 1, 2025, </a:t>
            </a:r>
            <a:br>
              <a:rPr lang="en-US" dirty="0"/>
            </a:br>
            <a:r>
              <a:rPr lang="en-US" dirty="0"/>
              <a:t>			to </a:t>
            </a:r>
            <a:br>
              <a:rPr lang="en-US" dirty="0"/>
            </a:br>
            <a:r>
              <a:rPr lang="en-US" dirty="0"/>
              <a:t>May 1, 2025</a:t>
            </a:r>
          </a:p>
        </p:txBody>
      </p:sp>
      <p:pic>
        <p:nvPicPr>
          <p:cNvPr id="3" name="Picture 2">
            <a:extLst>
              <a:ext uri="{FF2B5EF4-FFF2-40B4-BE49-F238E27FC236}">
                <a16:creationId xmlns:a16="http://schemas.microsoft.com/office/drawing/2014/main" id="{8A2A54F0-DD7F-DF82-10E3-CD56DE9E1DFE}"/>
              </a:ext>
            </a:extLst>
          </p:cNvPr>
          <p:cNvPicPr>
            <a:picLocks noChangeAspect="1"/>
          </p:cNvPicPr>
          <p:nvPr/>
        </p:nvPicPr>
        <p:blipFill>
          <a:blip r:embed="rId3"/>
          <a:stretch>
            <a:fillRect/>
          </a:stretch>
        </p:blipFill>
        <p:spPr>
          <a:xfrm>
            <a:off x="4933589" y="2057400"/>
            <a:ext cx="6436547" cy="3352799"/>
          </a:xfrm>
          <a:prstGeom prst="rect">
            <a:avLst/>
          </a:prstGeom>
          <a:noFill/>
        </p:spPr>
      </p:pic>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May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spTree>
    <p:extLst>
      <p:ext uri="{BB962C8B-B14F-4D97-AF65-F5344CB8AC3E}">
        <p14:creationId xmlns:p14="http://schemas.microsoft.com/office/powerpoint/2010/main" val="361957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May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40</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May 2025</a:t>
            </a:r>
            <a:endParaRPr lang="en-GB"/>
          </a:p>
        </p:txBody>
      </p:sp>
      <p:pic>
        <p:nvPicPr>
          <p:cNvPr id="10" name="Picture 9">
            <a:extLst>
              <a:ext uri="{FF2B5EF4-FFF2-40B4-BE49-F238E27FC236}">
                <a16:creationId xmlns:a16="http://schemas.microsoft.com/office/drawing/2014/main" id="{9A47AA48-73F5-DCCF-17AD-E4228325333B}"/>
              </a:ext>
            </a:extLst>
          </p:cNvPr>
          <p:cNvPicPr>
            <a:picLocks noChangeAspect="1"/>
          </p:cNvPicPr>
          <p:nvPr/>
        </p:nvPicPr>
        <p:blipFill>
          <a:blip r:embed="rId3"/>
          <a:stretch>
            <a:fillRect/>
          </a:stretch>
        </p:blipFill>
        <p:spPr>
          <a:xfrm>
            <a:off x="762000" y="1585912"/>
            <a:ext cx="10809211" cy="3834248"/>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4" y="706726"/>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FINAL REGISTRATION</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06380A5-0B13-DB78-4FAD-E213544B1FB2}"/>
              </a:ext>
            </a:extLst>
          </p:cNvPr>
          <p:cNvPicPr>
            <a:picLocks noChangeAspect="1"/>
          </p:cNvPicPr>
          <p:nvPr/>
        </p:nvPicPr>
        <p:blipFill>
          <a:blip r:embed="rId3"/>
          <a:srcRect l="592" r="-1"/>
          <a:stretch/>
        </p:blipFill>
        <p:spPr>
          <a:xfrm>
            <a:off x="5690655" y="706726"/>
            <a:ext cx="5545776" cy="544454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1A90F83-5B56-D97C-3E7E-3F7F8AEF43A2}"/>
              </a:ext>
            </a:extLst>
          </p:cNvPr>
          <p:cNvPicPr>
            <a:picLocks noChangeAspect="1"/>
          </p:cNvPicPr>
          <p:nvPr/>
        </p:nvPicPr>
        <p:blipFill>
          <a:blip r:embed="rId4"/>
          <a:stretch>
            <a:fillRect/>
          </a:stretch>
        </p:blipFill>
        <p:spPr>
          <a:xfrm>
            <a:off x="259767" y="3669002"/>
            <a:ext cx="4727869" cy="255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416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57823" cy="2962276"/>
          </a:xfrm>
        </p:spPr>
        <p:txBody>
          <a:bodyPr/>
          <a:lstStyle/>
          <a:p>
            <a:r>
              <a:rPr lang="en-US" sz="2400" dirty="0">
                <a:latin typeface="Arial" panose="020B0604020202020204" pitchFamily="34" charset="0"/>
                <a:cs typeface="Arial" panose="020B0604020202020204" pitchFamily="34" charset="0"/>
              </a:rPr>
              <a:t>2025 January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Jan 12-17,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Kobe Convention Centre, Japan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May 9, 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50423"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dirty="0">
                <a:solidFill>
                  <a:srgbClr val="000000"/>
                </a:solidFill>
                <a:latin typeface="Arial" panose="020B0604020202020204" pitchFamily="34" charset="0"/>
                <a:ea typeface="MS Gothic" charset="-128"/>
                <a:cs typeface="Arial" panose="020B0604020202020204" pitchFamily="34" charset="0"/>
              </a:rPr>
              <a:t>May</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3" name="Picture 2">
            <a:extLst>
              <a:ext uri="{FF2B5EF4-FFF2-40B4-BE49-F238E27FC236}">
                <a16:creationId xmlns:a16="http://schemas.microsoft.com/office/drawing/2014/main" id="{F4E1B194-F776-EE8C-8FC4-A17FD78387F7}"/>
              </a:ext>
            </a:extLst>
          </p:cNvPr>
          <p:cNvPicPr>
            <a:picLocks noChangeAspect="1"/>
          </p:cNvPicPr>
          <p:nvPr/>
        </p:nvPicPr>
        <p:blipFill>
          <a:blip r:embed="rId3"/>
          <a:stretch>
            <a:fillRect/>
          </a:stretch>
        </p:blipFill>
        <p:spPr>
          <a:xfrm>
            <a:off x="6598027" y="573206"/>
            <a:ext cx="4849484" cy="5918662"/>
          </a:xfrm>
          <a:prstGeom prst="rect">
            <a:avLst/>
          </a:prstGeom>
        </p:spPr>
      </p:pic>
      <p:pic>
        <p:nvPicPr>
          <p:cNvPr id="4" name="Picture 3">
            <a:extLst>
              <a:ext uri="{FF2B5EF4-FFF2-40B4-BE49-F238E27FC236}">
                <a16:creationId xmlns:a16="http://schemas.microsoft.com/office/drawing/2014/main" id="{E4D504C9-B896-D117-4891-AB7A70C28653}"/>
              </a:ext>
            </a:extLst>
          </p:cNvPr>
          <p:cNvPicPr>
            <a:picLocks noChangeAspect="1"/>
          </p:cNvPicPr>
          <p:nvPr/>
        </p:nvPicPr>
        <p:blipFill>
          <a:blip r:embed="rId4"/>
          <a:stretch>
            <a:fillRect/>
          </a:stretch>
        </p:blipFill>
        <p:spPr>
          <a:xfrm>
            <a:off x="521398" y="4531395"/>
            <a:ext cx="4849484" cy="1123038"/>
          </a:xfrm>
          <a:prstGeom prst="rect">
            <a:avLst/>
          </a:prstGeom>
        </p:spPr>
      </p:pic>
    </p:spTree>
    <p:extLst>
      <p:ext uri="{BB962C8B-B14F-4D97-AF65-F5344CB8AC3E}">
        <p14:creationId xmlns:p14="http://schemas.microsoft.com/office/powerpoint/2010/main" val="276583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31B5D-6F39-C56A-4445-6E7B67FAD052}"/>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E0137B48-9E1B-8F20-01DD-66E2D6BCD7E8}"/>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B65C2DD9-7502-98F3-33A8-C6B5E7DD8F22}"/>
              </a:ext>
            </a:extLst>
          </p:cNvPr>
          <p:cNvSpPr txBox="1">
            <a:spLocks/>
          </p:cNvSpPr>
          <p:nvPr/>
        </p:nvSpPr>
        <p:spPr bwMode="auto">
          <a:xfrm>
            <a:off x="552281" y="1570873"/>
            <a:ext cx="4053534" cy="257158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May 9,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A58356BE-0F2D-0217-86E1-160D65026C2A}"/>
              </a:ext>
            </a:extLst>
          </p:cNvPr>
          <p:cNvSpPr txBox="1">
            <a:spLocks/>
          </p:cNvSpPr>
          <p:nvPr/>
        </p:nvSpPr>
        <p:spPr bwMode="auto">
          <a:xfrm>
            <a:off x="5898355" y="2673784"/>
            <a:ext cx="5286453" cy="2324018"/>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 past 60 days:</a:t>
            </a:r>
          </a:p>
          <a:p>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pPr>
            <a:r>
              <a:rPr lang="en-AU" sz="1800" b="1" i="0" u="none" strike="noStrike" dirty="0" err="1">
                <a:solidFill>
                  <a:srgbClr val="002060"/>
                </a:solidFill>
                <a:effectLst/>
                <a:latin typeface="Arial" panose="020B0604020202020204" pitchFamily="34" charset="0"/>
                <a:cs typeface="Arial" panose="020B0604020202020204" pitchFamily="34" charset="0"/>
              </a:rPr>
              <a:t>Weili</a:t>
            </a:r>
            <a:r>
              <a:rPr lang="en-AU" sz="1800" b="1" i="0" u="none" strike="noStrike" dirty="0">
                <a:solidFill>
                  <a:srgbClr val="002060"/>
                </a:solidFill>
                <a:effectLst/>
                <a:latin typeface="Arial" panose="020B0604020202020204" pitchFamily="34" charset="0"/>
                <a:cs typeface="Arial" panose="020B0604020202020204" pitchFamily="34" charset="0"/>
              </a:rPr>
              <a:t>, Liu, </a:t>
            </a:r>
            <a:r>
              <a:rPr lang="en-AU" sz="1800" b="0" i="0" u="none" strike="noStrike" dirty="0">
                <a:solidFill>
                  <a:srgbClr val="002060"/>
                </a:solidFill>
                <a:effectLst/>
                <a:latin typeface="Arial" panose="020B0604020202020204" pitchFamily="34" charset="0"/>
                <a:cs typeface="Arial" panose="020B0604020202020204" pitchFamily="34" charset="0"/>
              </a:rPr>
              <a:t>Shenzhen University, </a:t>
            </a:r>
            <a:r>
              <a:rPr lang="en-AU" sz="1800" b="0" i="0" u="none" strike="noStrike" dirty="0" err="1">
                <a:solidFill>
                  <a:srgbClr val="002060"/>
                </a:solidFill>
                <a:effectLst/>
                <a:latin typeface="Arial" panose="020B0604020202020204" pitchFamily="34" charset="0"/>
                <a:cs typeface="Arial" panose="020B0604020202020204" pitchFamily="34" charset="0"/>
              </a:rPr>
              <a:t>liuwl@szu.edu.cn</a:t>
            </a:r>
            <a:endParaRPr lang="en-AU" sz="18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324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848100" cy="2962276"/>
          </a:xfrm>
        </p:spPr>
        <p:txBody>
          <a:bodyPr/>
          <a:lstStyle/>
          <a:p>
            <a:r>
              <a:rPr lang="en-US" sz="2400" dirty="0">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BUDGET UPDATE</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Presidential Hotel,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a:t>
            </a:r>
            <a:r>
              <a:rPr lang="en-US" sz="1800" b="0">
                <a:latin typeface="Arial" panose="020B0604020202020204" pitchFamily="34" charset="0"/>
                <a:cs typeface="Arial" panose="020B0604020202020204" pitchFamily="34" charset="0"/>
              </a:rPr>
              <a:t>: May </a:t>
            </a:r>
            <a:r>
              <a:rPr lang="en-US" sz="1800" b="0" dirty="0">
                <a:latin typeface="Arial" panose="020B0604020202020204" pitchFamily="34" charset="0"/>
                <a:cs typeface="Arial" panose="020B0604020202020204" pitchFamily="34" charset="0"/>
              </a:rPr>
              <a:t>9</a:t>
            </a:r>
            <a:r>
              <a:rPr lang="en-US" sz="1800" b="0">
                <a:latin typeface="Arial" panose="020B0604020202020204" pitchFamily="34" charset="0"/>
                <a:cs typeface="Arial" panose="020B0604020202020204" pitchFamily="34" charset="0"/>
              </a:rPr>
              <a:t>, </a:t>
            </a:r>
            <a:r>
              <a:rPr lang="en-US" sz="1800" b="0" dirty="0">
                <a:latin typeface="Arial" panose="020B0604020202020204" pitchFamily="34" charset="0"/>
                <a:cs typeface="Arial" panose="020B0604020202020204" pitchFamily="34" charset="0"/>
              </a:rPr>
              <a:t>2025</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884781"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rPr>
              <a:t>May 2025</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DD85E8EA-5334-A800-343C-0055C5E55E26}"/>
              </a:ext>
            </a:extLst>
          </p:cNvPr>
          <p:cNvPicPr>
            <a:picLocks noChangeAspect="1"/>
          </p:cNvPicPr>
          <p:nvPr/>
        </p:nvPicPr>
        <p:blipFill>
          <a:blip r:embed="rId3"/>
          <a:stretch>
            <a:fillRect/>
          </a:stretch>
        </p:blipFill>
        <p:spPr>
          <a:xfrm>
            <a:off x="4718624" y="573206"/>
            <a:ext cx="6907317" cy="5797213"/>
          </a:xfrm>
          <a:prstGeom prst="rect">
            <a:avLst/>
          </a:prstGeom>
        </p:spPr>
      </p:pic>
      <p:pic>
        <p:nvPicPr>
          <p:cNvPr id="8" name="Picture 7">
            <a:extLst>
              <a:ext uri="{FF2B5EF4-FFF2-40B4-BE49-F238E27FC236}">
                <a16:creationId xmlns:a16="http://schemas.microsoft.com/office/drawing/2014/main" id="{AB8C7309-5814-EEFB-F26B-31B8350EA18C}"/>
              </a:ext>
            </a:extLst>
          </p:cNvPr>
          <p:cNvPicPr>
            <a:picLocks noChangeAspect="1"/>
          </p:cNvPicPr>
          <p:nvPr/>
        </p:nvPicPr>
        <p:blipFill>
          <a:blip r:embed="rId4"/>
          <a:stretch>
            <a:fillRect/>
          </a:stretch>
        </p:blipFill>
        <p:spPr>
          <a:xfrm>
            <a:off x="0" y="4796204"/>
            <a:ext cx="4712960" cy="899004"/>
          </a:xfrm>
          <a:prstGeom prst="rect">
            <a:avLst/>
          </a:prstGeom>
        </p:spPr>
      </p:pic>
    </p:spTree>
    <p:extLst>
      <p:ext uri="{BB962C8B-B14F-4D97-AF65-F5344CB8AC3E}">
        <p14:creationId xmlns:p14="http://schemas.microsoft.com/office/powerpoint/2010/main" val="217408388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D784B-096F-4BC0-B00F-03A4BD4D812F}">
  <ds:schemaRefs>
    <ds:schemaRef ds:uri="ba37140e-f4c5-4a6c-a9b4-20a691ce6c8a"/>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http://purl.org/dc/elements/1.1/"/>
    <ds:schemaRef ds:uri="http://schemas.openxmlformats.org/package/2006/metadata/core-properties"/>
    <ds:schemaRef ds:uri="cc9c437c-ae0c-4066-8d90-a0f7de786127"/>
    <ds:schemaRef ds:uri="http://purl.org/dc/dcmitype/"/>
    <ds:schemaRef ds:uri="http://purl.org/dc/terms/"/>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101672</TotalTime>
  <Words>5744</Words>
  <Application>Microsoft Office PowerPoint</Application>
  <PresentationFormat>Widescreen</PresentationFormat>
  <Paragraphs>1517</Paragraphs>
  <Slides>40</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0" baseType="lpstr">
      <vt:lpstr>MS PGothic</vt:lpstr>
      <vt:lpstr>Arial</vt:lpstr>
      <vt:lpstr>Arial Unicode MS</vt:lpstr>
      <vt:lpstr>Calibri</vt:lpstr>
      <vt:lpstr>Times New Roman</vt:lpstr>
      <vt:lpstr>Verdana</vt:lpstr>
      <vt:lpstr>Wingdings</vt:lpstr>
      <vt:lpstr>Office Theme</vt:lpstr>
      <vt:lpstr>Document</vt:lpstr>
      <vt:lpstr>Worksheet</vt:lpstr>
      <vt:lpstr>Wireless Treasurer Report 2025</vt:lpstr>
      <vt:lpstr>Abstract</vt:lpstr>
      <vt:lpstr>802.11/.15 Joint Account Balance Overview  April 1, 2025</vt:lpstr>
      <vt:lpstr>2025 Income/Expense Report Summary</vt:lpstr>
      <vt:lpstr>2025 Income/Expense Report</vt:lpstr>
      <vt:lpstr>PowerPoint Presentation</vt:lpstr>
      <vt:lpstr>2025 January  IEEE 802W Mixed-Mode Interim  FINAL BUDGET  Jan 12-17, 2025 Kobe Convention Centre, Japan   Update: May 9, 2025 </vt:lpstr>
      <vt:lpstr>PowerPoint Presentation</vt:lpstr>
      <vt:lpstr>2025 May  IEEE 802W Mixed-Mode Interim  BUDGET UPDATE  May 11 - 16, 2025 Warsaw Presidential Hotel, Poland  Update: May 9, 2025 </vt:lpstr>
      <vt:lpstr>PowerPoint Presentation</vt:lpstr>
      <vt:lpstr>PowerPoint Presentation</vt:lpstr>
      <vt:lpstr>PowerPoint Presentation</vt:lpstr>
      <vt:lpstr>PowerPoint Presentation</vt:lpstr>
      <vt:lpstr>2025 Sept IEEE 802W Mixed-mode Interim Budget report</vt:lpstr>
      <vt:lpstr>2020 to 2024 Net Session Value </vt:lpstr>
      <vt:lpstr>Future Interim Meeting Fees –2025</vt:lpstr>
      <vt:lpstr>Deadbeat Consequences</vt:lpstr>
      <vt:lpstr>These individuals are in arrears on meeting fees</vt:lpstr>
      <vt:lpstr>PowerPoint Presentation</vt:lpstr>
      <vt:lpstr>2020 – 2023 Historical Attendance</vt:lpstr>
      <vt:lpstr>Historical  Income/Expense reports</vt:lpstr>
      <vt:lpstr>2024 Income/Expense Report Summary</vt:lpstr>
      <vt:lpstr>2024 Income/Expense Report</vt:lpstr>
      <vt:lpstr>Income/ Expense Report  Jan 1, 2023,  to  Dec 31, 2023</vt:lpstr>
      <vt:lpstr>2023 Income/Expense Report</vt:lpstr>
      <vt:lpstr>2023 Meeting Final Session Budget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May 2025</cp:keywords>
  <dc:description>Jon Rosdahl (Qualcomm)</dc:description>
  <cp:lastModifiedBy>Jon Rosdahl</cp:lastModifiedBy>
  <cp:revision>87</cp:revision>
  <cp:lastPrinted>1601-01-01T00:00:00Z</cp:lastPrinted>
  <dcterms:created xsi:type="dcterms:W3CDTF">2019-08-01T19:20:26Z</dcterms:created>
  <dcterms:modified xsi:type="dcterms:W3CDTF">2025-05-10T12:35:07Z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