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0" r:id="rId2"/>
    <p:sldId id="287" r:id="rId3"/>
    <p:sldId id="288" r:id="rId4"/>
    <p:sldId id="289" r:id="rId5"/>
    <p:sldId id="291" r:id="rId6"/>
    <p:sldId id="258" r:id="rId7"/>
    <p:sldId id="257" r:id="rId8"/>
    <p:sldId id="259" r:id="rId9"/>
    <p:sldId id="293" r:id="rId10"/>
    <p:sldId id="271" r:id="rId11"/>
    <p:sldId id="270" r:id="rId12"/>
    <p:sldId id="269" r:id="rId13"/>
    <p:sldId id="268" r:id="rId14"/>
    <p:sldId id="294" r:id="rId15"/>
    <p:sldId id="295"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6" autoAdjust="0"/>
    <p:restoredTop sz="94660"/>
  </p:normalViewPr>
  <p:slideViewPr>
    <p:cSldViewPr snapToGrid="0">
      <p:cViewPr varScale="1">
        <p:scale>
          <a:sx n="94" d="100"/>
          <a:sy n="94" d="100"/>
        </p:scale>
        <p:origin x="9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44471C-0974-467B-9BB5-157D944FC544}" type="datetimeFigureOut">
              <a:rPr lang="en-US" smtClean="0"/>
              <a:t>11/15/2024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B02C3C-F078-4564-A1B5-96725E4113EA}" type="slidenum">
              <a:rPr lang="en-US" smtClean="0"/>
              <a:t>‹#›</a:t>
            </a:fld>
            <a:endParaRPr lang="en-US"/>
          </a:p>
        </p:txBody>
      </p:sp>
    </p:spTree>
    <p:extLst>
      <p:ext uri="{BB962C8B-B14F-4D97-AF65-F5344CB8AC3E}">
        <p14:creationId xmlns:p14="http://schemas.microsoft.com/office/powerpoint/2010/main" val="4275470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1908A-2AF5-5DFD-CB7F-13E6546E06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3FAF3A-3786-3092-2D78-B67ECA851B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6750A7-1C17-A445-6015-51E902ACE71E}"/>
              </a:ext>
            </a:extLst>
          </p:cNvPr>
          <p:cNvSpPr>
            <a:spLocks noGrp="1"/>
          </p:cNvSpPr>
          <p:nvPr>
            <p:ph type="dt" sz="half" idx="10"/>
          </p:nvPr>
        </p:nvSpPr>
        <p:spPr/>
        <p:txBody>
          <a:bodyPr/>
          <a:lstStyle/>
          <a:p>
            <a:r>
              <a:rPr lang="en-US"/>
              <a:t>November 2019</a:t>
            </a:r>
          </a:p>
        </p:txBody>
      </p:sp>
      <p:sp>
        <p:nvSpPr>
          <p:cNvPr id="5" name="Footer Placeholder 4">
            <a:extLst>
              <a:ext uri="{FF2B5EF4-FFF2-40B4-BE49-F238E27FC236}">
                <a16:creationId xmlns:a16="http://schemas.microsoft.com/office/drawing/2014/main" id="{66BB371E-DB2E-E3B3-8EFD-A4D4A77D0B3A}"/>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783417B7-6C03-1B92-3CF2-1E853BA8F950}"/>
              </a:ext>
            </a:extLst>
          </p:cNvPr>
          <p:cNvSpPr>
            <a:spLocks noGrp="1"/>
          </p:cNvSpPr>
          <p:nvPr>
            <p:ph type="sldNum" sz="quarter" idx="12"/>
          </p:nvPr>
        </p:nvSpPr>
        <p:spPr/>
        <p:txBody>
          <a:bodyPr/>
          <a:lstStyle/>
          <a:p>
            <a:fld id="{5C43C982-941C-4576-818E-51CF58479333}" type="slidenum">
              <a:rPr lang="en-US" smtClean="0"/>
              <a:t>‹#›</a:t>
            </a:fld>
            <a:endParaRPr lang="en-US"/>
          </a:p>
        </p:txBody>
      </p:sp>
    </p:spTree>
    <p:extLst>
      <p:ext uri="{BB962C8B-B14F-4D97-AF65-F5344CB8AC3E}">
        <p14:creationId xmlns:p14="http://schemas.microsoft.com/office/powerpoint/2010/main" val="56852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6AE9A-A785-EEC1-1E96-074EFEB036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000BAC-8A3F-02EE-CC9B-3D0827F3F8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79B54-2A79-AF86-1027-F334AED87D74}"/>
              </a:ext>
            </a:extLst>
          </p:cNvPr>
          <p:cNvSpPr>
            <a:spLocks noGrp="1"/>
          </p:cNvSpPr>
          <p:nvPr>
            <p:ph type="dt" sz="half" idx="10"/>
          </p:nvPr>
        </p:nvSpPr>
        <p:spPr/>
        <p:txBody>
          <a:bodyPr/>
          <a:lstStyle/>
          <a:p>
            <a:r>
              <a:rPr lang="en-US"/>
              <a:t>November 2019</a:t>
            </a:r>
          </a:p>
        </p:txBody>
      </p:sp>
      <p:sp>
        <p:nvSpPr>
          <p:cNvPr id="5" name="Footer Placeholder 4">
            <a:extLst>
              <a:ext uri="{FF2B5EF4-FFF2-40B4-BE49-F238E27FC236}">
                <a16:creationId xmlns:a16="http://schemas.microsoft.com/office/drawing/2014/main" id="{5FADAF60-7947-D34A-20E3-5292B044DD10}"/>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A2051D36-526B-6F12-BF8F-86AE73A5B51B}"/>
              </a:ext>
            </a:extLst>
          </p:cNvPr>
          <p:cNvSpPr>
            <a:spLocks noGrp="1"/>
          </p:cNvSpPr>
          <p:nvPr>
            <p:ph type="sldNum" sz="quarter" idx="12"/>
          </p:nvPr>
        </p:nvSpPr>
        <p:spPr/>
        <p:txBody>
          <a:bodyPr/>
          <a:lstStyle/>
          <a:p>
            <a:fld id="{5C43C982-941C-4576-818E-51CF58479333}" type="slidenum">
              <a:rPr lang="en-US" smtClean="0"/>
              <a:t>‹#›</a:t>
            </a:fld>
            <a:endParaRPr lang="en-US"/>
          </a:p>
        </p:txBody>
      </p:sp>
    </p:spTree>
    <p:extLst>
      <p:ext uri="{BB962C8B-B14F-4D97-AF65-F5344CB8AC3E}">
        <p14:creationId xmlns:p14="http://schemas.microsoft.com/office/powerpoint/2010/main" val="279671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2033-00EB-A042-1ADD-12A279118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4BC1A-FF84-7D38-4F65-2E425B8CA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728949-E07B-0264-365A-671A1F19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30BB7-54C8-8A88-130B-1FCC7752F8CB}"/>
              </a:ext>
            </a:extLst>
          </p:cNvPr>
          <p:cNvSpPr>
            <a:spLocks noGrp="1"/>
          </p:cNvSpPr>
          <p:nvPr>
            <p:ph type="dt" sz="half" idx="10"/>
          </p:nvPr>
        </p:nvSpPr>
        <p:spPr/>
        <p:txBody>
          <a:bodyPr/>
          <a:lstStyle/>
          <a:p>
            <a:fld id="{2483EAA8-D145-4E6D-89D9-7928C3B9DA47}" type="datetime1">
              <a:rPr lang="en-US" smtClean="0"/>
              <a:t>11/15/2024</a:t>
            </a:fld>
            <a:endParaRPr lang="en-US"/>
          </a:p>
        </p:txBody>
      </p:sp>
      <p:sp>
        <p:nvSpPr>
          <p:cNvPr id="6" name="Footer Placeholder 5">
            <a:extLst>
              <a:ext uri="{FF2B5EF4-FFF2-40B4-BE49-F238E27FC236}">
                <a16:creationId xmlns:a16="http://schemas.microsoft.com/office/drawing/2014/main" id="{22E1DEE0-6F48-7E93-448A-2329A47E551D}"/>
              </a:ext>
            </a:extLst>
          </p:cNvPr>
          <p:cNvSpPr>
            <a:spLocks noGrp="1"/>
          </p:cNvSpPr>
          <p:nvPr>
            <p:ph type="ftr" sz="quarter" idx="11"/>
          </p:nvPr>
        </p:nvSpPr>
        <p:spPr/>
        <p:txBody>
          <a:bodyPr/>
          <a:lstStyle/>
          <a:p>
            <a:r>
              <a:rPr lang="en-US"/>
              <a:t>DCN ec-24-0263-02-00EC</a:t>
            </a:r>
          </a:p>
        </p:txBody>
      </p:sp>
      <p:sp>
        <p:nvSpPr>
          <p:cNvPr id="7" name="Slide Number Placeholder 6">
            <a:extLst>
              <a:ext uri="{FF2B5EF4-FFF2-40B4-BE49-F238E27FC236}">
                <a16:creationId xmlns:a16="http://schemas.microsoft.com/office/drawing/2014/main" id="{1079390C-8DA1-ED5F-B491-D9FD79939CB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83539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1B1-576D-F58B-7764-D94671D6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4DD3F-D7DC-45DC-4E5E-04ADA1CCA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2C2475-07AF-4691-A364-34E02FA9E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A1A1D-947B-4249-7EFF-0E494D46E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8673D-854F-1803-A387-DAC248C12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9F45F-5E8C-9622-15FF-CDA2C5BDBEBA}"/>
              </a:ext>
            </a:extLst>
          </p:cNvPr>
          <p:cNvSpPr>
            <a:spLocks noGrp="1"/>
          </p:cNvSpPr>
          <p:nvPr>
            <p:ph type="dt" sz="half" idx="10"/>
          </p:nvPr>
        </p:nvSpPr>
        <p:spPr/>
        <p:txBody>
          <a:bodyPr/>
          <a:lstStyle/>
          <a:p>
            <a:fld id="{AA76E1ED-9210-4C28-880F-DBA746CE76EB}" type="datetime1">
              <a:rPr lang="en-US" smtClean="0"/>
              <a:t>11/15/2024</a:t>
            </a:fld>
            <a:endParaRPr lang="en-US"/>
          </a:p>
        </p:txBody>
      </p:sp>
      <p:sp>
        <p:nvSpPr>
          <p:cNvPr id="8" name="Footer Placeholder 7">
            <a:extLst>
              <a:ext uri="{FF2B5EF4-FFF2-40B4-BE49-F238E27FC236}">
                <a16:creationId xmlns:a16="http://schemas.microsoft.com/office/drawing/2014/main" id="{BA687D61-D62C-BFEC-E220-D64F43B61B28}"/>
              </a:ext>
            </a:extLst>
          </p:cNvPr>
          <p:cNvSpPr>
            <a:spLocks noGrp="1"/>
          </p:cNvSpPr>
          <p:nvPr>
            <p:ph type="ftr" sz="quarter" idx="11"/>
          </p:nvPr>
        </p:nvSpPr>
        <p:spPr/>
        <p:txBody>
          <a:bodyPr/>
          <a:lstStyle/>
          <a:p>
            <a:r>
              <a:rPr lang="en-US"/>
              <a:t>DCN ec-24-0263-02-00EC</a:t>
            </a:r>
          </a:p>
        </p:txBody>
      </p:sp>
      <p:sp>
        <p:nvSpPr>
          <p:cNvPr id="9" name="Slide Number Placeholder 8">
            <a:extLst>
              <a:ext uri="{FF2B5EF4-FFF2-40B4-BE49-F238E27FC236}">
                <a16:creationId xmlns:a16="http://schemas.microsoft.com/office/drawing/2014/main" id="{DBE78715-7C01-43F3-0AE6-91A7762914E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695614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80B9F0-746A-1139-3949-919E9EC5E3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09E44D-253D-D605-CE8C-3674BCB70E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F6514-024E-5934-8915-A59AF5B2AC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November 2019</a:t>
            </a:r>
          </a:p>
        </p:txBody>
      </p:sp>
      <p:sp>
        <p:nvSpPr>
          <p:cNvPr id="5" name="Footer Placeholder 4">
            <a:extLst>
              <a:ext uri="{FF2B5EF4-FFF2-40B4-BE49-F238E27FC236}">
                <a16:creationId xmlns:a16="http://schemas.microsoft.com/office/drawing/2014/main" id="{23661CA6-86C9-6FA6-5307-78FC35A7D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Robert Stacey, Intel</a:t>
            </a:r>
          </a:p>
        </p:txBody>
      </p:sp>
      <p:sp>
        <p:nvSpPr>
          <p:cNvPr id="6" name="Slide Number Placeholder 5">
            <a:extLst>
              <a:ext uri="{FF2B5EF4-FFF2-40B4-BE49-F238E27FC236}">
                <a16:creationId xmlns:a16="http://schemas.microsoft.com/office/drawing/2014/main" id="{7C4A55FC-8CC4-09FE-53B6-9DD42B1955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43C982-941C-4576-818E-51CF58479333}" type="slidenum">
              <a:rPr lang="en-US" smtClean="0"/>
              <a:t>‹#›</a:t>
            </a:fld>
            <a:endParaRPr lang="en-US"/>
          </a:p>
        </p:txBody>
      </p:sp>
    </p:spTree>
    <p:extLst>
      <p:ext uri="{BB962C8B-B14F-4D97-AF65-F5344CB8AC3E}">
        <p14:creationId xmlns:p14="http://schemas.microsoft.com/office/powerpoint/2010/main" val="3700354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ec/dcn/24/ec-24-0228-01-00EC-nov-2024-workshop-agenda.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7E9C4-DC4F-705A-40D2-EF9CBAD8B017}"/>
              </a:ext>
            </a:extLst>
          </p:cNvPr>
          <p:cNvSpPr>
            <a:spLocks noGrp="1"/>
          </p:cNvSpPr>
          <p:nvPr>
            <p:ph type="ctrTitle"/>
          </p:nvPr>
        </p:nvSpPr>
        <p:spPr/>
        <p:txBody>
          <a:bodyPr/>
          <a:lstStyle/>
          <a:p>
            <a:r>
              <a:rPr lang="en-US" dirty="0"/>
              <a:t>IEEE 802 LMSC Workshop</a:t>
            </a:r>
          </a:p>
        </p:txBody>
      </p:sp>
      <p:sp>
        <p:nvSpPr>
          <p:cNvPr id="3" name="Subtitle 2">
            <a:extLst>
              <a:ext uri="{FF2B5EF4-FFF2-40B4-BE49-F238E27FC236}">
                <a16:creationId xmlns:a16="http://schemas.microsoft.com/office/drawing/2014/main" id="{871D087E-3131-6317-C97B-E624F18A7AB2}"/>
              </a:ext>
            </a:extLst>
          </p:cNvPr>
          <p:cNvSpPr>
            <a:spLocks noGrp="1"/>
          </p:cNvSpPr>
          <p:nvPr>
            <p:ph type="subTitle" idx="1"/>
          </p:nvPr>
        </p:nvSpPr>
        <p:spPr/>
        <p:txBody>
          <a:bodyPr/>
          <a:lstStyle/>
          <a:p>
            <a:r>
              <a:rPr lang="en-US"/>
              <a:t>Chair’s Deck</a:t>
            </a:r>
            <a:endParaRPr lang="en-US" dirty="0"/>
          </a:p>
          <a:p>
            <a:r>
              <a:rPr lang="en-US" dirty="0"/>
              <a:t>16 November 2024</a:t>
            </a:r>
          </a:p>
        </p:txBody>
      </p:sp>
      <p:sp>
        <p:nvSpPr>
          <p:cNvPr id="4" name="Slide Number Placeholder 3">
            <a:extLst>
              <a:ext uri="{FF2B5EF4-FFF2-40B4-BE49-F238E27FC236}">
                <a16:creationId xmlns:a16="http://schemas.microsoft.com/office/drawing/2014/main" id="{47A3703F-BCBF-AFC6-23B8-D54A37A64D52}"/>
              </a:ext>
            </a:extLst>
          </p:cNvPr>
          <p:cNvSpPr>
            <a:spLocks noGrp="1"/>
          </p:cNvSpPr>
          <p:nvPr>
            <p:ph type="sldNum" sz="quarter" idx="12"/>
          </p:nvPr>
        </p:nvSpPr>
        <p:spPr/>
        <p:txBody>
          <a:bodyPr/>
          <a:lstStyle/>
          <a:p>
            <a:fld id="{5C43C982-941C-4576-818E-51CF58479333}" type="slidenum">
              <a:rPr lang="en-US" smtClean="0"/>
              <a:t>1</a:t>
            </a:fld>
            <a:endParaRPr lang="en-US"/>
          </a:p>
        </p:txBody>
      </p:sp>
    </p:spTree>
    <p:extLst>
      <p:ext uri="{BB962C8B-B14F-4D97-AF65-F5344CB8AC3E}">
        <p14:creationId xmlns:p14="http://schemas.microsoft.com/office/powerpoint/2010/main" val="1133971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67F1-657A-BF73-44F1-4A6E55D44EA7}"/>
              </a:ext>
            </a:extLst>
          </p:cNvPr>
          <p:cNvSpPr>
            <a:spLocks noGrp="1"/>
          </p:cNvSpPr>
          <p:nvPr>
            <p:ph type="title"/>
          </p:nvPr>
        </p:nvSpPr>
        <p:spPr/>
        <p:txBody>
          <a:bodyPr>
            <a:normAutofit/>
          </a:bodyPr>
          <a:lstStyle/>
          <a:p>
            <a:r>
              <a:rPr lang="en-US" dirty="0"/>
              <a:t>16JUL2022, Montreal, Zimmerman/Rolf</a:t>
            </a:r>
            <a:br>
              <a:rPr lang="en-US" dirty="0"/>
            </a:br>
            <a:r>
              <a:rPr lang="en-US" sz="1800" dirty="0"/>
              <a:t>https://mentor.ieee.org/802-ec/dcn/22/ec-22-0095-01-00EC-802-workshop-2022-planning-update.pdf</a:t>
            </a:r>
          </a:p>
        </p:txBody>
      </p:sp>
      <p:sp>
        <p:nvSpPr>
          <p:cNvPr id="3" name="Content Placeholder 2">
            <a:extLst>
              <a:ext uri="{FF2B5EF4-FFF2-40B4-BE49-F238E27FC236}">
                <a16:creationId xmlns:a16="http://schemas.microsoft.com/office/drawing/2014/main" id="{E64C4216-BC01-E93C-386D-6D8FFCB05DC2}"/>
              </a:ext>
            </a:extLst>
          </p:cNvPr>
          <p:cNvSpPr>
            <a:spLocks noGrp="1"/>
          </p:cNvSpPr>
          <p:nvPr>
            <p:ph sz="half" idx="1"/>
          </p:nvPr>
        </p:nvSpPr>
        <p:spPr>
          <a:xfrm>
            <a:off x="182880" y="1825625"/>
            <a:ext cx="5836920" cy="4351338"/>
          </a:xfrm>
        </p:spPr>
        <p:txBody>
          <a:bodyPr>
            <a:normAutofit fontScale="62500" lnSpcReduction="20000"/>
          </a:bodyPr>
          <a:lstStyle/>
          <a:p>
            <a:pPr marL="0" indent="0">
              <a:buNone/>
            </a:pPr>
            <a:r>
              <a:rPr lang="en-US" dirty="0"/>
              <a:t>802 Architecture and Technical Coherence</a:t>
            </a:r>
          </a:p>
          <a:p>
            <a:pPr marL="0" indent="0">
              <a:buNone/>
            </a:pPr>
            <a:r>
              <a:rPr lang="en-US" dirty="0"/>
              <a:t>• A high-level look at the markets 802 serves and the big picture of how things fit together (wired, wireless, mobile, telecom, LAN, MAN, </a:t>
            </a:r>
            <a:r>
              <a:rPr lang="en-US" dirty="0" err="1"/>
              <a:t>intrasystem</a:t>
            </a:r>
            <a:r>
              <a:rPr lang="en-US" dirty="0"/>
              <a:t> …)</a:t>
            </a:r>
          </a:p>
          <a:p>
            <a:pPr marL="0" indent="0">
              <a:buNone/>
            </a:pPr>
            <a:r>
              <a:rPr lang="en-US" dirty="0"/>
              <a:t>• Issues and actions that have need to drive the relationship between working groups in the Standards Committee</a:t>
            </a:r>
          </a:p>
          <a:p>
            <a:pPr marL="0" indent="0">
              <a:buNone/>
            </a:pPr>
            <a:r>
              <a:rPr lang="en-US" dirty="0"/>
              <a:t>Future Organization of the 802 SC</a:t>
            </a:r>
          </a:p>
          <a:p>
            <a:pPr marL="0" indent="0">
              <a:buNone/>
            </a:pPr>
            <a:r>
              <a:rPr lang="en-US" dirty="0"/>
              <a:t>• Looking at how 802 working groups interact, how we can improve our processes, reduce overhead and what the costs and benefits are from being in one standards committee</a:t>
            </a:r>
          </a:p>
          <a:p>
            <a:pPr marL="0" indent="0">
              <a:buNone/>
            </a:pPr>
            <a:r>
              <a:rPr lang="en-US" dirty="0"/>
              <a:t>• Improving technical exposure &amp; collaboration</a:t>
            </a:r>
          </a:p>
          <a:p>
            <a:pPr marL="0" indent="0">
              <a:buNone/>
            </a:pPr>
            <a:r>
              <a:rPr lang="en-US" dirty="0"/>
              <a:t>• How to promote cross-working group thinking - including impact of one standard on another, recognition of similar problems, collaborative projects, and informing each other of what we are doing</a:t>
            </a:r>
          </a:p>
        </p:txBody>
      </p:sp>
      <p:sp>
        <p:nvSpPr>
          <p:cNvPr id="4" name="Content Placeholder 3">
            <a:extLst>
              <a:ext uri="{FF2B5EF4-FFF2-40B4-BE49-F238E27FC236}">
                <a16:creationId xmlns:a16="http://schemas.microsoft.com/office/drawing/2014/main" id="{01A3C50C-D747-99BA-D816-D2646032193F}"/>
              </a:ext>
            </a:extLst>
          </p:cNvPr>
          <p:cNvSpPr>
            <a:spLocks noGrp="1"/>
          </p:cNvSpPr>
          <p:nvPr>
            <p:ph sz="half" idx="2"/>
          </p:nvPr>
        </p:nvSpPr>
        <p:spPr>
          <a:xfrm>
            <a:off x="6172199" y="1825625"/>
            <a:ext cx="5734251" cy="4351338"/>
          </a:xfrm>
        </p:spPr>
        <p:txBody>
          <a:bodyPr>
            <a:normAutofit fontScale="62500" lnSpcReduction="20000"/>
          </a:bodyPr>
          <a:lstStyle/>
          <a:p>
            <a:pPr marL="0" indent="0">
              <a:buNone/>
            </a:pPr>
            <a:r>
              <a:rPr lang="en-US" dirty="0"/>
              <a:t> An opportunity for more free-form discussion of what went right, what not-so-right, and top-of-mind realizations from our FIRST hybrid meeting week</a:t>
            </a:r>
          </a:p>
          <a:p>
            <a:pPr marL="0" indent="0">
              <a:buNone/>
            </a:pPr>
            <a:r>
              <a:rPr lang="en-US" dirty="0"/>
              <a:t>• Discussion of possible future meeting structures for 802 plenaries</a:t>
            </a:r>
          </a:p>
          <a:p>
            <a:pPr marL="0" indent="0">
              <a:buNone/>
            </a:pPr>
            <a:r>
              <a:rPr lang="en-US" dirty="0"/>
              <a:t>• Discussion of timeframe and steps to take (e.g., things to experiment with) to evolve our model</a:t>
            </a:r>
          </a:p>
          <a:p>
            <a:pPr marL="0" indent="0">
              <a:buNone/>
            </a:pPr>
            <a:r>
              <a:rPr lang="en-US" dirty="0"/>
              <a:t>• Wrap up – recommendations including points of agreement , points that need more work, points of action, owners and next steps (follow-up plan)</a:t>
            </a:r>
          </a:p>
        </p:txBody>
      </p:sp>
      <p:sp>
        <p:nvSpPr>
          <p:cNvPr id="5" name="Footer Placeholder 4">
            <a:extLst>
              <a:ext uri="{FF2B5EF4-FFF2-40B4-BE49-F238E27FC236}">
                <a16:creationId xmlns:a16="http://schemas.microsoft.com/office/drawing/2014/main" id="{1DAD2D76-3B76-B5B6-CCC4-BD0B15D1B3A7}"/>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1AFDEB6E-1487-5754-85D5-E6C0A02846F6}"/>
              </a:ext>
            </a:extLst>
          </p:cNvPr>
          <p:cNvSpPr>
            <a:spLocks noGrp="1"/>
          </p:cNvSpPr>
          <p:nvPr>
            <p:ph type="sldNum" sz="quarter" idx="12"/>
          </p:nvPr>
        </p:nvSpPr>
        <p:spPr/>
        <p:txBody>
          <a:bodyPr/>
          <a:lstStyle/>
          <a:p>
            <a:fld id="{A15D62C8-13A7-47D4-92EE-A5B95BB019BB}" type="slidenum">
              <a:rPr lang="en-US" smtClean="0"/>
              <a:t>10</a:t>
            </a:fld>
            <a:endParaRPr lang="en-US"/>
          </a:p>
        </p:txBody>
      </p:sp>
    </p:spTree>
    <p:extLst>
      <p:ext uri="{BB962C8B-B14F-4D97-AF65-F5344CB8AC3E}">
        <p14:creationId xmlns:p14="http://schemas.microsoft.com/office/powerpoint/2010/main" val="123626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804A-12C3-6F30-E0F5-2236F78F61FD}"/>
              </a:ext>
            </a:extLst>
          </p:cNvPr>
          <p:cNvSpPr>
            <a:spLocks noGrp="1"/>
          </p:cNvSpPr>
          <p:nvPr>
            <p:ph type="title"/>
          </p:nvPr>
        </p:nvSpPr>
        <p:spPr/>
        <p:txBody>
          <a:bodyPr>
            <a:normAutofit/>
          </a:bodyPr>
          <a:lstStyle/>
          <a:p>
            <a:r>
              <a:rPr lang="en-US" dirty="0"/>
              <a:t>18JUL2018, San Diego, </a:t>
            </a:r>
            <a:r>
              <a:rPr lang="en-US" dirty="0" err="1"/>
              <a:t>Gilb</a:t>
            </a:r>
            <a:r>
              <a:rPr lang="en-US" dirty="0"/>
              <a:t>/</a:t>
            </a:r>
            <a:r>
              <a:rPr lang="en-US" dirty="0" err="1"/>
              <a:t>D’Ambrosia</a:t>
            </a:r>
            <a:br>
              <a:rPr lang="en-US" dirty="0"/>
            </a:br>
            <a:r>
              <a:rPr lang="en-US" sz="1800" dirty="0"/>
              <a:t>https://mentor.ieee.org/802-ec/dcn/18/ec-18-0071-03-00EC-2018-leadership-conference-agenda.xlsx</a:t>
            </a:r>
          </a:p>
        </p:txBody>
      </p:sp>
      <p:sp>
        <p:nvSpPr>
          <p:cNvPr id="3" name="Content Placeholder 2">
            <a:extLst>
              <a:ext uri="{FF2B5EF4-FFF2-40B4-BE49-F238E27FC236}">
                <a16:creationId xmlns:a16="http://schemas.microsoft.com/office/drawing/2014/main" id="{842EBBE1-1825-78B5-7B22-E1EAA4C51ABE}"/>
              </a:ext>
            </a:extLst>
          </p:cNvPr>
          <p:cNvSpPr>
            <a:spLocks noGrp="1"/>
          </p:cNvSpPr>
          <p:nvPr>
            <p:ph sz="half" idx="1"/>
          </p:nvPr>
        </p:nvSpPr>
        <p:spPr/>
        <p:txBody>
          <a:bodyPr>
            <a:normAutofit fontScale="70000" lnSpcReduction="20000"/>
          </a:bodyPr>
          <a:lstStyle/>
          <a:p>
            <a:pPr marL="0" indent="0">
              <a:buNone/>
            </a:pPr>
            <a:r>
              <a:rPr lang="en-US" dirty="0"/>
              <a:t>MEETING CONVENED</a:t>
            </a:r>
          </a:p>
          <a:p>
            <a:pPr marL="0" indent="0">
              <a:buNone/>
            </a:pPr>
            <a:r>
              <a:rPr lang="en-US" dirty="0"/>
              <a:t>Introductions</a:t>
            </a:r>
          </a:p>
          <a:p>
            <a:pPr marL="0" indent="0">
              <a:buNone/>
            </a:pPr>
            <a:r>
              <a:rPr lang="en-US" dirty="0"/>
              <a:t>Improving IEEE-SA Support</a:t>
            </a:r>
          </a:p>
          <a:p>
            <a:pPr marL="0" indent="0">
              <a:buNone/>
            </a:pPr>
            <a:r>
              <a:rPr lang="en-US" dirty="0"/>
              <a:t>"Chair's Perspective - State of the Industry"</a:t>
            </a:r>
          </a:p>
          <a:p>
            <a:pPr marL="0" indent="0">
              <a:buNone/>
            </a:pPr>
            <a:r>
              <a:rPr lang="en-US" dirty="0"/>
              <a:t>The Role of 802 in the Networking SDO Space</a:t>
            </a:r>
          </a:p>
          <a:p>
            <a:pPr marL="0" indent="0">
              <a:buNone/>
            </a:pPr>
            <a:r>
              <a:rPr lang="en-US" dirty="0"/>
              <a:t>What is the target group that 802 serves?  </a:t>
            </a:r>
          </a:p>
          <a:p>
            <a:pPr marL="0" indent="0">
              <a:buNone/>
            </a:pPr>
            <a:r>
              <a:rPr lang="en-US" dirty="0"/>
              <a:t>Break</a:t>
            </a:r>
          </a:p>
          <a:p>
            <a:pPr marL="0" indent="0">
              <a:buNone/>
            </a:pPr>
            <a:r>
              <a:rPr lang="en-US" dirty="0"/>
              <a:t>Leveraging the value of the 802 architecture</a:t>
            </a:r>
          </a:p>
          <a:p>
            <a:pPr marL="0" indent="0">
              <a:buNone/>
            </a:pPr>
            <a:r>
              <a:rPr lang="en-US" dirty="0"/>
              <a:t>Increasing 802 Influence with industry organizations </a:t>
            </a:r>
          </a:p>
          <a:p>
            <a:pPr marL="0" indent="0">
              <a:buNone/>
            </a:pPr>
            <a:r>
              <a:rPr lang="en-US" dirty="0"/>
              <a:t>Gap Analysis of 802 Portfolio</a:t>
            </a:r>
          </a:p>
          <a:p>
            <a:pPr marL="0" indent="0">
              <a:buNone/>
            </a:pPr>
            <a:r>
              <a:rPr lang="en-US" dirty="0"/>
              <a:t>802 Mission Statement</a:t>
            </a:r>
          </a:p>
          <a:p>
            <a:pPr marL="0" indent="0">
              <a:buNone/>
            </a:pPr>
            <a:endParaRPr lang="en-US" dirty="0"/>
          </a:p>
        </p:txBody>
      </p:sp>
      <p:sp>
        <p:nvSpPr>
          <p:cNvPr id="4" name="Content Placeholder 3">
            <a:extLst>
              <a:ext uri="{FF2B5EF4-FFF2-40B4-BE49-F238E27FC236}">
                <a16:creationId xmlns:a16="http://schemas.microsoft.com/office/drawing/2014/main" id="{9072F0EF-23B4-4530-FEC1-447256EE55EF}"/>
              </a:ext>
            </a:extLst>
          </p:cNvPr>
          <p:cNvSpPr>
            <a:spLocks noGrp="1"/>
          </p:cNvSpPr>
          <p:nvPr>
            <p:ph sz="half" idx="2"/>
          </p:nvPr>
        </p:nvSpPr>
        <p:spPr/>
        <p:txBody>
          <a:bodyPr>
            <a:normAutofit fontScale="70000" lnSpcReduction="20000"/>
          </a:bodyPr>
          <a:lstStyle/>
          <a:p>
            <a:pPr marL="0" indent="0">
              <a:buNone/>
            </a:pPr>
            <a:r>
              <a:rPr lang="en-US" dirty="0"/>
              <a:t>Lunch</a:t>
            </a:r>
          </a:p>
          <a:p>
            <a:pPr marL="0" indent="0">
              <a:buNone/>
            </a:pPr>
            <a:r>
              <a:rPr lang="en-US" dirty="0"/>
              <a:t>Case Studies</a:t>
            </a:r>
          </a:p>
          <a:p>
            <a:pPr marL="0" indent="0">
              <a:buNone/>
            </a:pPr>
            <a:r>
              <a:rPr lang="en-US" dirty="0"/>
              <a:t>WG Examples - Attracting new areas of standards development</a:t>
            </a:r>
          </a:p>
          <a:p>
            <a:pPr marL="0" indent="0">
              <a:buNone/>
            </a:pPr>
            <a:r>
              <a:rPr lang="en-US" dirty="0"/>
              <a:t>WG Examples - When new areas chose to go elsewhere</a:t>
            </a:r>
          </a:p>
          <a:p>
            <a:pPr marL="0" indent="0">
              <a:buNone/>
            </a:pPr>
            <a:r>
              <a:rPr lang="en-US" dirty="0"/>
              <a:t>802 Roadmap</a:t>
            </a:r>
          </a:p>
          <a:p>
            <a:pPr marL="0" indent="0">
              <a:buNone/>
            </a:pPr>
            <a:r>
              <a:rPr lang="en-US" dirty="0"/>
              <a:t>Break</a:t>
            </a:r>
          </a:p>
          <a:p>
            <a:pPr marL="0" indent="0">
              <a:buNone/>
            </a:pPr>
            <a:r>
              <a:rPr lang="en-US" dirty="0"/>
              <a:t>Long Term Financial Planning </a:t>
            </a:r>
          </a:p>
          <a:p>
            <a:pPr marL="0" indent="0">
              <a:buNone/>
            </a:pPr>
            <a:r>
              <a:rPr lang="en-US" dirty="0"/>
              <a:t>Is the EC empowered to make decisions based on technical* criteria?</a:t>
            </a:r>
          </a:p>
          <a:p>
            <a:pPr marL="0" indent="0">
              <a:buNone/>
            </a:pPr>
            <a:r>
              <a:rPr lang="en-US" dirty="0"/>
              <a:t>Wrap-up</a:t>
            </a:r>
          </a:p>
          <a:p>
            <a:pPr marL="0" indent="0">
              <a:buNone/>
            </a:pPr>
            <a:endParaRPr lang="en-US" dirty="0"/>
          </a:p>
        </p:txBody>
      </p:sp>
      <p:sp>
        <p:nvSpPr>
          <p:cNvPr id="5" name="Footer Placeholder 4">
            <a:extLst>
              <a:ext uri="{FF2B5EF4-FFF2-40B4-BE49-F238E27FC236}">
                <a16:creationId xmlns:a16="http://schemas.microsoft.com/office/drawing/2014/main" id="{32E26476-0DAA-5832-50BB-24E70F6BF581}"/>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8460BF35-3E58-CD01-62BC-C114DC534220}"/>
              </a:ext>
            </a:extLst>
          </p:cNvPr>
          <p:cNvSpPr>
            <a:spLocks noGrp="1"/>
          </p:cNvSpPr>
          <p:nvPr>
            <p:ph type="sldNum" sz="quarter" idx="12"/>
          </p:nvPr>
        </p:nvSpPr>
        <p:spPr/>
        <p:txBody>
          <a:bodyPr/>
          <a:lstStyle/>
          <a:p>
            <a:fld id="{A15D62C8-13A7-47D4-92EE-A5B95BB019BB}" type="slidenum">
              <a:rPr lang="en-US" smtClean="0"/>
              <a:t>11</a:t>
            </a:fld>
            <a:endParaRPr lang="en-US"/>
          </a:p>
        </p:txBody>
      </p:sp>
    </p:spTree>
    <p:extLst>
      <p:ext uri="{BB962C8B-B14F-4D97-AF65-F5344CB8AC3E}">
        <p14:creationId xmlns:p14="http://schemas.microsoft.com/office/powerpoint/2010/main" val="364158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1601-2E0E-43D8-3AF5-70F2A8ED63D8}"/>
              </a:ext>
            </a:extLst>
          </p:cNvPr>
          <p:cNvSpPr>
            <a:spLocks noGrp="1"/>
          </p:cNvSpPr>
          <p:nvPr>
            <p:ph type="title"/>
          </p:nvPr>
        </p:nvSpPr>
        <p:spPr/>
        <p:txBody>
          <a:bodyPr>
            <a:normAutofit/>
          </a:bodyPr>
          <a:lstStyle/>
          <a:p>
            <a:r>
              <a:rPr lang="en-US" dirty="0"/>
              <a:t>16NOV2013, Dallas, Stephens/Stephens</a:t>
            </a:r>
            <a:br>
              <a:rPr lang="en-US" dirty="0"/>
            </a:br>
            <a:r>
              <a:rPr lang="en-US" sz="1800" dirty="0"/>
              <a:t>https://mentor.ieee.org/802-ec/dcn/13/ec-13-0064-02-00EC-agenda-for-nov-2013-ec-workshop.xls</a:t>
            </a:r>
          </a:p>
        </p:txBody>
      </p:sp>
      <p:sp>
        <p:nvSpPr>
          <p:cNvPr id="3" name="Content Placeholder 2">
            <a:extLst>
              <a:ext uri="{FF2B5EF4-FFF2-40B4-BE49-F238E27FC236}">
                <a16:creationId xmlns:a16="http://schemas.microsoft.com/office/drawing/2014/main" id="{4C8C07B4-06BC-31C1-71D0-D9ABAF88D1D7}"/>
              </a:ext>
            </a:extLst>
          </p:cNvPr>
          <p:cNvSpPr>
            <a:spLocks noGrp="1"/>
          </p:cNvSpPr>
          <p:nvPr>
            <p:ph sz="half" idx="1"/>
          </p:nvPr>
        </p:nvSpPr>
        <p:spPr/>
        <p:txBody>
          <a:bodyPr>
            <a:normAutofit fontScale="47500" lnSpcReduction="20000"/>
          </a:bodyPr>
          <a:lstStyle/>
          <a:p>
            <a:pPr marL="0" indent="0">
              <a:buNone/>
            </a:pPr>
            <a:r>
              <a:rPr lang="en-US" dirty="0"/>
              <a:t>Review Goals, Objectives and Constraints for Workshop</a:t>
            </a:r>
          </a:p>
          <a:p>
            <a:pPr marL="0" indent="0">
              <a:buNone/>
            </a:pPr>
            <a:r>
              <a:rPr lang="en-US" dirty="0"/>
              <a:t>Review actions from previous meeting</a:t>
            </a:r>
          </a:p>
          <a:p>
            <a:pPr marL="0" indent="0">
              <a:buNone/>
            </a:pPr>
            <a:r>
              <a:rPr lang="en-US" dirty="0"/>
              <a:t>Review and approve agenda</a:t>
            </a:r>
          </a:p>
          <a:p>
            <a:pPr marL="0" indent="0">
              <a:buNone/>
            </a:pPr>
            <a:r>
              <a:rPr lang="en-US" dirty="0"/>
              <a:t>Should the 802 community consider separating from the IEEE SA and establishing an independent SDO?</a:t>
            </a:r>
          </a:p>
          <a:p>
            <a:pPr marL="0" indent="0">
              <a:buNone/>
            </a:pPr>
            <a:r>
              <a:rPr lang="en-US" dirty="0"/>
              <a:t>How much background info in a PAR</a:t>
            </a:r>
          </a:p>
          <a:p>
            <a:pPr marL="0" indent="0">
              <a:buNone/>
            </a:pPr>
            <a:r>
              <a:rPr lang="en-US" dirty="0"/>
              <a:t>"Adherence to process for </a:t>
            </a:r>
            <a:r>
              <a:rPr lang="en-US" dirty="0" err="1"/>
              <a:t>PARs.How</a:t>
            </a:r>
            <a:r>
              <a:rPr lang="en-US" dirty="0"/>
              <a:t> strict does the EC want to be in applying existing rules?"</a:t>
            </a:r>
          </a:p>
          <a:p>
            <a:pPr marL="0" indent="0">
              <a:buNone/>
            </a:pPr>
            <a:r>
              <a:rPr lang="en-US" dirty="0"/>
              <a:t>Break</a:t>
            </a:r>
          </a:p>
          <a:p>
            <a:pPr marL="0" indent="0">
              <a:buNone/>
            </a:pPr>
            <a:r>
              <a:rPr lang="en-US" dirty="0"/>
              <a:t>Should WG ballots be announced to the EC?</a:t>
            </a:r>
          </a:p>
          <a:p>
            <a:pPr marL="0" indent="0">
              <a:buNone/>
            </a:pPr>
            <a:r>
              <a:rPr lang="en-US" dirty="0"/>
              <a:t>"Cooperation and contributions of the other WGs in the 802.1-OmniRAN project? What is the opportunity/impact on WGs?"</a:t>
            </a:r>
          </a:p>
          <a:p>
            <a:pPr marL="0" indent="0">
              <a:buNone/>
            </a:pPr>
            <a:r>
              <a:rPr lang="en-US" dirty="0"/>
              <a:t>"Technical interchange between WGs We have tutorials.  But should there be a way of encouraging increased technical interchange between each others' groups."</a:t>
            </a:r>
          </a:p>
          <a:p>
            <a:pPr marL="0" indent="0">
              <a:buNone/>
            </a:pPr>
            <a:r>
              <a:rPr lang="en-US" dirty="0"/>
              <a:t>Why are there term limits for elected members of the EC vs there are no term limits for chair of 802 and voting appointees.</a:t>
            </a:r>
          </a:p>
        </p:txBody>
      </p:sp>
      <p:sp>
        <p:nvSpPr>
          <p:cNvPr id="4" name="Content Placeholder 3">
            <a:extLst>
              <a:ext uri="{FF2B5EF4-FFF2-40B4-BE49-F238E27FC236}">
                <a16:creationId xmlns:a16="http://schemas.microsoft.com/office/drawing/2014/main" id="{E73CACB8-1307-B9BA-5049-AF6DFFD08F83}"/>
              </a:ext>
            </a:extLst>
          </p:cNvPr>
          <p:cNvSpPr>
            <a:spLocks noGrp="1"/>
          </p:cNvSpPr>
          <p:nvPr>
            <p:ph sz="half" idx="2"/>
          </p:nvPr>
        </p:nvSpPr>
        <p:spPr/>
        <p:txBody>
          <a:bodyPr>
            <a:normAutofit fontScale="47500" lnSpcReduction="20000"/>
          </a:bodyPr>
          <a:lstStyle/>
          <a:p>
            <a:pPr marL="0" indent="0">
              <a:buNone/>
            </a:pPr>
            <a:r>
              <a:rPr lang="en-US" dirty="0"/>
              <a:t>Lunch</a:t>
            </a:r>
          </a:p>
          <a:p>
            <a:pPr marL="0" indent="0">
              <a:buNone/>
            </a:pPr>
            <a:r>
              <a:rPr lang="en-US" dirty="0"/>
              <a:t>Next Gen publishing system</a:t>
            </a:r>
          </a:p>
          <a:p>
            <a:pPr marL="0" indent="0">
              <a:buNone/>
            </a:pPr>
            <a:r>
              <a:rPr lang="en-US" dirty="0"/>
              <a:t>"IEEE-SA service levels;  time to get ballot started discussion. What are people seeing,  what would they like to see? Reflector delay times,  reliability. Ability to provide feedback and get status updates"</a:t>
            </a:r>
          </a:p>
          <a:p>
            <a:pPr marL="0" indent="0">
              <a:buNone/>
            </a:pPr>
            <a:r>
              <a:rPr lang="en-US" dirty="0"/>
              <a:t>802 Marketing for 2014</a:t>
            </a:r>
          </a:p>
          <a:p>
            <a:pPr marL="0" indent="0">
              <a:buNone/>
            </a:pPr>
            <a:r>
              <a:rPr lang="en-US" dirty="0"/>
              <a:t>Review of Get 802 </a:t>
            </a:r>
            <a:r>
              <a:rPr lang="en-US" dirty="0" err="1"/>
              <a:t>programme</a:t>
            </a:r>
            <a:endParaRPr lang="en-US" dirty="0"/>
          </a:p>
          <a:p>
            <a:pPr marL="0" indent="0">
              <a:buNone/>
            </a:pPr>
            <a:r>
              <a:rPr lang="en-US" dirty="0"/>
              <a:t>Break</a:t>
            </a:r>
          </a:p>
          <a:p>
            <a:pPr marL="0" indent="0">
              <a:buNone/>
            </a:pPr>
            <a:r>
              <a:rPr lang="en-US" dirty="0"/>
              <a:t>China outreach for March plenary</a:t>
            </a:r>
          </a:p>
          <a:p>
            <a:pPr marL="0" indent="0">
              <a:buNone/>
            </a:pPr>
            <a:r>
              <a:rPr lang="en-US" dirty="0"/>
              <a:t>"Non-USA meetings services requirements Take feedback on Geneva meeting and identify any issues Review existing requirements and discuss if they are adequate"</a:t>
            </a:r>
          </a:p>
          <a:p>
            <a:pPr marL="0" indent="0">
              <a:buNone/>
            </a:pPr>
            <a:r>
              <a:rPr lang="en-US" dirty="0"/>
              <a:t>Review Actions from this meeting</a:t>
            </a:r>
          </a:p>
          <a:p>
            <a:pPr marL="0" indent="0">
              <a:buNone/>
            </a:pPr>
            <a:r>
              <a:rPr lang="en-US" dirty="0"/>
              <a:t>Retrospective - has this workshop proved to be a valuable use of time?</a:t>
            </a:r>
          </a:p>
          <a:p>
            <a:pPr marL="0" indent="0">
              <a:buNone/>
            </a:pPr>
            <a:endParaRPr lang="en-US" dirty="0"/>
          </a:p>
        </p:txBody>
      </p:sp>
      <p:sp>
        <p:nvSpPr>
          <p:cNvPr id="5" name="Footer Placeholder 4">
            <a:extLst>
              <a:ext uri="{FF2B5EF4-FFF2-40B4-BE49-F238E27FC236}">
                <a16:creationId xmlns:a16="http://schemas.microsoft.com/office/drawing/2014/main" id="{7156176D-927B-B296-E007-916917B5044D}"/>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74F94444-2108-E781-41A7-5E164C0D583F}"/>
              </a:ext>
            </a:extLst>
          </p:cNvPr>
          <p:cNvSpPr>
            <a:spLocks noGrp="1"/>
          </p:cNvSpPr>
          <p:nvPr>
            <p:ph type="sldNum" sz="quarter" idx="12"/>
          </p:nvPr>
        </p:nvSpPr>
        <p:spPr/>
        <p:txBody>
          <a:bodyPr/>
          <a:lstStyle/>
          <a:p>
            <a:fld id="{A15D62C8-13A7-47D4-92EE-A5B95BB019BB}" type="slidenum">
              <a:rPr lang="en-US" smtClean="0"/>
              <a:t>12</a:t>
            </a:fld>
            <a:endParaRPr lang="en-US"/>
          </a:p>
        </p:txBody>
      </p:sp>
    </p:spTree>
    <p:extLst>
      <p:ext uri="{BB962C8B-B14F-4D97-AF65-F5344CB8AC3E}">
        <p14:creationId xmlns:p14="http://schemas.microsoft.com/office/powerpoint/2010/main" val="819955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64FB7DFF-8D75-25E9-1EE1-EC3C13A4AF73}"/>
              </a:ext>
            </a:extLst>
          </p:cNvPr>
          <p:cNvSpPr>
            <a:spLocks noGrp="1"/>
          </p:cNvSpPr>
          <p:nvPr>
            <p:ph type="sldNum" sz="quarter" idx="12"/>
          </p:nvPr>
        </p:nvSpPr>
        <p:spPr/>
        <p:txBody>
          <a:bodyPr/>
          <a:lstStyle/>
          <a:p>
            <a:fld id="{A15D62C8-13A7-47D4-92EE-A5B95BB019BB}" type="slidenum">
              <a:rPr lang="en-US" smtClean="0"/>
              <a:t>13</a:t>
            </a:fld>
            <a:endParaRPr lang="en-US"/>
          </a:p>
        </p:txBody>
      </p:sp>
    </p:spTree>
    <p:extLst>
      <p:ext uri="{BB962C8B-B14F-4D97-AF65-F5344CB8AC3E}">
        <p14:creationId xmlns:p14="http://schemas.microsoft.com/office/powerpoint/2010/main" val="628700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64FB7DFF-8D75-25E9-1EE1-EC3C13A4AF73}"/>
              </a:ext>
            </a:extLst>
          </p:cNvPr>
          <p:cNvSpPr>
            <a:spLocks noGrp="1"/>
          </p:cNvSpPr>
          <p:nvPr>
            <p:ph type="sldNum" sz="quarter" idx="12"/>
          </p:nvPr>
        </p:nvSpPr>
        <p:spPr/>
        <p:txBody>
          <a:bodyPr/>
          <a:lstStyle/>
          <a:p>
            <a:fld id="{A15D62C8-13A7-47D4-92EE-A5B95BB019BB}" type="slidenum">
              <a:rPr lang="en-US" smtClean="0"/>
              <a:t>14</a:t>
            </a:fld>
            <a:endParaRPr lang="en-US"/>
          </a:p>
        </p:txBody>
      </p:sp>
    </p:spTree>
    <p:extLst>
      <p:ext uri="{BB962C8B-B14F-4D97-AF65-F5344CB8AC3E}">
        <p14:creationId xmlns:p14="http://schemas.microsoft.com/office/powerpoint/2010/main" val="986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ec-24-0263-02-00EC</a:t>
            </a:r>
          </a:p>
        </p:txBody>
      </p:sp>
      <p:sp>
        <p:nvSpPr>
          <p:cNvPr id="6" name="Slide Number Placeholder 5">
            <a:extLst>
              <a:ext uri="{FF2B5EF4-FFF2-40B4-BE49-F238E27FC236}">
                <a16:creationId xmlns:a16="http://schemas.microsoft.com/office/drawing/2014/main" id="{64FB7DFF-8D75-25E9-1EE1-EC3C13A4AF73}"/>
              </a:ext>
            </a:extLst>
          </p:cNvPr>
          <p:cNvSpPr>
            <a:spLocks noGrp="1"/>
          </p:cNvSpPr>
          <p:nvPr>
            <p:ph type="sldNum" sz="quarter" idx="12"/>
          </p:nvPr>
        </p:nvSpPr>
        <p:spPr/>
        <p:txBody>
          <a:bodyPr/>
          <a:lstStyle/>
          <a:p>
            <a:fld id="{A15D62C8-13A7-47D4-92EE-A5B95BB019BB}" type="slidenum">
              <a:rPr lang="en-US" smtClean="0"/>
              <a:t>15</a:t>
            </a:fld>
            <a:endParaRPr lang="en-US"/>
          </a:p>
        </p:txBody>
      </p:sp>
    </p:spTree>
    <p:extLst>
      <p:ext uri="{BB962C8B-B14F-4D97-AF65-F5344CB8AC3E}">
        <p14:creationId xmlns:p14="http://schemas.microsoft.com/office/powerpoint/2010/main" val="3760465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4AB6-66BF-6C83-0D8A-34FB1E25AD9B}"/>
              </a:ext>
            </a:extLst>
          </p:cNvPr>
          <p:cNvSpPr>
            <a:spLocks noGrp="1"/>
          </p:cNvSpPr>
          <p:nvPr>
            <p:ph type="title"/>
          </p:nvPr>
        </p:nvSpPr>
        <p:spPr/>
        <p:txBody>
          <a:bodyPr/>
          <a:lstStyle/>
          <a:p>
            <a:r>
              <a:rPr lang="en-US" dirty="0"/>
              <a:t>July 2009, San Francisco, Thompson and </a:t>
            </a:r>
            <a:r>
              <a:rPr lang="en-US" dirty="0" err="1"/>
              <a:t>Gilb</a:t>
            </a:r>
            <a:endParaRPr lang="en-US" dirty="0"/>
          </a:p>
        </p:txBody>
      </p:sp>
      <p:sp>
        <p:nvSpPr>
          <p:cNvPr id="3" name="Content Placeholder 2">
            <a:extLst>
              <a:ext uri="{FF2B5EF4-FFF2-40B4-BE49-F238E27FC236}">
                <a16:creationId xmlns:a16="http://schemas.microsoft.com/office/drawing/2014/main" id="{12EEBDED-1857-2AA1-1A65-DC2A4F76FD14}"/>
              </a:ext>
            </a:extLst>
          </p:cNvPr>
          <p:cNvSpPr>
            <a:spLocks noGrp="1"/>
          </p:cNvSpPr>
          <p:nvPr>
            <p:ph sz="half" idx="2"/>
          </p:nvPr>
        </p:nvSpPr>
        <p:spPr>
          <a:xfrm>
            <a:off x="839788" y="1777525"/>
            <a:ext cx="5157787" cy="4412138"/>
          </a:xfrm>
        </p:spPr>
        <p:txBody>
          <a:bodyPr>
            <a:normAutofit fontScale="62500" lnSpcReduction="20000"/>
          </a:bodyPr>
          <a:lstStyle/>
          <a:p>
            <a:pPr marL="0" indent="0">
              <a:lnSpc>
                <a:spcPct val="80000"/>
              </a:lnSpc>
              <a:buNone/>
            </a:pPr>
            <a:r>
              <a:rPr lang="en-US" altLang="en-US" sz="2000" dirty="0"/>
              <a:t>Choose up to 7 topics, each for a period of focused discussion from the following list:</a:t>
            </a:r>
          </a:p>
          <a:p>
            <a:pPr marL="0" indent="0">
              <a:lnSpc>
                <a:spcPct val="80000"/>
              </a:lnSpc>
              <a:buNone/>
            </a:pPr>
            <a:r>
              <a:rPr lang="en-US" altLang="en-US" sz="2000" dirty="0"/>
              <a:t>    * Domination and other distortions to the consensus process</a:t>
            </a:r>
          </a:p>
          <a:p>
            <a:pPr marL="0" indent="0">
              <a:lnSpc>
                <a:spcPct val="80000"/>
              </a:lnSpc>
              <a:buNone/>
            </a:pPr>
            <a:r>
              <a:rPr lang="en-US" altLang="en-US" sz="2000" dirty="0"/>
              <a:t>    * Disparities in WG practice for common problems</a:t>
            </a:r>
          </a:p>
          <a:p>
            <a:pPr marL="0" indent="0">
              <a:lnSpc>
                <a:spcPct val="80000"/>
              </a:lnSpc>
              <a:buNone/>
            </a:pPr>
            <a:r>
              <a:rPr lang="en-US" altLang="en-US" sz="2000" dirty="0"/>
              <a:t>    * Inter-group complaints/relationships</a:t>
            </a:r>
          </a:p>
          <a:p>
            <a:pPr marL="0" indent="0">
              <a:lnSpc>
                <a:spcPct val="80000"/>
              </a:lnSpc>
              <a:buNone/>
            </a:pPr>
            <a:r>
              <a:rPr lang="en-US" altLang="en-US" sz="2000" dirty="0"/>
              <a:t>    * Succession training</a:t>
            </a:r>
          </a:p>
          <a:p>
            <a:pPr marL="0" indent="0">
              <a:lnSpc>
                <a:spcPct val="80000"/>
              </a:lnSpc>
              <a:buNone/>
            </a:pPr>
            <a:r>
              <a:rPr lang="en-US" altLang="en-US" sz="2000" dirty="0"/>
              <a:t>    * Process changes/tool needs/operational philosophy</a:t>
            </a:r>
          </a:p>
          <a:p>
            <a:pPr marL="0" indent="0">
              <a:lnSpc>
                <a:spcPct val="80000"/>
              </a:lnSpc>
              <a:buNone/>
            </a:pPr>
            <a:r>
              <a:rPr lang="en-US" altLang="en-US" sz="2000" dirty="0"/>
              <a:t>      (lease or buy?) etc.</a:t>
            </a:r>
          </a:p>
          <a:p>
            <a:pPr marL="0" indent="0">
              <a:lnSpc>
                <a:spcPct val="80000"/>
              </a:lnSpc>
              <a:buNone/>
            </a:pPr>
            <a:r>
              <a:rPr lang="en-US" altLang="en-US" sz="2000" dirty="0"/>
              <a:t>    * Scope and scope definition of 802</a:t>
            </a:r>
          </a:p>
          <a:p>
            <a:pPr marL="0" indent="0">
              <a:lnSpc>
                <a:spcPct val="80000"/>
              </a:lnSpc>
              <a:buNone/>
            </a:pPr>
            <a:r>
              <a:rPr lang="en-US" altLang="en-US" sz="2000" dirty="0"/>
              <a:t>    * Does/Should the family of 802 Standards have an architecture?</a:t>
            </a:r>
          </a:p>
          <a:p>
            <a:pPr marL="0" indent="0">
              <a:lnSpc>
                <a:spcPct val="80000"/>
              </a:lnSpc>
              <a:buNone/>
            </a:pPr>
            <a:r>
              <a:rPr lang="en-US" altLang="en-US" sz="2000" dirty="0"/>
              <a:t>    * IEEE-SA relationship issues</a:t>
            </a:r>
          </a:p>
          <a:p>
            <a:pPr marL="0" indent="0">
              <a:lnSpc>
                <a:spcPct val="80000"/>
              </a:lnSpc>
              <a:buNone/>
            </a:pPr>
            <a:r>
              <a:rPr lang="en-US" altLang="en-US" sz="2000" dirty="0"/>
              <a:t>    * Distribution of standards and drafts</a:t>
            </a:r>
          </a:p>
          <a:p>
            <a:pPr marL="0" indent="0">
              <a:lnSpc>
                <a:spcPct val="80000"/>
              </a:lnSpc>
              <a:buNone/>
            </a:pPr>
            <a:r>
              <a:rPr lang="en-US" altLang="en-US" sz="2000" dirty="0"/>
              <a:t>    * Scope of 802.21</a:t>
            </a:r>
          </a:p>
          <a:p>
            <a:pPr marL="0" indent="0">
              <a:lnSpc>
                <a:spcPct val="80000"/>
              </a:lnSpc>
              <a:buNone/>
            </a:pPr>
            <a:r>
              <a:rPr lang="en-US" altLang="en-US" sz="2000" dirty="0"/>
              <a:t>    * (Additions to the above list are welcome,</a:t>
            </a:r>
          </a:p>
          <a:p>
            <a:pPr marL="0" indent="0">
              <a:lnSpc>
                <a:spcPct val="80000"/>
              </a:lnSpc>
              <a:buNone/>
            </a:pPr>
            <a:r>
              <a:rPr lang="en-US" altLang="en-US" sz="2000" dirty="0"/>
              <a:t>Topic discussions (per list above, ~ 1 hour each)</a:t>
            </a:r>
          </a:p>
          <a:p>
            <a:pPr marL="0" indent="0">
              <a:lnSpc>
                <a:spcPct val="80000"/>
              </a:lnSpc>
              <a:buNone/>
            </a:pPr>
            <a:r>
              <a:rPr lang="en-US" altLang="en-US" sz="2000" dirty="0"/>
              <a:t>    * Problem statements/discussion </a:t>
            </a:r>
          </a:p>
          <a:p>
            <a:pPr marL="0" indent="0">
              <a:lnSpc>
                <a:spcPct val="80000"/>
              </a:lnSpc>
              <a:buNone/>
            </a:pPr>
            <a:r>
              <a:rPr lang="en-US" altLang="en-US" sz="2000" dirty="0"/>
              <a:t>    * Brainstorming/General discussion</a:t>
            </a:r>
          </a:p>
          <a:p>
            <a:pPr marL="0" indent="0">
              <a:lnSpc>
                <a:spcPct val="80000"/>
              </a:lnSpc>
              <a:buNone/>
            </a:pPr>
            <a:r>
              <a:rPr lang="en-US" altLang="en-US" sz="2000" dirty="0"/>
              <a:t>    * Define homework assignments/</a:t>
            </a:r>
            <a:r>
              <a:rPr lang="en-US" altLang="en-US" sz="2000" dirty="0" err="1"/>
              <a:t>stuckees</a:t>
            </a:r>
            <a:r>
              <a:rPr lang="en-US" altLang="en-US" sz="2000" dirty="0"/>
              <a:t>.</a:t>
            </a:r>
          </a:p>
          <a:p>
            <a:pPr marL="914400" lvl="2" indent="0">
              <a:lnSpc>
                <a:spcPct val="80000"/>
              </a:lnSpc>
              <a:buNone/>
            </a:pPr>
            <a:endParaRPr lang="en-US" dirty="0"/>
          </a:p>
        </p:txBody>
      </p:sp>
      <p:sp>
        <p:nvSpPr>
          <p:cNvPr id="6" name="Content Placeholder 5">
            <a:extLst>
              <a:ext uri="{FF2B5EF4-FFF2-40B4-BE49-F238E27FC236}">
                <a16:creationId xmlns:a16="http://schemas.microsoft.com/office/drawing/2014/main" id="{14D7AC43-70A5-D298-9FD2-CA4A3C9E8F8F}"/>
              </a:ext>
            </a:extLst>
          </p:cNvPr>
          <p:cNvSpPr>
            <a:spLocks noGrp="1"/>
          </p:cNvSpPr>
          <p:nvPr>
            <p:ph sz="quarter" idx="4"/>
          </p:nvPr>
        </p:nvSpPr>
        <p:spPr>
          <a:xfrm>
            <a:off x="6172200" y="1777525"/>
            <a:ext cx="5183188" cy="4412138"/>
          </a:xfrm>
        </p:spPr>
        <p:txBody>
          <a:bodyPr>
            <a:normAutofit fontScale="62500" lnSpcReduction="20000"/>
          </a:bodyPr>
          <a:lstStyle/>
          <a:p>
            <a:pPr marL="0" indent="0">
              <a:lnSpc>
                <a:spcPct val="90000"/>
              </a:lnSpc>
              <a:buNone/>
            </a:pPr>
            <a:r>
              <a:rPr lang="en-US" altLang="en-US" sz="2400" dirty="0"/>
              <a:t>Is authentication in or out of scope?	</a:t>
            </a:r>
            <a:r>
              <a:rPr lang="en-US" altLang="en-US" sz="1000" dirty="0"/>
              <a:t>Kraemer</a:t>
            </a:r>
          </a:p>
          <a:p>
            <a:pPr marL="457200" lvl="1" indent="0">
              <a:lnSpc>
                <a:spcPct val="90000"/>
              </a:lnSpc>
              <a:buNone/>
            </a:pPr>
            <a:r>
              <a:rPr lang="en-US" altLang="en-US" sz="2000" dirty="0"/>
              <a:t>Existing WG vs./or 802</a:t>
            </a:r>
          </a:p>
          <a:p>
            <a:pPr marL="914400" lvl="2" indent="0">
              <a:lnSpc>
                <a:spcPct val="90000"/>
              </a:lnSpc>
              <a:buNone/>
            </a:pPr>
            <a:r>
              <a:rPr lang="en-US" altLang="en-US" sz="1800" dirty="0"/>
              <a:t>Areas above Layer 2?</a:t>
            </a:r>
          </a:p>
          <a:p>
            <a:pPr marL="914400" lvl="2" indent="0">
              <a:lnSpc>
                <a:spcPct val="90000"/>
              </a:lnSpc>
              <a:buNone/>
            </a:pPr>
            <a:r>
              <a:rPr lang="en-US" altLang="en-US" sz="1800" dirty="0"/>
              <a:t>Higher layer encryption issues?</a:t>
            </a:r>
          </a:p>
          <a:p>
            <a:pPr marL="914400" lvl="2" indent="0">
              <a:lnSpc>
                <a:spcPct val="90000"/>
              </a:lnSpc>
              <a:buNone/>
            </a:pPr>
            <a:r>
              <a:rPr lang="en-US" altLang="en-US" sz="1800" dirty="0"/>
              <a:t>Emergency services (aspects)</a:t>
            </a:r>
          </a:p>
          <a:p>
            <a:pPr marL="0" indent="0">
              <a:lnSpc>
                <a:spcPct val="90000"/>
              </a:lnSpc>
              <a:buNone/>
            </a:pPr>
            <a:r>
              <a:rPr lang="en-US" altLang="en-US" sz="2400" dirty="0"/>
              <a:t>Squatter’s rights vs. central planning (Wireless only)</a:t>
            </a:r>
          </a:p>
          <a:p>
            <a:pPr marL="457200" lvl="1" indent="0">
              <a:lnSpc>
                <a:spcPct val="90000"/>
              </a:lnSpc>
              <a:buNone/>
            </a:pPr>
            <a:r>
              <a:rPr lang="en-US" altLang="en-US" sz="2000" dirty="0"/>
              <a:t>Are 18 and 19 properly scoped and populated?</a:t>
            </a:r>
          </a:p>
          <a:p>
            <a:pPr marL="457200" lvl="1" indent="0">
              <a:lnSpc>
                <a:spcPct val="90000"/>
              </a:lnSpc>
              <a:buNone/>
            </a:pPr>
            <a:r>
              <a:rPr lang="en-US" altLang="en-US" sz="2000" dirty="0"/>
              <a:t>Spectrum allocation vs. WG</a:t>
            </a:r>
          </a:p>
          <a:p>
            <a:pPr marL="457200" lvl="1" indent="0">
              <a:lnSpc>
                <a:spcPct val="90000"/>
              </a:lnSpc>
              <a:buNone/>
            </a:pPr>
            <a:r>
              <a:rPr lang="en-US" altLang="en-US" sz="2000" dirty="0"/>
              <a:t>WG positions vs 802 position</a:t>
            </a:r>
          </a:p>
          <a:p>
            <a:pPr marL="0" indent="0">
              <a:lnSpc>
                <a:spcPct val="90000"/>
              </a:lnSpc>
              <a:buNone/>
            </a:pPr>
            <a:r>
              <a:rPr lang="en-US" altLang="en-US" sz="2400" dirty="0"/>
              <a:t>802.1 Overload (scope split?)</a:t>
            </a:r>
          </a:p>
          <a:p>
            <a:pPr marL="0" indent="0">
              <a:lnSpc>
                <a:spcPct val="90000"/>
              </a:lnSpc>
              <a:buNone/>
            </a:pPr>
            <a:r>
              <a:rPr lang="en-US" altLang="en-US" sz="2400" dirty="0"/>
              <a:t>Plenary week organization/scheduling/common events</a:t>
            </a:r>
          </a:p>
          <a:p>
            <a:pPr marL="0" indent="0">
              <a:lnSpc>
                <a:spcPct val="90000"/>
              </a:lnSpc>
              <a:buNone/>
            </a:pPr>
            <a:r>
              <a:rPr lang="en-US" altLang="en-US" sz="2400" dirty="0"/>
              <a:t>48 vs. 64 bit addressing as part of “802 Architecture”</a:t>
            </a:r>
            <a:endParaRPr lang="en-US" dirty="0"/>
          </a:p>
        </p:txBody>
      </p:sp>
      <p:sp>
        <p:nvSpPr>
          <p:cNvPr id="7" name="Footer Placeholder 6">
            <a:extLst>
              <a:ext uri="{FF2B5EF4-FFF2-40B4-BE49-F238E27FC236}">
                <a16:creationId xmlns:a16="http://schemas.microsoft.com/office/drawing/2014/main" id="{762712E6-CD49-E934-55D7-5020971E5903}"/>
              </a:ext>
            </a:extLst>
          </p:cNvPr>
          <p:cNvSpPr>
            <a:spLocks noGrp="1"/>
          </p:cNvSpPr>
          <p:nvPr>
            <p:ph type="ftr" sz="quarter" idx="11"/>
          </p:nvPr>
        </p:nvSpPr>
        <p:spPr/>
        <p:txBody>
          <a:bodyPr/>
          <a:lstStyle/>
          <a:p>
            <a:r>
              <a:rPr lang="en-US"/>
              <a:t>DCN ec-24-0263-02-00EC</a:t>
            </a:r>
          </a:p>
        </p:txBody>
      </p:sp>
      <p:sp>
        <p:nvSpPr>
          <p:cNvPr id="4" name="Slide Number Placeholder 3">
            <a:extLst>
              <a:ext uri="{FF2B5EF4-FFF2-40B4-BE49-F238E27FC236}">
                <a16:creationId xmlns:a16="http://schemas.microsoft.com/office/drawing/2014/main" id="{ADAC3212-5882-3046-F364-BBE165F8F87D}"/>
              </a:ext>
            </a:extLst>
          </p:cNvPr>
          <p:cNvSpPr>
            <a:spLocks noGrp="1"/>
          </p:cNvSpPr>
          <p:nvPr>
            <p:ph type="sldNum" sz="quarter" idx="12"/>
          </p:nvPr>
        </p:nvSpPr>
        <p:spPr/>
        <p:txBody>
          <a:bodyPr/>
          <a:lstStyle/>
          <a:p>
            <a:fld id="{A15D62C8-13A7-47D4-92EE-A5B95BB019BB}" type="slidenum">
              <a:rPr lang="en-US" smtClean="0"/>
              <a:t>16</a:t>
            </a:fld>
            <a:endParaRPr lang="en-US"/>
          </a:p>
        </p:txBody>
      </p:sp>
    </p:spTree>
    <p:extLst>
      <p:ext uri="{BB962C8B-B14F-4D97-AF65-F5344CB8AC3E}">
        <p14:creationId xmlns:p14="http://schemas.microsoft.com/office/powerpoint/2010/main" val="27817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2.0 Participant behavior in IEEE-SA activities is guided</a:t>
            </a:r>
            <a:br>
              <a:rPr lang="en-US" sz="3200" dirty="0"/>
            </a:br>
            <a:r>
              <a:rPr lang="en-US" sz="3200" dirty="0"/>
              <a:t>by the IEEE Codes of Ethics &amp; Conduct</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All participants in IEEE-SA activities are expected to adhere to the core principles underlying the:</a:t>
            </a:r>
          </a:p>
          <a:p>
            <a:pPr lvl="1">
              <a:buFont typeface="Arial" panose="020B0604020202020204" pitchFamily="34" charset="0"/>
              <a:buChar char="•"/>
            </a:pPr>
            <a:r>
              <a:rPr lang="en-US" sz="1200" dirty="0">
                <a:hlinkClick r:id="rId2"/>
              </a:rPr>
              <a:t>IEEE Code of Ethics</a:t>
            </a:r>
            <a:endParaRPr lang="en-US" sz="1200" dirty="0"/>
          </a:p>
          <a:p>
            <a:pPr lvl="1">
              <a:buFont typeface="Arial" panose="020B0604020202020204" pitchFamily="34" charset="0"/>
              <a:buChar char="•"/>
            </a:pPr>
            <a:r>
              <a:rPr lang="en-US" sz="1200" dirty="0">
                <a:hlinkClick r:id="rId3"/>
              </a:rPr>
              <a:t>IEEE Code of Conduct</a:t>
            </a:r>
            <a:endParaRPr lang="en-US" sz="1200" dirty="0"/>
          </a:p>
          <a:p>
            <a:pPr>
              <a:buFont typeface="Arial" panose="020B0604020202020204" pitchFamily="34" charset="0"/>
              <a:buChar char="•"/>
            </a:pPr>
            <a:r>
              <a:rPr lang="en-US" sz="2400" dirty="0"/>
              <a:t>The core principles of the IEEE Codes of Ethics &amp; Conduct are to:</a:t>
            </a:r>
          </a:p>
          <a:p>
            <a:pPr lvl="1">
              <a:buFont typeface="Arial" panose="020B0604020202020204" pitchFamily="34" charset="0"/>
              <a:buChar char="•"/>
            </a:pPr>
            <a:r>
              <a:rPr lang="en-US" sz="1200" dirty="0"/>
              <a:t>Uphold the highest standards of integrity, responsible behavior, and ethical and professional conduct</a:t>
            </a:r>
          </a:p>
          <a:p>
            <a:pPr lvl="1">
              <a:buFont typeface="Arial" panose="020B0604020202020204" pitchFamily="34" charset="0"/>
              <a:buChar char="•"/>
            </a:pPr>
            <a:r>
              <a:rPr lang="en-US" sz="1200" dirty="0"/>
              <a:t>Treat people fairly and with respect, to not engage in harassment, discrimination, or retaliation, and to protect people's privacy.</a:t>
            </a:r>
          </a:p>
          <a:p>
            <a:pPr lvl="1">
              <a:buFont typeface="Arial" panose="020B0604020202020204" pitchFamily="34" charset="0"/>
              <a:buChar char="•"/>
            </a:pPr>
            <a:r>
              <a:rPr lang="en-US" sz="1200" dirty="0"/>
              <a:t>Avoid injuring others, their property, reputation, or employment by false or malicious action</a:t>
            </a:r>
          </a:p>
          <a:p>
            <a:pPr>
              <a:buFont typeface="Arial" panose="020B0604020202020204" pitchFamily="34" charset="0"/>
              <a:buChar char="•"/>
            </a:pPr>
            <a:r>
              <a:rPr lang="en-US" sz="2400" dirty="0"/>
              <a:t>The most recent versions of these Codes are available at</a:t>
            </a:r>
          </a:p>
          <a:p>
            <a:pPr lvl="1">
              <a:buFont typeface="Arial" panose="020B0604020202020204" pitchFamily="34" charset="0"/>
              <a:buChar char="•"/>
            </a:pPr>
            <a:r>
              <a:rPr lang="en-US" sz="1200" dirty="0">
                <a:hlinkClick r:id="rId4"/>
              </a:rPr>
              <a:t>http://www.ieee.org/about/corporate/governance</a:t>
            </a:r>
            <a:endParaRPr lang="en-US" sz="1200" dirty="0"/>
          </a:p>
        </p:txBody>
      </p:sp>
      <p:sp>
        <p:nvSpPr>
          <p:cNvPr id="4" name="Slide Number Placeholder 3"/>
          <p:cNvSpPr>
            <a:spLocks noGrp="1"/>
          </p:cNvSpPr>
          <p:nvPr>
            <p:ph type="sldNum" sz="quarter" idx="12"/>
          </p:nvPr>
        </p:nvSpPr>
        <p:spPr/>
        <p:txBody>
          <a:bodyPr/>
          <a:lstStyle/>
          <a:p>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2</a:t>
            </a:fld>
            <a:endPar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560" y="685803"/>
            <a:ext cx="8040055" cy="1065213"/>
          </a:xfrm>
        </p:spPr>
        <p:txBody>
          <a:bodyPr>
            <a:noAutofit/>
          </a:bodyPr>
          <a:lstStyle/>
          <a:p>
            <a:r>
              <a:rPr lang="en-US" sz="2400" dirty="0"/>
              <a:t>2.0 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a:xfrm>
            <a:off x="784776" y="1825625"/>
            <a:ext cx="10569024" cy="4351338"/>
          </a:xfrm>
        </p:spPr>
        <p:txBody>
          <a:bodyPr>
            <a:normAutofit/>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00" b="1" dirty="0">
                <a:solidFill>
                  <a:srgbClr val="00B050"/>
                </a:solidFill>
              </a:rPr>
              <a:t>Shall act &amp; vote </a:t>
            </a:r>
            <a:r>
              <a:rPr lang="en-US" sz="1400" dirty="0"/>
              <a:t>based on their personal &amp; independent opinions derived from their expertise, knowledge, and qualifications</a:t>
            </a:r>
          </a:p>
          <a:p>
            <a:pPr lvl="1">
              <a:buFont typeface="Arial" panose="020B0604020202020204" pitchFamily="34" charset="0"/>
              <a:buChar char="•"/>
            </a:pPr>
            <a:r>
              <a:rPr lang="en-US" sz="1400" b="1" dirty="0">
                <a:solidFill>
                  <a:srgbClr val="FF0000"/>
                </a:solidFill>
              </a:rPr>
              <a:t>Shall not act or vote </a:t>
            </a:r>
            <a:r>
              <a:rPr lang="en-US" sz="14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00" b="1" dirty="0">
                <a:solidFill>
                  <a:srgbClr val="FF0000"/>
                </a:solidFill>
              </a:rPr>
              <a:t>Shall not direct </a:t>
            </a:r>
            <a:r>
              <a:rPr lang="en-US" sz="14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sz="quarter" idx="12"/>
          </p:nvPr>
        </p:nvSpPr>
        <p:spPr/>
        <p:txBody>
          <a:bodyPr/>
          <a:lstStyle/>
          <a:p>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3</a:t>
            </a:fld>
            <a:endPar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2.0 IEEE-SA standards activities shall allow the fair &amp;</a:t>
            </a:r>
            <a:br>
              <a:rPr lang="en-US" sz="2800" dirty="0"/>
            </a:br>
            <a:r>
              <a:rPr lang="en-US" sz="2800" dirty="0"/>
              <a:t>equitable consideration of all viewpoints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100" dirty="0"/>
              <a:t>This means no participant may exercise “</a:t>
            </a:r>
            <a:r>
              <a:rPr lang="en-US" sz="1100" i="1" dirty="0"/>
              <a:t>authority, leadership, or influence by reason of superior leverage, strength, or representation to the exclusion of fair and equitable consideration of other viewpoints</a:t>
            </a:r>
            <a:r>
              <a:rPr lang="en-US" sz="1100" dirty="0"/>
              <a:t>” or “</a:t>
            </a:r>
            <a:r>
              <a:rPr lang="en-US" sz="1100" i="1" dirty="0"/>
              <a:t>to hinder the progress of the standards development activity</a:t>
            </a:r>
            <a:r>
              <a:rPr lang="en-US" sz="11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sz="quarter" idx="12"/>
          </p:nvPr>
        </p:nvSpPr>
        <p:spPr/>
        <p:txBody>
          <a:bodyPr/>
          <a:lstStyle/>
          <a:p>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4</a:t>
            </a:fld>
            <a:endPar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01959-F442-3025-D262-E72D0AE11062}"/>
              </a:ext>
            </a:extLst>
          </p:cNvPr>
          <p:cNvSpPr>
            <a:spLocks noGrp="1"/>
          </p:cNvSpPr>
          <p:nvPr>
            <p:ph type="title"/>
          </p:nvPr>
        </p:nvSpPr>
        <p:spPr/>
        <p:txBody>
          <a:bodyPr/>
          <a:lstStyle/>
          <a:p>
            <a:r>
              <a:rPr lang="en-US" dirty="0"/>
              <a:t>3.0 Announcements from the Chair</a:t>
            </a:r>
          </a:p>
        </p:txBody>
      </p:sp>
      <p:sp>
        <p:nvSpPr>
          <p:cNvPr id="4" name="Slide Number Placeholder 3">
            <a:extLst>
              <a:ext uri="{FF2B5EF4-FFF2-40B4-BE49-F238E27FC236}">
                <a16:creationId xmlns:a16="http://schemas.microsoft.com/office/drawing/2014/main" id="{BCEE5027-19AA-CDFD-A95B-E7918E886A60}"/>
              </a:ext>
            </a:extLst>
          </p:cNvPr>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5" name="Content Placeholder 2">
            <a:extLst>
              <a:ext uri="{FF2B5EF4-FFF2-40B4-BE49-F238E27FC236}">
                <a16:creationId xmlns:a16="http://schemas.microsoft.com/office/drawing/2014/main" id="{C295471E-220F-3A6B-7F88-C9DCEB7F9382}"/>
              </a:ext>
            </a:extLst>
          </p:cNvPr>
          <p:cNvSpPr>
            <a:spLocks noGrp="1"/>
          </p:cNvSpPr>
          <p:nvPr>
            <p:ph idx="1"/>
          </p:nvPr>
        </p:nvSpPr>
        <p:spPr>
          <a:xfrm>
            <a:off x="457200" y="1825625"/>
            <a:ext cx="10896600" cy="4351338"/>
          </a:xfrm>
        </p:spPr>
        <p:txBody>
          <a:bodyPr>
            <a:normAutofit/>
          </a:bodyPr>
          <a:lstStyle/>
          <a:p>
            <a:pPr marL="0" indent="0">
              <a:buNone/>
            </a:pPr>
            <a:r>
              <a:rPr lang="en-US" sz="3200" dirty="0">
                <a:effectLst/>
                <a:latin typeface="Arial" panose="020B0604020202020204" pitchFamily="34" charset="0"/>
              </a:rPr>
              <a:t>Success Criteria</a:t>
            </a:r>
            <a:br>
              <a:rPr lang="en-US" sz="2400" dirty="0">
                <a:effectLst/>
                <a:latin typeface="Arial" panose="020B0604020202020204" pitchFamily="34" charset="0"/>
              </a:rPr>
            </a:br>
            <a:br>
              <a:rPr lang="en-US" sz="2400" dirty="0">
                <a:effectLst/>
                <a:latin typeface="Arial" panose="020B0604020202020204" pitchFamily="34" charset="0"/>
              </a:rPr>
            </a:br>
            <a:r>
              <a:rPr lang="en-US" sz="2400" dirty="0">
                <a:effectLst/>
                <a:latin typeface="Arial" panose="020B0604020202020204" pitchFamily="34" charset="0"/>
              </a:rPr>
              <a:t>a) we engage in thoughtful deliberations on each topic</a:t>
            </a:r>
          </a:p>
          <a:p>
            <a:pPr marL="0" indent="0">
              <a:buNone/>
            </a:pPr>
            <a:r>
              <a:rPr lang="en-US" sz="2400" dirty="0">
                <a:effectLst/>
                <a:latin typeface="Arial" panose="020B0604020202020204" pitchFamily="34" charset="0"/>
              </a:rPr>
              <a:t>b) we prioritize the reviewed topics from highest to lowest relative importance</a:t>
            </a:r>
          </a:p>
          <a:p>
            <a:pPr marL="0" indent="0">
              <a:buNone/>
            </a:pPr>
            <a:r>
              <a:rPr lang="en-US" sz="2400" dirty="0">
                <a:effectLst/>
                <a:latin typeface="Arial" panose="020B0604020202020204" pitchFamily="34" charset="0"/>
              </a:rPr>
              <a:t>c) potentially identify one or two overlooked  high priority topics</a:t>
            </a:r>
          </a:p>
          <a:p>
            <a:pPr marL="0" indent="0">
              <a:buNone/>
            </a:pPr>
            <a:r>
              <a:rPr lang="en-US" sz="2400" dirty="0">
                <a:effectLst/>
                <a:latin typeface="Arial" panose="020B0604020202020204" pitchFamily="34" charset="0"/>
              </a:rPr>
              <a:t>d) agree on one or two most critical items</a:t>
            </a:r>
          </a:p>
          <a:p>
            <a:pPr marL="0" indent="0">
              <a:buNone/>
            </a:pPr>
            <a:r>
              <a:rPr lang="en-US" sz="2400" dirty="0">
                <a:effectLst/>
                <a:latin typeface="Arial" panose="020B0604020202020204" pitchFamily="34" charset="0"/>
              </a:rPr>
              <a:t>e) assign action items, deliverables, and due dates</a:t>
            </a:r>
            <a:br>
              <a:rPr lang="en-US" sz="2400" dirty="0">
                <a:effectLst/>
                <a:latin typeface="Arial" panose="020B0604020202020204" pitchFamily="34" charset="0"/>
              </a:rPr>
            </a:br>
            <a:endParaRPr lang="en-US" sz="2400" dirty="0">
              <a:effectLst/>
              <a:latin typeface="Arial" panose="020B0604020202020204" pitchFamily="34" charset="0"/>
            </a:endParaRPr>
          </a:p>
          <a:p>
            <a:endParaRPr lang="en-US" sz="3600" dirty="0"/>
          </a:p>
        </p:txBody>
      </p:sp>
    </p:spTree>
    <p:extLst>
      <p:ext uri="{BB962C8B-B14F-4D97-AF65-F5344CB8AC3E}">
        <p14:creationId xmlns:p14="http://schemas.microsoft.com/office/powerpoint/2010/main" val="155447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FB74-9F92-EA68-86D9-329071E59820}"/>
              </a:ext>
            </a:extLst>
          </p:cNvPr>
          <p:cNvSpPr>
            <a:spLocks noGrp="1"/>
          </p:cNvSpPr>
          <p:nvPr>
            <p:ph type="title"/>
          </p:nvPr>
        </p:nvSpPr>
        <p:spPr>
          <a:xfrm>
            <a:off x="838200" y="-163204"/>
            <a:ext cx="10515600" cy="1325563"/>
          </a:xfrm>
        </p:spPr>
        <p:txBody>
          <a:bodyPr/>
          <a:lstStyle/>
          <a:p>
            <a:r>
              <a:rPr lang="en-US" dirty="0"/>
              <a:t>Workshop Topics</a:t>
            </a:r>
          </a:p>
        </p:txBody>
      </p:sp>
      <p:sp>
        <p:nvSpPr>
          <p:cNvPr id="3" name="Content Placeholder 2">
            <a:extLst>
              <a:ext uri="{FF2B5EF4-FFF2-40B4-BE49-F238E27FC236}">
                <a16:creationId xmlns:a16="http://schemas.microsoft.com/office/drawing/2014/main" id="{59B68619-C643-C5B1-3F3F-EBDE132124F1}"/>
              </a:ext>
            </a:extLst>
          </p:cNvPr>
          <p:cNvSpPr>
            <a:spLocks noGrp="1"/>
          </p:cNvSpPr>
          <p:nvPr>
            <p:ph idx="1"/>
          </p:nvPr>
        </p:nvSpPr>
        <p:spPr>
          <a:xfrm>
            <a:off x="838200" y="864703"/>
            <a:ext cx="10800522" cy="5491647"/>
          </a:xfrm>
        </p:spPr>
        <p:txBody>
          <a:bodyPr>
            <a:normAutofit lnSpcReduction="10000"/>
          </a:bodyPr>
          <a:lstStyle/>
          <a:p>
            <a:pPr marL="514350" indent="-514350">
              <a:buFont typeface="+mj-lt"/>
              <a:buAutoNum type="arabicPeriod"/>
            </a:pPr>
            <a:r>
              <a:rPr lang="en-US" sz="2000" dirty="0"/>
              <a:t>Paul Nikolich Chair, Stephen McCann Recording Secretary</a:t>
            </a:r>
          </a:p>
          <a:p>
            <a:pPr marL="514350" indent="-514350">
              <a:buFont typeface="+mj-lt"/>
              <a:buAutoNum type="arabicPeriod"/>
            </a:pPr>
            <a:r>
              <a:rPr lang="en-US" sz="2000" dirty="0"/>
              <a:t>Draft agenda:</a:t>
            </a:r>
          </a:p>
          <a:p>
            <a:pPr marL="457200" lvl="1" indent="0">
              <a:buNone/>
            </a:pPr>
            <a:r>
              <a:rPr lang="en-US" sz="1200" dirty="0">
                <a:solidFill>
                  <a:srgbClr val="0000EE"/>
                </a:solidFill>
                <a:effectLst/>
                <a:latin typeface="Arial" panose="020B0604020202020204" pitchFamily="34" charset="0"/>
                <a:hlinkClick r:id="rId2"/>
              </a:rPr>
              <a:t>https://mentor.ieee.org/802-ec/dcn/24/ec-24-0228-01-00EC-nov-2024-workshop-agenda.xlsx</a:t>
            </a:r>
            <a:endParaRPr lang="en-US" sz="1800" dirty="0"/>
          </a:p>
          <a:p>
            <a:pPr marL="457200" indent="-457200">
              <a:buFont typeface="+mj-lt"/>
              <a:buAutoNum type="arabicPeriod"/>
            </a:pPr>
            <a:r>
              <a:rPr lang="en-US" sz="2000" dirty="0"/>
              <a:t>Short term topic (under 2 year)</a:t>
            </a:r>
          </a:p>
          <a:p>
            <a:pPr marL="914400" lvl="1" indent="-457200">
              <a:buFont typeface="+mj-lt"/>
              <a:buAutoNum type="arabicPeriod"/>
            </a:pPr>
            <a:r>
              <a:rPr lang="en-US" sz="1800" dirty="0"/>
              <a:t>Attendance requirements – in person vs remote. 		</a:t>
            </a:r>
            <a:r>
              <a:rPr lang="en-US" sz="1800" dirty="0">
                <a:highlight>
                  <a:srgbClr val="FFFF00"/>
                </a:highlight>
              </a:rPr>
              <a:t>Law</a:t>
            </a:r>
          </a:p>
          <a:p>
            <a:pPr marL="914400" lvl="1" indent="-457200">
              <a:buFont typeface="+mj-lt"/>
              <a:buAutoNum type="arabicPeriod"/>
            </a:pPr>
            <a:r>
              <a:rPr lang="en-US" sz="1800" dirty="0"/>
              <a:t>Improving quality and resiliency of mixed-mode experience. 	</a:t>
            </a:r>
            <a:r>
              <a:rPr lang="en-US" sz="1800" dirty="0" err="1">
                <a:highlight>
                  <a:srgbClr val="FFFF00"/>
                </a:highlight>
              </a:rPr>
              <a:t>Potterf</a:t>
            </a:r>
            <a:r>
              <a:rPr lang="en-US" sz="1800" dirty="0">
                <a:highlight>
                  <a:srgbClr val="FFFF00"/>
                </a:highlight>
              </a:rPr>
              <a:t>/Zimmerman</a:t>
            </a:r>
          </a:p>
          <a:p>
            <a:pPr marL="914400" lvl="1" indent="-457200">
              <a:buFont typeface="+mj-lt"/>
              <a:buAutoNum type="arabicPeriod"/>
            </a:pPr>
            <a:r>
              <a:rPr lang="en-US" sz="1800" dirty="0"/>
              <a:t>Maintain/improve existing SW platforms: </a:t>
            </a:r>
            <a:br>
              <a:rPr lang="en-US" sz="1800" dirty="0"/>
            </a:br>
            <a:r>
              <a:rPr lang="en-US" sz="1800" dirty="0"/>
              <a:t>Web pages, Mentor, IMAT, email archive, calendar, Grouper, etc. 	</a:t>
            </a:r>
            <a:r>
              <a:rPr lang="en-US" sz="1800" dirty="0" err="1">
                <a:highlight>
                  <a:srgbClr val="FFFF00"/>
                </a:highlight>
              </a:rPr>
              <a:t>Potterf</a:t>
            </a:r>
            <a:endParaRPr lang="en-US" sz="1800" dirty="0">
              <a:highlight>
                <a:srgbClr val="FFFF00"/>
              </a:highlight>
            </a:endParaRPr>
          </a:p>
          <a:p>
            <a:pPr marL="914400" lvl="1" indent="-457200">
              <a:buFont typeface="+mj-lt"/>
              <a:buAutoNum type="arabicPeriod"/>
            </a:pPr>
            <a:r>
              <a:rPr lang="en-US" sz="1800" dirty="0"/>
              <a:t>Initiate additional IEEE 802 Milestone activities. 		</a:t>
            </a:r>
            <a:r>
              <a:rPr lang="en-US" sz="1800" dirty="0">
                <a:highlight>
                  <a:srgbClr val="FFFF00"/>
                </a:highlight>
              </a:rPr>
              <a:t>Nikolich</a:t>
            </a:r>
          </a:p>
          <a:p>
            <a:pPr marL="914400" lvl="1" indent="-457200">
              <a:buFont typeface="+mj-lt"/>
              <a:buAutoNum type="arabicPeriod"/>
            </a:pPr>
            <a:r>
              <a:rPr lang="en-US" sz="1800" strike="sngStrike" dirty="0"/>
              <a:t>Improve collaboration with Computer Society.			Au</a:t>
            </a:r>
          </a:p>
          <a:p>
            <a:pPr marL="457200" indent="-457200">
              <a:buFont typeface="+mj-lt"/>
              <a:buAutoNum type="arabicPeriod"/>
            </a:pPr>
            <a:r>
              <a:rPr lang="en-US" sz="2000" dirty="0"/>
              <a:t>Long term (greater than 2 year)</a:t>
            </a:r>
          </a:p>
          <a:p>
            <a:pPr marL="914400" lvl="1" indent="-457200">
              <a:buFont typeface="+mj-lt"/>
              <a:buAutoNum type="arabicPeriod"/>
            </a:pPr>
            <a:r>
              <a:rPr lang="en-US" sz="1800" dirty="0"/>
              <a:t>Revisit 802 LMSC Scope					</a:t>
            </a:r>
            <a:r>
              <a:rPr lang="en-US" sz="1800" dirty="0" err="1">
                <a:highlight>
                  <a:srgbClr val="FFFF00"/>
                </a:highlight>
              </a:rPr>
              <a:t>Gilb</a:t>
            </a:r>
            <a:endParaRPr lang="en-US" sz="1800" dirty="0">
              <a:highlight>
                <a:srgbClr val="FFFF00"/>
              </a:highlight>
            </a:endParaRPr>
          </a:p>
          <a:p>
            <a:pPr marL="914400" lvl="1" indent="-457200">
              <a:buFont typeface="+mj-lt"/>
              <a:buAutoNum type="arabicPeriod"/>
            </a:pPr>
            <a:r>
              <a:rPr lang="en-US" sz="1800" dirty="0"/>
              <a:t>Leadership succession planning and participant support.	</a:t>
            </a:r>
            <a:r>
              <a:rPr lang="en-US" sz="1800" dirty="0" err="1">
                <a:highlight>
                  <a:srgbClr val="FFFF00"/>
                </a:highlight>
              </a:rPr>
              <a:t>Halasz</a:t>
            </a:r>
            <a:endParaRPr lang="en-US" sz="1800" dirty="0">
              <a:highlight>
                <a:srgbClr val="FFFF00"/>
              </a:highlight>
            </a:endParaRPr>
          </a:p>
          <a:p>
            <a:pPr marL="914400" lvl="1" indent="-457200">
              <a:buFont typeface="+mj-lt"/>
              <a:buAutoNum type="arabicPeriod"/>
            </a:pPr>
            <a:r>
              <a:rPr lang="en-US" sz="1800" dirty="0"/>
              <a:t>Collaborative activities with other SDOs, Alliances, SIGs, etc.	</a:t>
            </a:r>
            <a:r>
              <a:rPr lang="en-US" sz="1800" dirty="0" err="1">
                <a:highlight>
                  <a:srgbClr val="FFFF00"/>
                </a:highlight>
              </a:rPr>
              <a:t>Baykas</a:t>
            </a:r>
            <a:endParaRPr lang="en-US" sz="1800" dirty="0">
              <a:highlight>
                <a:srgbClr val="FFFF00"/>
              </a:highlight>
            </a:endParaRPr>
          </a:p>
          <a:p>
            <a:pPr marL="914400" lvl="1" indent="-457200">
              <a:buFont typeface="+mj-lt"/>
              <a:buAutoNum type="arabicPeriod"/>
            </a:pPr>
            <a:r>
              <a:rPr lang="en-US" sz="1800" dirty="0"/>
              <a:t>Discuss permissible commercial activities.			</a:t>
            </a:r>
            <a:r>
              <a:rPr lang="en-US" sz="1800" dirty="0">
                <a:highlight>
                  <a:srgbClr val="FFFF00"/>
                </a:highlight>
              </a:rPr>
              <a:t>Yee</a:t>
            </a:r>
          </a:p>
          <a:p>
            <a:pPr marL="914400" lvl="1" indent="-457200">
              <a:buFont typeface="+mj-lt"/>
              <a:buAutoNum type="arabicPeriod"/>
            </a:pPr>
            <a:r>
              <a:rPr lang="en-US" sz="1800" dirty="0"/>
              <a:t>Improve recognition of exceptional performance 		Powell</a:t>
            </a:r>
          </a:p>
          <a:p>
            <a:pPr marL="514350" indent="-514350">
              <a:buFont typeface="+mj-lt"/>
              <a:buAutoNum type="arabicPeriod"/>
            </a:pPr>
            <a:r>
              <a:rPr lang="en-US" sz="2000" dirty="0"/>
              <a:t>Logistics – 0700 to 1700 PST Saturday 16 November 2024	</a:t>
            </a:r>
            <a:r>
              <a:rPr lang="en-US" sz="2000" dirty="0" err="1"/>
              <a:t>Rosdahl</a:t>
            </a:r>
            <a:endParaRPr lang="en-US" sz="2000" dirty="0"/>
          </a:p>
        </p:txBody>
      </p:sp>
      <p:sp>
        <p:nvSpPr>
          <p:cNvPr id="5" name="Slide Number Placeholder 4">
            <a:extLst>
              <a:ext uri="{FF2B5EF4-FFF2-40B4-BE49-F238E27FC236}">
                <a16:creationId xmlns:a16="http://schemas.microsoft.com/office/drawing/2014/main" id="{CF1CC6DC-DA9C-8491-E1BC-AE9E188244C3}"/>
              </a:ext>
            </a:extLst>
          </p:cNvPr>
          <p:cNvSpPr>
            <a:spLocks noGrp="1"/>
          </p:cNvSpPr>
          <p:nvPr>
            <p:ph type="sldNum" sz="quarter" idx="12"/>
          </p:nvPr>
        </p:nvSpPr>
        <p:spPr/>
        <p:txBody>
          <a:bodyPr/>
          <a:lstStyle/>
          <a:p>
            <a:fld id="{A15D62C8-13A7-47D4-92EE-A5B95BB019BB}" type="slidenum">
              <a:rPr lang="en-US" smtClean="0"/>
              <a:t>6</a:t>
            </a:fld>
            <a:endParaRPr lang="en-US"/>
          </a:p>
        </p:txBody>
      </p:sp>
    </p:spTree>
    <p:extLst>
      <p:ext uri="{BB962C8B-B14F-4D97-AF65-F5344CB8AC3E}">
        <p14:creationId xmlns:p14="http://schemas.microsoft.com/office/powerpoint/2010/main" val="177482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75ABB05-4DB4-6CB2-D44C-6E6AD6581202}"/>
              </a:ext>
            </a:extLst>
          </p:cNvPr>
          <p:cNvPicPr>
            <a:picLocks noChangeAspect="1"/>
          </p:cNvPicPr>
          <p:nvPr/>
        </p:nvPicPr>
        <p:blipFill>
          <a:blip r:embed="rId2"/>
          <a:stretch>
            <a:fillRect/>
          </a:stretch>
        </p:blipFill>
        <p:spPr>
          <a:xfrm>
            <a:off x="1802296" y="-18449"/>
            <a:ext cx="8547652" cy="6862977"/>
          </a:xfrm>
          <a:prstGeom prst="rect">
            <a:avLst/>
          </a:prstGeom>
        </p:spPr>
      </p:pic>
      <p:sp>
        <p:nvSpPr>
          <p:cNvPr id="6" name="Slide Number Placeholder 5">
            <a:extLst>
              <a:ext uri="{FF2B5EF4-FFF2-40B4-BE49-F238E27FC236}">
                <a16:creationId xmlns:a16="http://schemas.microsoft.com/office/drawing/2014/main" id="{EE0B878B-DCB1-80DA-2098-7C5067DDE902}"/>
              </a:ext>
            </a:extLst>
          </p:cNvPr>
          <p:cNvSpPr>
            <a:spLocks noGrp="1"/>
          </p:cNvSpPr>
          <p:nvPr>
            <p:ph type="sldNum" sz="quarter" idx="12"/>
          </p:nvPr>
        </p:nvSpPr>
        <p:spPr/>
        <p:txBody>
          <a:bodyPr/>
          <a:lstStyle/>
          <a:p>
            <a:fld id="{5C43C982-941C-4576-818E-51CF58479333}" type="slidenum">
              <a:rPr lang="en-US" smtClean="0"/>
              <a:t>7</a:t>
            </a:fld>
            <a:endParaRPr lang="en-US"/>
          </a:p>
        </p:txBody>
      </p:sp>
    </p:spTree>
    <p:extLst>
      <p:ext uri="{BB962C8B-B14F-4D97-AF65-F5344CB8AC3E}">
        <p14:creationId xmlns:p14="http://schemas.microsoft.com/office/powerpoint/2010/main" val="250191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6B6117-E5C9-43E8-F5FF-C8206E681649}"/>
              </a:ext>
            </a:extLst>
          </p:cNvPr>
          <p:cNvPicPr>
            <a:picLocks noChangeAspect="1"/>
          </p:cNvPicPr>
          <p:nvPr/>
        </p:nvPicPr>
        <p:blipFill>
          <a:blip r:embed="rId2"/>
          <a:stretch>
            <a:fillRect/>
          </a:stretch>
        </p:blipFill>
        <p:spPr>
          <a:xfrm>
            <a:off x="958214" y="291548"/>
            <a:ext cx="10308122" cy="6294782"/>
          </a:xfrm>
          <a:prstGeom prst="rect">
            <a:avLst/>
          </a:prstGeom>
        </p:spPr>
      </p:pic>
      <p:sp>
        <p:nvSpPr>
          <p:cNvPr id="5" name="Slide Number Placeholder 4">
            <a:extLst>
              <a:ext uri="{FF2B5EF4-FFF2-40B4-BE49-F238E27FC236}">
                <a16:creationId xmlns:a16="http://schemas.microsoft.com/office/drawing/2014/main" id="{BDB16B3A-0C85-72B7-A348-5C1147BCFA1A}"/>
              </a:ext>
            </a:extLst>
          </p:cNvPr>
          <p:cNvSpPr>
            <a:spLocks noGrp="1"/>
          </p:cNvSpPr>
          <p:nvPr>
            <p:ph type="sldNum" sz="quarter" idx="12"/>
          </p:nvPr>
        </p:nvSpPr>
        <p:spPr/>
        <p:txBody>
          <a:bodyPr/>
          <a:lstStyle/>
          <a:p>
            <a:fld id="{5C43C982-941C-4576-818E-51CF58479333}" type="slidenum">
              <a:rPr lang="en-US" smtClean="0"/>
              <a:t>8</a:t>
            </a:fld>
            <a:endParaRPr lang="en-US"/>
          </a:p>
        </p:txBody>
      </p:sp>
    </p:spTree>
    <p:extLst>
      <p:ext uri="{BB962C8B-B14F-4D97-AF65-F5344CB8AC3E}">
        <p14:creationId xmlns:p14="http://schemas.microsoft.com/office/powerpoint/2010/main" val="242875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99A3E-A0CA-D8C7-F8AA-9F43E03FD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B1A077-62C0-8B91-C661-A5ABADDABFE7}"/>
              </a:ext>
            </a:extLst>
          </p:cNvPr>
          <p:cNvSpPr>
            <a:spLocks noGrp="1"/>
          </p:cNvSpPr>
          <p:nvPr>
            <p:ph type="title"/>
          </p:nvPr>
        </p:nvSpPr>
        <p:spPr/>
        <p:txBody>
          <a:bodyPr/>
          <a:lstStyle/>
          <a:p>
            <a:r>
              <a:rPr lang="en-US" dirty="0"/>
              <a:t>4.0 Summary of Previous Meetings</a:t>
            </a:r>
          </a:p>
        </p:txBody>
      </p:sp>
      <p:sp>
        <p:nvSpPr>
          <p:cNvPr id="3" name="Content Placeholder 2">
            <a:extLst>
              <a:ext uri="{FF2B5EF4-FFF2-40B4-BE49-F238E27FC236}">
                <a16:creationId xmlns:a16="http://schemas.microsoft.com/office/drawing/2014/main" id="{89C9873E-B0F2-CF70-7D37-5DC019FF44E5}"/>
              </a:ext>
            </a:extLst>
          </p:cNvPr>
          <p:cNvSpPr>
            <a:spLocks noGrp="1"/>
          </p:cNvSpPr>
          <p:nvPr>
            <p:ph idx="1"/>
          </p:nvPr>
        </p:nvSpPr>
        <p:spPr/>
        <p:txBody>
          <a:bodyPr/>
          <a:lstStyle/>
          <a:p>
            <a:r>
              <a:rPr lang="en-US" dirty="0"/>
              <a:t>16JUL2022, 	Montreal, Zimmerman/Rolf</a:t>
            </a:r>
          </a:p>
          <a:p>
            <a:r>
              <a:rPr lang="en-US" dirty="0"/>
              <a:t>18JUL2018, 	San Diego, </a:t>
            </a:r>
            <a:r>
              <a:rPr lang="en-US" dirty="0" err="1"/>
              <a:t>Gilb</a:t>
            </a:r>
            <a:r>
              <a:rPr lang="en-US" dirty="0"/>
              <a:t>/</a:t>
            </a:r>
            <a:r>
              <a:rPr lang="en-US" dirty="0" err="1"/>
              <a:t>D’Ambrosia</a:t>
            </a:r>
            <a:endParaRPr lang="en-US" dirty="0"/>
          </a:p>
          <a:p>
            <a:r>
              <a:rPr lang="en-US" dirty="0"/>
              <a:t>16NOV2013, 	Dallas, Stephens/Stephens</a:t>
            </a:r>
          </a:p>
          <a:p>
            <a:r>
              <a:rPr lang="en-US" dirty="0"/>
              <a:t>17NOV2012, 	San Antonio, Marks/</a:t>
            </a:r>
            <a:r>
              <a:rPr lang="en-US" dirty="0" err="1"/>
              <a:t>Shellhammer</a:t>
            </a:r>
            <a:endParaRPr lang="en-US" dirty="0"/>
          </a:p>
          <a:p>
            <a:r>
              <a:rPr lang="en-US" dirty="0"/>
              <a:t>July 2009, 		San Francisco, Thompson and </a:t>
            </a:r>
            <a:r>
              <a:rPr lang="en-US" dirty="0" err="1"/>
              <a:t>Gilb</a:t>
            </a:r>
            <a:endParaRPr lang="en-US" dirty="0"/>
          </a:p>
        </p:txBody>
      </p:sp>
      <p:sp>
        <p:nvSpPr>
          <p:cNvPr id="4" name="Slide Number Placeholder 3">
            <a:extLst>
              <a:ext uri="{FF2B5EF4-FFF2-40B4-BE49-F238E27FC236}">
                <a16:creationId xmlns:a16="http://schemas.microsoft.com/office/drawing/2014/main" id="{1F14BABC-3A43-DBA7-89C4-869F8BAA030B}"/>
              </a:ext>
            </a:extLst>
          </p:cNvPr>
          <p:cNvSpPr>
            <a:spLocks noGrp="1"/>
          </p:cNvSpPr>
          <p:nvPr>
            <p:ph type="sldNum" sz="quarter"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582057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1117</TotalTime>
  <Words>4076</Words>
  <Application>Microsoft Office PowerPoint</Application>
  <PresentationFormat>Widescreen</PresentationFormat>
  <Paragraphs>231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Times New Roman</vt:lpstr>
      <vt:lpstr>Office Theme</vt:lpstr>
      <vt:lpstr>IEEE 802 LMSC Workshop</vt:lpstr>
      <vt:lpstr>2.0 Participant behavior in IEEE-SA activities is guided by the IEEE Codes of Ethics &amp; Conduct</vt:lpstr>
      <vt:lpstr>2.0 Participants in the IEEE-SA “individual process” shall act independently of others, including employers</vt:lpstr>
      <vt:lpstr>2.0 IEEE-SA standards activities shall allow the fair &amp; equitable consideration of all viewpoints</vt:lpstr>
      <vt:lpstr>3.0 Announcements from the Chair</vt:lpstr>
      <vt:lpstr>Workshop Topics</vt:lpstr>
      <vt:lpstr>PowerPoint Presentation</vt:lpstr>
      <vt:lpstr>PowerPoint Presentation</vt:lpstr>
      <vt:lpstr>4.0 Summary of Previous Meetings</vt:lpstr>
      <vt:lpstr>16JUL2022, Montreal, Zimmerman/Rolf https://mentor.ieee.org/802-ec/dcn/22/ec-22-0095-01-00EC-802-workshop-2022-planning-update.pdf</vt:lpstr>
      <vt:lpstr>18JUL2018, San Diego, Gilb/D’Ambrosia https://mentor.ieee.org/802-ec/dcn/18/ec-18-0071-03-00EC-2018-leadership-conference-agenda.xlsx</vt:lpstr>
      <vt:lpstr>16NOV2013, Dallas, Stephens/Stephens https://mentor.ieee.org/802-ec/dcn/13/ec-13-0064-02-00EC-agenda-for-nov-2013-ec-workshop.xls</vt:lpstr>
      <vt:lpstr>17NOV2012, San Antonio, Marks/Shellhammer</vt:lpstr>
      <vt:lpstr>17NOV2012, San Antonio, Marks/Shellhammer</vt:lpstr>
      <vt:lpstr>17NOV2012, San Antonio, Marks/Shellhammer</vt:lpstr>
      <vt:lpstr>July 2009, San Francisco, Thompson and Gilb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16</cp:revision>
  <dcterms:created xsi:type="dcterms:W3CDTF">2024-11-15T18:30:37Z</dcterms:created>
  <dcterms:modified xsi:type="dcterms:W3CDTF">2024-11-16T15:34:44Z</dcterms:modified>
</cp:coreProperties>
</file>