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5"/>
  </p:notesMasterIdLst>
  <p:handoutMasterIdLst>
    <p:handoutMasterId r:id="rId266"/>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438" r:id="rId45"/>
    <p:sldId id="2611" r:id="rId46"/>
    <p:sldId id="2612" r:id="rId47"/>
    <p:sldId id="2610" r:id="rId48"/>
    <p:sldId id="2648" r:id="rId49"/>
    <p:sldId id="2655" r:id="rId50"/>
    <p:sldId id="2675" r:id="rId51"/>
    <p:sldId id="2676" r:id="rId52"/>
    <p:sldId id="2685" r:id="rId53"/>
    <p:sldId id="2702" r:id="rId54"/>
    <p:sldId id="2682" r:id="rId55"/>
    <p:sldId id="2703" r:id="rId56"/>
    <p:sldId id="2716" r:id="rId57"/>
    <p:sldId id="2710" r:id="rId58"/>
    <p:sldId id="2718" r:id="rId59"/>
    <p:sldId id="2008" r:id="rId60"/>
    <p:sldId id="2291" r:id="rId61"/>
    <p:sldId id="2552" r:id="rId62"/>
    <p:sldId id="2700" r:id="rId63"/>
    <p:sldId id="2293" r:id="rId64"/>
    <p:sldId id="2715" r:id="rId65"/>
    <p:sldId id="2354" r:id="rId66"/>
    <p:sldId id="2294" r:id="rId67"/>
    <p:sldId id="2719" r:id="rId68"/>
    <p:sldId id="2560" r:id="rId69"/>
    <p:sldId id="2627" r:id="rId70"/>
    <p:sldId id="2562" r:id="rId71"/>
    <p:sldId id="2561" r:id="rId72"/>
    <p:sldId id="2622" r:id="rId73"/>
    <p:sldId id="2564" r:id="rId74"/>
    <p:sldId id="2709" r:id="rId75"/>
    <p:sldId id="2466" r:id="rId76"/>
    <p:sldId id="2467" r:id="rId77"/>
    <p:sldId id="2725" r:id="rId78"/>
    <p:sldId id="2670" r:id="rId79"/>
    <p:sldId id="2671" r:id="rId80"/>
    <p:sldId id="2336" r:id="rId81"/>
    <p:sldId id="2722" r:id="rId82"/>
    <p:sldId id="2723" r:id="rId83"/>
    <p:sldId id="2708" r:id="rId84"/>
    <p:sldId id="2649" r:id="rId85"/>
    <p:sldId id="2714" r:id="rId86"/>
    <p:sldId id="1376" r:id="rId87"/>
    <p:sldId id="619" r:id="rId88"/>
    <p:sldId id="621" r:id="rId89"/>
    <p:sldId id="1561" r:id="rId90"/>
    <p:sldId id="1555" r:id="rId91"/>
    <p:sldId id="1601" r:id="rId92"/>
    <p:sldId id="1585" r:id="rId93"/>
    <p:sldId id="1586" r:id="rId94"/>
    <p:sldId id="1587" r:id="rId95"/>
    <p:sldId id="1588" r:id="rId96"/>
    <p:sldId id="1589" r:id="rId97"/>
    <p:sldId id="1590" r:id="rId98"/>
    <p:sldId id="1771" r:id="rId99"/>
    <p:sldId id="1772" r:id="rId100"/>
    <p:sldId id="1591" r:id="rId101"/>
    <p:sldId id="1592" r:id="rId102"/>
    <p:sldId id="1593" r:id="rId103"/>
    <p:sldId id="1594" r:id="rId104"/>
    <p:sldId id="1595" r:id="rId105"/>
    <p:sldId id="1596" r:id="rId106"/>
    <p:sldId id="1597" r:id="rId107"/>
    <p:sldId id="1598" r:id="rId108"/>
    <p:sldId id="1599" r:id="rId109"/>
    <p:sldId id="1600" r:id="rId110"/>
    <p:sldId id="1628" r:id="rId111"/>
    <p:sldId id="1638" r:id="rId112"/>
    <p:sldId id="1725" r:id="rId113"/>
    <p:sldId id="1726" r:id="rId114"/>
    <p:sldId id="1947" r:id="rId115"/>
    <p:sldId id="1975" r:id="rId116"/>
    <p:sldId id="1976" r:id="rId117"/>
    <p:sldId id="1977" r:id="rId118"/>
    <p:sldId id="2039" r:id="rId119"/>
    <p:sldId id="2060" r:id="rId120"/>
    <p:sldId id="2061" r:id="rId121"/>
    <p:sldId id="2097" r:id="rId122"/>
    <p:sldId id="2103" r:id="rId123"/>
    <p:sldId id="2063" r:id="rId124"/>
    <p:sldId id="2064" r:id="rId125"/>
    <p:sldId id="2065" r:id="rId126"/>
    <p:sldId id="2066" r:id="rId127"/>
    <p:sldId id="2067" r:id="rId128"/>
    <p:sldId id="2068" r:id="rId129"/>
    <p:sldId id="2069" r:id="rId130"/>
    <p:sldId id="2146" r:id="rId131"/>
    <p:sldId id="2147" r:id="rId132"/>
    <p:sldId id="2148" r:id="rId133"/>
    <p:sldId id="2158" r:id="rId134"/>
    <p:sldId id="2159" r:id="rId135"/>
    <p:sldId id="2157" r:id="rId136"/>
    <p:sldId id="2160" r:id="rId137"/>
    <p:sldId id="2216" r:id="rId138"/>
    <p:sldId id="2217" r:id="rId139"/>
    <p:sldId id="2219" r:id="rId140"/>
    <p:sldId id="2238" r:id="rId141"/>
    <p:sldId id="2239" r:id="rId142"/>
    <p:sldId id="2240" r:id="rId143"/>
    <p:sldId id="2242" r:id="rId144"/>
    <p:sldId id="2263" r:id="rId145"/>
    <p:sldId id="2276" r:id="rId146"/>
    <p:sldId id="2277" r:id="rId147"/>
    <p:sldId id="2278" r:id="rId148"/>
    <p:sldId id="2281" r:id="rId149"/>
    <p:sldId id="2282" r:id="rId150"/>
    <p:sldId id="2283" r:id="rId151"/>
    <p:sldId id="2284" r:id="rId152"/>
    <p:sldId id="2318" r:id="rId153"/>
    <p:sldId id="2329" r:id="rId154"/>
    <p:sldId id="2356" r:id="rId155"/>
    <p:sldId id="1701" r:id="rId156"/>
    <p:sldId id="1969" r:id="rId157"/>
    <p:sldId id="2112" r:id="rId158"/>
    <p:sldId id="1965" r:id="rId159"/>
    <p:sldId id="2114" r:id="rId160"/>
    <p:sldId id="1705" r:id="rId161"/>
    <p:sldId id="1706" r:id="rId162"/>
    <p:sldId id="1707" r:id="rId163"/>
    <p:sldId id="2113" r:id="rId164"/>
    <p:sldId id="2037" r:id="rId165"/>
    <p:sldId id="2431" r:id="rId166"/>
    <p:sldId id="2429" r:id="rId167"/>
    <p:sldId id="2436" r:id="rId168"/>
    <p:sldId id="1968" r:id="rId169"/>
    <p:sldId id="2104" r:id="rId170"/>
    <p:sldId id="2317" r:id="rId171"/>
    <p:sldId id="1967" r:id="rId172"/>
    <p:sldId id="2167" r:id="rId173"/>
    <p:sldId id="2351" r:id="rId174"/>
    <p:sldId id="2333" r:id="rId175"/>
    <p:sldId id="2335" r:id="rId176"/>
    <p:sldId id="2334" r:id="rId177"/>
    <p:sldId id="2352" r:id="rId178"/>
    <p:sldId id="2218" r:id="rId179"/>
    <p:sldId id="1945" r:id="rId180"/>
    <p:sldId id="2071" r:id="rId181"/>
    <p:sldId id="2036" r:id="rId182"/>
    <p:sldId id="2323" r:id="rId183"/>
    <p:sldId id="2353" r:id="rId184"/>
    <p:sldId id="2332" r:id="rId185"/>
    <p:sldId id="2437" r:id="rId186"/>
    <p:sldId id="2426" r:id="rId187"/>
    <p:sldId id="2427" r:id="rId188"/>
    <p:sldId id="2328" r:id="rId189"/>
    <p:sldId id="2563" r:id="rId190"/>
    <p:sldId id="2355" r:id="rId191"/>
    <p:sldId id="2461" r:id="rId192"/>
    <p:sldId id="2460" r:id="rId193"/>
    <p:sldId id="2463" r:id="rId194"/>
    <p:sldId id="2609" r:id="rId195"/>
    <p:sldId id="2481" r:id="rId196"/>
    <p:sldId id="2482" r:id="rId197"/>
    <p:sldId id="2485" r:id="rId198"/>
    <p:sldId id="2486" r:id="rId199"/>
    <p:sldId id="2644" r:id="rId200"/>
    <p:sldId id="2707" r:id="rId201"/>
    <p:sldId id="2464" r:id="rId202"/>
    <p:sldId id="2483" r:id="rId203"/>
    <p:sldId id="2672" r:id="rId204"/>
    <p:sldId id="2651" r:id="rId205"/>
    <p:sldId id="2489" r:id="rId206"/>
    <p:sldId id="2556" r:id="rId207"/>
    <p:sldId id="2653" r:id="rId208"/>
    <p:sldId id="2647" r:id="rId209"/>
    <p:sldId id="2657" r:id="rId210"/>
    <p:sldId id="2658" r:id="rId211"/>
    <p:sldId id="2660" r:id="rId212"/>
    <p:sldId id="2659" r:id="rId213"/>
    <p:sldId id="2621" r:id="rId214"/>
    <p:sldId id="2637" r:id="rId215"/>
    <p:sldId id="2638" r:id="rId216"/>
    <p:sldId id="2639" r:id="rId217"/>
    <p:sldId id="2640" r:id="rId218"/>
    <p:sldId id="2641" r:id="rId219"/>
    <p:sldId id="2642" r:id="rId220"/>
    <p:sldId id="2643" r:id="rId221"/>
    <p:sldId id="2661" r:id="rId222"/>
    <p:sldId id="2678" r:id="rId223"/>
    <p:sldId id="2679" r:id="rId224"/>
    <p:sldId id="2680" r:id="rId225"/>
    <p:sldId id="2663" r:id="rId226"/>
    <p:sldId id="2720" r:id="rId227"/>
    <p:sldId id="2721" r:id="rId228"/>
    <p:sldId id="1708" r:id="rId229"/>
    <p:sldId id="2524" r:id="rId230"/>
    <p:sldId id="2548" r:id="rId231"/>
    <p:sldId id="1709" r:id="rId232"/>
    <p:sldId id="1710" r:id="rId233"/>
    <p:sldId id="1790" r:id="rId234"/>
    <p:sldId id="2199" r:id="rId235"/>
    <p:sldId id="2319" r:id="rId236"/>
    <p:sldId id="2320" r:id="rId237"/>
    <p:sldId id="2321" r:id="rId238"/>
    <p:sldId id="2635" r:id="rId239"/>
    <p:sldId id="2665" r:id="rId240"/>
    <p:sldId id="2666" r:id="rId241"/>
    <p:sldId id="2667" r:id="rId242"/>
    <p:sldId id="2668" r:id="rId243"/>
    <p:sldId id="2674" r:id="rId244"/>
    <p:sldId id="2605" r:id="rId245"/>
    <p:sldId id="2711" r:id="rId246"/>
    <p:sldId id="2712" r:id="rId247"/>
    <p:sldId id="2713" r:id="rId248"/>
    <p:sldId id="2704" r:id="rId249"/>
    <p:sldId id="2705" r:id="rId250"/>
    <p:sldId id="2706" r:id="rId251"/>
    <p:sldId id="2717" r:id="rId252"/>
    <p:sldId id="2324" r:id="rId253"/>
    <p:sldId id="1375" r:id="rId254"/>
    <p:sldId id="2559" r:id="rId255"/>
    <p:sldId id="2623" r:id="rId256"/>
    <p:sldId id="2624" r:id="rId257"/>
    <p:sldId id="2625" r:id="rId258"/>
    <p:sldId id="2626" r:id="rId259"/>
    <p:sldId id="2570" r:id="rId260"/>
    <p:sldId id="2571" r:id="rId261"/>
    <p:sldId id="2572" r:id="rId262"/>
    <p:sldId id="2331" r:id="rId263"/>
    <p:sldId id="2724" r:id="rId26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autoAdjust="0"/>
    <p:restoredTop sz="96582" autoAdjust="0"/>
  </p:normalViewPr>
  <p:slideViewPr>
    <p:cSldViewPr>
      <p:cViewPr varScale="1">
        <p:scale>
          <a:sx n="124" d="100"/>
          <a:sy n="124" d="100"/>
        </p:scale>
        <p:origin x="192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notesMaster" Target="notesMasters/notesMaster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handoutMaster" Target="handoutMasters/handout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presProps" Target="presProp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02441" y="8982075"/>
            <a:ext cx="131580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Peter Yee, NSA-CSD</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04264" y="8985250"/>
            <a:ext cx="177747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Peter Yee, NSA-CSD</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208</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100452" y="6475413"/>
            <a:ext cx="144347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Peter Yee, NSA-CSD</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67359" y="363379"/>
            <a:ext cx="3278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802.ec-24/0229r04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77"/>
            <a:ext cx="15148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November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e7d5af744db2d1ff9b5d66b270c88ff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4/ec-24-0217-00-JTC1-minutes-of-mixed-mode-meeting-in-september-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4/ec-24-0217-00-JTC1-minutes-of-mixed-mode-meeting-in-september-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vent.me/eDZgoD"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1/dcn/24/11-24-1722-01-0jtc-proposed-letter-to-11ax-patent-holders.docx" TargetMode="External"/><Relationship Id="rId2" Type="http://schemas.openxmlformats.org/officeDocument/2006/relationships/hyperlink" Target="https://mentor.ieee.org/802.11/dcn/24/11-24-1721-00-0jtc-resolving-the-802-11ax-approval-blockage-in-iso.pptx"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NSA-CSD</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November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7366295"/>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Affiliation</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NSA-CSD</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12 November 2024 in the PM2 slot in Vancouver, BC, CA</a:t>
            </a:r>
          </a:p>
        </p:txBody>
      </p:sp>
      <p:sp>
        <p:nvSpPr>
          <p:cNvPr id="7" name="Footer Placeholder 5"/>
          <p:cNvSpPr>
            <a:spLocks noGrp="1"/>
          </p:cNvSpPr>
          <p:nvPr>
            <p:ph type="ftr" sz="quarter" idx="10"/>
          </p:nvPr>
        </p:nvSpPr>
        <p:spPr/>
        <p:txBody>
          <a:bodyPr/>
          <a:lstStyle/>
          <a:p>
            <a:pPr>
              <a:defRPr/>
            </a:pPr>
            <a:r>
              <a:rPr lang="en-US" dirty="0"/>
              <a:t>Peter Yee, NSA-CSD</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12 November 2024</a:t>
            </a:r>
            <a:br>
              <a:rPr lang="en-US" sz="1600" b="1" dirty="0">
                <a:latin typeface="+mj-lt"/>
              </a:rPr>
            </a:br>
            <a:r>
              <a:rPr lang="en-US" sz="1600" b="1" dirty="0">
                <a:latin typeface="+mj-lt"/>
              </a:rPr>
              <a:t>@ 4:00 pm (PST)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solidFill>
                  <a:srgbClr val="FF0000"/>
                </a:solidFill>
                <a:effectLst/>
                <a:latin typeface="+mj-lt"/>
                <a:hlinkClick r:id="rId3"/>
              </a:rPr>
              <a:t>https://ieeesa.webex.com/ieeesa/j.php?MTID=me7d5af744db2d1ff9b5d66b270c88ff1</a:t>
            </a:r>
            <a:endParaRPr kumimoji="0" lang="en-US" sz="1600" i="0" u="none" strike="noStrike" cap="none" normalizeH="0" baseline="0" dirty="0">
              <a:ln>
                <a:noFill/>
              </a:ln>
              <a:solidFill>
                <a:srgbClr val="FF0000"/>
              </a:solidFill>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2345 946 7539</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solidFill>
                  <a:srgbClr val="FF0000"/>
                </a:solidFill>
                <a:latin typeface="+mj-lt"/>
              </a:rPr>
              <a:t>wireless</a:t>
            </a:r>
            <a:r>
              <a:rPr lang="en-US" sz="1600" dirty="0">
                <a:latin typeface="+mj-lt"/>
              </a:rPr>
              <a:t> (not ‘JTC1’,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1084854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26187771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IEEE 802 JTC1 SC meeting in September 2024 (</a:t>
            </a:r>
            <a:r>
              <a:rPr lang="en-AU" dirty="0">
                <a:solidFill>
                  <a:srgbClr val="FF0000"/>
                </a:solidFill>
                <a:hlinkClick r:id="rId3"/>
              </a:rPr>
              <a:t>ec-24/0217r00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2"/>
            <a:r>
              <a:rPr lang="en-AU" dirty="0"/>
              <a:t>Discussion of IEEE 802.11ax IPR issues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12 November 2024, as documented on slide 11 of ec-24/0229r04</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121</a:t>
            </a:fld>
            <a:endParaRPr lang="en-US"/>
          </a:p>
        </p:txBody>
      </p:sp>
    </p:spTree>
    <p:extLst>
      <p:ext uri="{BB962C8B-B14F-4D97-AF65-F5344CB8AC3E}">
        <p14:creationId xmlns:p14="http://schemas.microsoft.com/office/powerpoint/2010/main" val="18392705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122</a:t>
            </a:fld>
            <a:endParaRPr lang="en-US"/>
          </a:p>
        </p:txBody>
      </p:sp>
    </p:spTree>
    <p:extLst>
      <p:ext uri="{BB962C8B-B14F-4D97-AF65-F5344CB8AC3E}">
        <p14:creationId xmlns:p14="http://schemas.microsoft.com/office/powerpoint/2010/main" val="36632216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11689304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237395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September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September 2024, as documented in </a:t>
            </a:r>
            <a:r>
              <a:rPr lang="en-AU" i="1" dirty="0">
                <a:hlinkClick r:id="rId3"/>
              </a:rPr>
              <a:t>ec-24/0217r00</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228463028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16768620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83684516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8794734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4268506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142018839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4251679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336761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7708579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42232000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3405875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0066286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0292585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530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41389489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7713177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4066224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8704783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357531377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236521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8260552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42521768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15149627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874901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2024 plenary in Montréal, the IEEE 802 LMSC Recording Secretary notified (in N18289) the approval of:</a:t>
            </a:r>
          </a:p>
          <a:p>
            <a:pPr lvl="2"/>
            <a:r>
              <a:rPr lang="en-US" dirty="0">
                <a:effectLst/>
                <a:latin typeface="Arial" panose="020B0604020202020204" pitchFamily="34" charset="0"/>
              </a:rPr>
              <a:t>IEEE 802.3 Power cabling restrictions (PCR) Study Group</a:t>
            </a:r>
          </a:p>
          <a:p>
            <a:pPr lvl="2"/>
            <a:r>
              <a:rPr lang="en-US" dirty="0">
                <a:effectLst/>
                <a:latin typeface="Arial" panose="020B0604020202020204" pitchFamily="34" charset="0"/>
              </a:rPr>
              <a:t>IEEE 802.11 Enhanced Light Communications (ELC) Study Group</a:t>
            </a:r>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632932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32706522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14556396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0483707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5498353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83270670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11479235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7074230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52807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5148318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73529566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401948644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86434475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20571891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04982112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322248121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46292715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72944023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80038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108 standards through the PSDO adoption process, with 31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8188293"/>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52</a:t>
                      </a:r>
                    </a:p>
                  </a:txBody>
                  <a:tcPr/>
                </a:tc>
                <a:tc>
                  <a:txBody>
                    <a:bodyPr/>
                    <a:lstStyle/>
                    <a:p>
                      <a:pPr algn="ctr"/>
                      <a:r>
                        <a:rPr lang="en-US" dirty="0"/>
                        <a:t>16</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108</a:t>
                      </a:r>
                    </a:p>
                  </a:txBody>
                  <a:tcPr>
                    <a:lnT w="12700" cap="flat" cmpd="sng" algn="ctr">
                      <a:solidFill>
                        <a:schemeClr val="tx1"/>
                      </a:solidFill>
                      <a:prstDash val="solid"/>
                      <a:round/>
                      <a:headEnd type="none" w="med" len="med"/>
                      <a:tailEnd type="none" w="med" len="med"/>
                    </a:lnT>
                  </a:tcPr>
                </a:tc>
                <a:tc>
                  <a:txBody>
                    <a:bodyPr/>
                    <a:lstStyle/>
                    <a:p>
                      <a:pPr algn="ctr"/>
                      <a:r>
                        <a:rPr lang="en-US" b="1" dirty="0"/>
                        <a:t>31</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05473442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90960923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99963472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92438325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55252743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01100134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42973167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83338930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16926373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24994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39449517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85747003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84687464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8357677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194</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24812210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134313464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3952292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5617528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199</a:t>
            </a:fld>
            <a:endParaRPr lang="en-US"/>
          </a:p>
        </p:txBody>
      </p:sp>
    </p:spTree>
    <p:extLst>
      <p:ext uri="{BB962C8B-B14F-4D97-AF65-F5344CB8AC3E}">
        <p14:creationId xmlns:p14="http://schemas.microsoft.com/office/powerpoint/2010/main" val="325999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November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200</a:t>
            </a:fld>
            <a:endParaRPr lang="en-US"/>
          </a:p>
        </p:txBody>
      </p:sp>
    </p:spTree>
    <p:extLst>
      <p:ext uri="{BB962C8B-B14F-4D97-AF65-F5344CB8AC3E}">
        <p14:creationId xmlns:p14="http://schemas.microsoft.com/office/powerpoint/2010/main" val="123050021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75548279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23423836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203</a:t>
            </a:fld>
            <a:endParaRPr lang="en-US"/>
          </a:p>
        </p:txBody>
      </p:sp>
    </p:spTree>
    <p:extLst>
      <p:ext uri="{BB962C8B-B14F-4D97-AF65-F5344CB8AC3E}">
        <p14:creationId xmlns:p14="http://schemas.microsoft.com/office/powerpoint/2010/main" val="18125879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204</a:t>
            </a:fld>
            <a:endParaRPr lang="en-US"/>
          </a:p>
        </p:txBody>
      </p:sp>
    </p:spTree>
    <p:extLst>
      <p:ext uri="{BB962C8B-B14F-4D97-AF65-F5344CB8AC3E}">
        <p14:creationId xmlns:p14="http://schemas.microsoft.com/office/powerpoint/2010/main" val="416592176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205</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206</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207</a:t>
            </a:fld>
            <a:endParaRPr lang="en-US"/>
          </a:p>
        </p:txBody>
      </p:sp>
    </p:spTree>
    <p:extLst>
      <p:ext uri="{BB962C8B-B14F-4D97-AF65-F5344CB8AC3E}">
        <p14:creationId xmlns:p14="http://schemas.microsoft.com/office/powerpoint/2010/main" val="91690267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208</a:t>
            </a:fld>
            <a:endParaRPr lang="en-US"/>
          </a:p>
        </p:txBody>
      </p:sp>
    </p:spTree>
    <p:extLst>
      <p:ext uri="{BB962C8B-B14F-4D97-AF65-F5344CB8AC3E}">
        <p14:creationId xmlns:p14="http://schemas.microsoft.com/office/powerpoint/2010/main" val="61132028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209</a:t>
            </a:fld>
            <a:endParaRPr lang="en-US"/>
          </a:p>
        </p:txBody>
      </p:sp>
    </p:spTree>
    <p:extLst>
      <p:ext uri="{BB962C8B-B14F-4D97-AF65-F5344CB8AC3E}">
        <p14:creationId xmlns:p14="http://schemas.microsoft.com/office/powerpoint/2010/main" val="221712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2187636"/>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76073971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210</a:t>
            </a:fld>
            <a:endParaRPr lang="en-US"/>
          </a:p>
        </p:txBody>
      </p:sp>
    </p:spTree>
    <p:extLst>
      <p:ext uri="{BB962C8B-B14F-4D97-AF65-F5344CB8AC3E}">
        <p14:creationId xmlns:p14="http://schemas.microsoft.com/office/powerpoint/2010/main" val="224319498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211</a:t>
            </a:fld>
            <a:endParaRPr lang="en-US"/>
          </a:p>
        </p:txBody>
      </p:sp>
    </p:spTree>
    <p:extLst>
      <p:ext uri="{BB962C8B-B14F-4D97-AF65-F5344CB8AC3E}">
        <p14:creationId xmlns:p14="http://schemas.microsoft.com/office/powerpoint/2010/main" val="318475298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212</a:t>
            </a:fld>
            <a:endParaRPr lang="en-US"/>
          </a:p>
        </p:txBody>
      </p:sp>
    </p:spTree>
    <p:extLst>
      <p:ext uri="{BB962C8B-B14F-4D97-AF65-F5344CB8AC3E}">
        <p14:creationId xmlns:p14="http://schemas.microsoft.com/office/powerpoint/2010/main" val="317247213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213</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46155777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353490340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9199051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341449231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157485499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162215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890170"/>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2088480387"/>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138697012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53892516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222</a:t>
            </a:fld>
            <a:endParaRPr lang="en-US"/>
          </a:p>
        </p:txBody>
      </p:sp>
    </p:spTree>
    <p:extLst>
      <p:ext uri="{BB962C8B-B14F-4D97-AF65-F5344CB8AC3E}">
        <p14:creationId xmlns:p14="http://schemas.microsoft.com/office/powerpoint/2010/main" val="69223315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223</a:t>
            </a:fld>
            <a:endParaRPr lang="en-US"/>
          </a:p>
        </p:txBody>
      </p:sp>
    </p:spTree>
    <p:extLst>
      <p:ext uri="{BB962C8B-B14F-4D97-AF65-F5344CB8AC3E}">
        <p14:creationId xmlns:p14="http://schemas.microsoft.com/office/powerpoint/2010/main" val="213786215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224</a:t>
            </a:fld>
            <a:endParaRPr lang="en-US"/>
          </a:p>
        </p:txBody>
      </p:sp>
    </p:spTree>
    <p:extLst>
      <p:ext uri="{BB962C8B-B14F-4D97-AF65-F5344CB8AC3E}">
        <p14:creationId xmlns:p14="http://schemas.microsoft.com/office/powerpoint/2010/main" val="203465582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225</a:t>
            </a:fld>
            <a:endParaRPr lang="en-US"/>
          </a:p>
        </p:txBody>
      </p:sp>
    </p:spTree>
    <p:extLst>
      <p:ext uri="{BB962C8B-B14F-4D97-AF65-F5344CB8AC3E}">
        <p14:creationId xmlns:p14="http://schemas.microsoft.com/office/powerpoint/2010/main" val="420373410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226</a:t>
            </a:fld>
            <a:endParaRPr lang="en-US"/>
          </a:p>
        </p:txBody>
      </p:sp>
    </p:spTree>
    <p:extLst>
      <p:ext uri="{BB962C8B-B14F-4D97-AF65-F5344CB8AC3E}">
        <p14:creationId xmlns:p14="http://schemas.microsoft.com/office/powerpoint/2010/main" val="252321105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227</a:t>
            </a:fld>
            <a:endParaRPr lang="en-US"/>
          </a:p>
        </p:txBody>
      </p:sp>
    </p:spTree>
    <p:extLst>
      <p:ext uri="{BB962C8B-B14F-4D97-AF65-F5344CB8AC3E}">
        <p14:creationId xmlns:p14="http://schemas.microsoft.com/office/powerpoint/2010/main" val="291642419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407033072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229</a:t>
            </a:fld>
            <a:endParaRPr lang="en-US"/>
          </a:p>
        </p:txBody>
      </p:sp>
    </p:spTree>
    <p:extLst>
      <p:ext uri="{BB962C8B-B14F-4D97-AF65-F5344CB8AC3E}">
        <p14:creationId xmlns:p14="http://schemas.microsoft.com/office/powerpoint/2010/main" val="361495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18952937"/>
              </p:ext>
            </p:extLst>
          </p:nvPr>
        </p:nvGraphicFramePr>
        <p:xfrm>
          <a:off x="761999" y="1712149"/>
          <a:ext cx="7696200" cy="19202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75364278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230</a:t>
            </a:fld>
            <a:endParaRPr lang="en-US"/>
          </a:p>
        </p:txBody>
      </p:sp>
    </p:spTree>
    <p:extLst>
      <p:ext uri="{BB962C8B-B14F-4D97-AF65-F5344CB8AC3E}">
        <p14:creationId xmlns:p14="http://schemas.microsoft.com/office/powerpoint/2010/main" val="141813149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407415672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254720545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340670160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205696729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235</a:t>
            </a:fld>
            <a:endParaRPr lang="en-US"/>
          </a:p>
        </p:txBody>
      </p:sp>
    </p:spTree>
    <p:extLst>
      <p:ext uri="{BB962C8B-B14F-4D97-AF65-F5344CB8AC3E}">
        <p14:creationId xmlns:p14="http://schemas.microsoft.com/office/powerpoint/2010/main" val="258123754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149705697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237</a:t>
            </a:fld>
            <a:endParaRPr lang="en-US"/>
          </a:p>
        </p:txBody>
      </p:sp>
    </p:spTree>
    <p:extLst>
      <p:ext uri="{BB962C8B-B14F-4D97-AF65-F5344CB8AC3E}">
        <p14:creationId xmlns:p14="http://schemas.microsoft.com/office/powerpoint/2010/main" val="213057099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205152521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2218696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419454600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388500732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210797208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250129115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248</a:t>
            </a:fld>
            <a:endParaRPr lang="en-US"/>
          </a:p>
        </p:txBody>
      </p:sp>
    </p:spTree>
    <p:extLst>
      <p:ext uri="{BB962C8B-B14F-4D97-AF65-F5344CB8AC3E}">
        <p14:creationId xmlns:p14="http://schemas.microsoft.com/office/powerpoint/2010/main" val="428847874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249</a:t>
            </a:fld>
            <a:endParaRPr lang="en-US"/>
          </a:p>
        </p:txBody>
      </p:sp>
    </p:spTree>
    <p:extLst>
      <p:ext uri="{BB962C8B-B14F-4D97-AF65-F5344CB8AC3E}">
        <p14:creationId xmlns:p14="http://schemas.microsoft.com/office/powerpoint/2010/main" val="3568488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250</a:t>
            </a:fld>
            <a:endParaRPr lang="en-US"/>
          </a:p>
        </p:txBody>
      </p:sp>
    </p:spTree>
    <p:extLst>
      <p:ext uri="{BB962C8B-B14F-4D97-AF65-F5344CB8AC3E}">
        <p14:creationId xmlns:p14="http://schemas.microsoft.com/office/powerpoint/2010/main" val="250546853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251</a:t>
            </a:fld>
            <a:endParaRPr lang="en-US"/>
          </a:p>
        </p:txBody>
      </p:sp>
    </p:spTree>
    <p:extLst>
      <p:ext uri="{BB962C8B-B14F-4D97-AF65-F5344CB8AC3E}">
        <p14:creationId xmlns:p14="http://schemas.microsoft.com/office/powerpoint/2010/main" val="332983174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252</a:t>
            </a:fld>
            <a:endParaRPr lang="en-US"/>
          </a:p>
        </p:txBody>
      </p:sp>
    </p:spTree>
    <p:extLst>
      <p:ext uri="{BB962C8B-B14F-4D97-AF65-F5344CB8AC3E}">
        <p14:creationId xmlns:p14="http://schemas.microsoft.com/office/powerpoint/2010/main" val="255291593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253</a:t>
            </a:fld>
            <a:endParaRPr lang="en-US"/>
          </a:p>
        </p:txBody>
      </p:sp>
    </p:spTree>
    <p:extLst>
      <p:ext uri="{BB962C8B-B14F-4D97-AF65-F5344CB8AC3E}">
        <p14:creationId xmlns:p14="http://schemas.microsoft.com/office/powerpoint/2010/main" val="58838219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254</a:t>
            </a:fld>
            <a:endParaRPr lang="en-US"/>
          </a:p>
        </p:txBody>
      </p:sp>
    </p:spTree>
    <p:extLst>
      <p:ext uri="{BB962C8B-B14F-4D97-AF65-F5344CB8AC3E}">
        <p14:creationId xmlns:p14="http://schemas.microsoft.com/office/powerpoint/2010/main" val="32308816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255</a:t>
            </a:fld>
            <a:endParaRPr lang="en-US"/>
          </a:p>
        </p:txBody>
      </p:sp>
    </p:spTree>
    <p:extLst>
      <p:ext uri="{BB962C8B-B14F-4D97-AF65-F5344CB8AC3E}">
        <p14:creationId xmlns:p14="http://schemas.microsoft.com/office/powerpoint/2010/main" val="88193495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256</a:t>
            </a:fld>
            <a:endParaRPr lang="en-US"/>
          </a:p>
        </p:txBody>
      </p:sp>
    </p:spTree>
    <p:extLst>
      <p:ext uri="{BB962C8B-B14F-4D97-AF65-F5344CB8AC3E}">
        <p14:creationId xmlns:p14="http://schemas.microsoft.com/office/powerpoint/2010/main" val="155510509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257</a:t>
            </a:fld>
            <a:endParaRPr lang="en-US"/>
          </a:p>
        </p:txBody>
      </p:sp>
    </p:spTree>
    <p:extLst>
      <p:ext uri="{BB962C8B-B14F-4D97-AF65-F5344CB8AC3E}">
        <p14:creationId xmlns:p14="http://schemas.microsoft.com/office/powerpoint/2010/main" val="67975424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258</a:t>
            </a:fld>
            <a:endParaRPr lang="en-US"/>
          </a:p>
        </p:txBody>
      </p:sp>
    </p:spTree>
    <p:extLst>
      <p:ext uri="{BB962C8B-B14F-4D97-AF65-F5344CB8AC3E}">
        <p14:creationId xmlns:p14="http://schemas.microsoft.com/office/powerpoint/2010/main" val="418043670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259</a:t>
            </a:fld>
            <a:endParaRPr lang="en-US"/>
          </a:p>
        </p:txBody>
      </p:sp>
    </p:spTree>
    <p:extLst>
      <p:ext uri="{BB962C8B-B14F-4D97-AF65-F5344CB8AC3E}">
        <p14:creationId xmlns:p14="http://schemas.microsoft.com/office/powerpoint/2010/main" val="1739652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260</a:t>
            </a:fld>
            <a:endParaRPr lang="en-US"/>
          </a:p>
        </p:txBody>
      </p:sp>
    </p:spTree>
    <p:extLst>
      <p:ext uri="{BB962C8B-B14F-4D97-AF65-F5344CB8AC3E}">
        <p14:creationId xmlns:p14="http://schemas.microsoft.com/office/powerpoint/2010/main" val="315626151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261</a:t>
            </a:fld>
            <a:endParaRPr lang="en-US"/>
          </a:p>
        </p:txBody>
      </p:sp>
    </p:spTree>
    <p:extLst>
      <p:ext uri="{BB962C8B-B14F-4D97-AF65-F5344CB8AC3E}">
        <p14:creationId xmlns:p14="http://schemas.microsoft.com/office/powerpoint/2010/main" val="127941327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262</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263</a:t>
            </a:fld>
            <a:endParaRPr lang="en-US"/>
          </a:p>
        </p:txBody>
      </p:sp>
    </p:spTree>
    <p:extLst>
      <p:ext uri="{BB962C8B-B14F-4D97-AF65-F5344CB8AC3E}">
        <p14:creationId xmlns:p14="http://schemas.microsoft.com/office/powerpoint/2010/main" val="605950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353269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IEEE 802 JTC1 SC session in November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dirty="0"/>
              <a:t>This meeting is part of the November IEEE 802 plenary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https://cvent.me/eDZgoD</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 LMSC Executive Secretary to have your attendance cancelled.</a:t>
            </a:r>
          </a:p>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38982111"/>
              </p:ext>
            </p:extLst>
          </p:nvPr>
        </p:nvGraphicFramePr>
        <p:xfrm>
          <a:off x="152399" y="1828800"/>
          <a:ext cx="8839199" cy="39117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25 Sep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Feb 25</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Jul 24</a:t>
                      </a:r>
                      <a:endParaRPr lang="en-AU" sz="1600" b="0" kern="1200" dirty="0">
                        <a:solidFill>
                          <a:schemeClr val="accent2"/>
                        </a:solidFill>
                        <a:latin typeface="+mn-lt"/>
                        <a:ea typeface="+mn-ea"/>
                        <a:cs typeface="Arial" panose="020B0604020202020204" pitchFamily="34" charset="0"/>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Feb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03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10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7 Aug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948278247"/>
              </p:ext>
            </p:extLst>
          </p:nvPr>
        </p:nvGraphicFramePr>
        <p:xfrm>
          <a:off x="152399" y="1828800"/>
          <a:ext cx="8839199" cy="29565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577947352"/>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839426082"/>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9281745"/>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58395848"/>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8802-1CM:2019 – closes 2 December 2024</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a:t>
            </a:r>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a:t>
            </a:r>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19526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chemeClr val="accent2"/>
                </a:solidFill>
              </a:rPr>
              <a:t>closes 12 Feb 2025</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73841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closes 12 Feb 2025</a:t>
            </a:r>
          </a:p>
          <a:p>
            <a:pPr marL="173038" indent="-173038">
              <a:buFont typeface="Arial" panose="020B0604020202020204" pitchFamily="34" charset="0"/>
              <a:buChar char="•"/>
            </a:pPr>
            <a:r>
              <a:rPr lang="en-AU" b="0" dirty="0"/>
              <a:t>With IEEE 802.1Q-REV-2022 FDIS passed, ballot initiated 25 Sep 2024</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47175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closes 3 Mar 2025</a:t>
            </a:r>
          </a:p>
          <a:p>
            <a:pPr marL="173038" indent="-173038">
              <a:buFont typeface="Arial" panose="020B0604020202020204" pitchFamily="34" charset="0"/>
              <a:buChar char="•"/>
            </a:pPr>
            <a:r>
              <a:rPr lang="en-AU" b="0" dirty="0"/>
              <a:t>(Oct 2024) FDIS ballot initiated</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4976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chemeClr val="accent2"/>
                </a:solidFill>
              </a:rPr>
              <a:t>closes 10 Mar 2025</a:t>
            </a:r>
          </a:p>
          <a:p>
            <a:pPr>
              <a:buFont typeface="Arial" panose="020B0604020202020204" pitchFamily="34" charset="0"/>
              <a:buChar char="•"/>
            </a:pPr>
            <a:r>
              <a:rPr lang="en-AU" b="0" dirty="0">
                <a:latin typeface="+mj-lt"/>
              </a:rPr>
              <a:t>(Oct 2024) Ballot opened</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40522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793155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617761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chemeClr val="accent2"/>
                </a:solidFill>
              </a:rPr>
              <a:t>closes 31 Dec 2024</a:t>
            </a:r>
          </a:p>
          <a:p>
            <a:pPr marL="233363" indent="-233363">
              <a:buFont typeface="Arial" panose="020B0604020202020204" pitchFamily="34" charset="0"/>
              <a:buChar char="•"/>
            </a:pPr>
            <a:r>
              <a:rPr lang="en-AU" b="0" dirty="0"/>
              <a:t>(2 Nov 2024) Ballot initiated</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301549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closes 31 Dec 2024</a:t>
            </a:r>
          </a:p>
          <a:p>
            <a:pPr marL="233363" indent="-233363">
              <a:buFont typeface="Arial" panose="020B0604020202020204" pitchFamily="34" charset="0"/>
              <a:buChar char="•"/>
            </a:pPr>
            <a:r>
              <a:rPr lang="en-AU" b="0" dirty="0"/>
              <a:t>(2 Nov 2024) Ballot initiated</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495865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closes 26 October 2024</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the usual IEEE 802.1X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076935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chemeClr val="accent2"/>
                </a:solidFill>
              </a:rPr>
              <a:t>in ballot</a:t>
            </a:r>
          </a:p>
          <a:p>
            <a:pPr marL="173038" indent="-173038">
              <a:buFont typeface="Arial" panose="020B0604020202020204" pitchFamily="34" charset="0"/>
              <a:buChar char="•"/>
            </a:pPr>
            <a:r>
              <a:rPr lang="en-AU" b="0" dirty="0"/>
              <a:t>(Mar 2024) EC approved sending for ballot upon publication</a:t>
            </a:r>
          </a:p>
          <a:p>
            <a:pPr marL="173038" indent="-173038">
              <a:buFont typeface="Arial" panose="020B0604020202020204" pitchFamily="34" charset="0"/>
              <a:buChar char="•"/>
            </a:pPr>
            <a:r>
              <a:rPr lang="en-AU" b="0" dirty="0"/>
              <a:t>(Sept 2024) Ballot opened; closes 27 Nov 2024 (N</a:t>
            </a:r>
            <a:r>
              <a:rPr lang="en-US" b="0" i="0" u="none" strike="noStrike" dirty="0">
                <a:solidFill>
                  <a:srgbClr val="000000"/>
                </a:solidFill>
                <a:effectLst/>
              </a:rPr>
              <a:t>18327</a:t>
            </a:r>
            <a:r>
              <a:rPr lang="en-US" b="0" i="0" u="none" strike="noStrike" dirty="0">
                <a:solidFill>
                  <a:srgbClr val="000000"/>
                </a:solidFill>
                <a:effectLst/>
                <a:latin typeface="Helvetica" pitchFamily="2" charset="0"/>
              </a:rPr>
              <a:t>)</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617637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5686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a:t>
            </a:r>
          </a:p>
          <a:p>
            <a:pPr lvl="1"/>
            <a:r>
              <a:rPr lang="en-AU" dirty="0"/>
              <a:t>(Jun 2024) Sent for information</a:t>
            </a:r>
          </a:p>
          <a:p>
            <a:r>
              <a:rPr lang="en-US" dirty="0"/>
              <a:t>60-day</a:t>
            </a:r>
            <a:r>
              <a:rPr lang="en-AU" dirty="0"/>
              <a:t> pre-ballot: </a:t>
            </a:r>
            <a:r>
              <a:rPr lang="en-AU" dirty="0">
                <a:solidFill>
                  <a:schemeClr val="accent2"/>
                </a:solidFill>
              </a:rPr>
              <a:t>waiting</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151265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Draft 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3519863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58850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795304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sz="1400" b="0" dirty="0"/>
              <a:t>Passed on a vote of 7-1-11</a:t>
            </a:r>
          </a:p>
          <a:p>
            <a:pPr lvl="2">
              <a:spcBef>
                <a:spcPts val="600"/>
              </a:spcBef>
              <a:buFont typeface="Arial" panose="020B0604020202020204" pitchFamily="34" charset="0"/>
              <a:buChar char="•"/>
            </a:pPr>
            <a:r>
              <a:rPr lang="en-US" sz="1400" dirty="0"/>
              <a:t>China NB comments:</a:t>
            </a:r>
          </a:p>
          <a:p>
            <a:pPr lvl="3">
              <a:spcBef>
                <a:spcPts val="600"/>
              </a:spcBef>
              <a:buFont typeface="Arial" panose="020B0604020202020204" pitchFamily="34" charset="0"/>
              <a:buChar char="•"/>
            </a:pPr>
            <a:r>
              <a:rPr lang="en-US" sz="1200" b="0" dirty="0"/>
              <a:t>No integral security mechanism</a:t>
            </a:r>
          </a:p>
          <a:p>
            <a:pPr lvl="3">
              <a:spcBef>
                <a:spcPts val="600"/>
              </a:spcBef>
              <a:buFont typeface="Arial" panose="020B0604020202020204" pitchFamily="34" charset="0"/>
              <a:buChar char="•"/>
            </a:pPr>
            <a:r>
              <a:rPr lang="en-US" sz="1200" dirty="0"/>
              <a:t>IEEE negative </a:t>
            </a:r>
            <a:r>
              <a:rPr lang="en-US" sz="1200" dirty="0" err="1"/>
              <a:t>LoAs</a:t>
            </a:r>
            <a:r>
              <a:rPr lang="en-US" sz="1200" dirty="0"/>
              <a:t> should be disqualifying and prevent balloting under PSDO</a:t>
            </a:r>
          </a:p>
          <a:p>
            <a:pPr lvl="2">
              <a:spcBef>
                <a:spcPts val="600"/>
              </a:spcBef>
              <a:buFont typeface="Arial" panose="020B0604020202020204" pitchFamily="34" charset="0"/>
              <a:buChar char="•"/>
            </a:pPr>
            <a:r>
              <a:rPr lang="en-US" sz="1400" b="0" dirty="0"/>
              <a:t>Response to ballot comments </a:t>
            </a:r>
            <a:r>
              <a:rPr lang="en-US" sz="1400" dirty="0"/>
              <a:t>posted 26 June 24 (N18270)</a:t>
            </a:r>
            <a:endParaRPr lang="en-US" sz="1400"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80872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957511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(former 802.11 WG Chair)</a:t>
            </a:r>
          </a:p>
          <a:p>
            <a:pPr lvl="1"/>
            <a:r>
              <a:rPr lang="en-AU" dirty="0"/>
              <a:t>Peter Yee</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p>
          <a:p>
            <a:pPr marL="0" indent="0">
              <a:spcBef>
                <a:spcPts val="0"/>
              </a:spcBef>
            </a:pPr>
            <a:endParaRPr lang="en-US"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Andrew Myles has put together his thoughts on resolving the IEEE 802.11ax approval blockage in ISO:</a:t>
            </a:r>
          </a:p>
          <a:p>
            <a:pPr marL="0" indent="0">
              <a:spcBef>
                <a:spcPts val="0"/>
              </a:spcBef>
            </a:pPr>
            <a:r>
              <a:rPr lang="en-AU" b="0" dirty="0">
                <a:hlinkClick r:id="rId2"/>
              </a:rPr>
              <a:t>https://mentor.ieee.org/802.11/dcn/24/11-24-1721-00-0jtc-resolving-the-802-11ax-approval-blockage-in-iso.pptx</a:t>
            </a:r>
            <a:endParaRPr lang="en-US" b="0" dirty="0">
              <a:solidFill>
                <a:srgbClr val="000000"/>
              </a:solidFill>
              <a:latin typeface="Aptos" panose="020B0004020202020204" pitchFamily="34" charset="0"/>
            </a:endParaRPr>
          </a:p>
          <a:p>
            <a:pPr marL="0" indent="0">
              <a:spcBef>
                <a:spcPts val="0"/>
              </a:spcBef>
            </a:pPr>
            <a:endParaRPr lang="en-US" b="0"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 there is an accompanying letter that he would like to see sent to the relevant IEEE 802.11ax patent holders:</a:t>
            </a:r>
          </a:p>
          <a:p>
            <a:pPr marL="0" indent="0">
              <a:spcBef>
                <a:spcPts val="0"/>
              </a:spcBef>
            </a:pPr>
            <a:r>
              <a:rPr lang="en-AU" b="0" dirty="0">
                <a:hlinkClick r:id="rId3"/>
              </a:rPr>
              <a:t>https://mentor.ieee.org/802.11/dcn/24/11-24-1722-01-0jtc-proposed-letter-to-11ax-patent-holders.docx</a:t>
            </a:r>
            <a:endParaRPr lang="en-US" b="0" dirty="0">
              <a:solidFill>
                <a:srgbClr val="000000"/>
              </a:solidFill>
              <a:latin typeface="Aptos" panose="020B0004020202020204" pitchFamily="34" charset="0"/>
            </a:endParaRPr>
          </a:p>
          <a:p>
            <a:pPr marL="0" indent="0">
              <a:spcBef>
                <a:spcPts val="0"/>
              </a:spcBef>
            </a:pPr>
            <a:endParaRPr lang="en-AU" b="0" dirty="0"/>
          </a:p>
          <a:p>
            <a:pPr marL="0" indent="0">
              <a:spcBef>
                <a:spcPts val="0"/>
              </a:spcBef>
            </a:pPr>
            <a:r>
              <a:rPr lang="en-AU" b="0" dirty="0"/>
              <a:t>These subsume the LinkedIn posts that were noted previously.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5197910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7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1591280"/>
              </p:ext>
            </p:extLst>
          </p:nvPr>
        </p:nvGraphicFramePr>
        <p:xfrm>
          <a:off x="152399" y="1524000"/>
          <a:ext cx="8839199" cy="29260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80361086"/>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154290473"/>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3929152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680289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Awaiting publication by IEEE</a:t>
            </a:r>
          </a:p>
          <a:p>
            <a:r>
              <a:rPr lang="en-US" dirty="0"/>
              <a:t>60-day</a:t>
            </a:r>
            <a:r>
              <a:rPr lang="en-AU" dirty="0"/>
              <a:t> pre-ballot: </a:t>
            </a:r>
            <a:r>
              <a:rPr lang="en-AU" dirty="0">
                <a:solidFill>
                  <a:schemeClr val="accent2"/>
                </a:solidFill>
              </a:rPr>
              <a:t>waiting</a:t>
            </a:r>
          </a:p>
          <a:p>
            <a:pPr lvl="2"/>
            <a:endParaRPr lang="en-AU" dirty="0"/>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76020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chemeClr val="accent2"/>
                </a:solidFill>
              </a:rPr>
              <a:t>in ballot</a:t>
            </a:r>
          </a:p>
          <a:p>
            <a:pPr marL="182880" indent="-182880">
              <a:buFont typeface="Arial" panose="020B0604020202020204" pitchFamily="34" charset="0"/>
              <a:buChar char="•"/>
            </a:pPr>
            <a:r>
              <a:rPr lang="en-AU" b="0" dirty="0"/>
              <a:t>(June 2024) LMSC authorized submission</a:t>
            </a:r>
          </a:p>
          <a:p>
            <a:pPr marL="182880" indent="-182880">
              <a:buFont typeface="Arial" panose="020B0604020202020204" pitchFamily="34" charset="0"/>
              <a:buChar char="•"/>
            </a:pPr>
            <a:r>
              <a:rPr lang="en-AU" b="0" dirty="0"/>
              <a:t>(Sept 2024) Ballot opened; closes 27 Nov 2024 (N</a:t>
            </a:r>
            <a:r>
              <a:rPr lang="en-US" b="0" i="0" u="none" strike="noStrike" dirty="0">
                <a:solidFill>
                  <a:srgbClr val="000000"/>
                </a:solidFill>
                <a:effectLst/>
              </a:rPr>
              <a:t>18326</a:t>
            </a:r>
            <a:r>
              <a:rPr lang="en-AU" b="0"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652629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84394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7511148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301126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9356556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5567559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4218874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8068247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142137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Forwarding of IEEE 802.19.1 will be held in abeyance. </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21771896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22230226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2915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0150213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20614814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1368385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proposes to hold a plenary meeting in June 2025 in London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2-6 June 2025</a:t>
            </a:r>
          </a:p>
          <a:p>
            <a:r>
              <a:rPr lang="en-AU" dirty="0"/>
              <a:t>Location</a:t>
            </a:r>
          </a:p>
          <a:p>
            <a:pPr lvl="1"/>
            <a:r>
              <a:rPr lang="en-AU" dirty="0"/>
              <a:t>BSI, London, UK</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a:t>
            </a:r>
            <a:r>
              <a:rPr lang="en-US">
                <a:latin typeface="Arial" panose="020B0604020202020204" pitchFamily="34" charset="0"/>
              </a:rPr>
              <a:t>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735417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June 2025</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979580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9312439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2024, adjourns</a:t>
            </a:r>
          </a:p>
          <a:p>
            <a:pPr lvl="2"/>
            <a:r>
              <a:rPr lang="en-AU" dirty="0"/>
              <a:t>By consent</a:t>
            </a:r>
            <a:endParaRPr lang="en-US"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2331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176505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2852344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7100453" y="6523038"/>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27924</Words>
  <Application>Microsoft Macintosh PowerPoint</Application>
  <PresentationFormat>On-screen Show (4:3)</PresentationFormat>
  <Paragraphs>3804</Paragraphs>
  <Slides>263</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263</vt:i4>
      </vt:variant>
    </vt:vector>
  </HeadingPairs>
  <TitlesOfParts>
    <vt:vector size="271" baseType="lpstr">
      <vt:lpstr>Aptos</vt:lpstr>
      <vt:lpstr>Arial</vt:lpstr>
      <vt:lpstr>Calibri</vt:lpstr>
      <vt:lpstr>Helvetica</vt:lpstr>
      <vt:lpstr>Times New Roman</vt:lpstr>
      <vt:lpstr>Wingdings</vt:lpstr>
      <vt:lpstr>802-11-Submission</vt:lpstr>
      <vt:lpstr>Acrobat Document</vt:lpstr>
      <vt:lpstr>IEEE 802 JTC1 Standing Committee November 2024 agenda (mixed mode)</vt:lpstr>
      <vt:lpstr>This document will be used to provide information for any IEEE 802 JTC1 SC meetings in November 2024</vt:lpstr>
      <vt:lpstr>Registration is required for the IEEE 802 JTC1 SC session in November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12 November 2024 in the PM2 slot in Vancouver, BC, CA</vt:lpstr>
      <vt:lpstr>The IEEE 802 JTC1 SC regular meeting has a high-level list of agenda items to be considered</vt:lpstr>
      <vt:lpstr>The IEEE 802 JTC1 SC will consider approving its agenda</vt:lpstr>
      <vt:lpstr>The IEEE 802 JTC1 SC will consider approval of the minutes of its September 2024 meeting</vt:lpstr>
      <vt:lpstr>The goals of the IEEE 802 JTC1 SC were reaffirmed by the IEEE 802 EC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108 standards through the PSDO adoption process, with 31 in-process</vt:lpstr>
      <vt:lpstr>IEEE 802.1 WG has sent 52 standards completely through the PSDO adoption process</vt:lpstr>
      <vt:lpstr>IEEE 802.1 WG has sent 52 standards completely through the PSDO adoption process</vt:lpstr>
      <vt:lpstr>IEEE 802.1 WG has sent 52 standards completely through the PSDO adoption process</vt:lpstr>
      <vt:lpstr>IEEE 802.1 WG has sent 52 standards completely through the PSDO adoption process</vt:lpstr>
      <vt:lpstr>IEEE 802.1 WG has sent 52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4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16 standards in the pipeline for adoption under the PSDO</vt:lpstr>
      <vt:lpstr>IEEE 802.1 has 16 standards in the pipeline for adoption under the PSDO</vt:lpstr>
      <vt:lpstr>IEEE 802.1 WG has a number of regular participants in IEEE 802 JTC1 SC activities</vt:lpstr>
      <vt:lpstr>Systematic review of ISO versions of IEEE 802.1 standards</vt:lpstr>
      <vt:lpstr>Bridges &amp; Bridged Networks: Congestion Isolation IEEE 802.1Qcz</vt:lpstr>
      <vt:lpstr>MAC Privacy Protection IEEE 802.1AEdk D2.1</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Automatic Attachment to Provider Backbone Bridging (PBB) services IEEE 802.1CS-2020/Cor-1</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802.11 amendments are no longer being submitted to ISO/IEC JTC 1/SC 6 nor are any existing submission being processed further</vt:lpstr>
      <vt:lpstr>IEEE 802.15 WG has 7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Transport of key management protocol (KMP) datagrams  IEEE 802.15.9-2021</vt:lpstr>
      <vt:lpstr>Multi Gigabit/sec Optical Wireless Communication IEEE 802.15.13 </vt:lpstr>
      <vt:lpstr>Body Area Networking There is no need to submit IEEE 802.15.6-2012 for ratification as ISO/IEC/IEEE standard</vt:lpstr>
      <vt:lpstr>Wireless Smart Utility Network Field Area Network  Related: IEEE 2857-2021</vt:lpstr>
      <vt:lpstr>IEEE 802.19 has not yet considered submissions to the PSDO process</vt:lpstr>
      <vt:lpstr>IEEE 802.19 WG has had a number of regular participants in IEEE 802 JTC1 SC activities</vt:lpstr>
      <vt:lpstr>Forwarding IEEE 802.19.1 to JTC 1/SC 6 for information</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PWI Proposal for Drone Formation Flying Show – Communication Security Requirement</vt:lpstr>
      <vt:lpstr>FYI: Liaison to JTC 3</vt:lpstr>
      <vt:lpstr>SC 6 proposes to hold a plenary meeting in June 2025 in London</vt:lpstr>
      <vt:lpstr>JTC 1/SC 6 Chair election</vt:lpstr>
      <vt:lpstr>The JTC1 SC chair will develop a liaison report for the SC 6 plenary meeting in June 2025</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lpstr>What can be done to advance IEEE 802.11 specifications in ISO/IEC JTC 1/SC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2024-11-11T17:22:39Z</dcterms:modified>
</cp:coreProperties>
</file>