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65"/>
  </p:notesMasterIdLst>
  <p:handoutMasterIdLst>
    <p:handoutMasterId r:id="rId266"/>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669" r:id="rId44"/>
    <p:sldId id="2438" r:id="rId45"/>
    <p:sldId id="2611" r:id="rId46"/>
    <p:sldId id="2612" r:id="rId47"/>
    <p:sldId id="2610" r:id="rId48"/>
    <p:sldId id="2648" r:id="rId49"/>
    <p:sldId id="2655" r:id="rId50"/>
    <p:sldId id="2675" r:id="rId51"/>
    <p:sldId id="2676" r:id="rId52"/>
    <p:sldId id="2685" r:id="rId53"/>
    <p:sldId id="2702" r:id="rId54"/>
    <p:sldId id="2682" r:id="rId55"/>
    <p:sldId id="2703" r:id="rId56"/>
    <p:sldId id="2716" r:id="rId57"/>
    <p:sldId id="2710" r:id="rId58"/>
    <p:sldId id="2718" r:id="rId59"/>
    <p:sldId id="2008" r:id="rId60"/>
    <p:sldId id="2291" r:id="rId61"/>
    <p:sldId id="2552" r:id="rId62"/>
    <p:sldId id="2700" r:id="rId63"/>
    <p:sldId id="2293" r:id="rId64"/>
    <p:sldId id="2715" r:id="rId65"/>
    <p:sldId id="2354" r:id="rId66"/>
    <p:sldId id="2294" r:id="rId67"/>
    <p:sldId id="2719" r:id="rId68"/>
    <p:sldId id="2560" r:id="rId69"/>
    <p:sldId id="2627" r:id="rId70"/>
    <p:sldId id="2562" r:id="rId71"/>
    <p:sldId id="2561" r:id="rId72"/>
    <p:sldId id="2622" r:id="rId73"/>
    <p:sldId id="2564" r:id="rId74"/>
    <p:sldId id="2709" r:id="rId75"/>
    <p:sldId id="2466" r:id="rId76"/>
    <p:sldId id="2467" r:id="rId77"/>
    <p:sldId id="2725" r:id="rId78"/>
    <p:sldId id="2670" r:id="rId79"/>
    <p:sldId id="2671" r:id="rId80"/>
    <p:sldId id="2336" r:id="rId81"/>
    <p:sldId id="2722" r:id="rId82"/>
    <p:sldId id="2723" r:id="rId83"/>
    <p:sldId id="2708" r:id="rId84"/>
    <p:sldId id="2649" r:id="rId85"/>
    <p:sldId id="2714" r:id="rId86"/>
    <p:sldId id="1376" r:id="rId87"/>
    <p:sldId id="619" r:id="rId88"/>
    <p:sldId id="621" r:id="rId89"/>
    <p:sldId id="1561" r:id="rId90"/>
    <p:sldId id="1555" r:id="rId91"/>
    <p:sldId id="1601" r:id="rId92"/>
    <p:sldId id="1585" r:id="rId93"/>
    <p:sldId id="1586" r:id="rId94"/>
    <p:sldId id="1587" r:id="rId95"/>
    <p:sldId id="1588" r:id="rId96"/>
    <p:sldId id="1589" r:id="rId97"/>
    <p:sldId id="1590" r:id="rId98"/>
    <p:sldId id="1771" r:id="rId99"/>
    <p:sldId id="1772" r:id="rId100"/>
    <p:sldId id="1591" r:id="rId101"/>
    <p:sldId id="1592" r:id="rId102"/>
    <p:sldId id="1593" r:id="rId103"/>
    <p:sldId id="1594" r:id="rId104"/>
    <p:sldId id="1595" r:id="rId105"/>
    <p:sldId id="1596" r:id="rId106"/>
    <p:sldId id="1597" r:id="rId107"/>
    <p:sldId id="1598" r:id="rId108"/>
    <p:sldId id="1599" r:id="rId109"/>
    <p:sldId id="1600" r:id="rId110"/>
    <p:sldId id="1628" r:id="rId111"/>
    <p:sldId id="1638" r:id="rId112"/>
    <p:sldId id="1725" r:id="rId113"/>
    <p:sldId id="1726" r:id="rId114"/>
    <p:sldId id="1947" r:id="rId115"/>
    <p:sldId id="1975" r:id="rId116"/>
    <p:sldId id="1976" r:id="rId117"/>
    <p:sldId id="1977" r:id="rId118"/>
    <p:sldId id="2039" r:id="rId119"/>
    <p:sldId id="2060" r:id="rId120"/>
    <p:sldId id="2061" r:id="rId121"/>
    <p:sldId id="2097" r:id="rId122"/>
    <p:sldId id="2103" r:id="rId123"/>
    <p:sldId id="2063" r:id="rId124"/>
    <p:sldId id="2064" r:id="rId125"/>
    <p:sldId id="2065" r:id="rId126"/>
    <p:sldId id="2066" r:id="rId127"/>
    <p:sldId id="2067" r:id="rId128"/>
    <p:sldId id="2068" r:id="rId129"/>
    <p:sldId id="2069" r:id="rId130"/>
    <p:sldId id="2146" r:id="rId131"/>
    <p:sldId id="2147" r:id="rId132"/>
    <p:sldId id="2148" r:id="rId133"/>
    <p:sldId id="2158" r:id="rId134"/>
    <p:sldId id="2159" r:id="rId135"/>
    <p:sldId id="2157" r:id="rId136"/>
    <p:sldId id="2160" r:id="rId137"/>
    <p:sldId id="2216" r:id="rId138"/>
    <p:sldId id="2217" r:id="rId139"/>
    <p:sldId id="2219" r:id="rId140"/>
    <p:sldId id="2238" r:id="rId141"/>
    <p:sldId id="2239" r:id="rId142"/>
    <p:sldId id="2240" r:id="rId143"/>
    <p:sldId id="2242" r:id="rId144"/>
    <p:sldId id="2263" r:id="rId145"/>
    <p:sldId id="2276" r:id="rId146"/>
    <p:sldId id="2277" r:id="rId147"/>
    <p:sldId id="2278" r:id="rId148"/>
    <p:sldId id="2281" r:id="rId149"/>
    <p:sldId id="2282" r:id="rId150"/>
    <p:sldId id="2283" r:id="rId151"/>
    <p:sldId id="2284" r:id="rId152"/>
    <p:sldId id="2318" r:id="rId153"/>
    <p:sldId id="2329" r:id="rId154"/>
    <p:sldId id="2356" r:id="rId155"/>
    <p:sldId id="1701" r:id="rId156"/>
    <p:sldId id="1969" r:id="rId157"/>
    <p:sldId id="2112" r:id="rId158"/>
    <p:sldId id="1965" r:id="rId159"/>
    <p:sldId id="2114" r:id="rId160"/>
    <p:sldId id="1705" r:id="rId161"/>
    <p:sldId id="1706" r:id="rId162"/>
    <p:sldId id="1707" r:id="rId163"/>
    <p:sldId id="2113" r:id="rId164"/>
    <p:sldId id="2037" r:id="rId165"/>
    <p:sldId id="2431" r:id="rId166"/>
    <p:sldId id="2429" r:id="rId167"/>
    <p:sldId id="2436" r:id="rId168"/>
    <p:sldId id="1968" r:id="rId169"/>
    <p:sldId id="2104" r:id="rId170"/>
    <p:sldId id="2317" r:id="rId171"/>
    <p:sldId id="1967" r:id="rId172"/>
    <p:sldId id="2167" r:id="rId173"/>
    <p:sldId id="2351" r:id="rId174"/>
    <p:sldId id="2333" r:id="rId175"/>
    <p:sldId id="2335" r:id="rId176"/>
    <p:sldId id="2334" r:id="rId177"/>
    <p:sldId id="2352" r:id="rId178"/>
    <p:sldId id="2218" r:id="rId179"/>
    <p:sldId id="1945" r:id="rId180"/>
    <p:sldId id="2071" r:id="rId181"/>
    <p:sldId id="2036" r:id="rId182"/>
    <p:sldId id="2323" r:id="rId183"/>
    <p:sldId id="2353" r:id="rId184"/>
    <p:sldId id="2332" r:id="rId185"/>
    <p:sldId id="2437" r:id="rId186"/>
    <p:sldId id="2426" r:id="rId187"/>
    <p:sldId id="2427" r:id="rId188"/>
    <p:sldId id="2328" r:id="rId189"/>
    <p:sldId id="2563" r:id="rId190"/>
    <p:sldId id="2355" r:id="rId191"/>
    <p:sldId id="2461" r:id="rId192"/>
    <p:sldId id="2460" r:id="rId193"/>
    <p:sldId id="2463" r:id="rId194"/>
    <p:sldId id="2609" r:id="rId195"/>
    <p:sldId id="2481" r:id="rId196"/>
    <p:sldId id="2482" r:id="rId197"/>
    <p:sldId id="2485" r:id="rId198"/>
    <p:sldId id="2486" r:id="rId199"/>
    <p:sldId id="2644" r:id="rId200"/>
    <p:sldId id="2707" r:id="rId201"/>
    <p:sldId id="2464" r:id="rId202"/>
    <p:sldId id="2483" r:id="rId203"/>
    <p:sldId id="2672" r:id="rId204"/>
    <p:sldId id="2651" r:id="rId205"/>
    <p:sldId id="2489" r:id="rId206"/>
    <p:sldId id="2556" r:id="rId207"/>
    <p:sldId id="2653" r:id="rId208"/>
    <p:sldId id="2647" r:id="rId209"/>
    <p:sldId id="2657" r:id="rId210"/>
    <p:sldId id="2658" r:id="rId211"/>
    <p:sldId id="2660" r:id="rId212"/>
    <p:sldId id="2659" r:id="rId213"/>
    <p:sldId id="2621" r:id="rId214"/>
    <p:sldId id="2637" r:id="rId215"/>
    <p:sldId id="2638" r:id="rId216"/>
    <p:sldId id="2639" r:id="rId217"/>
    <p:sldId id="2640" r:id="rId218"/>
    <p:sldId id="2641" r:id="rId219"/>
    <p:sldId id="2642" r:id="rId220"/>
    <p:sldId id="2643" r:id="rId221"/>
    <p:sldId id="2661" r:id="rId222"/>
    <p:sldId id="2678" r:id="rId223"/>
    <p:sldId id="2679" r:id="rId224"/>
    <p:sldId id="2680" r:id="rId225"/>
    <p:sldId id="2663" r:id="rId226"/>
    <p:sldId id="2720" r:id="rId227"/>
    <p:sldId id="2721" r:id="rId228"/>
    <p:sldId id="1708" r:id="rId229"/>
    <p:sldId id="2524" r:id="rId230"/>
    <p:sldId id="2548" r:id="rId231"/>
    <p:sldId id="1709" r:id="rId232"/>
    <p:sldId id="1710" r:id="rId233"/>
    <p:sldId id="1790" r:id="rId234"/>
    <p:sldId id="2199" r:id="rId235"/>
    <p:sldId id="2319" r:id="rId236"/>
    <p:sldId id="2320" r:id="rId237"/>
    <p:sldId id="2321" r:id="rId238"/>
    <p:sldId id="2635" r:id="rId239"/>
    <p:sldId id="2665" r:id="rId240"/>
    <p:sldId id="2666" r:id="rId241"/>
    <p:sldId id="2667" r:id="rId242"/>
    <p:sldId id="2668" r:id="rId243"/>
    <p:sldId id="2674" r:id="rId244"/>
    <p:sldId id="2605" r:id="rId245"/>
    <p:sldId id="2711" r:id="rId246"/>
    <p:sldId id="2712" r:id="rId247"/>
    <p:sldId id="2713" r:id="rId248"/>
    <p:sldId id="2704" r:id="rId249"/>
    <p:sldId id="2705" r:id="rId250"/>
    <p:sldId id="2706" r:id="rId251"/>
    <p:sldId id="2717" r:id="rId252"/>
    <p:sldId id="2324" r:id="rId253"/>
    <p:sldId id="1375" r:id="rId254"/>
    <p:sldId id="2559" r:id="rId255"/>
    <p:sldId id="2623" r:id="rId256"/>
    <p:sldId id="2624" r:id="rId257"/>
    <p:sldId id="2625" r:id="rId258"/>
    <p:sldId id="2626" r:id="rId259"/>
    <p:sldId id="2570" r:id="rId260"/>
    <p:sldId id="2571" r:id="rId261"/>
    <p:sldId id="2572" r:id="rId262"/>
    <p:sldId id="2331" r:id="rId263"/>
    <p:sldId id="2724" r:id="rId26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2" autoAdjust="0"/>
    <p:restoredTop sz="96582" autoAdjust="0"/>
  </p:normalViewPr>
  <p:slideViewPr>
    <p:cSldViewPr>
      <p:cViewPr varScale="1">
        <p:scale>
          <a:sx n="124" d="100"/>
          <a:sy n="124" d="100"/>
        </p:scale>
        <p:origin x="192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tableStyles" Target="tableStyle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notesMaster" Target="notesMasters/notesMaster1.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handoutMaster" Target="handoutMasters/handout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presProps" Target="presProps.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 added 4 Oct 2024: Despite multiple extensions on this PWI, support could not be found to move it forward. According to </a:t>
            </a:r>
            <a:r>
              <a:rPr lang="en-US" dirty="0">
                <a:effectLst/>
                <a:latin typeface="Arial" panose="020B0604020202020204" pitchFamily="34" charset="0"/>
              </a:rPr>
              <a:t>ISO/IEC JTC 1/SC 6/WG 1 N 435, the CM will be asked to cancel PWI 11912.</a:t>
            </a:r>
            <a:endParaRPr lang="en-US" dirty="0"/>
          </a:p>
        </p:txBody>
      </p:sp>
      <p:sp>
        <p:nvSpPr>
          <p:cNvPr id="4" name="Header Placeholder 3"/>
          <p:cNvSpPr>
            <a:spLocks noGrp="1"/>
          </p:cNvSpPr>
          <p:nvPr>
            <p:ph type="hdr" sz="quarter"/>
          </p:nvPr>
        </p:nvSpPr>
        <p:spPr/>
        <p:txBody>
          <a:bodyPr/>
          <a:lstStyle/>
          <a:p>
            <a:pPr>
              <a:defRPr/>
            </a:pPr>
            <a:r>
              <a:rPr lang="en-US"/>
              <a:t>doc.: IEEE 802.11-23/1344r03</a:t>
            </a:r>
            <a:endParaRPr lang="en-US" dirty="0"/>
          </a:p>
        </p:txBody>
      </p:sp>
      <p:sp>
        <p:nvSpPr>
          <p:cNvPr id="5" name="Date Placeholder 4"/>
          <p:cNvSpPr>
            <a:spLocks noGrp="1"/>
          </p:cNvSpPr>
          <p:nvPr>
            <p:ph type="dt" idx="1"/>
          </p:nvPr>
        </p:nvSpPr>
        <p:spPr/>
        <p:txBody>
          <a:bodyPr/>
          <a:lstStyle/>
          <a:p>
            <a:pPr>
              <a:defRPr/>
            </a:pPr>
            <a:r>
              <a:rPr lang="en-US"/>
              <a:t>September 2023</a:t>
            </a:r>
            <a:endParaRPr lang="en-US" dirty="0"/>
          </a:p>
        </p:txBody>
      </p:sp>
      <p:sp>
        <p:nvSpPr>
          <p:cNvPr id="6" name="Footer Placeholder 5"/>
          <p:cNvSpPr>
            <a:spLocks noGrp="1"/>
          </p:cNvSpPr>
          <p:nvPr>
            <p:ph type="ftr" sz="quarter" idx="4"/>
          </p:nvPr>
        </p:nvSpPr>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8D10512-F400-46E6-9813-0191A717DA9A}" type="slidenum">
              <a:rPr lang="en-US" smtClean="0"/>
              <a:pPr>
                <a:defRPr/>
              </a:pPr>
              <a:t>208</a:t>
            </a:fld>
            <a:endParaRPr lang="en-US"/>
          </a:p>
        </p:txBody>
      </p:sp>
    </p:spTree>
    <p:extLst>
      <p:ext uri="{BB962C8B-B14F-4D97-AF65-F5344CB8AC3E}">
        <p14:creationId xmlns:p14="http://schemas.microsoft.com/office/powerpoint/2010/main" val="406030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88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67359" y="363379"/>
            <a:ext cx="3278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802.ec-24/0229r02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77"/>
            <a:ext cx="15148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November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e7d5af744db2d1ff9b5d66b270c88ff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4/ec-24-0217-00-JTC1-minutes-of-mixed-mode-meeting-in-september-2024.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4/ec-24-0217-00-JTC1-minutes-of-mixed-mode-meeting-in-september-2024.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3" Type="http://schemas.openxmlformats.org/officeDocument/2006/relationships/hyperlink" Target="https://www.linkedin.com/posts/andrew-myles_80211ax-related-patent-declarations-to-iso-activity-7214463322908188673-NlZl" TargetMode="External"/><Relationship Id="rId2" Type="http://schemas.openxmlformats.org/officeDocument/2006/relationships/hyperlink" Target="https://www.linkedin.com/posts/andrew-myles_iso-needs-to-follow-its-own-iso-patent-policy-activity-7230179230599274496-ArhX" TargetMode="External"/><Relationship Id="rId1" Type="http://schemas.openxmlformats.org/officeDocument/2006/relationships/slideLayout" Target="../slideLayouts/slideLayout1.xml"/><Relationship Id="rId4" Type="http://schemas.openxmlformats.org/officeDocument/2006/relationships/hyperlink" Target="https://www.linkedin.com/posts/andrew-myles_iso-needs-to-act-activity-7204762153566765056-E6i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cvent.me/eDZgoD"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mentor.ieee.org/802.11/dcn/24/11-24-1722-01-0jtc-proposed-letter-to-11ax-patent-holders.docx" TargetMode="External"/><Relationship Id="rId2" Type="http://schemas.openxmlformats.org/officeDocument/2006/relationships/hyperlink" Target="https://mentor.ieee.org/802.11/dcn/24/11-24-1721-00-0jtc-resolving-the-802-11ax-approval-blockage-in-iso.pptx"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1103-00-0wng-post-quantum-802-11.ppt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2024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November 2024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7432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12 November 2024 in the PM2 slot in Vancouver, BC, CA</a:t>
            </a:r>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8288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12 November 2024</a:t>
            </a:r>
            <a:br>
              <a:rPr lang="en-US" sz="1600" b="1" dirty="0">
                <a:latin typeface="+mj-lt"/>
              </a:rPr>
            </a:br>
            <a:r>
              <a:rPr lang="en-US" sz="1600" b="1" dirty="0">
                <a:latin typeface="+mj-lt"/>
              </a:rPr>
              <a:t>@ 4:00 pm (PST)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2530" y="18288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solidFill>
                  <a:srgbClr val="FF0000"/>
                </a:solidFill>
                <a:effectLst/>
                <a:latin typeface="+mj-lt"/>
                <a:hlinkClick r:id="rId3"/>
              </a:rPr>
              <a:t>https://ieeesa.webex.com/ieeesa/j.php?MTID=me7d5af744db2d1ff9b5d66b270c88ff1</a:t>
            </a:r>
            <a:endParaRPr kumimoji="0" lang="en-US" sz="1600" i="0" u="none" strike="noStrike" cap="none" normalizeH="0" baseline="0" dirty="0">
              <a:ln>
                <a:noFill/>
              </a:ln>
              <a:solidFill>
                <a:srgbClr val="FF0000"/>
              </a:solidFill>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2345 946 7539</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solidFill>
                  <a:srgbClr val="FF0000"/>
                </a:solidFill>
                <a:latin typeface="+mj-lt"/>
              </a:rPr>
              <a:t>wireless</a:t>
            </a:r>
            <a:r>
              <a:rPr lang="en-US" sz="1600" dirty="0">
                <a:latin typeface="+mj-lt"/>
              </a:rPr>
              <a:t> (not ‘JTC1’, as it has been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IEEE 802 JTC1 SC meeting in September 2024 (</a:t>
            </a:r>
            <a:r>
              <a:rPr lang="en-AU" dirty="0">
                <a:solidFill>
                  <a:srgbClr val="FF0000"/>
                </a:solidFill>
                <a:hlinkClick r:id="rId3"/>
              </a:rPr>
              <a:t>ec-24/0217r00</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12 November 2024, as documented on slide 11 of ec-24/0229r00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121</a:t>
            </a:fld>
            <a:endParaRPr lang="en-US"/>
          </a:p>
        </p:txBody>
      </p:sp>
    </p:spTree>
    <p:extLst>
      <p:ext uri="{BB962C8B-B14F-4D97-AF65-F5344CB8AC3E}">
        <p14:creationId xmlns:p14="http://schemas.microsoft.com/office/powerpoint/2010/main" val="18392705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122</a:t>
            </a:fld>
            <a:endParaRPr lang="en-US"/>
          </a:p>
        </p:txBody>
      </p:sp>
    </p:spTree>
    <p:extLst>
      <p:ext uri="{BB962C8B-B14F-4D97-AF65-F5344CB8AC3E}">
        <p14:creationId xmlns:p14="http://schemas.microsoft.com/office/powerpoint/2010/main" val="36632216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11689304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2373955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September 2024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September 2024, as documented in </a:t>
            </a:r>
            <a:r>
              <a:rPr lang="en-AU" i="1" dirty="0">
                <a:hlinkClick r:id="rId3"/>
              </a:rPr>
              <a:t>ec-24/0217r00</a:t>
            </a:r>
            <a:r>
              <a:rPr lang="en-AU" i="1" dirty="0"/>
              <a:t>.</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228463028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16768620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83684516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8794734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4268506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142018839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24251679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336761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2024</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participants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participants to contribute to liaisons and other documents relevant to the ISO/IEC JTC 1/SC 6 members</a:t>
            </a:r>
          </a:p>
          <a:p>
            <a:pPr lvl="1">
              <a:spcBef>
                <a:spcPts val="600"/>
              </a:spcBef>
            </a:pPr>
            <a:r>
              <a:rPr lang="en-AU" i="1" dirty="0"/>
              <a:t>Participation in the SC is open to all IEEE 802 participants</a:t>
            </a:r>
          </a:p>
          <a:p>
            <a:pPr marL="1588" lvl="1" indent="0">
              <a:buNone/>
            </a:pPr>
            <a:r>
              <a:rPr lang="en-AU" b="1" dirty="0"/>
              <a:t>… that were reaffirmed by the IEEE 802 LMSC in Mar 2014, July 2018, Nov 2020 &amp; July 2024</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27708579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42232000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3405875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40066286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0292585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5300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program managers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413894898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7713177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40662244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187047836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357531377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2365210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48260552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42521768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315149627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874901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2024 plenary in Montréal, the IEEE 802 LMSC Recording Secretary notified (in N18289) the approval of:</a:t>
            </a:r>
          </a:p>
          <a:p>
            <a:pPr lvl="2"/>
            <a:r>
              <a:rPr lang="en-US" dirty="0">
                <a:effectLst/>
                <a:latin typeface="Arial" panose="020B0604020202020204" pitchFamily="34" charset="0"/>
              </a:rPr>
              <a:t>IEEE 802.3 Power cabling restrictions (PCR) Study Group</a:t>
            </a:r>
          </a:p>
          <a:p>
            <a:pPr lvl="2"/>
            <a:r>
              <a:rPr lang="en-US" dirty="0">
                <a:effectLst/>
                <a:latin typeface="Arial" panose="020B0604020202020204" pitchFamily="34" charset="0"/>
              </a:rPr>
              <a:t>IEEE 802.11 Enhanced Light Communications (ELC) Study Group</a:t>
            </a:r>
            <a:endParaRPr lang="en-AU" i="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632932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32706522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14556396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20483707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5498353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83270670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11479235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7074230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52807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5148318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73529566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401948644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86434475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20571891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04982112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322248121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46292715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72944023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800384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106 standards through the PSDO adoption process, with 37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68240243"/>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50</a:t>
                      </a:r>
                    </a:p>
                  </a:txBody>
                  <a:tcPr/>
                </a:tc>
                <a:tc>
                  <a:txBody>
                    <a:bodyPr/>
                    <a:lstStyle/>
                    <a:p>
                      <a:pPr algn="ctr"/>
                      <a:r>
                        <a:rPr lang="en-US" dirty="0"/>
                        <a:t>16</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4</a:t>
                      </a:r>
                    </a:p>
                  </a:txBody>
                  <a:tcPr/>
                </a:tc>
                <a:tc>
                  <a:txBody>
                    <a:bodyPr/>
                    <a:lstStyle/>
                    <a:p>
                      <a:pPr algn="ctr"/>
                      <a:r>
                        <a:rPr lang="en-AU" dirty="0"/>
                        <a:t>7</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106</a:t>
                      </a:r>
                    </a:p>
                  </a:txBody>
                  <a:tcPr>
                    <a:lnT w="12700" cap="flat" cmpd="sng" algn="ctr">
                      <a:solidFill>
                        <a:schemeClr val="tx1"/>
                      </a:solidFill>
                      <a:prstDash val="solid"/>
                      <a:round/>
                      <a:headEnd type="none" w="med" len="med"/>
                      <a:tailEnd type="none" w="med" len="med"/>
                    </a:lnT>
                  </a:tcPr>
                </a:tc>
                <a:tc>
                  <a:txBody>
                    <a:bodyPr/>
                    <a:lstStyle/>
                    <a:p>
                      <a:pPr algn="ctr"/>
                      <a:r>
                        <a:rPr lang="en-US" b="1" dirty="0"/>
                        <a:t>31</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05473442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90960923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99963472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92438325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355252743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01100134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42973167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83338930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116926373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424994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51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39449517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85747003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84687464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38357677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194</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24812210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134313464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33952292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5617528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199</a:t>
            </a:fld>
            <a:endParaRPr lang="en-US"/>
          </a:p>
        </p:txBody>
      </p:sp>
    </p:spTree>
    <p:extLst>
      <p:ext uri="{BB962C8B-B14F-4D97-AF65-F5344CB8AC3E}">
        <p14:creationId xmlns:p14="http://schemas.microsoft.com/office/powerpoint/2010/main" val="325999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November 2024</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51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200</a:t>
            </a:fld>
            <a:endParaRPr lang="en-US"/>
          </a:p>
        </p:txBody>
      </p:sp>
    </p:spTree>
    <p:extLst>
      <p:ext uri="{BB962C8B-B14F-4D97-AF65-F5344CB8AC3E}">
        <p14:creationId xmlns:p14="http://schemas.microsoft.com/office/powerpoint/2010/main" val="123050021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75548279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23423836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203</a:t>
            </a:fld>
            <a:endParaRPr lang="en-US"/>
          </a:p>
        </p:txBody>
      </p:sp>
    </p:spTree>
    <p:extLst>
      <p:ext uri="{BB962C8B-B14F-4D97-AF65-F5344CB8AC3E}">
        <p14:creationId xmlns:p14="http://schemas.microsoft.com/office/powerpoint/2010/main" val="18125879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204</a:t>
            </a:fld>
            <a:endParaRPr lang="en-US"/>
          </a:p>
        </p:txBody>
      </p:sp>
    </p:spTree>
    <p:extLst>
      <p:ext uri="{BB962C8B-B14F-4D97-AF65-F5344CB8AC3E}">
        <p14:creationId xmlns:p14="http://schemas.microsoft.com/office/powerpoint/2010/main" val="416592176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205</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206</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207</a:t>
            </a:fld>
            <a:endParaRPr lang="en-US"/>
          </a:p>
        </p:txBody>
      </p:sp>
    </p:spTree>
    <p:extLst>
      <p:ext uri="{BB962C8B-B14F-4D97-AF65-F5344CB8AC3E}">
        <p14:creationId xmlns:p14="http://schemas.microsoft.com/office/powerpoint/2010/main" val="91690267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208</a:t>
            </a:fld>
            <a:endParaRPr lang="en-US"/>
          </a:p>
        </p:txBody>
      </p:sp>
    </p:spTree>
    <p:extLst>
      <p:ext uri="{BB962C8B-B14F-4D97-AF65-F5344CB8AC3E}">
        <p14:creationId xmlns:p14="http://schemas.microsoft.com/office/powerpoint/2010/main" val="61132028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209</a:t>
            </a:fld>
            <a:endParaRPr lang="en-US"/>
          </a:p>
        </p:txBody>
      </p:sp>
    </p:spTree>
    <p:extLst>
      <p:ext uri="{BB962C8B-B14F-4D97-AF65-F5344CB8AC3E}">
        <p14:creationId xmlns:p14="http://schemas.microsoft.com/office/powerpoint/2010/main" val="2217128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51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210</a:t>
            </a:fld>
            <a:endParaRPr lang="en-US"/>
          </a:p>
        </p:txBody>
      </p:sp>
    </p:spTree>
    <p:extLst>
      <p:ext uri="{BB962C8B-B14F-4D97-AF65-F5344CB8AC3E}">
        <p14:creationId xmlns:p14="http://schemas.microsoft.com/office/powerpoint/2010/main" val="224319498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211</a:t>
            </a:fld>
            <a:endParaRPr lang="en-US"/>
          </a:p>
        </p:txBody>
      </p:sp>
    </p:spTree>
    <p:extLst>
      <p:ext uri="{BB962C8B-B14F-4D97-AF65-F5344CB8AC3E}">
        <p14:creationId xmlns:p14="http://schemas.microsoft.com/office/powerpoint/2010/main" val="318475298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212</a:t>
            </a:fld>
            <a:endParaRPr lang="en-US"/>
          </a:p>
        </p:txBody>
      </p:sp>
    </p:spTree>
    <p:extLst>
      <p:ext uri="{BB962C8B-B14F-4D97-AF65-F5344CB8AC3E}">
        <p14:creationId xmlns:p14="http://schemas.microsoft.com/office/powerpoint/2010/main" val="317247213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213</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46155777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353490340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9199051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341449231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157485499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1162215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51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138697012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53892516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222</a:t>
            </a:fld>
            <a:endParaRPr lang="en-US"/>
          </a:p>
        </p:txBody>
      </p:sp>
    </p:spTree>
    <p:extLst>
      <p:ext uri="{BB962C8B-B14F-4D97-AF65-F5344CB8AC3E}">
        <p14:creationId xmlns:p14="http://schemas.microsoft.com/office/powerpoint/2010/main" val="69223315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223</a:t>
            </a:fld>
            <a:endParaRPr lang="en-US"/>
          </a:p>
        </p:txBody>
      </p:sp>
    </p:spTree>
    <p:extLst>
      <p:ext uri="{BB962C8B-B14F-4D97-AF65-F5344CB8AC3E}">
        <p14:creationId xmlns:p14="http://schemas.microsoft.com/office/powerpoint/2010/main" val="213786215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224</a:t>
            </a:fld>
            <a:endParaRPr lang="en-US"/>
          </a:p>
        </p:txBody>
      </p:sp>
    </p:spTree>
    <p:extLst>
      <p:ext uri="{BB962C8B-B14F-4D97-AF65-F5344CB8AC3E}">
        <p14:creationId xmlns:p14="http://schemas.microsoft.com/office/powerpoint/2010/main" val="203465582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225</a:t>
            </a:fld>
            <a:endParaRPr lang="en-US"/>
          </a:p>
        </p:txBody>
      </p:sp>
    </p:spTree>
    <p:extLst>
      <p:ext uri="{BB962C8B-B14F-4D97-AF65-F5344CB8AC3E}">
        <p14:creationId xmlns:p14="http://schemas.microsoft.com/office/powerpoint/2010/main" val="420373410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226</a:t>
            </a:fld>
            <a:endParaRPr lang="en-US"/>
          </a:p>
        </p:txBody>
      </p:sp>
    </p:spTree>
    <p:extLst>
      <p:ext uri="{BB962C8B-B14F-4D97-AF65-F5344CB8AC3E}">
        <p14:creationId xmlns:p14="http://schemas.microsoft.com/office/powerpoint/2010/main" val="252321105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227</a:t>
            </a:fld>
            <a:endParaRPr lang="en-US"/>
          </a:p>
        </p:txBody>
      </p:sp>
    </p:spTree>
    <p:extLst>
      <p:ext uri="{BB962C8B-B14F-4D97-AF65-F5344CB8AC3E}">
        <p14:creationId xmlns:p14="http://schemas.microsoft.com/office/powerpoint/2010/main" val="291642419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407033072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229</a:t>
            </a:fld>
            <a:endParaRPr lang="en-US"/>
          </a:p>
        </p:txBody>
      </p:sp>
    </p:spTree>
    <p:extLst>
      <p:ext uri="{BB962C8B-B14F-4D97-AF65-F5344CB8AC3E}">
        <p14:creationId xmlns:p14="http://schemas.microsoft.com/office/powerpoint/2010/main" val="3614956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51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78053180"/>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r h="291598">
                <a:tc>
                  <a:txBody>
                    <a:bodyPr/>
                    <a:lstStyle/>
                    <a:p>
                      <a:r>
                        <a:rPr lang="en-AU" sz="1600" dirty="0">
                          <a:latin typeface="+mj-lt"/>
                          <a:cs typeface="Arial" panose="020B0604020202020204" pitchFamily="34" charset="0"/>
                        </a:rPr>
                        <a:t>802.1Q</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115147" marR="115147"/>
                </a:tc>
                <a:extLst>
                  <a:ext uri="{0D108BD9-81ED-4DB2-BD59-A6C34878D82A}">
                    <a16:rowId xmlns:a16="http://schemas.microsoft.com/office/drawing/2014/main" val="936899684"/>
                  </a:ext>
                </a:extLst>
              </a:tr>
              <a:tr h="291598">
                <a:tc>
                  <a:txBody>
                    <a:bodyPr/>
                    <a:lstStyle/>
                    <a:p>
                      <a:r>
                        <a:rPr lang="en-AU" sz="1600" dirty="0">
                          <a:latin typeface="+mj-lt"/>
                          <a:cs typeface="Arial" panose="020B0604020202020204" pitchFamily="34" charset="0"/>
                        </a:rPr>
                        <a:t>802.1Qcz</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275364278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230</a:t>
            </a:fld>
            <a:endParaRPr lang="en-US"/>
          </a:p>
        </p:txBody>
      </p:sp>
    </p:spTree>
    <p:extLst>
      <p:ext uri="{BB962C8B-B14F-4D97-AF65-F5344CB8AC3E}">
        <p14:creationId xmlns:p14="http://schemas.microsoft.com/office/powerpoint/2010/main" val="141813149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407415672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254720545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340670160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234</a:t>
            </a:fld>
            <a:endParaRPr lang="en-US"/>
          </a:p>
        </p:txBody>
      </p:sp>
    </p:spTree>
    <p:extLst>
      <p:ext uri="{BB962C8B-B14F-4D97-AF65-F5344CB8AC3E}">
        <p14:creationId xmlns:p14="http://schemas.microsoft.com/office/powerpoint/2010/main" val="205696729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235</a:t>
            </a:fld>
            <a:endParaRPr lang="en-US"/>
          </a:p>
        </p:txBody>
      </p:sp>
    </p:spTree>
    <p:extLst>
      <p:ext uri="{BB962C8B-B14F-4D97-AF65-F5344CB8AC3E}">
        <p14:creationId xmlns:p14="http://schemas.microsoft.com/office/powerpoint/2010/main" val="258123754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236</a:t>
            </a:fld>
            <a:endParaRPr lang="en-US"/>
          </a:p>
        </p:txBody>
      </p:sp>
    </p:spTree>
    <p:extLst>
      <p:ext uri="{BB962C8B-B14F-4D97-AF65-F5344CB8AC3E}">
        <p14:creationId xmlns:p14="http://schemas.microsoft.com/office/powerpoint/2010/main" val="149705697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237</a:t>
            </a:fld>
            <a:endParaRPr lang="en-US"/>
          </a:p>
        </p:txBody>
      </p:sp>
    </p:spTree>
    <p:extLst>
      <p:ext uri="{BB962C8B-B14F-4D97-AF65-F5344CB8AC3E}">
        <p14:creationId xmlns:p14="http://schemas.microsoft.com/office/powerpoint/2010/main" val="213057099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238</a:t>
            </a:fld>
            <a:endParaRPr lang="en-US"/>
          </a:p>
        </p:txBody>
      </p:sp>
    </p:spTree>
    <p:extLst>
      <p:ext uri="{BB962C8B-B14F-4D97-AF65-F5344CB8AC3E}">
        <p14:creationId xmlns:p14="http://schemas.microsoft.com/office/powerpoint/2010/main" val="205152521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2218696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240</a:t>
            </a:fld>
            <a:endParaRPr lang="en-US"/>
          </a:p>
        </p:txBody>
      </p:sp>
    </p:spTree>
    <p:extLst>
      <p:ext uri="{BB962C8B-B14F-4D97-AF65-F5344CB8AC3E}">
        <p14:creationId xmlns:p14="http://schemas.microsoft.com/office/powerpoint/2010/main" val="419454600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241</a:t>
            </a:fld>
            <a:endParaRPr lang="en-US"/>
          </a:p>
        </p:txBody>
      </p:sp>
    </p:spTree>
    <p:extLst>
      <p:ext uri="{BB962C8B-B14F-4D97-AF65-F5344CB8AC3E}">
        <p14:creationId xmlns:p14="http://schemas.microsoft.com/office/powerpoint/2010/main" val="388500732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210797208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250129115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248</a:t>
            </a:fld>
            <a:endParaRPr lang="en-US"/>
          </a:p>
        </p:txBody>
      </p:sp>
    </p:spTree>
    <p:extLst>
      <p:ext uri="{BB962C8B-B14F-4D97-AF65-F5344CB8AC3E}">
        <p14:creationId xmlns:p14="http://schemas.microsoft.com/office/powerpoint/2010/main" val="428847874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249</a:t>
            </a:fld>
            <a:endParaRPr lang="en-US"/>
          </a:p>
        </p:txBody>
      </p:sp>
    </p:spTree>
    <p:extLst>
      <p:ext uri="{BB962C8B-B14F-4D97-AF65-F5344CB8AC3E}">
        <p14:creationId xmlns:p14="http://schemas.microsoft.com/office/powerpoint/2010/main" val="3568488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250</a:t>
            </a:fld>
            <a:endParaRPr lang="en-US"/>
          </a:p>
        </p:txBody>
      </p:sp>
    </p:spTree>
    <p:extLst>
      <p:ext uri="{BB962C8B-B14F-4D97-AF65-F5344CB8AC3E}">
        <p14:creationId xmlns:p14="http://schemas.microsoft.com/office/powerpoint/2010/main" val="250546853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251</a:t>
            </a:fld>
            <a:endParaRPr lang="en-US"/>
          </a:p>
        </p:txBody>
      </p:sp>
    </p:spTree>
    <p:extLst>
      <p:ext uri="{BB962C8B-B14F-4D97-AF65-F5344CB8AC3E}">
        <p14:creationId xmlns:p14="http://schemas.microsoft.com/office/powerpoint/2010/main" val="332983174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Jung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252</a:t>
            </a:fld>
            <a:endParaRPr lang="en-US"/>
          </a:p>
        </p:txBody>
      </p:sp>
    </p:spTree>
    <p:extLst>
      <p:ext uri="{BB962C8B-B14F-4D97-AF65-F5344CB8AC3E}">
        <p14:creationId xmlns:p14="http://schemas.microsoft.com/office/powerpoint/2010/main" val="255291593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253</a:t>
            </a:fld>
            <a:endParaRPr lang="en-US"/>
          </a:p>
        </p:txBody>
      </p:sp>
    </p:spTree>
    <p:extLst>
      <p:ext uri="{BB962C8B-B14F-4D97-AF65-F5344CB8AC3E}">
        <p14:creationId xmlns:p14="http://schemas.microsoft.com/office/powerpoint/2010/main" val="58838219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 (N18276)</a:t>
            </a:r>
          </a:p>
          <a:p>
            <a:pPr marL="365760" indent="-182880">
              <a:spcBef>
                <a:spcPts val="600"/>
              </a:spcBef>
              <a:buFont typeface="Arial" panose="020B0604020202020204" pitchFamily="34" charset="0"/>
              <a:buChar char="•"/>
            </a:pPr>
            <a:r>
              <a:rPr lang="en-AU" sz="1600" b="0" dirty="0"/>
              <a:t>Published as ISO/IEC/IEEE 8802-15-4:2024</a:t>
            </a:r>
            <a:endParaRPr lang="en-AU" sz="1400" b="0"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254</a:t>
            </a:fld>
            <a:endParaRPr lang="en-US"/>
          </a:p>
        </p:txBody>
      </p:sp>
    </p:spTree>
    <p:extLst>
      <p:ext uri="{BB962C8B-B14F-4D97-AF65-F5344CB8AC3E}">
        <p14:creationId xmlns:p14="http://schemas.microsoft.com/office/powerpoint/2010/main" val="32308816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255</a:t>
            </a:fld>
            <a:endParaRPr lang="en-US"/>
          </a:p>
        </p:txBody>
      </p:sp>
    </p:spTree>
    <p:extLst>
      <p:ext uri="{BB962C8B-B14F-4D97-AF65-F5344CB8AC3E}">
        <p14:creationId xmlns:p14="http://schemas.microsoft.com/office/powerpoint/2010/main" val="88193495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256</a:t>
            </a:fld>
            <a:endParaRPr lang="en-US"/>
          </a:p>
        </p:txBody>
      </p:sp>
    </p:spTree>
    <p:extLst>
      <p:ext uri="{BB962C8B-B14F-4D97-AF65-F5344CB8AC3E}">
        <p14:creationId xmlns:p14="http://schemas.microsoft.com/office/powerpoint/2010/main" val="155510509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257</a:t>
            </a:fld>
            <a:endParaRPr lang="en-US"/>
          </a:p>
        </p:txBody>
      </p:sp>
    </p:spTree>
    <p:extLst>
      <p:ext uri="{BB962C8B-B14F-4D97-AF65-F5344CB8AC3E}">
        <p14:creationId xmlns:p14="http://schemas.microsoft.com/office/powerpoint/2010/main" val="67975424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258</a:t>
            </a:fld>
            <a:endParaRPr lang="en-US"/>
          </a:p>
        </p:txBody>
      </p:sp>
    </p:spTree>
    <p:extLst>
      <p:ext uri="{BB962C8B-B14F-4D97-AF65-F5344CB8AC3E}">
        <p14:creationId xmlns:p14="http://schemas.microsoft.com/office/powerpoint/2010/main" val="418043670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259</a:t>
            </a:fld>
            <a:endParaRPr lang="en-US"/>
          </a:p>
        </p:txBody>
      </p:sp>
    </p:spTree>
    <p:extLst>
      <p:ext uri="{BB962C8B-B14F-4D97-AF65-F5344CB8AC3E}">
        <p14:creationId xmlns:p14="http://schemas.microsoft.com/office/powerpoint/2010/main" val="1739652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260</a:t>
            </a:fld>
            <a:endParaRPr lang="en-US"/>
          </a:p>
        </p:txBody>
      </p:sp>
    </p:spTree>
    <p:extLst>
      <p:ext uri="{BB962C8B-B14F-4D97-AF65-F5344CB8AC3E}">
        <p14:creationId xmlns:p14="http://schemas.microsoft.com/office/powerpoint/2010/main" val="315626151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261</a:t>
            </a:fld>
            <a:endParaRPr lang="en-US"/>
          </a:p>
        </p:txBody>
      </p:sp>
    </p:spTree>
    <p:extLst>
      <p:ext uri="{BB962C8B-B14F-4D97-AF65-F5344CB8AC3E}">
        <p14:creationId xmlns:p14="http://schemas.microsoft.com/office/powerpoint/2010/main" val="127941327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rgbClr val="00B050"/>
                </a:solidFill>
              </a:rPr>
              <a:t>passed</a:t>
            </a:r>
            <a:r>
              <a:rPr lang="en-AU" dirty="0">
                <a:solidFill>
                  <a:schemeClr val="accent2"/>
                </a:solidFill>
              </a:rPr>
              <a:t>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(N18277)</a:t>
            </a:r>
          </a:p>
          <a:p>
            <a:pPr>
              <a:buFont typeface="Arial" panose="020B0604020202020204" pitchFamily="34" charset="0"/>
              <a:buChar char="•"/>
            </a:pPr>
            <a:r>
              <a:rPr lang="en-AU" b="0" dirty="0"/>
              <a:t>(Aug 2024) IEEE 802.1 comment responses received (N 18290)</a:t>
            </a:r>
          </a:p>
          <a:p>
            <a:pPr>
              <a:buFont typeface="Arial" panose="020B0604020202020204" pitchFamily="34" charset="0"/>
              <a:buChar char="•"/>
            </a:pPr>
            <a:r>
              <a:rPr lang="en-AU" b="0" dirty="0"/>
              <a:t>(Aug 2024) Published as ISO/IEC/IEEE 8802-1Q2024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262</a:t>
            </a:fld>
            <a:endParaRPr lang="en-US" dirty="0"/>
          </a:p>
        </p:txBody>
      </p:sp>
    </p:spTree>
    <p:extLst>
      <p:ext uri="{BB962C8B-B14F-4D97-AF65-F5344CB8AC3E}">
        <p14:creationId xmlns:p14="http://schemas.microsoft.com/office/powerpoint/2010/main" val="405200307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be done to advance IEEE 802.11 specifications in ISO/IEC JTC 1/SC 6?</a:t>
            </a:r>
          </a:p>
        </p:txBody>
      </p:sp>
      <p:sp>
        <p:nvSpPr>
          <p:cNvPr id="3" name="Content Placeholder 2"/>
          <p:cNvSpPr>
            <a:spLocks noGrp="1"/>
          </p:cNvSpPr>
          <p:nvPr>
            <p:ph idx="1"/>
          </p:nvPr>
        </p:nvSpPr>
        <p:spPr/>
        <p:txBody>
          <a:bodyPr/>
          <a:lstStyle/>
          <a:p>
            <a:pPr marL="0" indent="0">
              <a:spcBef>
                <a:spcPts val="0"/>
              </a:spcBef>
            </a:pPr>
            <a:r>
              <a:rPr lang="en-AU" b="0" dirty="0"/>
              <a:t>Andrew Myles has been posting on LinkedIn with his thoughts on the topic:</a:t>
            </a:r>
          </a:p>
          <a:p>
            <a:pPr marL="285750" indent="-285750">
              <a:spcBef>
                <a:spcPts val="0"/>
              </a:spcBef>
              <a:buFont typeface="Arial" panose="020B0604020202020204" pitchFamily="34" charset="0"/>
              <a:buChar char="•"/>
            </a:pPr>
            <a:r>
              <a:rPr lang="en-AU" b="0" dirty="0">
                <a:hlinkClick r:id="rId2"/>
              </a:rPr>
              <a:t>ISO needs to follow its own ISO Patent Policy</a:t>
            </a:r>
            <a:r>
              <a:rPr lang="en-AU" b="0" dirty="0"/>
              <a:t> (August 2024)</a:t>
            </a:r>
          </a:p>
          <a:p>
            <a:pPr marL="285750" indent="-285750">
              <a:spcBef>
                <a:spcPts val="0"/>
              </a:spcBef>
              <a:buFont typeface="Arial" panose="020B0604020202020204" pitchFamily="34" charset="0"/>
              <a:buChar char="•"/>
            </a:pPr>
            <a:r>
              <a:rPr lang="en-AU" b="0" dirty="0">
                <a:hlinkClick r:id="rId3"/>
              </a:rPr>
              <a:t>802.11ax related patent declarations to ISO are required!</a:t>
            </a:r>
            <a:r>
              <a:rPr lang="en-AU" b="0" dirty="0"/>
              <a:t> (July 2024)</a:t>
            </a:r>
          </a:p>
          <a:p>
            <a:pPr marL="285750" indent="-285750">
              <a:spcBef>
                <a:spcPts val="0"/>
              </a:spcBef>
              <a:buFont typeface="Arial" panose="020B0604020202020204" pitchFamily="34" charset="0"/>
              <a:buChar char="•"/>
            </a:pPr>
            <a:r>
              <a:rPr lang="en-AU" b="0" dirty="0">
                <a:hlinkClick r:id="rId4"/>
              </a:rPr>
              <a:t>ISO needs to act...</a:t>
            </a:r>
            <a:r>
              <a:rPr lang="en-AU" b="0" dirty="0"/>
              <a:t> (June 2024)</a:t>
            </a:r>
          </a:p>
          <a:p>
            <a:pPr marL="0" indent="0">
              <a:spcBef>
                <a:spcPts val="0"/>
              </a:spcBef>
            </a:pP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263</a:t>
            </a:fld>
            <a:endParaRPr lang="en-US"/>
          </a:p>
        </p:txBody>
      </p:sp>
    </p:spTree>
    <p:extLst>
      <p:ext uri="{BB962C8B-B14F-4D97-AF65-F5344CB8AC3E}">
        <p14:creationId xmlns:p14="http://schemas.microsoft.com/office/powerpoint/2010/main" val="605950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4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353269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Jul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134206004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IEEE 802 JTC1 SC session in November 2024</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a:buFont typeface="Arial" panose="020B0604020202020204" pitchFamily="34" charset="0"/>
              <a:buChar char="•"/>
            </a:pPr>
            <a:r>
              <a:rPr lang="en-US" dirty="0"/>
              <a:t>This meeting is part of the November IEEE 802 plenary session.</a:t>
            </a:r>
          </a:p>
          <a:p>
            <a:pPr>
              <a:buFont typeface="Arial" panose="020B0604020202020204" pitchFamily="34" charset="0"/>
              <a:buChar char="•"/>
            </a:pPr>
            <a:endParaRPr lang="en-US" dirty="0"/>
          </a:p>
          <a:p>
            <a:pPr>
              <a:buFont typeface="Arial" panose="020B0604020202020204" pitchFamily="34" charset="0"/>
              <a:buChar char="•"/>
            </a:pPr>
            <a:r>
              <a:rPr lang="en-US" dirty="0"/>
              <a:t>You must pay the registration fee whether attending in-person or remotely.</a:t>
            </a:r>
          </a:p>
          <a:p>
            <a:pPr>
              <a:buFont typeface="Arial" panose="020B0604020202020204" pitchFamily="34" charset="0"/>
              <a:buChar char="•"/>
            </a:pPr>
            <a:endParaRPr lang="en-US" dirty="0"/>
          </a:p>
          <a:p>
            <a:pPr>
              <a:buFont typeface="Arial" panose="020B0604020202020204" pitchFamily="34" charset="0"/>
              <a:buChar char="•"/>
            </a:pPr>
            <a:r>
              <a:rPr lang="en-US" dirty="0"/>
              <a:t>If you have not already done so, you can register here: </a:t>
            </a:r>
            <a:r>
              <a:rPr lang="en-US" dirty="0">
                <a:hlinkClick r:id="rId2"/>
              </a:rPr>
              <a:t>https://cvent.me/eDZgoD</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If you do not intend to register for this session you must leave this meeting and, if you have logged attendance on IMAT, email the 802 LMSC Executive Secretary to have your attendance cancelled.</a:t>
            </a:r>
          </a:p>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38982111"/>
              </p:ext>
            </p:extLst>
          </p:nvPr>
        </p:nvGraphicFramePr>
        <p:xfrm>
          <a:off x="152399" y="1828800"/>
          <a:ext cx="8839199" cy="39117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25 Sep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25 Sep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17 Apr 24</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Feb 25</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Jul 24</a:t>
                      </a:r>
                      <a:endParaRPr lang="en-AU" sz="1600" b="0" kern="1200" dirty="0">
                        <a:solidFill>
                          <a:schemeClr val="accent2"/>
                        </a:solidFill>
                        <a:latin typeface="+mn-lt"/>
                        <a:ea typeface="+mn-ea"/>
                        <a:cs typeface="Arial" panose="020B0604020202020204" pitchFamily="34" charset="0"/>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Feb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03 Mar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10 Mar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7 Aug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.1ASdm</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31 Dec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597852275"/>
              </p:ext>
            </p:extLst>
          </p:nvPr>
        </p:nvGraphicFramePr>
        <p:xfrm>
          <a:off x="152399" y="1828800"/>
          <a:ext cx="8839199" cy="26212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31 Dec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72501989"/>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Oct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r h="330320">
                <a:tc>
                  <a:txBody>
                    <a:bodyPr/>
                    <a:lstStyle/>
                    <a:p>
                      <a:r>
                        <a:rPr lang="en-AU" sz="1600" dirty="0">
                          <a:latin typeface="+mj-lt"/>
                          <a:cs typeface="Arial" panose="020B0604020202020204" pitchFamily="34" charset="0"/>
                        </a:rPr>
                        <a:t>.1Qdy</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577947352"/>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839426082"/>
                  </a:ext>
                </a:extLst>
              </a:tr>
              <a:tr h="330320">
                <a:tc>
                  <a:txBody>
                    <a:bodyPr/>
                    <a:lstStyle/>
                    <a:p>
                      <a:r>
                        <a:rPr lang="en-AU" sz="1600" dirty="0">
                          <a:latin typeface="+mj-lt"/>
                          <a:cs typeface="Arial" panose="020B0604020202020204" pitchFamily="34" charset="0"/>
                        </a:rPr>
                        <a:t>.1DG</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D4.0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9281745"/>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8802-1CM:2019 – closes 2 December 2024</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67923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rgbClr val="00B050"/>
                </a:solidFill>
              </a:rPr>
              <a:t>passed</a:t>
            </a:r>
            <a:endParaRPr lang="en-AU" dirty="0">
              <a:solidFill>
                <a:schemeClr val="accent2"/>
              </a:solidFill>
            </a:endParaRPr>
          </a:p>
          <a:p>
            <a:pPr marL="234950" indent="-234950">
              <a:buFont typeface="Arial" panose="020B0604020202020204" pitchFamily="34" charset="0"/>
              <a:buChar char="•"/>
            </a:pPr>
            <a:r>
              <a:rPr lang="en-AU" b="0" dirty="0"/>
              <a:t>Ballot opened 8 May 2024; closed 25 September 2024</a:t>
            </a:r>
          </a:p>
          <a:p>
            <a:pPr marL="234950" indent="-234950">
              <a:buFont typeface="Arial" panose="020B0604020202020204" pitchFamily="34" charset="0"/>
              <a:buChar char="•"/>
            </a:pPr>
            <a:r>
              <a:rPr lang="en-AU" b="0" dirty="0"/>
              <a:t>Vote was 10/0/8 (Y/N/A) with 1 comment from the China NB (which otherwise abstained)</a:t>
            </a:r>
          </a:p>
          <a:p>
            <a:pPr marL="234950" indent="-234950">
              <a:buFont typeface="Arial" panose="020B0604020202020204" pitchFamily="34" charset="0"/>
              <a:buChar char="•"/>
            </a:pPr>
            <a:r>
              <a:rPr lang="en-AU" b="0" dirty="0"/>
              <a:t>(Oct 2024) Comment response generated for approval in Nov 2024</a:t>
            </a:r>
          </a:p>
          <a:p>
            <a:pPr marL="234950" indent="-234950">
              <a:buFont typeface="Arial" panose="020B0604020202020204" pitchFamily="34" charset="0"/>
              <a:buChar char="•"/>
            </a:pPr>
            <a:r>
              <a:rPr lang="en-AU" b="0" dirty="0"/>
              <a:t>(Nov 2024) To be published as ISO/IEC/IEEE 8802-1Q:2024/</a:t>
            </a:r>
            <a:r>
              <a:rPr lang="en-AU" b="0" dirty="0" err="1"/>
              <a:t>Amd</a:t>
            </a:r>
            <a:r>
              <a:rPr lang="en-AU" b="0" dirty="0"/>
              <a:t> 35</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25 September 24 with a comment from the China NB</a:t>
            </a:r>
          </a:p>
          <a:p>
            <a:pPr>
              <a:buFont typeface="Arial" panose="020B0604020202020204" pitchFamily="34" charset="0"/>
              <a:buChar char="•"/>
            </a:pPr>
            <a:r>
              <a:rPr lang="en-AU" b="0" dirty="0"/>
              <a:t>(Oct 2024) Comment response generated for approval in Nov 2024</a:t>
            </a:r>
          </a:p>
          <a:p>
            <a:pPr>
              <a:buFont typeface="Arial" panose="020B0604020202020204" pitchFamily="34" charset="0"/>
              <a:buChar char="•"/>
            </a:pPr>
            <a:r>
              <a:rPr lang="en-AU" b="0" dirty="0"/>
              <a:t>(Nov 2024) To be published as ISO/IEC/IEEE 8802-1AE:2020/</a:t>
            </a:r>
            <a:r>
              <a:rPr lang="en-AU" b="0" dirty="0" err="1"/>
              <a:t>Amd</a:t>
            </a:r>
            <a:r>
              <a:rPr lang="en-AU" b="0" dirty="0"/>
              <a:t> 4</a:t>
            </a:r>
          </a:p>
          <a:p>
            <a:pPr>
              <a:buFont typeface="Arial" panose="020B0604020202020204" pitchFamily="34" charset="0"/>
              <a:buChar char="•"/>
            </a:pPr>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195263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approved at July plenary (N 18291)</a:t>
            </a:r>
            <a:endParaRPr lang="en-AU" sz="1600" b="0" dirty="0">
              <a:latin typeface="Arial" panose="020B0604020202020204" pitchFamily="34" charset="0"/>
            </a:endParaRPr>
          </a:p>
          <a:p>
            <a:r>
              <a:rPr lang="en-AU" dirty="0"/>
              <a:t>FDIS ballot: </a:t>
            </a:r>
            <a:r>
              <a:rPr lang="en-AU" dirty="0">
                <a:solidFill>
                  <a:schemeClr val="accent2"/>
                </a:solidFill>
              </a:rPr>
              <a:t>closes 12 Feb 2025</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738417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chemeClr val="accent2"/>
                </a:solidFill>
              </a:rPr>
              <a:t>closes 12 Feb 2025</a:t>
            </a:r>
          </a:p>
          <a:p>
            <a:pPr marL="173038" indent="-173038">
              <a:buFont typeface="Arial" panose="020B0604020202020204" pitchFamily="34" charset="0"/>
              <a:buChar char="•"/>
            </a:pPr>
            <a:r>
              <a:rPr lang="en-AU" b="0" dirty="0"/>
              <a:t>With IEEE 802.1Q-REV-2022 FDIS passed, ballot initiated 25 Sep 2024</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471756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chemeClr val="accent2"/>
                </a:solidFill>
              </a:rPr>
              <a:t>closes 3 Mar 2025</a:t>
            </a:r>
          </a:p>
          <a:p>
            <a:pPr marL="173038" indent="-173038">
              <a:buFont typeface="Arial" panose="020B0604020202020204" pitchFamily="34" charset="0"/>
              <a:buChar char="•"/>
            </a:pPr>
            <a:r>
              <a:rPr lang="en-AU" b="0" dirty="0"/>
              <a:t>(Oct 2024) FDIS ballot initiated</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4976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chemeClr val="accent2"/>
                </a:solidFill>
              </a:rPr>
              <a:t>closes 10 Mar 2025</a:t>
            </a:r>
          </a:p>
          <a:p>
            <a:pPr>
              <a:buFont typeface="Arial" panose="020B0604020202020204" pitchFamily="34" charset="0"/>
              <a:buChar char="•"/>
            </a:pPr>
            <a:r>
              <a:rPr lang="en-AU" b="0" dirty="0">
                <a:latin typeface="+mj-lt"/>
              </a:rPr>
              <a:t>(Oct 2024) Ballot opened</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40522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(7 Aug 2024) Passed on a vote of 9/0/9 with no comments. (N 18282)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793155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617761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chemeClr val="accent2"/>
                </a:solidFill>
              </a:rPr>
              <a:t>closes 31 Dec 2024</a:t>
            </a:r>
          </a:p>
          <a:p>
            <a:pPr marL="233363" indent="-233363">
              <a:buFont typeface="Arial" panose="020B0604020202020204" pitchFamily="34" charset="0"/>
              <a:buChar char="•"/>
            </a:pPr>
            <a:r>
              <a:rPr lang="en-AU" b="0" dirty="0"/>
              <a:t>(2 Nov 2024) Ballot initiated</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301549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chemeClr val="accent2"/>
                </a:solidFill>
              </a:rPr>
              <a:t>closes 31 Dec 2024</a:t>
            </a:r>
          </a:p>
          <a:p>
            <a:pPr marL="233363" indent="-233363">
              <a:buFont typeface="Arial" panose="020B0604020202020204" pitchFamily="34" charset="0"/>
              <a:buChar char="•"/>
            </a:pPr>
            <a:r>
              <a:rPr lang="en-AU" b="0" dirty="0"/>
              <a:t>(2 Nov 2024) Ballot initiated</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495865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closes 26 October 2024</a:t>
            </a:r>
          </a:p>
          <a:p>
            <a:pPr marL="182880" indent="-182880">
              <a:buFont typeface="Arial" panose="020B0604020202020204" pitchFamily="34" charset="0"/>
              <a:buChar char="•"/>
            </a:pPr>
            <a:r>
              <a:rPr lang="en-AU" b="0" dirty="0"/>
              <a:t>(Jul 2024) Pre-ballot requested</a:t>
            </a:r>
          </a:p>
          <a:p>
            <a:pPr marL="182880" indent="-182880">
              <a:buFont typeface="Arial" panose="020B0604020202020204" pitchFamily="34" charset="0"/>
              <a:buChar char="•"/>
            </a:pPr>
            <a:r>
              <a:rPr lang="en-AU" b="0" dirty="0"/>
              <a:t>(27 Aug 2024) Ballot initiated</a:t>
            </a:r>
          </a:p>
          <a:p>
            <a:pPr marL="182880" indent="-182880">
              <a:buFont typeface="Arial" panose="020B0604020202020204" pitchFamily="34" charset="0"/>
              <a:buChar char="•"/>
            </a:pPr>
            <a:r>
              <a:rPr lang="en-AU" b="0" dirty="0"/>
              <a:t>(10 Oct 2024) Passed: 8-0-10 with the usual IEEE 802.1X comment from the China NB</a:t>
            </a:r>
          </a:p>
          <a:p>
            <a:pPr marL="182880" indent="-182880">
              <a:buFont typeface="Arial" panose="020B0604020202020204" pitchFamily="34" charset="0"/>
              <a:buChar char="•"/>
            </a:pPr>
            <a:r>
              <a:rPr lang="en-AU" b="0" dirty="0"/>
              <a:t>(30 Oct 2024) Initial comment responses available for review; approval expected during Nov 2024 plenary</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076935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chemeClr val="accent2"/>
                </a:solidFill>
              </a:rPr>
              <a:t>in ballot</a:t>
            </a:r>
          </a:p>
          <a:p>
            <a:pPr marL="173038" indent="-173038">
              <a:buFont typeface="Arial" panose="020B0604020202020204" pitchFamily="34" charset="0"/>
              <a:buChar char="•"/>
            </a:pPr>
            <a:r>
              <a:rPr lang="en-AU" b="0" dirty="0"/>
              <a:t>(Mar 2024) EC approved sending for ballot upon publication</a:t>
            </a:r>
          </a:p>
          <a:p>
            <a:pPr marL="173038" indent="-173038">
              <a:buFont typeface="Arial" panose="020B0604020202020204" pitchFamily="34" charset="0"/>
              <a:buChar char="•"/>
            </a:pPr>
            <a:r>
              <a:rPr lang="en-AU" b="0" dirty="0"/>
              <a:t>(Sept 2024) Ballot opened; closes 27 Nov 2024 (N</a:t>
            </a:r>
            <a:r>
              <a:rPr lang="en-US" b="0" i="0" u="none" strike="noStrike" dirty="0">
                <a:solidFill>
                  <a:srgbClr val="000000"/>
                </a:solidFill>
                <a:effectLst/>
              </a:rPr>
              <a:t>18327</a:t>
            </a:r>
            <a:r>
              <a:rPr lang="en-US" b="0" i="0" u="none" strike="noStrike" dirty="0">
                <a:solidFill>
                  <a:srgbClr val="000000"/>
                </a:solidFill>
                <a:effectLst/>
                <a:latin typeface="Helvetica" pitchFamily="2" charset="0"/>
              </a:rPr>
              <a:t>)</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617637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pPr lvl="1"/>
            <a:r>
              <a:rPr lang="en-AU" dirty="0"/>
              <a:t>(Nov 2024) D2.1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5686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 [probably May 2024]</a:t>
            </a:r>
          </a:p>
          <a:p>
            <a:r>
              <a:rPr lang="en-US" dirty="0"/>
              <a:t>60-day</a:t>
            </a:r>
            <a:r>
              <a:rPr lang="en-AU" dirty="0"/>
              <a:t> pre-ballot: </a:t>
            </a:r>
            <a:r>
              <a:rPr lang="en-AU" dirty="0">
                <a:solidFill>
                  <a:schemeClr val="accent2"/>
                </a:solidFill>
              </a:rPr>
              <a:t>waiting</a:t>
            </a:r>
          </a:p>
          <a:p>
            <a:pPr marL="0" indent="0"/>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151265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(Jul 2024) Awaiting start of SA ballot before sending for information</a:t>
            </a:r>
          </a:p>
          <a:p>
            <a:pPr lvl="1"/>
            <a:r>
              <a:rPr lang="en-AU" dirty="0">
                <a:latin typeface="+mj-lt"/>
              </a:rPr>
              <a:t>(Sept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35198637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58850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795304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submitted</a:t>
            </a:r>
            <a:r>
              <a:rPr lang="en-AU" dirty="0">
                <a:solidFill>
                  <a:schemeClr val="accent2"/>
                </a:solidFill>
              </a:rPr>
              <a:t>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sz="1400" b="0" dirty="0"/>
              <a:t>Passed on a vote of 7-1-11</a:t>
            </a:r>
          </a:p>
          <a:p>
            <a:pPr lvl="2">
              <a:spcBef>
                <a:spcPts val="600"/>
              </a:spcBef>
              <a:buFont typeface="Arial" panose="020B0604020202020204" pitchFamily="34" charset="0"/>
              <a:buChar char="•"/>
            </a:pPr>
            <a:r>
              <a:rPr lang="en-US" sz="1400" dirty="0"/>
              <a:t>China NB comments:</a:t>
            </a:r>
          </a:p>
          <a:p>
            <a:pPr lvl="3">
              <a:spcBef>
                <a:spcPts val="600"/>
              </a:spcBef>
              <a:buFont typeface="Arial" panose="020B0604020202020204" pitchFamily="34" charset="0"/>
              <a:buChar char="•"/>
            </a:pPr>
            <a:r>
              <a:rPr lang="en-US" sz="1200" b="0" dirty="0"/>
              <a:t>No integral security mechanism</a:t>
            </a:r>
          </a:p>
          <a:p>
            <a:pPr lvl="3">
              <a:spcBef>
                <a:spcPts val="600"/>
              </a:spcBef>
              <a:buFont typeface="Arial" panose="020B0604020202020204" pitchFamily="34" charset="0"/>
              <a:buChar char="•"/>
            </a:pPr>
            <a:r>
              <a:rPr lang="en-US" sz="1200" dirty="0"/>
              <a:t>IEEE negative </a:t>
            </a:r>
            <a:r>
              <a:rPr lang="en-US" sz="1200" dirty="0" err="1"/>
              <a:t>LoAs</a:t>
            </a:r>
            <a:r>
              <a:rPr lang="en-US" sz="1200" dirty="0"/>
              <a:t> should be disqualifying and prevent balloting under PSDO</a:t>
            </a:r>
          </a:p>
          <a:p>
            <a:pPr lvl="2">
              <a:spcBef>
                <a:spcPts val="600"/>
              </a:spcBef>
              <a:buFont typeface="Arial" panose="020B0604020202020204" pitchFamily="34" charset="0"/>
              <a:buChar char="•"/>
            </a:pPr>
            <a:r>
              <a:rPr lang="en-US" sz="1400" b="0" dirty="0"/>
              <a:t>Response to ballot comments </a:t>
            </a:r>
            <a:r>
              <a:rPr lang="en-US" sz="1400" dirty="0"/>
              <a:t>posted 26 June 24 (N18270)</a:t>
            </a:r>
            <a:endParaRPr lang="en-US" sz="1400"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80872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no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064787"/>
              </p:ext>
            </p:extLst>
          </p:nvPr>
        </p:nvGraphicFramePr>
        <p:xfrm>
          <a:off x="190500" y="1916677"/>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endParaRPr lang="en-GB" sz="1600" b="0" dirty="0">
                        <a:solidFill>
                          <a:schemeClr val="tx1"/>
                        </a:solidFill>
                        <a:latin typeface="+mj-lt"/>
                      </a:endParaRPr>
                    </a:p>
                  </a:txBody>
                  <a:tcPr/>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957511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p>
          <a:p>
            <a:pPr marL="0" indent="0">
              <a:spcBef>
                <a:spcPts val="0"/>
              </a:spcBef>
            </a:pPr>
            <a:endParaRPr lang="en-US"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Andrew Myles has put together his thoughts on resolving the IEEE 802.11ax approval blockage in ISO:</a:t>
            </a:r>
          </a:p>
          <a:p>
            <a:pPr marL="0" indent="0">
              <a:spcBef>
                <a:spcPts val="0"/>
              </a:spcBef>
            </a:pPr>
            <a:r>
              <a:rPr lang="en-AU" b="0" dirty="0">
                <a:hlinkClick r:id="rId2"/>
              </a:rPr>
              <a:t>https://mentor.ieee.org/802.11/dcn/24/11-24-1721-00-0jtc-resolving-the-802-11ax-approval-blockage-in-iso.pptx</a:t>
            </a:r>
            <a:endParaRPr lang="en-US" b="0" dirty="0">
              <a:solidFill>
                <a:srgbClr val="000000"/>
              </a:solidFill>
              <a:latin typeface="Aptos" panose="020B0004020202020204" pitchFamily="34" charset="0"/>
            </a:endParaRPr>
          </a:p>
          <a:p>
            <a:pPr marL="0" indent="0">
              <a:spcBef>
                <a:spcPts val="0"/>
              </a:spcBef>
            </a:pPr>
            <a:endParaRPr lang="en-US" b="0"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 there is an accompanying letter that he would like to see sent to the relevant IEEE 802.11ax patent holders:</a:t>
            </a:r>
          </a:p>
          <a:p>
            <a:pPr marL="0" indent="0">
              <a:spcBef>
                <a:spcPts val="0"/>
              </a:spcBef>
            </a:pPr>
            <a:r>
              <a:rPr lang="en-AU" b="0" dirty="0">
                <a:hlinkClick r:id="rId3"/>
              </a:rPr>
              <a:t>https://mentor.ieee.org/802.11/dcn/24/11-24-1722-01-0jtc-proposed-letter-to-11ax-patent-holders.docx</a:t>
            </a:r>
            <a:endParaRPr lang="en-US" b="0" dirty="0">
              <a:solidFill>
                <a:srgbClr val="000000"/>
              </a:solidFill>
              <a:latin typeface="Aptos" panose="020B0004020202020204" pitchFamily="34" charset="0"/>
            </a:endParaRPr>
          </a:p>
          <a:p>
            <a:pPr marL="0" indent="0">
              <a:spcBef>
                <a:spcPts val="0"/>
              </a:spcBef>
            </a:pPr>
            <a:endParaRPr lang="en-AU" b="0" dirty="0"/>
          </a:p>
          <a:p>
            <a:pPr marL="0" indent="0">
              <a:spcBef>
                <a:spcPts val="0"/>
              </a:spcBef>
            </a:pPr>
            <a:r>
              <a:rPr lang="en-AU" b="0" dirty="0"/>
              <a:t>These subsume the LinkedIn posts that were noted previously.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5197910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7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1591280"/>
              </p:ext>
            </p:extLst>
          </p:nvPr>
        </p:nvGraphicFramePr>
        <p:xfrm>
          <a:off x="152399" y="1524000"/>
          <a:ext cx="8839199" cy="29260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27 Nov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r h="271325">
                <a:tc>
                  <a:txBody>
                    <a:bodyPr/>
                    <a:lstStyle/>
                    <a:p>
                      <a:pPr algn="l"/>
                      <a:r>
                        <a:rPr lang="en-AU" sz="1600" b="0" dirty="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80361086"/>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kern="1200" dirty="0">
                          <a:solidFill>
                            <a:schemeClr val="accent2"/>
                          </a:solidFill>
                          <a:latin typeface="+mn-lt"/>
                          <a:ea typeface="+mn-ea"/>
                          <a:cs typeface="Arial" panose="020B0604020202020204" pitchFamily="34" charset="0"/>
                        </a:rPr>
                        <a:t>Std</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154290473"/>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719737466"/>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Sep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95306217"/>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61230196"/>
                  </a:ext>
                </a:extLst>
              </a:tr>
              <a:tr h="271325">
                <a:tc>
                  <a:txBody>
                    <a:bodyPr/>
                    <a:lstStyle/>
                    <a:p>
                      <a:pPr algn="l"/>
                      <a:r>
                        <a:rPr lang="en-AU" sz="1600" b="0" dirty="0">
                          <a:solidFill>
                            <a:schemeClr val="tx1"/>
                          </a:solidFill>
                          <a:latin typeface="+mj-lt"/>
                          <a:cs typeface="Arial" panose="020B0604020202020204" pitchFamily="34" charset="0"/>
                        </a:rPr>
                        <a:t>.4-2024</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967524967"/>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33929152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680289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waiting</a:t>
            </a:r>
          </a:p>
          <a:p>
            <a:pPr lvl="1"/>
            <a:r>
              <a:rPr lang="en-US" dirty="0"/>
              <a:t>Awaiting publication by IEEE</a:t>
            </a:r>
          </a:p>
          <a:p>
            <a:r>
              <a:rPr lang="en-US" dirty="0"/>
              <a:t>60-day</a:t>
            </a:r>
            <a:r>
              <a:rPr lang="en-AU" dirty="0"/>
              <a:t> pre-ballot: </a:t>
            </a:r>
            <a:r>
              <a:rPr lang="en-AU" dirty="0">
                <a:solidFill>
                  <a:schemeClr val="accent2"/>
                </a:solidFill>
              </a:rPr>
              <a:t>waiting</a:t>
            </a:r>
          </a:p>
          <a:p>
            <a:pPr lvl="2"/>
            <a:endParaRPr lang="en-AU" dirty="0"/>
          </a:p>
          <a:p>
            <a:r>
              <a:rPr lang="en-AU" dirty="0"/>
              <a:t>FDIS ballot: </a:t>
            </a:r>
            <a:r>
              <a:rPr lang="en-AU" dirty="0">
                <a:solidFill>
                  <a:schemeClr val="accent2"/>
                </a:solidFill>
              </a:rPr>
              <a:t>waiting</a:t>
            </a:r>
            <a:endParaRPr lang="en-AU" sz="1400" b="0"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76020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Mar 2024</a:t>
            </a:r>
          </a:p>
          <a:p>
            <a:pPr lvl="1"/>
            <a:r>
              <a:rPr lang="en-US" dirty="0"/>
              <a:t>(May 2023) IEEE 802.15.3 was to be on RevCom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chemeClr val="accent2"/>
                </a:solidFill>
              </a:rPr>
              <a:t>in ballot</a:t>
            </a:r>
          </a:p>
          <a:p>
            <a:pPr marL="182880" indent="-182880">
              <a:buFont typeface="Arial" panose="020B0604020202020204" pitchFamily="34" charset="0"/>
              <a:buChar char="•"/>
            </a:pPr>
            <a:r>
              <a:rPr lang="en-AU" b="0" dirty="0"/>
              <a:t>(June 2024) LMSC authorized submission</a:t>
            </a:r>
          </a:p>
          <a:p>
            <a:pPr marL="182880" indent="-182880">
              <a:buFont typeface="Arial" panose="020B0604020202020204" pitchFamily="34" charset="0"/>
              <a:buChar char="•"/>
            </a:pPr>
            <a:r>
              <a:rPr lang="en-AU" b="0" dirty="0"/>
              <a:t>(Sept 2024) Ballot opened; closes 27 Nov 2024 (N</a:t>
            </a:r>
            <a:r>
              <a:rPr lang="en-US" b="0" i="0" u="none" strike="noStrike" dirty="0">
                <a:solidFill>
                  <a:srgbClr val="000000"/>
                </a:solidFill>
                <a:effectLst/>
              </a:rPr>
              <a:t>18326</a:t>
            </a:r>
            <a:r>
              <a:rPr lang="en-AU" b="0"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652629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Ballot closed 23 July 2024</a:t>
            </a:r>
          </a:p>
          <a:p>
            <a:pPr>
              <a:buFont typeface="Arial" panose="020B0604020202020204" pitchFamily="34" charset="0"/>
              <a:buChar char="•"/>
            </a:pPr>
            <a:r>
              <a:rPr lang="en-AU" b="0" dirty="0"/>
              <a:t>Passed 9/1/7 with 1 comment from the China NB</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84394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pPr lvl="1"/>
            <a:r>
              <a:rPr lang="en-AU" dirty="0"/>
              <a:t>(Jun 2024) D7 should have been sent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7511148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t>Passed 8 Nov 24 on a vote of 9-1-7 with 1 comment from the China NB</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301126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RevCom, should be published as IEEE 802.15.13-2023.</a:t>
            </a:r>
          </a:p>
          <a:p>
            <a:pPr lvl="1"/>
            <a:r>
              <a:rPr lang="en-GB" dirty="0">
                <a:latin typeface="Arial" panose="020B0604020202020204" pitchFamily="34" charset="0"/>
              </a:rPr>
              <a:t>(Sep 2024) Submitted for information (N18324)</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9356556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A revision is in process</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5567559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4218874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8068247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142137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Forwarding IEEE 802.19.1 to JTC 1/SC 6 for information</a:t>
            </a:r>
          </a:p>
        </p:txBody>
      </p:sp>
      <p:sp>
        <p:nvSpPr>
          <p:cNvPr id="3" name="Content Placeholder 2"/>
          <p:cNvSpPr>
            <a:spLocks noGrp="1"/>
          </p:cNvSpPr>
          <p:nvPr>
            <p:ph idx="1"/>
          </p:nvPr>
        </p:nvSpPr>
        <p:spPr/>
        <p:txBody>
          <a:bodyPr/>
          <a:lstStyle/>
          <a:p>
            <a:r>
              <a:rPr lang="en-AU" dirty="0"/>
              <a:t>IEEE 802.19.1-2018 is “</a:t>
            </a:r>
            <a:r>
              <a:rPr lang="en-US" b="1" dirty="0"/>
              <a:t>Wireless Network Coexistence Methods</a:t>
            </a:r>
            <a:r>
              <a:rPr lang="en-AU" dirty="0"/>
              <a:t>”</a:t>
            </a:r>
          </a:p>
          <a:p>
            <a:pPr>
              <a:buFont typeface="Arial" panose="020B0604020202020204" pitchFamily="34" charset="0"/>
              <a:buChar char="•"/>
            </a:pPr>
            <a:r>
              <a:rPr lang="en-AU" b="0" dirty="0"/>
              <a:t>During the July LMSC meeting, it was moved to forward this standard to JTC 1/SC 6 for information</a:t>
            </a:r>
          </a:p>
          <a:p>
            <a:pPr>
              <a:buFont typeface="Arial" panose="020B0604020202020204" pitchFamily="34" charset="0"/>
              <a:buChar char="•"/>
            </a:pPr>
            <a:r>
              <a:rPr lang="en-AU" b="0" dirty="0"/>
              <a:t>However… There is a negative </a:t>
            </a:r>
            <a:r>
              <a:rPr lang="en-AU" b="0" dirty="0" err="1"/>
              <a:t>LoA</a:t>
            </a:r>
            <a:r>
              <a:rPr lang="en-AU" b="0" dirty="0"/>
              <a:t> that pertains to it</a:t>
            </a:r>
          </a:p>
          <a:p>
            <a:pPr>
              <a:buFont typeface="Arial" panose="020B0604020202020204" pitchFamily="34" charset="0"/>
              <a:buChar char="•"/>
            </a:pPr>
            <a:r>
              <a:rPr lang="en-AU" b="0" dirty="0"/>
              <a:t>Forwarding of IEEE 802.19.1 will be held in abeyance. </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21771896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22230226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2915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40150213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for Drone Formation Flying Show – Communication Security Requirement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There was a PWI brought up for drone formation flying show communication security requirements.</a:t>
            </a:r>
          </a:p>
          <a:p>
            <a:pPr lvl="1"/>
            <a:r>
              <a:rPr lang="en-US" dirty="0"/>
              <a:t>Approval of a liaison with IEEE COM/SDB </a:t>
            </a:r>
            <a:r>
              <a:rPr lang="en-US" dirty="0" err="1"/>
              <a:t>AerCom</a:t>
            </a:r>
            <a:r>
              <a:rPr lang="en-US" dirty="0"/>
              <a:t> has now passed a CIB by a vote of 6/0/12. Dr. Hyun-Kook </a:t>
            </a:r>
            <a:r>
              <a:rPr lang="en-US" dirty="0" err="1"/>
              <a:t>Kahng</a:t>
            </a:r>
            <a:r>
              <a:rPr lang="en-US" dirty="0"/>
              <a:t> (South Korea) will be the liaison representative. (N 18281)</a:t>
            </a:r>
          </a:p>
          <a:p>
            <a:pPr lvl="1"/>
            <a:r>
              <a:rPr lang="en-US" dirty="0"/>
              <a:t>Updated PWI presentation (1 N 422) from China NB indicates an interest in working in parallel with IEEE </a:t>
            </a:r>
            <a:r>
              <a:rPr lang="en-US" dirty="0" err="1"/>
              <a:t>AerCom</a:t>
            </a:r>
            <a:r>
              <a:rPr lang="en-US" dirty="0"/>
              <a:t> – the same principals are proposing a very similar PAR (P1937.15) in COM/</a:t>
            </a:r>
            <a:r>
              <a:rPr lang="en-US" dirty="0" err="1"/>
              <a:t>AerCom</a:t>
            </a:r>
            <a:r>
              <a:rPr lang="en-US" dirty="0"/>
              <a:t>-SC/COM/Aer-Com-SC/CSRDFFLS).</a:t>
            </a:r>
          </a:p>
          <a:p>
            <a:pPr lvl="1"/>
            <a:r>
              <a:rPr lang="en-US" dirty="0"/>
              <a:t>No action on IEEE 802, however with IEEE 802.11 sometimes used for drone control, we should pay attention to the future work on this topic.</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20614814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FYI: Liaison to JTC 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53265" y="1371600"/>
            <a:ext cx="7772400" cy="4114800"/>
          </a:xfrm>
        </p:spPr>
        <p:txBody>
          <a:bodyPr/>
          <a:lstStyle/>
          <a:p>
            <a:pPr lvl="1"/>
            <a:r>
              <a:rPr lang="en-US" dirty="0"/>
              <a:t>JTC 1/WG 14 (Quantum Information Technology) has been shut down.</a:t>
            </a:r>
          </a:p>
          <a:p>
            <a:pPr lvl="1"/>
            <a:r>
              <a:rPr lang="en-US" dirty="0"/>
              <a:t>JTC 3 (Quantum Technologies) has been created.</a:t>
            </a:r>
          </a:p>
          <a:p>
            <a:pPr lvl="1"/>
            <a:r>
              <a:rPr lang="en-US" dirty="0"/>
              <a:t>The convenor of JTC 1/WG 14 is appointed as the liaison to JTC 3.</a:t>
            </a:r>
          </a:p>
          <a:p>
            <a:pPr lvl="1"/>
            <a:r>
              <a:rPr lang="en-US" dirty="0"/>
              <a:t>SC 6’s liaison to JTC 1/WG 14 was ended, with no further action to be taken.</a:t>
            </a:r>
          </a:p>
          <a:p>
            <a:pPr lvl="1"/>
            <a:r>
              <a:rPr lang="en-US" dirty="0"/>
              <a:t>Now SC 6/AG 4 has reconsidered this and decided that they would like SC 6 to name </a:t>
            </a:r>
            <a:r>
              <a:rPr lang="en-US" dirty="0" err="1"/>
              <a:t>Zhenhai</a:t>
            </a:r>
            <a:r>
              <a:rPr lang="en-US" dirty="0"/>
              <a:t> Huang (China/IWNCOMM) as liaison to JTC 3. Because modulation.</a:t>
            </a:r>
          </a:p>
          <a:p>
            <a:pPr lvl="1"/>
            <a:r>
              <a:rPr lang="en-US" dirty="0"/>
              <a:t>IEEE 802 has not taken much action on quantum technologies to date, although IEEE 802.11 WNG heard a presentation on post-quantum 802.11 (</a:t>
            </a:r>
            <a:r>
              <a:rPr lang="en-US" dirty="0">
                <a:hlinkClick r:id="rId2"/>
              </a:rPr>
              <a:t>11-24-/1103r00</a:t>
            </a:r>
            <a:r>
              <a:rPr lang="en-US" dirty="0"/>
              <a:t>).</a:t>
            </a:r>
          </a:p>
          <a:p>
            <a:pPr lvl="1"/>
            <a:r>
              <a:rPr lang="en-US" dirty="0">
                <a:effectLst/>
                <a:latin typeface="Arial" panose="020B0604020202020204" pitchFamily="34" charset="0"/>
              </a:rPr>
              <a:t>China NB is asking to work on Guidelines for designing Communication Security Protocols in the context of Migration to Post Quantum cryptography (GD-CSP) (1 N 425)</a:t>
            </a:r>
          </a:p>
          <a:p>
            <a:pPr lvl="1"/>
            <a:r>
              <a:rPr lang="en-US" dirty="0">
                <a:latin typeface="Arial" panose="020B0604020202020204" pitchFamily="34" charset="0"/>
              </a:rPr>
              <a:t>Should IEEE 802 take a position on any of this?</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1368385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proposes to hold a plenary meeting in June 2025 in London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2-6 June 2025</a:t>
            </a:r>
          </a:p>
          <a:p>
            <a:r>
              <a:rPr lang="en-AU" dirty="0"/>
              <a:t>Location</a:t>
            </a:r>
          </a:p>
          <a:p>
            <a:pPr lvl="1"/>
            <a:r>
              <a:rPr lang="en-AU" dirty="0"/>
              <a:t>BSI, London, UK</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TBD: WG 1 calling notice</a:t>
            </a:r>
          </a:p>
          <a:p>
            <a:pPr lvl="1"/>
            <a:r>
              <a:rPr lang="en-AU" sz="1800" kern="0" dirty="0"/>
              <a:t>TBD: Proposals for new WG1 agenda items / Proposals for the addition of new WG1 work item proposals</a:t>
            </a:r>
          </a:p>
          <a:p>
            <a:pPr lvl="1"/>
            <a:r>
              <a:rPr lang="en-AU" sz="1800" kern="0" dirty="0"/>
              <a:t>TBD: Contributions on existing WG1 agenda items and submitted documents</a:t>
            </a:r>
          </a:p>
          <a:p>
            <a:pPr lvl="1"/>
            <a:r>
              <a:rPr lang="en-AU" sz="1800" kern="0" dirty="0"/>
              <a:t>TBD: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was an election SC plenary for a new JTC 1/SC 6 Chair during the October 2024 plenary.</a:t>
            </a:r>
          </a:p>
          <a:p>
            <a:pPr lvl="1"/>
            <a:r>
              <a:rPr lang="en-AU" dirty="0"/>
              <a:t>South Korea nominated </a:t>
            </a:r>
            <a:r>
              <a:rPr lang="en-US" dirty="0">
                <a:effectLst/>
                <a:latin typeface="Arial" panose="020B0604020202020204" pitchFamily="34" charset="0"/>
              </a:rPr>
              <a:t>Dr. </a:t>
            </a:r>
            <a:r>
              <a:rPr lang="en-US" dirty="0" err="1">
                <a:effectLst/>
                <a:latin typeface="Arial" panose="020B0604020202020204" pitchFamily="34" charset="0"/>
              </a:rPr>
              <a:t>Shingak</a:t>
            </a:r>
            <a:r>
              <a:rPr lang="en-US" dirty="0">
                <a:effectLst/>
                <a:latin typeface="Arial" panose="020B0604020202020204" pitchFamily="34" charset="0"/>
              </a:rPr>
              <a:t> Kang for the position and he was elected to replace longtime chair </a:t>
            </a:r>
            <a:r>
              <a:rPr lang="en-US" dirty="0"/>
              <a:t>Dr. Hyun Kook </a:t>
            </a:r>
            <a:r>
              <a:rPr lang="en-US" dirty="0" err="1"/>
              <a:t>Kahng</a:t>
            </a:r>
            <a:r>
              <a:rPr lang="en-US" dirty="0"/>
              <a:t>.</a:t>
            </a:r>
            <a:endParaRPr lang="en-US" dirty="0">
              <a:effectLst/>
              <a:latin typeface="Arial" panose="020B0604020202020204" pitchFamily="34" charset="0"/>
            </a:endParaRPr>
          </a:p>
          <a:p>
            <a:pPr lvl="1"/>
            <a:r>
              <a:rPr lang="en-US" dirty="0">
                <a:latin typeface="Arial" panose="020B0604020202020204" pitchFamily="34" charset="0"/>
              </a:rPr>
              <a:t>Kang is currently the convenor of JTC 1/SC 6/WG 7 and has been so for 20 years. He will </a:t>
            </a:r>
            <a:r>
              <a:rPr lang="en-US">
                <a:latin typeface="Arial" panose="020B0604020202020204" pitchFamily="34" charset="0"/>
              </a:rPr>
              <a:t>retain this position as well.</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735417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June 2024</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979580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9312439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2024,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32331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3176505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2852344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27897</Words>
  <Application>Microsoft Macintosh PowerPoint</Application>
  <PresentationFormat>On-screen Show (4:3)</PresentationFormat>
  <Paragraphs>3791</Paragraphs>
  <Slides>263</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263</vt:i4>
      </vt:variant>
    </vt:vector>
  </HeadingPairs>
  <TitlesOfParts>
    <vt:vector size="271" baseType="lpstr">
      <vt:lpstr>Aptos</vt:lpstr>
      <vt:lpstr>Arial</vt:lpstr>
      <vt:lpstr>Calibri</vt:lpstr>
      <vt:lpstr>Helvetica</vt:lpstr>
      <vt:lpstr>Times New Roman</vt:lpstr>
      <vt:lpstr>Wingdings</vt:lpstr>
      <vt:lpstr>802-11-Submission</vt:lpstr>
      <vt:lpstr>Acrobat Document</vt:lpstr>
      <vt:lpstr>IEEE 802 JTC1 Standing Committee November 2024 agenda (mixed mode)</vt:lpstr>
      <vt:lpstr>This document will be used to provide information for any IEEE 802 JTC1 SC meetings in November 2024</vt:lpstr>
      <vt:lpstr>Registration is required for the IEEE 802 JTC1 SC session in November 2024</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12 November 2024 in the PM2 slot in Vancouver, BC, CA</vt:lpstr>
      <vt:lpstr>The IEEE 802 JTC1 SC regular meeting has a high-level list of agenda items to be considered</vt:lpstr>
      <vt:lpstr>The IEEE 802 JTC1 SC will consider approving its agenda</vt:lpstr>
      <vt:lpstr>The IEEE 802 JTC1 SC will consider approval of the minutes of its September 2024 meeting</vt:lpstr>
      <vt:lpstr>The goals of the IEEE 802 JTC1 SC were reaffirmed by the IEEE 802 EC in July 2024</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106 standards through the PSDO adoption process, with 37 in-process</vt:lpstr>
      <vt:lpstr>IEEE 802.1 WG has sent 51 standards completely through the PSDO adoption process</vt:lpstr>
      <vt:lpstr>IEEE 802.1 WG has sent 51 standards completely through the PSDO adoption process</vt:lpstr>
      <vt:lpstr>IEEE 802.1 WG has sent 51 standards completely through the PSDO adoption process</vt:lpstr>
      <vt:lpstr>IEEE 802.1 WG has sent 51 standards completely through the PSDO adoption process</vt:lpstr>
      <vt:lpstr>IEEE 802.1 WG has sent 51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4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15 standards in the pipeline for adoption under the PSDO</vt:lpstr>
      <vt:lpstr>IEEE 802.1 has 15 standards in the pipeline for adoption under the PSDO</vt:lpstr>
      <vt:lpstr>IEEE 802.1 WG has a number of regular participants in IEEE 802 JTC1 SC activities</vt:lpstr>
      <vt:lpstr>Systematic review of ISO versions of IEEE 802.1 standards</vt:lpstr>
      <vt:lpstr>Bridges &amp; Bridged Networks: Congestion Isolation IEEE 802.1Qcz</vt:lpstr>
      <vt:lpstr>MAC Privacy Protection IEEE 802.1AEdk D2.1</vt:lpstr>
      <vt:lpstr>YANG Data Model for Ethertypes IEEE 802f </vt:lpstr>
      <vt:lpstr>YANG Data Models for Scheduled Traffic, Frame Preemption, Per-Stream Filtering &amp; Policing IEEE 802.1Qcw</vt:lpstr>
      <vt:lpstr>Automatic Attachment to Provider Backbone Bridging (PBB) services IEEE 802.1Qcj</vt:lpstr>
      <vt:lpstr>Timing and Synchronization for Time-Sensitive Applications Amendment: Inclusive Terminology IEEE 802.1ASdr</vt:lpstr>
      <vt:lpstr>Automatic Attachment to Provider Backbone Bridging (PBB) services IEEE 802.1CS-2020/Cor-1</vt:lpstr>
      <vt:lpstr>Quality of Service Provision by Network Systems IEEE 802.1DC</vt:lpstr>
      <vt:lpstr>Hot Standby IEEE 802.1ASdm</vt:lpstr>
      <vt:lpstr>Timing and Synchronization for Time-Sensitive Applications: YANG Data Model IEEE 802.1ASdn</vt:lpstr>
      <vt:lpstr>Configuration Enhancements for Time-Sensitive Networking IEEE 802.1Qdj</vt:lpstr>
      <vt:lpstr>YANG Data Models for the Credit-Based Shaper  IEEE 802.1Qdx</vt:lpstr>
      <vt:lpstr>YANG for the Multiple Spanning Tree Protocol  IEEE 802.1Qdy</vt:lpstr>
      <vt:lpstr>Overview and Architecture IEEE 802-REVc</vt:lpstr>
      <vt:lpstr>TSN Profile for Automotive IEEE 802.1DG</vt:lpstr>
      <vt:lpstr>IEEE 802.3 has 1 standard in the pipeline for adoption under the PSDO process and 7 awaiting submission</vt:lpstr>
      <vt:lpstr>IEEE 802.3 WG has a number of regular participants in IEEE 802 JTC1 SC activities</vt:lpstr>
      <vt:lpstr>IEEE 802.3-REV</vt:lpstr>
      <vt:lpstr>IEEE 802.11 has no standards in the pipeline for adoption under the PSDO</vt:lpstr>
      <vt:lpstr>IEEE 802.11 WG has a number of regular participants in IEEE 802 JTC1 SC activities</vt:lpstr>
      <vt:lpstr>IEEE 802.11 amendments are no longer being submitted to ISO/IEC JTC 1/SC 6 nor are any existing submission being processed further</vt:lpstr>
      <vt:lpstr>IEEE 802.15 WG has 7 standards in the pipeline for adoption under the PSDO</vt:lpstr>
      <vt:lpstr>IEEE 802.15 WG has a number of regular participants in IEEE 802 JTC1 SC activities</vt:lpstr>
      <vt:lpstr>Low-rate wireless networks  IEEE 802.15.4-2024</vt:lpstr>
      <vt:lpstr>High data rate wireless multi-media networks IEEE 802.15.3-2023</vt:lpstr>
      <vt:lpstr>Short-range optical wireless communications  IEEE 802.15.7-2018 </vt:lpstr>
      <vt:lpstr>Higher rate, longer range optical camera communications IEEE 802.15.7a </vt:lpstr>
      <vt:lpstr>Transport of key management protocol (KMP) datagrams  IEEE 802.15.9-2021</vt:lpstr>
      <vt:lpstr>Multi Gigabit/sec Optical Wireless Communication IEEE 802.15.13 </vt:lpstr>
      <vt:lpstr>Body Area Networking There is no need to submit IEEE 802.15.6-2012 for ratification as ISO/IEC/IEEE standard</vt:lpstr>
      <vt:lpstr>Wireless Smart Utility Network Field Area Network  Related: IEEE 2857-2021</vt:lpstr>
      <vt:lpstr>IEEE 802.19 has not yet considered submissions to the PSDO process</vt:lpstr>
      <vt:lpstr>IEEE 802.19 WG has had a number of regular participants in IEEE 802 JTC1 SC activities</vt:lpstr>
      <vt:lpstr>Forwarding IEEE 802.19.1 to JTC 1/SC 6 for information</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PWI Proposal for Drone Formation Flying Show – Communication Security Requirement</vt:lpstr>
      <vt:lpstr>FYI: Liaison to JTC 3</vt:lpstr>
      <vt:lpstr>SC 6 proposes to hold a plenary meeting in June 2025 in London</vt:lpstr>
      <vt:lpstr>JTC 1/SC 6 Chair election</vt:lpstr>
      <vt:lpstr>The JTC1 SC chair will develop a liaison report for the SC 6 plenary meeting in June 2024</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IEEE 802.11 has 7 standards in the pipeline for adoption under the PSDO and 7 awaiting submission</vt:lpstr>
      <vt:lpstr>IEEE 802.11 has 7 standards in the pipeline for adoption under the PSDO and 7 awaiting submission (continued)</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lpstr>PWI Proposal on WLAN Network Slicing Technology Specification</vt:lpstr>
      <vt:lpstr>ISO/IEC JTC 1/SC 6 has a new Committee Manager as of July 2019</vt:lpstr>
      <vt:lpstr>ISO/IEC JTC1 has changed the rules so that “experts” rather than “NBs” participate in WGs</vt:lpstr>
      <vt:lpstr>Low-rate wireless networks  IEEE 802.15.4-2020 5-month FDIS ballot closed in July 2024</vt:lpstr>
      <vt:lpstr>Extension to low-energy critical infrastructure monitoring PHY IEEE 802.15.4w-2020</vt:lpstr>
      <vt:lpstr>AES-256 encryption &amp; security extensions IEEE 802.15.4y-2021</vt:lpstr>
      <vt:lpstr>Enhanced UWB PHYs &amp; associated ranging techniques IEEE 802.15.4z-2020</vt:lpstr>
      <vt:lpstr>Higher data rate extension to Smart Utility Network FSK PHY IEEE 802.15.4aa-2022</vt:lpstr>
      <vt:lpstr>100 Gb/s wireless switched point-to-point physical layer IEEE 802.15.3d-2017 </vt:lpstr>
      <vt:lpstr>High-rate close proximity point-to-point communications  IEEE 802.15.3e-2017 </vt:lpstr>
      <vt:lpstr>Extending the PHY for mmWave to operate from 57.0 GHz to 71 GHz IEEE 802.15.3f-2017</vt:lpstr>
      <vt:lpstr>Bridges &amp; Bridged Networks IEEE 802.1Q-REV-2022</vt:lpstr>
      <vt:lpstr>What can be done to advance IEEE 802.11 specifications in ISO/IEC JTC 1/SC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2024-11-09T16:21:37Z</dcterms:modified>
</cp:coreProperties>
</file>