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70" r:id="rId2"/>
  </p:sldMasterIdLst>
  <p:notesMasterIdLst>
    <p:notesMasterId r:id="rId50"/>
  </p:notesMasterIdLst>
  <p:handoutMasterIdLst>
    <p:handoutMasterId r:id="rId51"/>
  </p:handoutMasterIdLst>
  <p:sldIdLst>
    <p:sldId id="278" r:id="rId3"/>
    <p:sldId id="488" r:id="rId4"/>
    <p:sldId id="489" r:id="rId5"/>
    <p:sldId id="342" r:id="rId6"/>
    <p:sldId id="343" r:id="rId7"/>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345" r:id="rId22"/>
    <p:sldId id="386" r:id="rId23"/>
    <p:sldId id="385" r:id="rId24"/>
    <p:sldId id="517" r:id="rId25"/>
    <p:sldId id="518" r:id="rId26"/>
    <p:sldId id="519" r:id="rId27"/>
    <p:sldId id="551" r:id="rId28"/>
    <p:sldId id="344" r:id="rId29"/>
    <p:sldId id="1988" r:id="rId30"/>
    <p:sldId id="1987" r:id="rId31"/>
    <p:sldId id="550" r:id="rId32"/>
    <p:sldId id="513" r:id="rId33"/>
    <p:sldId id="422" r:id="rId34"/>
    <p:sldId id="579" r:id="rId35"/>
    <p:sldId id="580" r:id="rId36"/>
    <p:sldId id="1995" r:id="rId37"/>
    <p:sldId id="1996" r:id="rId38"/>
    <p:sldId id="606" r:id="rId39"/>
    <p:sldId id="1991" r:id="rId40"/>
    <p:sldId id="1992" r:id="rId41"/>
    <p:sldId id="2000" r:id="rId42"/>
    <p:sldId id="1997" r:id="rId43"/>
    <p:sldId id="1998" r:id="rId44"/>
    <p:sldId id="2001" r:id="rId45"/>
    <p:sldId id="1999" r:id="rId46"/>
    <p:sldId id="2002" r:id="rId47"/>
    <p:sldId id="1993" r:id="rId48"/>
    <p:sldId id="377" r:id="rId49"/>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Header and Safety" id="{8F22C820-E670-44D8-9823-C8D1F63B6BD0}">
          <p14:sldIdLst>
            <p14:sldId id="278"/>
            <p14:sldId id="488"/>
            <p14:sldId id="489"/>
          </p14:sldIdLst>
        </p14:section>
        <p14:section name="Opening Plenary" id="{745EF735-8875-4793-8B15-B4B925E207DC}">
          <p14:sldIdLst>
            <p14:sldId id="342"/>
            <p14:sldId id="343"/>
            <p14:sldId id="256"/>
            <p14:sldId id="257"/>
            <p14:sldId id="258"/>
            <p14:sldId id="259"/>
            <p14:sldId id="260"/>
            <p14:sldId id="261"/>
            <p14:sldId id="262"/>
            <p14:sldId id="263"/>
            <p14:sldId id="264"/>
            <p14:sldId id="265"/>
            <p14:sldId id="266"/>
            <p14:sldId id="267"/>
            <p14:sldId id="268"/>
            <p14:sldId id="269"/>
            <p14:sldId id="345"/>
            <p14:sldId id="386"/>
            <p14:sldId id="385"/>
            <p14:sldId id="517"/>
            <p14:sldId id="518"/>
            <p14:sldId id="519"/>
            <p14:sldId id="551"/>
            <p14:sldId id="344"/>
            <p14:sldId id="1988"/>
            <p14:sldId id="1987"/>
            <p14:sldId id="550"/>
            <p14:sldId id="513"/>
          </p14:sldIdLst>
        </p14:section>
        <p14:section name="Future Venue AdHoc" id="{62AAA70D-62EB-49EC-BD11-BF0D7278381D}">
          <p14:sldIdLst>
            <p14:sldId id="422"/>
            <p14:sldId id="579"/>
            <p14:sldId id="580"/>
            <p14:sldId id="1995"/>
            <p14:sldId id="1996"/>
          </p14:sldIdLst>
        </p14:section>
        <p14:section name="Friday Closing Plenary" id="{60C8A1DD-480C-49A6-8C62-66D5172C2187}">
          <p14:sldIdLst>
            <p14:sldId id="606"/>
            <p14:sldId id="1991"/>
            <p14:sldId id="1992"/>
            <p14:sldId id="2000"/>
            <p14:sldId id="1997"/>
            <p14:sldId id="1998"/>
            <p14:sldId id="2001"/>
            <p14:sldId id="1999"/>
            <p14:sldId id="2002"/>
          </p14:sldIdLst>
        </p14:section>
        <p14:section name="802 Telecons and Tutorial" id="{3691E67F-3ED7-4A7D-969D-B7987AAE5135}">
          <p14:sldIdLst>
            <p14:sldId id="1993"/>
            <p14:sldId id="3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69BE28"/>
    <a:srgbClr val="0066FF"/>
    <a:srgbClr val="33CCFF"/>
    <a:srgbClr val="99FF99"/>
    <a:srgbClr val="FFFF00"/>
    <a:srgbClr val="FFCC00"/>
    <a:srgbClr val="DDDDDD"/>
    <a:srgbClr val="2FB1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E9C9BB-BD8E-4656-B2C3-4892A76FDFF6}" v="2" dt="2024-07-19T20:23:37.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343" autoAdjust="0"/>
  </p:normalViewPr>
  <p:slideViewPr>
    <p:cSldViewPr>
      <p:cViewPr varScale="1">
        <p:scale>
          <a:sx n="86" d="100"/>
          <a:sy n="86" d="100"/>
        </p:scale>
        <p:origin x="114" y="132"/>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FDE9C9BB-BD8E-4656-B2C3-4892A76FDFF6}"/>
    <pc:docChg chg="undo custSel addSld modSld modSection">
      <pc:chgData name="Jon Rosdahl" userId="2820f357-2dd4-4127-8713-e0bfde0fd756" providerId="ADAL" clId="{FDE9C9BB-BD8E-4656-B2C3-4892A76FDFF6}" dt="2024-07-19T20:23:37.188" v="53" actId="14100"/>
      <pc:docMkLst>
        <pc:docMk/>
      </pc:docMkLst>
      <pc:sldChg chg="modSp new mod">
        <pc:chgData name="Jon Rosdahl" userId="2820f357-2dd4-4127-8713-e0bfde0fd756" providerId="ADAL" clId="{FDE9C9BB-BD8E-4656-B2C3-4892A76FDFF6}" dt="2024-07-19T20:23:37.188" v="53" actId="14100"/>
        <pc:sldMkLst>
          <pc:docMk/>
          <pc:sldMk cId="3336702894" sldId="2002"/>
        </pc:sldMkLst>
        <pc:spChg chg="mod">
          <ac:chgData name="Jon Rosdahl" userId="2820f357-2dd4-4127-8713-e0bfde0fd756" providerId="ADAL" clId="{FDE9C9BB-BD8E-4656-B2C3-4892A76FDFF6}" dt="2024-07-19T20:21:38.355" v="32" actId="20577"/>
          <ac:spMkLst>
            <pc:docMk/>
            <pc:sldMk cId="3336702894" sldId="2002"/>
            <ac:spMk id="2" creationId="{5B8DB953-5C1F-64C9-83FC-1CCD578E5F94}"/>
          </ac:spMkLst>
        </pc:spChg>
        <pc:spChg chg="mod">
          <ac:chgData name="Jon Rosdahl" userId="2820f357-2dd4-4127-8713-e0bfde0fd756" providerId="ADAL" clId="{FDE9C9BB-BD8E-4656-B2C3-4892A76FDFF6}" dt="2024-07-19T20:23:37.188" v="53" actId="14100"/>
          <ac:spMkLst>
            <pc:docMk/>
            <pc:sldMk cId="3336702894" sldId="2002"/>
            <ac:spMk id="3" creationId="{13A0C282-9D70-B45B-119B-D0C6F274EC8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5970" name="Rectangle 2">
            <a:extLst>
              <a:ext uri="{FF2B5EF4-FFF2-40B4-BE49-F238E27FC236}">
                <a16:creationId xmlns:a16="http://schemas.microsoft.com/office/drawing/2014/main" id="{C4E73362-6F77-B48C-4845-A720CBF56F2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595971" name="Rectangle 3">
            <a:extLst>
              <a:ext uri="{FF2B5EF4-FFF2-40B4-BE49-F238E27FC236}">
                <a16:creationId xmlns:a16="http://schemas.microsoft.com/office/drawing/2014/main" id="{33E8B8D0-786A-4A52-4481-146C4C2B7684}"/>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595972" name="Rectangle 4">
            <a:extLst>
              <a:ext uri="{FF2B5EF4-FFF2-40B4-BE49-F238E27FC236}">
                <a16:creationId xmlns:a16="http://schemas.microsoft.com/office/drawing/2014/main" id="{7432AF3F-587B-1929-8FBD-31D418B860AA}"/>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595973" name="Rectangle 5">
            <a:extLst>
              <a:ext uri="{FF2B5EF4-FFF2-40B4-BE49-F238E27FC236}">
                <a16:creationId xmlns:a16="http://schemas.microsoft.com/office/drawing/2014/main" id="{D01118A0-23CA-1F30-CFA8-FAE049544DEA}"/>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1BF840F5-73D8-4C49-8CA2-02B9D40FA99A}"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4B7C88D3-7AFC-E8EC-BD8A-BB2D5640032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107523" name="Rectangle 3">
            <a:extLst>
              <a:ext uri="{FF2B5EF4-FFF2-40B4-BE49-F238E27FC236}">
                <a16:creationId xmlns:a16="http://schemas.microsoft.com/office/drawing/2014/main" id="{56B44987-7B25-A524-3CAB-D9868D29433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107524" name="Rectangle 4">
            <a:extLst>
              <a:ext uri="{FF2B5EF4-FFF2-40B4-BE49-F238E27FC236}">
                <a16:creationId xmlns:a16="http://schemas.microsoft.com/office/drawing/2014/main" id="{465A97CF-59A3-5104-8DE8-1D79CE89C2DB}"/>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5" name="Rectangle 5">
            <a:extLst>
              <a:ext uri="{FF2B5EF4-FFF2-40B4-BE49-F238E27FC236}">
                <a16:creationId xmlns:a16="http://schemas.microsoft.com/office/drawing/2014/main" id="{49BB6068-6E46-13CF-F53E-2D552B3C9F60}"/>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7526" name="Rectangle 6">
            <a:extLst>
              <a:ext uri="{FF2B5EF4-FFF2-40B4-BE49-F238E27FC236}">
                <a16:creationId xmlns:a16="http://schemas.microsoft.com/office/drawing/2014/main" id="{7E4B10D7-FF09-E3BF-47E2-D0D35D968734}"/>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107527" name="Rectangle 7">
            <a:extLst>
              <a:ext uri="{FF2B5EF4-FFF2-40B4-BE49-F238E27FC236}">
                <a16:creationId xmlns:a16="http://schemas.microsoft.com/office/drawing/2014/main" id="{02F88482-BC8A-7CD4-9B39-6C6060D97D46}"/>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9D9A5F81-010C-45C5-B0D5-1FA113717E2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freepngimg.com/png/3501-microphone-png-image" TargetMode="External"/><Relationship Id="rId7" Type="http://schemas.openxmlformats.org/officeDocument/2006/relationships/hyperlink" Target="https://www.bluecinetech.co.uk/projector-screens/"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androidpctv.com/yg620-fullhd-projector-price/" TargetMode="External"/><Relationship Id="rId4" Type="http://schemas.openxmlformats.org/officeDocument/2006/relationships/hyperlink" Target="https://creativecommons.org/licenses/by-nc/3.0/"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ieee802.or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64CDDE6-0122-26AF-B40A-C8B93EAC6CCA}"/>
              </a:ext>
            </a:extLst>
          </p:cNvPr>
          <p:cNvSpPr>
            <a:spLocks noGrp="1" noChangeArrowheads="1"/>
          </p:cNvSpPr>
          <p:nvPr>
            <p:ph type="sldNum" sz="quarter" idx="5"/>
          </p:nvPr>
        </p:nvSpPr>
        <p:spPr>
          <a:ln/>
        </p:spPr>
        <p:txBody>
          <a:bodyPr/>
          <a:lstStyle/>
          <a:p>
            <a:fld id="{BEFF219C-B961-4708-8C23-7A3AEC5E8FCC}" type="slidenum">
              <a:rPr lang="en-US" altLang="en-US"/>
              <a:pPr/>
              <a:t>1</a:t>
            </a:fld>
            <a:endParaRPr lang="en-US" altLang="en-US"/>
          </a:p>
        </p:txBody>
      </p:sp>
      <p:sp>
        <p:nvSpPr>
          <p:cNvPr id="237570" name="Rectangle 2">
            <a:extLst>
              <a:ext uri="{FF2B5EF4-FFF2-40B4-BE49-F238E27FC236}">
                <a16:creationId xmlns:a16="http://schemas.microsoft.com/office/drawing/2014/main" id="{5940260B-0BAD-B444-B81A-720A5B6B9F66}"/>
              </a:ext>
            </a:extLst>
          </p:cNvPr>
          <p:cNvSpPr>
            <a:spLocks noGrp="1" noRot="1" noChangeAspect="1" noChangeArrowheads="1" noTextEdit="1"/>
          </p:cNvSpPr>
          <p:nvPr>
            <p:ph type="sldImg"/>
          </p:nvPr>
        </p:nvSpPr>
        <p:spPr>
          <a:xfrm>
            <a:off x="381000" y="685800"/>
            <a:ext cx="6096000" cy="3429000"/>
          </a:xfrm>
          <a:ln/>
        </p:spPr>
      </p:sp>
      <p:sp>
        <p:nvSpPr>
          <p:cNvPr id="237571" name="Rectangle 3">
            <a:extLst>
              <a:ext uri="{FF2B5EF4-FFF2-40B4-BE49-F238E27FC236}">
                <a16:creationId xmlns:a16="http://schemas.microsoft.com/office/drawing/2014/main" id="{18463BC1-32C9-454A-61A3-91FDF87AA5C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601f55b2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2601f55b2f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d236d88e7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2d236d88e72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d236d88e7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2d236d88e7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beae6e72b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2beae6e72b0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800" dirty="0">
                <a:hlinkClick r:id="rId3" tooltip="https://freepngimg.com/png/3501-microphone-png-image"/>
              </a:rPr>
              <a:t>This Photo</a:t>
            </a:r>
            <a:r>
              <a:rPr lang="en-CA" sz="800" dirty="0"/>
              <a:t> by Unknown Author is licensed under </a:t>
            </a:r>
            <a:r>
              <a:rPr lang="en-CA" sz="800" dirty="0">
                <a:hlinkClick r:id="rId4" tooltip="https://creativecommons.org/licenses/by-nc/3.0/"/>
              </a:rPr>
              <a:t>CC BY-NC</a:t>
            </a:r>
            <a:endParaRPr lang="en-CA"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5" tooltip="https://androidpctv.com/yg620-fullhd-projector-price/"/>
              </a:rPr>
              <a:t>This Photo</a:t>
            </a:r>
            <a:r>
              <a:rPr lang="en-CA" sz="1200" dirty="0"/>
              <a:t> by Unknown Author is licensed under </a:t>
            </a:r>
            <a:r>
              <a:rPr lang="en-CA" sz="1200" dirty="0">
                <a:hlinkClick r:id="rId6" tooltip="https://creativecommons.org/licenses/by-nc-sa/3.0/"/>
              </a:rPr>
              <a:t>CC BY-SA-NC</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7" tooltip="https://www.bluecinetech.co.uk/projector-screens/"/>
              </a:rPr>
              <a:t>This Photo</a:t>
            </a:r>
            <a:r>
              <a:rPr lang="en-CA" sz="1200" dirty="0"/>
              <a:t> by Unknown Author is licensed under </a:t>
            </a:r>
            <a:r>
              <a:rPr lang="en-CA" sz="1200" dirty="0">
                <a:hlinkClick r:id="rId8" tooltip="https://creativecommons.org/licenses/by-sa/3.0/"/>
              </a:rPr>
              <a:t>CC BY-SA</a:t>
            </a:r>
            <a:endParaRPr lang="en-CA" sz="1200" dirty="0"/>
          </a:p>
          <a:p>
            <a:endParaRPr lang="en-US" dirty="0"/>
          </a:p>
        </p:txBody>
      </p:sp>
      <p:sp>
        <p:nvSpPr>
          <p:cNvPr id="4" name="Header Placeholder 3"/>
          <p:cNvSpPr>
            <a:spLocks noGrp="1"/>
          </p:cNvSpPr>
          <p:nvPr>
            <p:ph type="hdr"/>
          </p:nvPr>
        </p:nvSpPr>
        <p:spPr/>
        <p:txBody>
          <a:bodyPr/>
          <a:lstStyle/>
          <a:p>
            <a:r>
              <a:rPr lang="en-US"/>
              <a:t>doc.: IEEE 802 EC-22/0204r0</a:t>
            </a:r>
          </a:p>
        </p:txBody>
      </p:sp>
      <p:sp>
        <p:nvSpPr>
          <p:cNvPr id="5" name="Date Placeholder 4"/>
          <p:cNvSpPr>
            <a:spLocks noGrp="1"/>
          </p:cNvSpPr>
          <p:nvPr>
            <p:ph type="dt"/>
          </p:nvPr>
        </p:nvSpPr>
        <p:spPr/>
        <p:txBody>
          <a:bodyPr/>
          <a:lstStyle/>
          <a:p>
            <a:r>
              <a:rPr lang="en-US"/>
              <a:t>March 2024</a:t>
            </a:r>
          </a:p>
        </p:txBody>
      </p:sp>
      <p:sp>
        <p:nvSpPr>
          <p:cNvPr id="6" name="Footer Placeholder 5"/>
          <p:cNvSpPr>
            <a:spLocks noGrp="1"/>
          </p:cNvSpPr>
          <p:nvPr>
            <p:ph type="ftr"/>
          </p:nvPr>
        </p:nvSpPr>
        <p:spPr/>
        <p:txBody>
          <a:bodyPr/>
          <a:lstStyle/>
          <a:p>
            <a:r>
              <a:rPr lang="en-US"/>
              <a:t>ec-24-0031-00-00EC</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22</a:t>
            </a:fld>
            <a:endParaRPr lang="en-US"/>
          </a:p>
        </p:txBody>
      </p:sp>
    </p:spTree>
    <p:extLst>
      <p:ext uri="{BB962C8B-B14F-4D97-AF65-F5344CB8AC3E}">
        <p14:creationId xmlns:p14="http://schemas.microsoft.com/office/powerpoint/2010/main" val="3856473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2025 July - Site Visit planned for Melia Castilla Madrid (May 21-25) – Draft Contract back from Hotel July 5</a:t>
            </a:r>
            <a:r>
              <a:rPr lang="en-US" baseline="30000" dirty="0"/>
              <a:t>th</a:t>
            </a:r>
            <a:r>
              <a:rPr lang="en-US" dirty="0"/>
              <a:t>.</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2025/2026 November – Terms and Conditions agreed to, need contract from Hotel (expect complete by end of June)</a:t>
            </a:r>
          </a:p>
          <a:p>
            <a:r>
              <a:rPr lang="en-US" dirty="0"/>
              <a:t>2026 March – Hyatt Regency Vancouver Contract - 802Fin-24/0005r0 – April 5, 2024</a:t>
            </a:r>
          </a:p>
          <a:p>
            <a:r>
              <a:rPr lang="en-US" dirty="0"/>
              <a:t>2027 March – Hilton Atlanta – need to get contract formalized – Targeted by end of July</a:t>
            </a:r>
          </a:p>
          <a:p>
            <a:r>
              <a:rPr lang="en-US" dirty="0"/>
              <a:t>2027 July – </a:t>
            </a:r>
            <a:r>
              <a:rPr lang="en-US" dirty="0" err="1"/>
              <a:t>Gothia</a:t>
            </a:r>
            <a:r>
              <a:rPr lang="en-US" dirty="0"/>
              <a:t> Towers – Site Visit Scheduled Aug 17-23</a:t>
            </a:r>
          </a:p>
        </p:txBody>
      </p:sp>
      <p:sp>
        <p:nvSpPr>
          <p:cNvPr id="4" name="Header Placeholder 3"/>
          <p:cNvSpPr>
            <a:spLocks noGrp="1"/>
          </p:cNvSpPr>
          <p:nvPr>
            <p:ph type="hdr"/>
          </p:nvPr>
        </p:nvSpPr>
        <p:spPr/>
        <p:txBody>
          <a:bodyPr/>
          <a:lstStyle/>
          <a:p>
            <a:r>
              <a:rPr lang="pt-BR"/>
              <a:t>doc.: IEEE 802 EC 24/0006r8</a:t>
            </a:r>
            <a:endParaRPr lang="en-US" dirty="0"/>
          </a:p>
        </p:txBody>
      </p:sp>
      <p:sp>
        <p:nvSpPr>
          <p:cNvPr id="5" name="Date Placeholder 4"/>
          <p:cNvSpPr>
            <a:spLocks noGrp="1"/>
          </p:cNvSpPr>
          <p:nvPr>
            <p:ph type="dt"/>
          </p:nvPr>
        </p:nvSpPr>
        <p:spPr/>
        <p:txBody>
          <a:bodyPr/>
          <a:lstStyle/>
          <a:p>
            <a:r>
              <a:rPr lang="en-US"/>
              <a:t>July 2024</a:t>
            </a:r>
            <a:endParaRPr lang="en-US" dirty="0"/>
          </a:p>
        </p:txBody>
      </p:sp>
      <p:sp>
        <p:nvSpPr>
          <p:cNvPr id="6" name="Footer Placeholder 5"/>
          <p:cNvSpPr>
            <a:spLocks noGrp="1"/>
          </p:cNvSpPr>
          <p:nvPr>
            <p:ph type="ftr"/>
          </p:nvPr>
        </p:nvSpPr>
        <p:spPr/>
        <p:txBody>
          <a:bodyPr/>
          <a:lstStyle/>
          <a:p>
            <a:r>
              <a:rPr lang="en-US"/>
              <a:t>Jon Rosdahl, Qualcomm</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31</a:t>
            </a:fld>
            <a:endParaRPr lang="en-US" dirty="0"/>
          </a:p>
        </p:txBody>
      </p:sp>
    </p:spTree>
    <p:extLst>
      <p:ext uri="{BB962C8B-B14F-4D97-AF65-F5344CB8AC3E}">
        <p14:creationId xmlns:p14="http://schemas.microsoft.com/office/powerpoint/2010/main" val="2801812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ltLang="en-US"/>
              <a:t>March 2024</a:t>
            </a:r>
          </a:p>
        </p:txBody>
      </p:sp>
      <p:sp>
        <p:nvSpPr>
          <p:cNvPr id="5" name="Footer Placeholder 4"/>
          <p:cNvSpPr>
            <a:spLocks noGrp="1"/>
          </p:cNvSpPr>
          <p:nvPr>
            <p:ph type="ftr" sz="quarter" idx="4"/>
          </p:nvPr>
        </p:nvSpPr>
        <p:spPr/>
        <p:txBody>
          <a:bodyPr/>
          <a:lstStyle/>
          <a:p>
            <a:r>
              <a:rPr lang="en-US" altLang="en-US"/>
              <a:t>ec-24-0031-00-00EC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33</a:t>
            </a:fld>
            <a:endParaRPr lang="en-US" altLang="en-US"/>
          </a:p>
        </p:txBody>
      </p:sp>
    </p:spTree>
    <p:extLst>
      <p:ext uri="{BB962C8B-B14F-4D97-AF65-F5344CB8AC3E}">
        <p14:creationId xmlns:p14="http://schemas.microsoft.com/office/powerpoint/2010/main" val="1469763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22F019C-B494-FE96-3CD1-CBA644CE2A3C}"/>
              </a:ext>
            </a:extLst>
          </p:cNvPr>
          <p:cNvSpPr>
            <a:spLocks noGrp="1" noChangeArrowheads="1"/>
          </p:cNvSpPr>
          <p:nvPr>
            <p:ph type="sldNum" sz="quarter" idx="5"/>
          </p:nvPr>
        </p:nvSpPr>
        <p:spPr>
          <a:ln/>
        </p:spPr>
        <p:txBody>
          <a:bodyPr/>
          <a:lstStyle/>
          <a:p>
            <a:fld id="{0E49DB5E-6A0A-4C6D-A035-C398C1528A4F}" type="slidenum">
              <a:rPr lang="en-US" altLang="en-US"/>
              <a:pPr/>
              <a:t>4</a:t>
            </a:fld>
            <a:endParaRPr lang="en-US" altLang="en-US"/>
          </a:p>
        </p:txBody>
      </p:sp>
      <p:sp>
        <p:nvSpPr>
          <p:cNvPr id="274434" name="Rectangle 2">
            <a:extLst>
              <a:ext uri="{FF2B5EF4-FFF2-40B4-BE49-F238E27FC236}">
                <a16:creationId xmlns:a16="http://schemas.microsoft.com/office/drawing/2014/main" id="{FE06F3D2-33BA-7E16-D1B6-EDB59C49394F}"/>
              </a:ext>
            </a:extLst>
          </p:cNvPr>
          <p:cNvSpPr>
            <a:spLocks noGrp="1" noRot="1" noChangeAspect="1" noChangeArrowheads="1" noTextEdit="1"/>
          </p:cNvSpPr>
          <p:nvPr>
            <p:ph type="sldImg"/>
          </p:nvPr>
        </p:nvSpPr>
        <p:spPr>
          <a:xfrm>
            <a:off x="381000" y="685800"/>
            <a:ext cx="6096000" cy="3429000"/>
          </a:xfrm>
          <a:ln/>
        </p:spPr>
      </p:sp>
      <p:sp>
        <p:nvSpPr>
          <p:cNvPr id="274435" name="Rectangle 3">
            <a:extLst>
              <a:ext uri="{FF2B5EF4-FFF2-40B4-BE49-F238E27FC236}">
                <a16:creationId xmlns:a16="http://schemas.microsoft.com/office/drawing/2014/main" id="{7C742C89-49F8-1145-ECEF-6FCD1F8F93D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802 EC-19/0193r3</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a:defRPr/>
            </a:pPr>
            <a:r>
              <a:rPr lang="en-US"/>
              <a:t>ec-24-0031-00-00EC</a:t>
            </a:r>
          </a:p>
        </p:txBody>
      </p:sp>
      <p:sp>
        <p:nvSpPr>
          <p:cNvPr id="7" name="Slide Number Placeholder 6"/>
          <p:cNvSpPr>
            <a:spLocks noGrp="1"/>
          </p:cNvSpPr>
          <p:nvPr>
            <p:ph type="sldNum" sz="quarter" idx="5"/>
          </p:nvPr>
        </p:nvSpPr>
        <p:spPr/>
        <p:txBody>
          <a:bodyPr/>
          <a:lstStyle/>
          <a:p>
            <a:pPr>
              <a:defRPr/>
            </a:pPr>
            <a:fld id="{C085DBE2-7BE2-4311-BFEF-2C4DE65685A4}" type="slidenum">
              <a:rPr lang="en-US" smtClean="0"/>
              <a:pPr>
                <a:defRPr/>
              </a:pPr>
              <a:t>34</a:t>
            </a:fld>
            <a:endParaRPr lang="en-US"/>
          </a:p>
        </p:txBody>
      </p:sp>
    </p:spTree>
    <p:extLst>
      <p:ext uri="{BB962C8B-B14F-4D97-AF65-F5344CB8AC3E}">
        <p14:creationId xmlns:p14="http://schemas.microsoft.com/office/powerpoint/2010/main" val="701279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2024 July 14-19 – Sheraton Le Centre Montreal</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No Concern with Room Attrition – Audit of Hotel Reservation, no longer in </a:t>
            </a:r>
            <a:r>
              <a:rPr lang="en-US" sz="1200" dirty="0" err="1"/>
              <a:t>jepardy</a:t>
            </a:r>
            <a:endParaRPr lang="en-US" sz="1200" dirty="0"/>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May consider 2028 July return </a:t>
            </a:r>
            <a:r>
              <a:rPr lang="en-US" sz="1200"/>
              <a:t>in future.</a:t>
            </a:r>
            <a:endParaRPr lang="en-US" sz="1200" dirty="0"/>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2025 July - Site Visit completed at Melia Castilla Madrid – May 21-25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Draft Contract from hotel July 5 – and submitted to IEEE CEE</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Finalize the exhibits and then submit to IEEE CEE.</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2025/2026 November – Marriott Marquis Queen’s Park</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Terms and Conditions agreed to, Contract in preparation with F2F</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Target to complete by end of July 2024</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2027 March – Hilton Atlanta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need to get contract formalized – Face to Face Events to finalize</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Targeting end of Aug 2024</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2027 July – </a:t>
            </a:r>
            <a:r>
              <a:rPr lang="en-US" sz="1200" dirty="0" err="1"/>
              <a:t>Gothia</a:t>
            </a:r>
            <a:r>
              <a:rPr lang="en-US" sz="1200" dirty="0"/>
              <a:t> Towers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Site Visit Scheduled – 21-22 Aug 2024 </a:t>
            </a:r>
          </a:p>
          <a:p>
            <a:pPr marL="0" indent="0">
              <a:buNone/>
            </a:pPr>
            <a:r>
              <a:rPr lang="en-US" sz="1200" dirty="0"/>
              <a:t>	– Contract pending site visit</a:t>
            </a:r>
            <a:endParaRPr lang="en-US" dirty="0"/>
          </a:p>
        </p:txBody>
      </p:sp>
      <p:sp>
        <p:nvSpPr>
          <p:cNvPr id="4" name="Header Placeholder 3"/>
          <p:cNvSpPr>
            <a:spLocks noGrp="1"/>
          </p:cNvSpPr>
          <p:nvPr>
            <p:ph type="hdr"/>
          </p:nvPr>
        </p:nvSpPr>
        <p:spPr/>
        <p:txBody>
          <a:bodyPr/>
          <a:lstStyle/>
          <a:p>
            <a:r>
              <a:rPr lang="pt-BR"/>
              <a:t>doc.: IEEE 802 EC 24/0006r8</a:t>
            </a:r>
            <a:endParaRPr lang="en-US" dirty="0"/>
          </a:p>
        </p:txBody>
      </p:sp>
      <p:sp>
        <p:nvSpPr>
          <p:cNvPr id="5" name="Date Placeholder 4"/>
          <p:cNvSpPr>
            <a:spLocks noGrp="1"/>
          </p:cNvSpPr>
          <p:nvPr>
            <p:ph type="dt"/>
          </p:nvPr>
        </p:nvSpPr>
        <p:spPr/>
        <p:txBody>
          <a:bodyPr/>
          <a:lstStyle/>
          <a:p>
            <a:r>
              <a:rPr lang="en-US"/>
              <a:t>July 2024</a:t>
            </a:r>
            <a:endParaRPr lang="en-US" dirty="0"/>
          </a:p>
        </p:txBody>
      </p:sp>
      <p:sp>
        <p:nvSpPr>
          <p:cNvPr id="6" name="Footer Placeholder 5"/>
          <p:cNvSpPr>
            <a:spLocks noGrp="1"/>
          </p:cNvSpPr>
          <p:nvPr>
            <p:ph type="ftr"/>
          </p:nvPr>
        </p:nvSpPr>
        <p:spPr/>
        <p:txBody>
          <a:bodyPr/>
          <a:lstStyle/>
          <a:p>
            <a:r>
              <a:rPr lang="en-US"/>
              <a:t>Jon Rosdahl, Qualcomm</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35</a:t>
            </a:fld>
            <a:endParaRPr lang="en-US" dirty="0"/>
          </a:p>
        </p:txBody>
      </p:sp>
    </p:spTree>
    <p:extLst>
      <p:ext uri="{BB962C8B-B14F-4D97-AF65-F5344CB8AC3E}">
        <p14:creationId xmlns:p14="http://schemas.microsoft.com/office/powerpoint/2010/main" val="2419738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2024 July 14-19 – Sheraton Le Centre Montreal</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No Concern with Room Attrition – Audit of Hotel Reservation, no longer in jeopardy</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May consider 2028 July return in future.</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2025 July - Site Visit completed at Melia Castilla Madrid – May 21-25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Draft Contract from hotel July 5 – and submitted to IEEE CEE</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Finalize the exhibits for contract.</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2025/2026 November – Marriott Marquis Queen’s Park</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Terms and Conditions agreed to, Contract to be posted by July 23</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Target to complete by end of July 2024</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2027 March – Hilton Atlanta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need to get contract formalized – Face to Face Events to finalize</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Targeting end of Aug 2024</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2027 July – </a:t>
            </a:r>
            <a:r>
              <a:rPr lang="en-US" sz="1200" dirty="0" err="1"/>
              <a:t>Gothia</a:t>
            </a:r>
            <a:r>
              <a:rPr lang="en-US" sz="1200" dirty="0"/>
              <a:t> Towers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200" dirty="0"/>
              <a:t>		– Site Visit Scheduled – 21-22 Aug 2024 </a:t>
            </a:r>
          </a:p>
          <a:p>
            <a:pPr marL="0" indent="0">
              <a:buNone/>
            </a:pPr>
            <a:r>
              <a:rPr lang="en-US" sz="1200" dirty="0"/>
              <a:t>	– Contract pending site visit</a:t>
            </a:r>
          </a:p>
          <a:p>
            <a:pPr marL="0" indent="0">
              <a:buNone/>
            </a:pPr>
            <a:r>
              <a:rPr lang="en-US" sz="1200" dirty="0"/>
              <a:t>	-- Contract after Site</a:t>
            </a:r>
            <a:endParaRPr lang="en-US" dirty="0"/>
          </a:p>
        </p:txBody>
      </p:sp>
      <p:sp>
        <p:nvSpPr>
          <p:cNvPr id="4" name="Header Placeholder 3"/>
          <p:cNvSpPr>
            <a:spLocks noGrp="1"/>
          </p:cNvSpPr>
          <p:nvPr>
            <p:ph type="hdr"/>
          </p:nvPr>
        </p:nvSpPr>
        <p:spPr/>
        <p:txBody>
          <a:bodyPr/>
          <a:lstStyle/>
          <a:p>
            <a:r>
              <a:rPr lang="pt-BR"/>
              <a:t>doc.: IEEE 802 EC 24/0006r8</a:t>
            </a:r>
            <a:endParaRPr lang="en-US" dirty="0"/>
          </a:p>
        </p:txBody>
      </p:sp>
      <p:sp>
        <p:nvSpPr>
          <p:cNvPr id="5" name="Date Placeholder 4"/>
          <p:cNvSpPr>
            <a:spLocks noGrp="1"/>
          </p:cNvSpPr>
          <p:nvPr>
            <p:ph type="dt"/>
          </p:nvPr>
        </p:nvSpPr>
        <p:spPr/>
        <p:txBody>
          <a:bodyPr/>
          <a:lstStyle/>
          <a:p>
            <a:r>
              <a:rPr lang="en-US"/>
              <a:t>July 2024</a:t>
            </a:r>
            <a:endParaRPr lang="en-US" dirty="0"/>
          </a:p>
        </p:txBody>
      </p:sp>
      <p:sp>
        <p:nvSpPr>
          <p:cNvPr id="6" name="Footer Placeholder 5"/>
          <p:cNvSpPr>
            <a:spLocks noGrp="1"/>
          </p:cNvSpPr>
          <p:nvPr>
            <p:ph type="ftr"/>
          </p:nvPr>
        </p:nvSpPr>
        <p:spPr/>
        <p:txBody>
          <a:bodyPr/>
          <a:lstStyle/>
          <a:p>
            <a:r>
              <a:rPr lang="en-US"/>
              <a:t>Jon Rosdahl, Qualcomm</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40</a:t>
            </a:fld>
            <a:endParaRPr lang="en-US" dirty="0"/>
          </a:p>
        </p:txBody>
      </p:sp>
    </p:spTree>
    <p:extLst>
      <p:ext uri="{BB962C8B-B14F-4D97-AF65-F5344CB8AC3E}">
        <p14:creationId xmlns:p14="http://schemas.microsoft.com/office/powerpoint/2010/main" val="3157729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panose="020B0604020202020204" pitchFamily="34" charset="0"/>
                <a:ea typeface="+mn-ea"/>
                <a:cs typeface="+mn-cs"/>
              </a:rPr>
              <a:t>802 Interim Telecons – 1</a:t>
            </a:r>
            <a:r>
              <a:rPr lang="en-US" sz="1200" kern="1200" baseline="30000" dirty="0">
                <a:solidFill>
                  <a:schemeClr val="tx1"/>
                </a:solidFill>
                <a:latin typeface="Arial" panose="020B0604020202020204" pitchFamily="34" charset="0"/>
                <a:ea typeface="+mn-ea"/>
                <a:cs typeface="+mn-cs"/>
              </a:rPr>
              <a:t>st</a:t>
            </a:r>
            <a:r>
              <a:rPr lang="en-US" sz="1200" kern="1200" dirty="0">
                <a:solidFill>
                  <a:schemeClr val="tx1"/>
                </a:solidFill>
                <a:latin typeface="Arial" panose="020B0604020202020204" pitchFamily="34" charset="0"/>
                <a:ea typeface="+mn-ea"/>
                <a:cs typeface="+mn-cs"/>
              </a:rPr>
              <a:t> Tuesday of the following Months: January/February/April/May/June/August/September/October</a:t>
            </a:r>
          </a:p>
          <a:p>
            <a:endParaRPr lang="en-US" sz="1200" kern="1200" dirty="0">
              <a:solidFill>
                <a:schemeClr val="tx1"/>
              </a:solidFill>
              <a:latin typeface="Arial" panose="020B0604020202020204" pitchFamily="34" charset="0"/>
              <a:ea typeface="+mn-ea"/>
              <a:cs typeface="+mn-cs"/>
            </a:endParaRPr>
          </a:p>
          <a:p>
            <a:r>
              <a:rPr lang="en-US" sz="1200" kern="1200" dirty="0">
                <a:solidFill>
                  <a:schemeClr val="tx1"/>
                </a:solidFill>
                <a:latin typeface="Arial" panose="020B0604020202020204" pitchFamily="34" charset="0"/>
                <a:ea typeface="+mn-ea"/>
                <a:cs typeface="+mn-cs"/>
              </a:rPr>
              <a:t>Delayed January 9</a:t>
            </a:r>
            <a:r>
              <a:rPr lang="en-US" sz="1200" kern="1200" baseline="30000" dirty="0">
                <a:solidFill>
                  <a:schemeClr val="tx1"/>
                </a:solidFill>
                <a:latin typeface="Arial" panose="020B0604020202020204" pitchFamily="34" charset="0"/>
                <a:ea typeface="+mn-ea"/>
                <a:cs typeface="+mn-cs"/>
              </a:rPr>
              <a:t>th</a:t>
            </a:r>
            <a:r>
              <a:rPr lang="en-US" sz="1200" kern="1200" dirty="0">
                <a:solidFill>
                  <a:schemeClr val="tx1"/>
                </a:solidFill>
                <a:latin typeface="Arial" panose="020B0604020202020204" pitchFamily="34" charset="0"/>
                <a:ea typeface="+mn-ea"/>
                <a:cs typeface="+mn-cs"/>
              </a:rPr>
              <a:t> Telecon </a:t>
            </a:r>
            <a:r>
              <a:rPr lang="en-US" sz="1200" kern="1200">
                <a:solidFill>
                  <a:schemeClr val="tx1"/>
                </a:solidFill>
                <a:latin typeface="Arial" panose="020B0604020202020204" pitchFamily="34" charset="0"/>
                <a:ea typeface="+mn-ea"/>
                <a:cs typeface="+mn-cs"/>
              </a:rPr>
              <a:t>determined during </a:t>
            </a:r>
            <a:endParaRPr lang="en-US" sz="1200" kern="1200" dirty="0">
              <a:solidFill>
                <a:schemeClr val="tx1"/>
              </a:solidFill>
              <a:latin typeface="Arial" panose="020B0604020202020204" pitchFamily="34" charset="0"/>
              <a:ea typeface="+mn-ea"/>
              <a:cs typeface="+mn-cs"/>
            </a:endParaRPr>
          </a:p>
        </p:txBody>
      </p:sp>
      <p:sp>
        <p:nvSpPr>
          <p:cNvPr id="4" name="Date Placeholder 3"/>
          <p:cNvSpPr>
            <a:spLocks noGrp="1"/>
          </p:cNvSpPr>
          <p:nvPr>
            <p:ph type="dt" idx="1"/>
          </p:nvPr>
        </p:nvSpPr>
        <p:spPr/>
        <p:txBody>
          <a:bodyPr/>
          <a:lstStyle/>
          <a:p>
            <a:r>
              <a:rPr lang="en-US" altLang="en-US"/>
              <a:t>March 2024</a:t>
            </a:r>
          </a:p>
        </p:txBody>
      </p:sp>
      <p:sp>
        <p:nvSpPr>
          <p:cNvPr id="5" name="Footer Placeholder 4"/>
          <p:cNvSpPr>
            <a:spLocks noGrp="1"/>
          </p:cNvSpPr>
          <p:nvPr>
            <p:ph type="ftr" sz="quarter" idx="4"/>
          </p:nvPr>
        </p:nvSpPr>
        <p:spPr/>
        <p:txBody>
          <a:bodyPr/>
          <a:lstStyle/>
          <a:p>
            <a:r>
              <a:rPr lang="en-US" altLang="en-US"/>
              <a:t>ec-24-0031-00-00EC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46</a:t>
            </a:fld>
            <a:endParaRPr lang="en-US" altLang="en-US"/>
          </a:p>
        </p:txBody>
      </p:sp>
    </p:spTree>
    <p:extLst>
      <p:ext uri="{BB962C8B-B14F-4D97-AF65-F5344CB8AC3E}">
        <p14:creationId xmlns:p14="http://schemas.microsoft.com/office/powerpoint/2010/main" val="898794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All official tutorial request forms must be submitted no later than 45 days in advance of the Plenary Session.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Approved Tutorial Requests will be assigned a time slot based on the order in which they were received.</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sz="1200" kern="1200" dirty="0">
              <a:solidFill>
                <a:srgbClr val="000000"/>
              </a:solidFill>
              <a:effectLst/>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 The Final Tutorial Schedule will be posted at </a:t>
            </a:r>
            <a:r>
              <a:rPr lang="en-US" sz="1200" u="sng" kern="1200" dirty="0">
                <a:solidFill>
                  <a:srgbClr val="000000"/>
                </a:solidFill>
                <a:effectLst/>
                <a:latin typeface="Times New Roman" pitchFamily="16" charset="0"/>
                <a:ea typeface="+mn-ea"/>
                <a:cs typeface="+mn-cs"/>
                <a:hlinkClick r:id="rId3"/>
              </a:rPr>
              <a:t>http://802world.org/plenary</a:t>
            </a:r>
            <a:r>
              <a:rPr lang="en-US" sz="1200" kern="1200" dirty="0">
                <a:solidFill>
                  <a:srgbClr val="000000"/>
                </a:solidFill>
                <a:effectLst/>
                <a:latin typeface="Times New Roman" pitchFamily="16" charset="0"/>
                <a:ea typeface="+mn-ea"/>
                <a:cs typeface="+mn-cs"/>
              </a:rPr>
              <a:t> and </a:t>
            </a:r>
            <a:r>
              <a:rPr lang="en-US" sz="1200" u="sng" kern="1200" dirty="0">
                <a:solidFill>
                  <a:srgbClr val="000000"/>
                </a:solidFill>
                <a:effectLst/>
                <a:latin typeface="Times New Roman" pitchFamily="16" charset="0"/>
                <a:ea typeface="+mn-ea"/>
                <a:cs typeface="+mn-cs"/>
                <a:hlinkClick r:id="rId4"/>
              </a:rPr>
              <a:t>http://ieee802.org</a:t>
            </a:r>
            <a:r>
              <a:rPr lang="en-US" sz="1200" kern="1200" dirty="0">
                <a:solidFill>
                  <a:srgbClr val="000000"/>
                </a:solidFill>
                <a:effectLst/>
                <a:latin typeface="Times New Roman" pitchFamily="16" charset="0"/>
                <a:ea typeface="+mn-ea"/>
                <a:cs typeface="+mn-cs"/>
              </a:rPr>
              <a:t> no less than 30 days in advance of the Plenary Session.</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sz="1200" kern="1200" dirty="0">
              <a:solidFill>
                <a:srgbClr val="000000"/>
              </a:solidFill>
              <a:effectLst/>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Mentor Link to 2023 Tutorial Request form: </a:t>
            </a:r>
            <a:r>
              <a:rPr lang="en-US" sz="1200" u="sng" kern="1200" dirty="0">
                <a:solidFill>
                  <a:srgbClr val="0066FF"/>
                </a:solidFill>
                <a:effectLst/>
                <a:latin typeface="Times New Roman" pitchFamily="16" charset="0"/>
                <a:ea typeface="+mn-ea"/>
                <a:cs typeface="+mn-cs"/>
              </a:rPr>
              <a:t>https://mentor.ieee.org/802-ec/dcn/23/ec-23-0128-00-00EC-802-tutorial-request-form-2023.docx  </a:t>
            </a:r>
          </a:p>
        </p:txBody>
      </p:sp>
      <p:sp>
        <p:nvSpPr>
          <p:cNvPr id="5" name="Date Placeholder 4"/>
          <p:cNvSpPr>
            <a:spLocks noGrp="1"/>
          </p:cNvSpPr>
          <p:nvPr>
            <p:ph type="dt" idx="1"/>
          </p:nvPr>
        </p:nvSpPr>
        <p:spPr/>
        <p:txBody>
          <a:bodyPr/>
          <a:lstStyle/>
          <a:p>
            <a:r>
              <a:rPr lang="en-US" altLang="en-US"/>
              <a:t>March 2024</a:t>
            </a:r>
            <a:endParaRPr lang="en-US" altLang="en-US" dirty="0"/>
          </a:p>
        </p:txBody>
      </p:sp>
      <p:sp>
        <p:nvSpPr>
          <p:cNvPr id="6" name="Slide Number Placeholder 5"/>
          <p:cNvSpPr>
            <a:spLocks noGrp="1"/>
          </p:cNvSpPr>
          <p:nvPr>
            <p:ph type="sldNum" sz="quarter" idx="5"/>
          </p:nvPr>
        </p:nvSpPr>
        <p:spPr/>
        <p:txBody>
          <a:bodyPr/>
          <a:lstStyle/>
          <a:p>
            <a:fld id="{BB4FDFDE-EE6A-4525-B0D7-A089E73B782C}" type="slidenum">
              <a:rPr lang="en-US" altLang="en-US" smtClean="0"/>
              <a:pPr/>
              <a:t>47</a:t>
            </a:fld>
            <a:endParaRPr lang="en-US" altLang="en-US" dirty="0"/>
          </a:p>
        </p:txBody>
      </p:sp>
      <p:sp>
        <p:nvSpPr>
          <p:cNvPr id="7" name="Footer Placeholder 6">
            <a:extLst>
              <a:ext uri="{FF2B5EF4-FFF2-40B4-BE49-F238E27FC236}">
                <a16:creationId xmlns:a16="http://schemas.microsoft.com/office/drawing/2014/main" id="{FEF0F5CE-7338-40F2-ACE4-729DF11D0968}"/>
              </a:ext>
            </a:extLst>
          </p:cNvPr>
          <p:cNvSpPr>
            <a:spLocks noGrp="1"/>
          </p:cNvSpPr>
          <p:nvPr>
            <p:ph type="ftr" sz="quarter" idx="4"/>
          </p:nvPr>
        </p:nvSpPr>
        <p:spPr/>
        <p:txBody>
          <a:bodyPr/>
          <a:lstStyle/>
          <a:p>
            <a:r>
              <a:rPr lang="en-US" altLang="en-US"/>
              <a:t>ec-24-0031-00-00EC</a:t>
            </a:r>
            <a:endParaRPr lang="en-US" altLang="en-US" dirty="0"/>
          </a:p>
        </p:txBody>
      </p:sp>
      <p:sp>
        <p:nvSpPr>
          <p:cNvPr id="8" name="Header Placeholder 7">
            <a:extLst>
              <a:ext uri="{FF2B5EF4-FFF2-40B4-BE49-F238E27FC236}">
                <a16:creationId xmlns:a16="http://schemas.microsoft.com/office/drawing/2014/main" id="{5074634C-E6A2-44CC-BA0F-F40C76A95D6E}"/>
              </a:ext>
            </a:extLst>
          </p:cNvPr>
          <p:cNvSpPr>
            <a:spLocks noGrp="1"/>
          </p:cNvSpPr>
          <p:nvPr>
            <p:ph type="hdr" sz="quarter"/>
          </p:nvPr>
        </p:nvSpPr>
        <p:spPr/>
        <p:txBody>
          <a:bodyPr/>
          <a:lstStyle/>
          <a:p>
            <a:r>
              <a:rPr lang="en-US" altLang="en-US" dirty="0"/>
              <a:t>March 2021</a:t>
            </a:r>
          </a:p>
        </p:txBody>
      </p:sp>
    </p:spTree>
    <p:extLst>
      <p:ext uri="{BB962C8B-B14F-4D97-AF65-F5344CB8AC3E}">
        <p14:creationId xmlns:p14="http://schemas.microsoft.com/office/powerpoint/2010/main" val="47196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7c30aa6c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g27c30aa6ca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6020473b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26020473bd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0052311F-EED1-577B-00D2-C4CFA7F7B3CF}"/>
              </a:ext>
            </a:extLst>
          </p:cNvPr>
          <p:cNvSpPr>
            <a:spLocks noChangeArrowheads="1"/>
          </p:cNvSpPr>
          <p:nvPr/>
        </p:nvSpPr>
        <p:spPr bwMode="auto">
          <a:xfrm>
            <a:off x="19051" y="6597650"/>
            <a:ext cx="12172949"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55" name="Rectangle 3">
            <a:extLst>
              <a:ext uri="{FF2B5EF4-FFF2-40B4-BE49-F238E27FC236}">
                <a16:creationId xmlns:a16="http://schemas.microsoft.com/office/drawing/2014/main" id="{D150820C-B403-B5C7-8207-DFDCCA07E3FA}"/>
              </a:ext>
            </a:extLst>
          </p:cNvPr>
          <p:cNvSpPr>
            <a:spLocks noChangeArrowheads="1"/>
          </p:cNvSpPr>
          <p:nvPr/>
        </p:nvSpPr>
        <p:spPr bwMode="auto">
          <a:xfrm>
            <a:off x="4234" y="3175"/>
            <a:ext cx="12181417"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56" name="Rectangle 4">
            <a:extLst>
              <a:ext uri="{FF2B5EF4-FFF2-40B4-BE49-F238E27FC236}">
                <a16:creationId xmlns:a16="http://schemas.microsoft.com/office/drawing/2014/main" id="{DD2674FB-8115-FF44-7F24-A0821BB87E18}"/>
              </a:ext>
            </a:extLst>
          </p:cNvPr>
          <p:cNvSpPr>
            <a:spLocks noGrp="1" noChangeArrowheads="1"/>
          </p:cNvSpPr>
          <p:nvPr>
            <p:ph type="ctrTitle"/>
          </p:nvPr>
        </p:nvSpPr>
        <p:spPr>
          <a:xfrm>
            <a:off x="914400" y="2130426"/>
            <a:ext cx="10363200" cy="1470025"/>
          </a:xfrm>
        </p:spPr>
        <p:txBody>
          <a:bodyPr/>
          <a:lstStyle>
            <a:lvl1pPr>
              <a:defRPr/>
            </a:lvl1pPr>
          </a:lstStyle>
          <a:p>
            <a:pPr lvl="0"/>
            <a:r>
              <a:rPr lang="en-US" altLang="en-US" noProof="0"/>
              <a:t>Click to edit Master title style</a:t>
            </a:r>
          </a:p>
        </p:txBody>
      </p:sp>
      <p:sp>
        <p:nvSpPr>
          <p:cNvPr id="330757" name="Rectangle 5">
            <a:extLst>
              <a:ext uri="{FF2B5EF4-FFF2-40B4-BE49-F238E27FC236}">
                <a16:creationId xmlns:a16="http://schemas.microsoft.com/office/drawing/2014/main" id="{2CE15CAF-90D7-CEF0-5F3F-EEE0848F6D83}"/>
              </a:ext>
            </a:extLst>
          </p:cNvPr>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grpSp>
        <p:nvGrpSpPr>
          <p:cNvPr id="330761" name="Group 9">
            <a:extLst>
              <a:ext uri="{FF2B5EF4-FFF2-40B4-BE49-F238E27FC236}">
                <a16:creationId xmlns:a16="http://schemas.microsoft.com/office/drawing/2014/main" id="{C223E48D-7678-BFC5-6AAB-100801145243}"/>
              </a:ext>
            </a:extLst>
          </p:cNvPr>
          <p:cNvGrpSpPr>
            <a:grpSpLocks/>
          </p:cNvGrpSpPr>
          <p:nvPr/>
        </p:nvGrpSpPr>
        <p:grpSpPr bwMode="auto">
          <a:xfrm>
            <a:off x="11089218" y="5876926"/>
            <a:ext cx="1058333" cy="709613"/>
            <a:chOff x="3288" y="3482"/>
            <a:chExt cx="500" cy="447"/>
          </a:xfrm>
        </p:grpSpPr>
        <p:sp>
          <p:nvSpPr>
            <p:cNvPr id="330762" name="Rectangle 10">
              <a:extLst>
                <a:ext uri="{FF2B5EF4-FFF2-40B4-BE49-F238E27FC236}">
                  <a16:creationId xmlns:a16="http://schemas.microsoft.com/office/drawing/2014/main" id="{7794BF6A-E234-CFA6-DF7D-BA5676532AD0}"/>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63" name="Text Box 11">
              <a:extLst>
                <a:ext uri="{FF2B5EF4-FFF2-40B4-BE49-F238E27FC236}">
                  <a16:creationId xmlns:a16="http://schemas.microsoft.com/office/drawing/2014/main" id="{4CED8025-A05F-000E-3A16-9E48B6BCD995}"/>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30764" name="Line 12">
              <a:extLst>
                <a:ext uri="{FF2B5EF4-FFF2-40B4-BE49-F238E27FC236}">
                  <a16:creationId xmlns:a16="http://schemas.microsoft.com/office/drawing/2014/main" id="{83E82BF6-31C2-1F6C-99DD-967D9CD77628}"/>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30765" name="Text Box 13">
              <a:extLst>
                <a:ext uri="{FF2B5EF4-FFF2-40B4-BE49-F238E27FC236}">
                  <a16:creationId xmlns:a16="http://schemas.microsoft.com/office/drawing/2014/main" id="{94A0E2E1-A231-6508-05CB-14243DC929EF}"/>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dirty="0">
                  <a:solidFill>
                    <a:schemeClr val="bg1"/>
                  </a:solidFill>
                </a:rPr>
                <a:t>802</a:t>
              </a:r>
            </a:p>
          </p:txBody>
        </p:sp>
      </p:grpSp>
      <p:sp>
        <p:nvSpPr>
          <p:cNvPr id="4" name="Text Box 7">
            <a:extLst>
              <a:ext uri="{FF2B5EF4-FFF2-40B4-BE49-F238E27FC236}">
                <a16:creationId xmlns:a16="http://schemas.microsoft.com/office/drawing/2014/main" id="{D4DC036D-FE0D-C69A-4FD5-8CAE1F594333}"/>
              </a:ext>
            </a:extLst>
          </p:cNvPr>
          <p:cNvSpPr txBox="1">
            <a:spLocks noChangeArrowheads="1"/>
          </p:cNvSpPr>
          <p:nvPr userDrawn="1"/>
        </p:nvSpPr>
        <p:spPr bwMode="auto">
          <a:xfrm>
            <a:off x="10871201" y="6589714"/>
            <a:ext cx="12742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1" hangingPunct="1">
              <a:spcBef>
                <a:spcPct val="50000"/>
              </a:spcBef>
            </a:pPr>
            <a:r>
              <a:rPr lang="en-US" altLang="en-US" sz="1200" dirty="0">
                <a:solidFill>
                  <a:schemeClr val="tx1"/>
                </a:solidFill>
              </a:rPr>
              <a:t>Page </a:t>
            </a:r>
            <a:fld id="{0CF3F8C6-39BE-4E23-8645-149F701E51B6}" type="slidenum">
              <a:rPr lang="en-US" altLang="en-US" sz="1200">
                <a:solidFill>
                  <a:schemeClr val="tx1"/>
                </a:solidFill>
              </a:rPr>
              <a:pPr algn="r" eaLnBrk="1" hangingPunct="1">
                <a:spcBef>
                  <a:spcPct val="50000"/>
                </a:spcBef>
              </a:pPr>
              <a:t>‹#›</a:t>
            </a:fld>
            <a:endParaRPr lang="en-US" altLang="en-US" sz="1200" dirty="0">
              <a:solidFill>
                <a:schemeClr val="tx1"/>
              </a:solidFill>
            </a:endParaRPr>
          </a:p>
        </p:txBody>
      </p:sp>
      <p:sp>
        <p:nvSpPr>
          <p:cNvPr id="5" name="Text Box 9">
            <a:extLst>
              <a:ext uri="{FF2B5EF4-FFF2-40B4-BE49-F238E27FC236}">
                <a16:creationId xmlns:a16="http://schemas.microsoft.com/office/drawing/2014/main" id="{4FADB595-7055-7C80-99B8-0E9C6F486665}"/>
              </a:ext>
            </a:extLst>
          </p:cNvPr>
          <p:cNvSpPr txBox="1">
            <a:spLocks noChangeArrowheads="1"/>
          </p:cNvSpPr>
          <p:nvPr userDrawn="1"/>
        </p:nvSpPr>
        <p:spPr bwMode="auto">
          <a:xfrm>
            <a:off x="2121094" y="6591300"/>
            <a:ext cx="91861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altLang="en-US" sz="1200" dirty="0">
                <a:solidFill>
                  <a:schemeClr val="tx1"/>
                </a:solidFill>
              </a:rPr>
              <a:t>Executive Secretary Report for July Plenary - Montreal</a:t>
            </a:r>
          </a:p>
        </p:txBody>
      </p:sp>
      <p:sp>
        <p:nvSpPr>
          <p:cNvPr id="3" name="Text Box 8">
            <a:extLst>
              <a:ext uri="{FF2B5EF4-FFF2-40B4-BE49-F238E27FC236}">
                <a16:creationId xmlns:a16="http://schemas.microsoft.com/office/drawing/2014/main" id="{A432FE7E-60AD-9D71-DE74-E5AF1043C9AC}"/>
              </a:ext>
            </a:extLst>
          </p:cNvPr>
          <p:cNvSpPr txBox="1">
            <a:spLocks noChangeArrowheads="1"/>
          </p:cNvSpPr>
          <p:nvPr userDrawn="1"/>
        </p:nvSpPr>
        <p:spPr bwMode="auto">
          <a:xfrm>
            <a:off x="1" y="6589714"/>
            <a:ext cx="231345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200" dirty="0">
                <a:solidFill>
                  <a:schemeClr val="tx1"/>
                </a:solidFill>
              </a:rPr>
              <a:t>Doc:802 ec-24-0124-02-00EC</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7C8E6-5810-6158-8114-58D35C84ED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3C83B2-95EF-A764-25C9-6B7AE99C47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291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EF14A3-655F-6923-1262-740AC90F5971}"/>
              </a:ext>
            </a:extLst>
          </p:cNvPr>
          <p:cNvSpPr>
            <a:spLocks noGrp="1"/>
          </p:cNvSpPr>
          <p:nvPr>
            <p:ph type="title" orient="vert"/>
          </p:nvPr>
        </p:nvSpPr>
        <p:spPr>
          <a:xfrm>
            <a:off x="8771467" y="404814"/>
            <a:ext cx="2810933" cy="54625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C99CB2-804A-1CDB-A81B-70EB85446496}"/>
              </a:ext>
            </a:extLst>
          </p:cNvPr>
          <p:cNvSpPr>
            <a:spLocks noGrp="1"/>
          </p:cNvSpPr>
          <p:nvPr>
            <p:ph type="body" orient="vert" idx="1"/>
          </p:nvPr>
        </p:nvSpPr>
        <p:spPr>
          <a:xfrm>
            <a:off x="334434" y="404814"/>
            <a:ext cx="8233833" cy="5462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9095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3"/>
          <p:cNvSpPr/>
          <p:nvPr/>
        </p:nvSpPr>
        <p:spPr>
          <a:xfrm flipH="1">
            <a:off x="10995200" y="5661233"/>
            <a:ext cx="1196800" cy="1196800"/>
          </a:xfrm>
          <a:prstGeom prst="rtTriangle">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 name="Google Shape;11;p13"/>
          <p:cNvSpPr/>
          <p:nvPr/>
        </p:nvSpPr>
        <p:spPr>
          <a:xfrm flipH="1">
            <a:off x="10995200" y="5661167"/>
            <a:ext cx="1196800" cy="1196800"/>
          </a:xfrm>
          <a:prstGeom prst="round1Rect">
            <a:avLst>
              <a:gd name="adj" fmla="val 16667"/>
            </a:avLst>
          </a:prstGeom>
          <a:solidFill>
            <a:schemeClr val="lt1">
              <a:alpha val="62352"/>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 name="Google Shape;12;p13"/>
          <p:cNvSpPr txBox="1">
            <a:spLocks noGrp="1"/>
          </p:cNvSpPr>
          <p:nvPr>
            <p:ph type="ctrTitle"/>
          </p:nvPr>
        </p:nvSpPr>
        <p:spPr>
          <a:xfrm>
            <a:off x="520700" y="2425700"/>
            <a:ext cx="10962800" cy="1244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13" name="Google Shape;13;p13"/>
          <p:cNvSpPr txBox="1">
            <a:spLocks noGrp="1"/>
          </p:cNvSpPr>
          <p:nvPr>
            <p:ph type="subTitle" idx="1"/>
          </p:nvPr>
        </p:nvSpPr>
        <p:spPr>
          <a:xfrm>
            <a:off x="520700" y="3718840"/>
            <a:ext cx="10962800" cy="5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2400">
                <a:solidFill>
                  <a:schemeClr val="lt1"/>
                </a:solidFill>
              </a:defRPr>
            </a:lvl2pPr>
            <a:lvl3pPr lvl="2" algn="l">
              <a:lnSpc>
                <a:spcPct val="100000"/>
              </a:lnSpc>
              <a:spcBef>
                <a:spcPts val="0"/>
              </a:spcBef>
              <a:spcAft>
                <a:spcPts val="0"/>
              </a:spcAft>
              <a:buClr>
                <a:schemeClr val="lt1"/>
              </a:buClr>
              <a:buSzPts val="1800"/>
              <a:buNone/>
              <a:defRPr sz="2400">
                <a:solidFill>
                  <a:schemeClr val="lt1"/>
                </a:solidFill>
              </a:defRPr>
            </a:lvl3pPr>
            <a:lvl4pPr lvl="3" algn="l">
              <a:lnSpc>
                <a:spcPct val="100000"/>
              </a:lnSpc>
              <a:spcBef>
                <a:spcPts val="0"/>
              </a:spcBef>
              <a:spcAft>
                <a:spcPts val="0"/>
              </a:spcAft>
              <a:buClr>
                <a:schemeClr val="lt1"/>
              </a:buClr>
              <a:buSzPts val="1800"/>
              <a:buNone/>
              <a:defRPr sz="2400">
                <a:solidFill>
                  <a:schemeClr val="lt1"/>
                </a:solidFill>
              </a:defRPr>
            </a:lvl4pPr>
            <a:lvl5pPr lvl="4" algn="l">
              <a:lnSpc>
                <a:spcPct val="100000"/>
              </a:lnSpc>
              <a:spcBef>
                <a:spcPts val="0"/>
              </a:spcBef>
              <a:spcAft>
                <a:spcPts val="0"/>
              </a:spcAft>
              <a:buClr>
                <a:schemeClr val="lt1"/>
              </a:buClr>
              <a:buSzPts val="1800"/>
              <a:buNone/>
              <a:defRPr sz="2400">
                <a:solidFill>
                  <a:schemeClr val="lt1"/>
                </a:solidFill>
              </a:defRPr>
            </a:lvl5pPr>
            <a:lvl6pPr lvl="5" algn="l">
              <a:lnSpc>
                <a:spcPct val="100000"/>
              </a:lnSpc>
              <a:spcBef>
                <a:spcPts val="0"/>
              </a:spcBef>
              <a:spcAft>
                <a:spcPts val="0"/>
              </a:spcAft>
              <a:buClr>
                <a:schemeClr val="lt1"/>
              </a:buClr>
              <a:buSzPts val="1800"/>
              <a:buNone/>
              <a:defRPr sz="2400">
                <a:solidFill>
                  <a:schemeClr val="lt1"/>
                </a:solidFill>
              </a:defRPr>
            </a:lvl6pPr>
            <a:lvl7pPr lvl="6" algn="l">
              <a:lnSpc>
                <a:spcPct val="100000"/>
              </a:lnSpc>
              <a:spcBef>
                <a:spcPts val="0"/>
              </a:spcBef>
              <a:spcAft>
                <a:spcPts val="0"/>
              </a:spcAft>
              <a:buClr>
                <a:schemeClr val="lt1"/>
              </a:buClr>
              <a:buSzPts val="1800"/>
              <a:buNone/>
              <a:defRPr sz="2400">
                <a:solidFill>
                  <a:schemeClr val="lt1"/>
                </a:solidFill>
              </a:defRPr>
            </a:lvl7pPr>
            <a:lvl8pPr lvl="7" algn="l">
              <a:lnSpc>
                <a:spcPct val="100000"/>
              </a:lnSpc>
              <a:spcBef>
                <a:spcPts val="0"/>
              </a:spcBef>
              <a:spcAft>
                <a:spcPts val="0"/>
              </a:spcAft>
              <a:buClr>
                <a:schemeClr val="lt1"/>
              </a:buClr>
              <a:buSzPts val="1800"/>
              <a:buNone/>
              <a:defRPr sz="2400">
                <a:solidFill>
                  <a:schemeClr val="lt1"/>
                </a:solidFill>
              </a:defRPr>
            </a:lvl8pPr>
            <a:lvl9pPr lvl="8" algn="l">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4" name="Google Shape;14;p1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03515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5"/>
        <p:cNvGrpSpPr/>
        <p:nvPr/>
      </p:nvGrpSpPr>
      <p:grpSpPr>
        <a:xfrm>
          <a:off x="0" y="0"/>
          <a:ext cx="0" cy="0"/>
          <a:chOff x="0" y="0"/>
          <a:chExt cx="0" cy="0"/>
        </a:xfrm>
      </p:grpSpPr>
      <p:sp>
        <p:nvSpPr>
          <p:cNvPr id="16" name="Google Shape;16;p14"/>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 name="Google Shape;17;p14"/>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 name="Google Shape;18;p14"/>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9" name="Google Shape;19;p14"/>
          <p:cNvSpPr txBox="1">
            <a:spLocks noGrp="1"/>
          </p:cNvSpPr>
          <p:nvPr>
            <p:ph type="body" idx="1"/>
          </p:nvPr>
        </p:nvSpPr>
        <p:spPr>
          <a:xfrm>
            <a:off x="6292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0" name="Google Shape;20;p14"/>
          <p:cNvSpPr txBox="1">
            <a:spLocks noGrp="1"/>
          </p:cNvSpPr>
          <p:nvPr>
            <p:ph type="body" idx="2"/>
          </p:nvPr>
        </p:nvSpPr>
        <p:spPr>
          <a:xfrm>
            <a:off x="62590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1" name="Google Shape;21;p14"/>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45358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3" name="Google Shape;23;p15"/>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 name="Google Shape;24;p15"/>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 name="Google Shape;25;p15"/>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6" name="Google Shape;26;p15"/>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7" name="Google Shape;27;p15"/>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7068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18"/>
          <p:cNvSpPr/>
          <p:nvPr/>
        </p:nvSpPr>
        <p:spPr>
          <a:xfrm rot="10800000" flipH="1">
            <a:off x="0" y="875200"/>
            <a:ext cx="12192000" cy="59828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18"/>
          <p:cNvSpPr/>
          <p:nvPr/>
        </p:nvSpPr>
        <p:spPr>
          <a:xfrm>
            <a:off x="0" y="875133"/>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 name="Google Shape;31;p18"/>
          <p:cNvSpPr txBox="1">
            <a:spLocks noGrp="1"/>
          </p:cNvSpPr>
          <p:nvPr>
            <p:ph type="title"/>
          </p:nvPr>
        </p:nvSpPr>
        <p:spPr>
          <a:xfrm>
            <a:off x="131000" y="21800"/>
            <a:ext cx="11768800" cy="80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1800"/>
              <a:buNone/>
              <a:defRPr sz="2400"/>
            </a:lvl2pPr>
            <a:lvl3pPr lvl="2" algn="l">
              <a:lnSpc>
                <a:spcPct val="100000"/>
              </a:lnSpc>
              <a:spcBef>
                <a:spcPts val="0"/>
              </a:spcBef>
              <a:spcAft>
                <a:spcPts val="0"/>
              </a:spcAft>
              <a:buSzPts val="1800"/>
              <a:buNone/>
              <a:defRPr sz="2400"/>
            </a:lvl3pPr>
            <a:lvl4pPr lvl="3" algn="l">
              <a:lnSpc>
                <a:spcPct val="100000"/>
              </a:lnSpc>
              <a:spcBef>
                <a:spcPts val="0"/>
              </a:spcBef>
              <a:spcAft>
                <a:spcPts val="0"/>
              </a:spcAft>
              <a:buSzPts val="1800"/>
              <a:buNone/>
              <a:defRPr sz="2400"/>
            </a:lvl4pPr>
            <a:lvl5pPr lvl="4" algn="l">
              <a:lnSpc>
                <a:spcPct val="100000"/>
              </a:lnSpc>
              <a:spcBef>
                <a:spcPts val="0"/>
              </a:spcBef>
              <a:spcAft>
                <a:spcPts val="0"/>
              </a:spcAft>
              <a:buSzPts val="1800"/>
              <a:buNone/>
              <a:defRPr sz="2400"/>
            </a:lvl5pPr>
            <a:lvl6pPr lvl="5" algn="l">
              <a:lnSpc>
                <a:spcPct val="100000"/>
              </a:lnSpc>
              <a:spcBef>
                <a:spcPts val="0"/>
              </a:spcBef>
              <a:spcAft>
                <a:spcPts val="0"/>
              </a:spcAft>
              <a:buSzPts val="1800"/>
              <a:buNone/>
              <a:defRPr sz="2400"/>
            </a:lvl6pPr>
            <a:lvl7pPr lvl="6" algn="l">
              <a:lnSpc>
                <a:spcPct val="100000"/>
              </a:lnSpc>
              <a:spcBef>
                <a:spcPts val="0"/>
              </a:spcBef>
              <a:spcAft>
                <a:spcPts val="0"/>
              </a:spcAft>
              <a:buSzPts val="1800"/>
              <a:buNone/>
              <a:defRPr sz="2400"/>
            </a:lvl7pPr>
            <a:lvl8pPr lvl="7" algn="l">
              <a:lnSpc>
                <a:spcPct val="100000"/>
              </a:lnSpc>
              <a:spcBef>
                <a:spcPts val="0"/>
              </a:spcBef>
              <a:spcAft>
                <a:spcPts val="0"/>
              </a:spcAft>
              <a:buSzPts val="1800"/>
              <a:buNone/>
              <a:defRPr sz="2400"/>
            </a:lvl8pPr>
            <a:lvl9pPr lvl="8" algn="l">
              <a:lnSpc>
                <a:spcPct val="100000"/>
              </a:lnSpc>
              <a:spcBef>
                <a:spcPts val="0"/>
              </a:spcBef>
              <a:spcAft>
                <a:spcPts val="0"/>
              </a:spcAft>
              <a:buSzPts val="1800"/>
              <a:buNone/>
              <a:defRPr sz="2400"/>
            </a:lvl9pPr>
          </a:lstStyle>
          <a:p>
            <a:endParaRPr/>
          </a:p>
        </p:txBody>
      </p:sp>
      <p:sp>
        <p:nvSpPr>
          <p:cNvPr id="32" name="Google Shape;32;p18"/>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51720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sp>
        <p:nvSpPr>
          <p:cNvPr id="34" name="Google Shape;34;p16"/>
          <p:cNvSpPr txBox="1"/>
          <p:nvPr/>
        </p:nvSpPr>
        <p:spPr>
          <a:xfrm rot="10800000" flipH="1">
            <a:off x="4368800" y="33"/>
            <a:ext cx="78232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 name="Google Shape;35;p16"/>
          <p:cNvSpPr/>
          <p:nvPr/>
        </p:nvSpPr>
        <p:spPr>
          <a:xfrm rot="-5400000">
            <a:off x="1012200" y="3356600"/>
            <a:ext cx="6858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 name="Google Shape;36;p16"/>
          <p:cNvSpPr txBox="1">
            <a:spLocks noGrp="1"/>
          </p:cNvSpPr>
          <p:nvPr>
            <p:ph type="title"/>
          </p:nvPr>
        </p:nvSpPr>
        <p:spPr>
          <a:xfrm>
            <a:off x="301437" y="477067"/>
            <a:ext cx="3744000" cy="1271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7" name="Google Shape;37;p16"/>
          <p:cNvSpPr txBox="1">
            <a:spLocks noGrp="1"/>
          </p:cNvSpPr>
          <p:nvPr>
            <p:ph type="body" idx="1"/>
          </p:nvPr>
        </p:nvSpPr>
        <p:spPr>
          <a:xfrm>
            <a:off x="301433" y="1954400"/>
            <a:ext cx="3744000" cy="42180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Clr>
                <a:schemeClr val="lt1"/>
              </a:buClr>
              <a:buSzPts val="1200"/>
              <a:buChar char="●"/>
              <a:defRPr sz="1600">
                <a:solidFill>
                  <a:schemeClr val="lt1"/>
                </a:solidFill>
              </a:defRPr>
            </a:lvl1pPr>
            <a:lvl2pPr marL="1219170" lvl="1" indent="-406390" algn="l">
              <a:lnSpc>
                <a:spcPct val="115000"/>
              </a:lnSpc>
              <a:spcBef>
                <a:spcPts val="2133"/>
              </a:spcBef>
              <a:spcAft>
                <a:spcPts val="0"/>
              </a:spcAft>
              <a:buClr>
                <a:schemeClr val="lt1"/>
              </a:buClr>
              <a:buSzPts val="1200"/>
              <a:buChar char="○"/>
              <a:defRPr sz="1600">
                <a:solidFill>
                  <a:schemeClr val="lt1"/>
                </a:solidFill>
              </a:defRPr>
            </a:lvl2pPr>
            <a:lvl3pPr marL="1828754" lvl="2" indent="-406390" algn="l">
              <a:lnSpc>
                <a:spcPct val="115000"/>
              </a:lnSpc>
              <a:spcBef>
                <a:spcPts val="2133"/>
              </a:spcBef>
              <a:spcAft>
                <a:spcPts val="0"/>
              </a:spcAft>
              <a:buClr>
                <a:schemeClr val="lt1"/>
              </a:buClr>
              <a:buSzPts val="1200"/>
              <a:buChar char="■"/>
              <a:defRPr sz="1600">
                <a:solidFill>
                  <a:schemeClr val="lt1"/>
                </a:solidFill>
              </a:defRPr>
            </a:lvl3pPr>
            <a:lvl4pPr marL="2438339" lvl="3" indent="-406390" algn="l">
              <a:lnSpc>
                <a:spcPct val="115000"/>
              </a:lnSpc>
              <a:spcBef>
                <a:spcPts val="2133"/>
              </a:spcBef>
              <a:spcAft>
                <a:spcPts val="0"/>
              </a:spcAft>
              <a:buClr>
                <a:schemeClr val="lt1"/>
              </a:buClr>
              <a:buSzPts val="1200"/>
              <a:buChar char="●"/>
              <a:defRPr sz="1600">
                <a:solidFill>
                  <a:schemeClr val="lt1"/>
                </a:solidFill>
              </a:defRPr>
            </a:lvl4pPr>
            <a:lvl5pPr marL="3047924" lvl="4" indent="-406390" algn="l">
              <a:lnSpc>
                <a:spcPct val="115000"/>
              </a:lnSpc>
              <a:spcBef>
                <a:spcPts val="2133"/>
              </a:spcBef>
              <a:spcAft>
                <a:spcPts val="0"/>
              </a:spcAft>
              <a:buClr>
                <a:schemeClr val="lt1"/>
              </a:buClr>
              <a:buSzPts val="1200"/>
              <a:buChar char="○"/>
              <a:defRPr sz="1600">
                <a:solidFill>
                  <a:schemeClr val="lt1"/>
                </a:solidFill>
              </a:defRPr>
            </a:lvl5pPr>
            <a:lvl6pPr marL="3657509" lvl="5" indent="-406390" algn="l">
              <a:lnSpc>
                <a:spcPct val="115000"/>
              </a:lnSpc>
              <a:spcBef>
                <a:spcPts val="2133"/>
              </a:spcBef>
              <a:spcAft>
                <a:spcPts val="0"/>
              </a:spcAft>
              <a:buClr>
                <a:schemeClr val="lt1"/>
              </a:buClr>
              <a:buSzPts val="1200"/>
              <a:buChar char="■"/>
              <a:defRPr sz="1600">
                <a:solidFill>
                  <a:schemeClr val="lt1"/>
                </a:solidFill>
              </a:defRPr>
            </a:lvl6pPr>
            <a:lvl7pPr marL="4267093" lvl="6" indent="-406390" algn="l">
              <a:lnSpc>
                <a:spcPct val="115000"/>
              </a:lnSpc>
              <a:spcBef>
                <a:spcPts val="2133"/>
              </a:spcBef>
              <a:spcAft>
                <a:spcPts val="0"/>
              </a:spcAft>
              <a:buClr>
                <a:schemeClr val="lt1"/>
              </a:buClr>
              <a:buSzPts val="1200"/>
              <a:buChar char="●"/>
              <a:defRPr sz="1600">
                <a:solidFill>
                  <a:schemeClr val="lt1"/>
                </a:solidFill>
              </a:defRPr>
            </a:lvl7pPr>
            <a:lvl8pPr marL="4876678" lvl="7" indent="-406390" algn="l">
              <a:lnSpc>
                <a:spcPct val="115000"/>
              </a:lnSpc>
              <a:spcBef>
                <a:spcPts val="2133"/>
              </a:spcBef>
              <a:spcAft>
                <a:spcPts val="0"/>
              </a:spcAft>
              <a:buClr>
                <a:schemeClr val="lt1"/>
              </a:buClr>
              <a:buSzPts val="1200"/>
              <a:buChar char="○"/>
              <a:defRPr sz="1600">
                <a:solidFill>
                  <a:schemeClr val="lt1"/>
                </a:solidFill>
              </a:defRPr>
            </a:lvl8pPr>
            <a:lvl9pPr marL="5486263" lvl="8" indent="-406390" algn="l">
              <a:lnSpc>
                <a:spcPct val="115000"/>
              </a:lnSpc>
              <a:spcBef>
                <a:spcPts val="2133"/>
              </a:spcBef>
              <a:spcAft>
                <a:spcPts val="2133"/>
              </a:spcAft>
              <a:buClr>
                <a:schemeClr val="lt1"/>
              </a:buClr>
              <a:buSzPts val="1200"/>
              <a:buChar char="■"/>
              <a:defRPr sz="1600">
                <a:solidFill>
                  <a:schemeClr val="lt1"/>
                </a:solidFill>
              </a:defRPr>
            </a:lvl9pPr>
          </a:lstStyle>
          <a:p>
            <a:endParaRPr/>
          </a:p>
        </p:txBody>
      </p:sp>
      <p:sp>
        <p:nvSpPr>
          <p:cNvPr id="38" name="Google Shape;38;p16"/>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19605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sp>
        <p:nvSpPr>
          <p:cNvPr id="40" name="Google Shape;40;p17"/>
          <p:cNvSpPr txBox="1">
            <a:spLocks noGrp="1"/>
          </p:cNvSpPr>
          <p:nvPr>
            <p:ph type="title"/>
          </p:nvPr>
        </p:nvSpPr>
        <p:spPr>
          <a:xfrm>
            <a:off x="614600" y="2753800"/>
            <a:ext cx="10962800" cy="1350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sz="5600"/>
            </a:lvl1pPr>
            <a:lvl2pPr lvl="1" algn="l">
              <a:lnSpc>
                <a:spcPct val="100000"/>
              </a:lnSpc>
              <a:spcBef>
                <a:spcPts val="0"/>
              </a:spcBef>
              <a:spcAft>
                <a:spcPts val="0"/>
              </a:spcAft>
              <a:buSzPts val="4200"/>
              <a:buNone/>
              <a:defRPr sz="5600"/>
            </a:lvl2pPr>
            <a:lvl3pPr lvl="2" algn="l">
              <a:lnSpc>
                <a:spcPct val="100000"/>
              </a:lnSpc>
              <a:spcBef>
                <a:spcPts val="0"/>
              </a:spcBef>
              <a:spcAft>
                <a:spcPts val="0"/>
              </a:spcAft>
              <a:buSzPts val="4200"/>
              <a:buNone/>
              <a:defRPr sz="5600"/>
            </a:lvl3pPr>
            <a:lvl4pPr lvl="3" algn="l">
              <a:lnSpc>
                <a:spcPct val="100000"/>
              </a:lnSpc>
              <a:spcBef>
                <a:spcPts val="0"/>
              </a:spcBef>
              <a:spcAft>
                <a:spcPts val="0"/>
              </a:spcAft>
              <a:buSzPts val="4200"/>
              <a:buNone/>
              <a:defRPr sz="5600"/>
            </a:lvl4pPr>
            <a:lvl5pPr lvl="4" algn="l">
              <a:lnSpc>
                <a:spcPct val="100000"/>
              </a:lnSpc>
              <a:spcBef>
                <a:spcPts val="0"/>
              </a:spcBef>
              <a:spcAft>
                <a:spcPts val="0"/>
              </a:spcAft>
              <a:buSzPts val="4200"/>
              <a:buNone/>
              <a:defRPr sz="5600"/>
            </a:lvl5pPr>
            <a:lvl6pPr lvl="5" algn="l">
              <a:lnSpc>
                <a:spcPct val="100000"/>
              </a:lnSpc>
              <a:spcBef>
                <a:spcPts val="0"/>
              </a:spcBef>
              <a:spcAft>
                <a:spcPts val="0"/>
              </a:spcAft>
              <a:buSzPts val="4200"/>
              <a:buNone/>
              <a:defRPr sz="5600"/>
            </a:lvl6pPr>
            <a:lvl7pPr lvl="6" algn="l">
              <a:lnSpc>
                <a:spcPct val="100000"/>
              </a:lnSpc>
              <a:spcBef>
                <a:spcPts val="0"/>
              </a:spcBef>
              <a:spcAft>
                <a:spcPts val="0"/>
              </a:spcAft>
              <a:buSzPts val="4200"/>
              <a:buNone/>
              <a:defRPr sz="5600"/>
            </a:lvl7pPr>
            <a:lvl8pPr lvl="7" algn="l">
              <a:lnSpc>
                <a:spcPct val="100000"/>
              </a:lnSpc>
              <a:spcBef>
                <a:spcPts val="0"/>
              </a:spcBef>
              <a:spcAft>
                <a:spcPts val="0"/>
              </a:spcAft>
              <a:buSzPts val="4200"/>
              <a:buNone/>
              <a:defRPr sz="5600"/>
            </a:lvl8pPr>
            <a:lvl9pPr lvl="8" algn="l">
              <a:lnSpc>
                <a:spcPct val="100000"/>
              </a:lnSpc>
              <a:spcBef>
                <a:spcPts val="0"/>
              </a:spcBef>
              <a:spcAft>
                <a:spcPts val="0"/>
              </a:spcAft>
              <a:buSzPts val="4200"/>
              <a:buNone/>
              <a:defRPr sz="5600"/>
            </a:lvl9pPr>
          </a:lstStyle>
          <a:p>
            <a:endParaRPr/>
          </a:p>
        </p:txBody>
      </p:sp>
      <p:sp>
        <p:nvSpPr>
          <p:cNvPr id="41" name="Google Shape;41;p17"/>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25857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653667" y="651000"/>
            <a:ext cx="83028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8000"/>
            </a:lvl1pPr>
            <a:lvl2pPr lvl="1" algn="l">
              <a:lnSpc>
                <a:spcPct val="100000"/>
              </a:lnSpc>
              <a:spcBef>
                <a:spcPts val="0"/>
              </a:spcBef>
              <a:spcAft>
                <a:spcPts val="0"/>
              </a:spcAft>
              <a:buSzPts val="6000"/>
              <a:buNone/>
              <a:defRPr sz="8000"/>
            </a:lvl2pPr>
            <a:lvl3pPr lvl="2" algn="l">
              <a:lnSpc>
                <a:spcPct val="100000"/>
              </a:lnSpc>
              <a:spcBef>
                <a:spcPts val="0"/>
              </a:spcBef>
              <a:spcAft>
                <a:spcPts val="0"/>
              </a:spcAft>
              <a:buSzPts val="6000"/>
              <a:buNone/>
              <a:defRPr sz="8000"/>
            </a:lvl3pPr>
            <a:lvl4pPr lvl="3" algn="l">
              <a:lnSpc>
                <a:spcPct val="100000"/>
              </a:lnSpc>
              <a:spcBef>
                <a:spcPts val="0"/>
              </a:spcBef>
              <a:spcAft>
                <a:spcPts val="0"/>
              </a:spcAft>
              <a:buSzPts val="6000"/>
              <a:buNone/>
              <a:defRPr sz="8000"/>
            </a:lvl4pPr>
            <a:lvl5pPr lvl="4" algn="l">
              <a:lnSpc>
                <a:spcPct val="100000"/>
              </a:lnSpc>
              <a:spcBef>
                <a:spcPts val="0"/>
              </a:spcBef>
              <a:spcAft>
                <a:spcPts val="0"/>
              </a:spcAft>
              <a:buSzPts val="6000"/>
              <a:buNone/>
              <a:defRPr sz="8000"/>
            </a:lvl5pPr>
            <a:lvl6pPr lvl="5" algn="l">
              <a:lnSpc>
                <a:spcPct val="100000"/>
              </a:lnSpc>
              <a:spcBef>
                <a:spcPts val="0"/>
              </a:spcBef>
              <a:spcAft>
                <a:spcPts val="0"/>
              </a:spcAft>
              <a:buSzPts val="6000"/>
              <a:buNone/>
              <a:defRPr sz="8000"/>
            </a:lvl6pPr>
            <a:lvl7pPr lvl="6" algn="l">
              <a:lnSpc>
                <a:spcPct val="100000"/>
              </a:lnSpc>
              <a:spcBef>
                <a:spcPts val="0"/>
              </a:spcBef>
              <a:spcAft>
                <a:spcPts val="0"/>
              </a:spcAft>
              <a:buSzPts val="6000"/>
              <a:buNone/>
              <a:defRPr sz="8000"/>
            </a:lvl7pPr>
            <a:lvl8pPr lvl="7" algn="l">
              <a:lnSpc>
                <a:spcPct val="100000"/>
              </a:lnSpc>
              <a:spcBef>
                <a:spcPts val="0"/>
              </a:spcBef>
              <a:spcAft>
                <a:spcPts val="0"/>
              </a:spcAft>
              <a:buSzPts val="6000"/>
              <a:buNone/>
              <a:defRPr sz="8000"/>
            </a:lvl8pPr>
            <a:lvl9pPr lvl="8" algn="l">
              <a:lnSpc>
                <a:spcPct val="100000"/>
              </a:lnSpc>
              <a:spcBef>
                <a:spcPts val="0"/>
              </a:spcBef>
              <a:spcAft>
                <a:spcPts val="0"/>
              </a:spcAft>
              <a:buSzPts val="6000"/>
              <a:buNone/>
              <a:defRPr sz="8000"/>
            </a:lvl9pPr>
          </a:lstStyle>
          <a:p>
            <a:endParaRPr/>
          </a:p>
        </p:txBody>
      </p:sp>
      <p:sp>
        <p:nvSpPr>
          <p:cNvPr id="44" name="Google Shape;44;p19"/>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40071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20"/>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 name="Google Shape;47;p20"/>
          <p:cNvSpPr/>
          <p:nvPr/>
        </p:nvSpPr>
        <p:spPr>
          <a:xfrm rot="5400000">
            <a:off x="2595233"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8" name="Google Shape;48;p20"/>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4200"/>
              <a:buNone/>
              <a:defRPr sz="5600">
                <a:solidFill>
                  <a:schemeClr val="dk2"/>
                </a:solidFill>
              </a:defRPr>
            </a:lvl1pPr>
            <a:lvl2pPr lvl="1" algn="ctr">
              <a:lnSpc>
                <a:spcPct val="100000"/>
              </a:lnSpc>
              <a:spcBef>
                <a:spcPts val="0"/>
              </a:spcBef>
              <a:spcAft>
                <a:spcPts val="0"/>
              </a:spcAft>
              <a:buClr>
                <a:schemeClr val="dk2"/>
              </a:buClr>
              <a:buSzPts val="4200"/>
              <a:buNone/>
              <a:defRPr sz="5600">
                <a:solidFill>
                  <a:schemeClr val="dk2"/>
                </a:solidFill>
              </a:defRPr>
            </a:lvl2pPr>
            <a:lvl3pPr lvl="2" algn="ctr">
              <a:lnSpc>
                <a:spcPct val="100000"/>
              </a:lnSpc>
              <a:spcBef>
                <a:spcPts val="0"/>
              </a:spcBef>
              <a:spcAft>
                <a:spcPts val="0"/>
              </a:spcAft>
              <a:buClr>
                <a:schemeClr val="dk2"/>
              </a:buClr>
              <a:buSzPts val="4200"/>
              <a:buNone/>
              <a:defRPr sz="5600">
                <a:solidFill>
                  <a:schemeClr val="dk2"/>
                </a:solidFill>
              </a:defRPr>
            </a:lvl3pPr>
            <a:lvl4pPr lvl="3" algn="ctr">
              <a:lnSpc>
                <a:spcPct val="100000"/>
              </a:lnSpc>
              <a:spcBef>
                <a:spcPts val="0"/>
              </a:spcBef>
              <a:spcAft>
                <a:spcPts val="0"/>
              </a:spcAft>
              <a:buClr>
                <a:schemeClr val="dk2"/>
              </a:buClr>
              <a:buSzPts val="4200"/>
              <a:buNone/>
              <a:defRPr sz="5600">
                <a:solidFill>
                  <a:schemeClr val="dk2"/>
                </a:solidFill>
              </a:defRPr>
            </a:lvl4pPr>
            <a:lvl5pPr lvl="4" algn="ctr">
              <a:lnSpc>
                <a:spcPct val="100000"/>
              </a:lnSpc>
              <a:spcBef>
                <a:spcPts val="0"/>
              </a:spcBef>
              <a:spcAft>
                <a:spcPts val="0"/>
              </a:spcAft>
              <a:buClr>
                <a:schemeClr val="dk2"/>
              </a:buClr>
              <a:buSzPts val="4200"/>
              <a:buNone/>
              <a:defRPr sz="5600">
                <a:solidFill>
                  <a:schemeClr val="dk2"/>
                </a:solidFill>
              </a:defRPr>
            </a:lvl5pPr>
            <a:lvl6pPr lvl="5" algn="ctr">
              <a:lnSpc>
                <a:spcPct val="100000"/>
              </a:lnSpc>
              <a:spcBef>
                <a:spcPts val="0"/>
              </a:spcBef>
              <a:spcAft>
                <a:spcPts val="0"/>
              </a:spcAft>
              <a:buClr>
                <a:schemeClr val="dk2"/>
              </a:buClr>
              <a:buSzPts val="4200"/>
              <a:buNone/>
              <a:defRPr sz="5600">
                <a:solidFill>
                  <a:schemeClr val="dk2"/>
                </a:solidFill>
              </a:defRPr>
            </a:lvl6pPr>
            <a:lvl7pPr lvl="6" algn="ctr">
              <a:lnSpc>
                <a:spcPct val="100000"/>
              </a:lnSpc>
              <a:spcBef>
                <a:spcPts val="0"/>
              </a:spcBef>
              <a:spcAft>
                <a:spcPts val="0"/>
              </a:spcAft>
              <a:buClr>
                <a:schemeClr val="dk2"/>
              </a:buClr>
              <a:buSzPts val="4200"/>
              <a:buNone/>
              <a:defRPr sz="5600">
                <a:solidFill>
                  <a:schemeClr val="dk2"/>
                </a:solidFill>
              </a:defRPr>
            </a:lvl7pPr>
            <a:lvl8pPr lvl="7" algn="ctr">
              <a:lnSpc>
                <a:spcPct val="100000"/>
              </a:lnSpc>
              <a:spcBef>
                <a:spcPts val="0"/>
              </a:spcBef>
              <a:spcAft>
                <a:spcPts val="0"/>
              </a:spcAft>
              <a:buClr>
                <a:schemeClr val="dk2"/>
              </a:buClr>
              <a:buSzPts val="4200"/>
              <a:buNone/>
              <a:defRPr sz="5600">
                <a:solidFill>
                  <a:schemeClr val="dk2"/>
                </a:solidFill>
              </a:defRPr>
            </a:lvl8pPr>
            <a:lvl9pPr lvl="8" algn="ctr">
              <a:lnSpc>
                <a:spcPct val="100000"/>
              </a:lnSpc>
              <a:spcBef>
                <a:spcPts val="0"/>
              </a:spcBef>
              <a:spcAft>
                <a:spcPts val="0"/>
              </a:spcAft>
              <a:buClr>
                <a:schemeClr val="dk2"/>
              </a:buClr>
              <a:buSzPts val="4200"/>
              <a:buNone/>
              <a:defRPr sz="5600">
                <a:solidFill>
                  <a:schemeClr val="dk2"/>
                </a:solidFill>
              </a:defRPr>
            </a:lvl9pPr>
          </a:lstStyle>
          <a:p>
            <a:endParaRPr/>
          </a:p>
        </p:txBody>
      </p:sp>
      <p:sp>
        <p:nvSpPr>
          <p:cNvPr id="49" name="Google Shape;49;p20"/>
          <p:cNvSpPr txBox="1">
            <a:spLocks noGrp="1"/>
          </p:cNvSpPr>
          <p:nvPr>
            <p:ph type="subTitle" idx="1"/>
          </p:nvPr>
        </p:nvSpPr>
        <p:spPr>
          <a:xfrm>
            <a:off x="354000" y="3705956"/>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20"/>
          <p:cNvSpPr txBox="1">
            <a:spLocks noGrp="1"/>
          </p:cNvSpPr>
          <p:nvPr>
            <p:ph type="body" idx="2"/>
          </p:nvPr>
        </p:nvSpPr>
        <p:spPr>
          <a:xfrm>
            <a:off x="6586000" y="965600"/>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Clr>
                <a:schemeClr val="lt1"/>
              </a:buClr>
              <a:buSzPts val="1800"/>
              <a:buChar char="●"/>
              <a:defRPr>
                <a:solidFill>
                  <a:schemeClr val="lt1"/>
                </a:solidFill>
              </a:defRPr>
            </a:lvl1pPr>
            <a:lvl2pPr marL="1219170" lvl="1" indent="-423323" algn="l">
              <a:lnSpc>
                <a:spcPct val="115000"/>
              </a:lnSpc>
              <a:spcBef>
                <a:spcPts val="2133"/>
              </a:spcBef>
              <a:spcAft>
                <a:spcPts val="0"/>
              </a:spcAft>
              <a:buClr>
                <a:schemeClr val="lt1"/>
              </a:buClr>
              <a:buSzPts val="1400"/>
              <a:buChar char="○"/>
              <a:defRPr>
                <a:solidFill>
                  <a:schemeClr val="lt1"/>
                </a:solidFill>
              </a:defRPr>
            </a:lvl2pPr>
            <a:lvl3pPr marL="1828754" lvl="2" indent="-423323" algn="l">
              <a:lnSpc>
                <a:spcPct val="115000"/>
              </a:lnSpc>
              <a:spcBef>
                <a:spcPts val="2133"/>
              </a:spcBef>
              <a:spcAft>
                <a:spcPts val="0"/>
              </a:spcAft>
              <a:buClr>
                <a:schemeClr val="lt1"/>
              </a:buClr>
              <a:buSzPts val="1400"/>
              <a:buChar char="■"/>
              <a:defRPr>
                <a:solidFill>
                  <a:schemeClr val="lt1"/>
                </a:solidFill>
              </a:defRPr>
            </a:lvl3pPr>
            <a:lvl4pPr marL="2438339" lvl="3" indent="-423323" algn="l">
              <a:lnSpc>
                <a:spcPct val="115000"/>
              </a:lnSpc>
              <a:spcBef>
                <a:spcPts val="2133"/>
              </a:spcBef>
              <a:spcAft>
                <a:spcPts val="0"/>
              </a:spcAft>
              <a:buClr>
                <a:schemeClr val="lt1"/>
              </a:buClr>
              <a:buSzPts val="1400"/>
              <a:buChar char="●"/>
              <a:defRPr>
                <a:solidFill>
                  <a:schemeClr val="lt1"/>
                </a:solidFill>
              </a:defRPr>
            </a:lvl4pPr>
            <a:lvl5pPr marL="3047924" lvl="4" indent="-423323" algn="l">
              <a:lnSpc>
                <a:spcPct val="115000"/>
              </a:lnSpc>
              <a:spcBef>
                <a:spcPts val="2133"/>
              </a:spcBef>
              <a:spcAft>
                <a:spcPts val="0"/>
              </a:spcAft>
              <a:buClr>
                <a:schemeClr val="lt1"/>
              </a:buClr>
              <a:buSzPts val="1400"/>
              <a:buChar char="○"/>
              <a:defRPr>
                <a:solidFill>
                  <a:schemeClr val="lt1"/>
                </a:solidFill>
              </a:defRPr>
            </a:lvl5pPr>
            <a:lvl6pPr marL="3657509" lvl="5" indent="-423323" algn="l">
              <a:lnSpc>
                <a:spcPct val="115000"/>
              </a:lnSpc>
              <a:spcBef>
                <a:spcPts val="2133"/>
              </a:spcBef>
              <a:spcAft>
                <a:spcPts val="0"/>
              </a:spcAft>
              <a:buClr>
                <a:schemeClr val="lt1"/>
              </a:buClr>
              <a:buSzPts val="1400"/>
              <a:buChar char="■"/>
              <a:defRPr>
                <a:solidFill>
                  <a:schemeClr val="lt1"/>
                </a:solidFill>
              </a:defRPr>
            </a:lvl6pPr>
            <a:lvl7pPr marL="4267093" lvl="6" indent="-423323" algn="l">
              <a:lnSpc>
                <a:spcPct val="115000"/>
              </a:lnSpc>
              <a:spcBef>
                <a:spcPts val="2133"/>
              </a:spcBef>
              <a:spcAft>
                <a:spcPts val="0"/>
              </a:spcAft>
              <a:buClr>
                <a:schemeClr val="lt1"/>
              </a:buClr>
              <a:buSzPts val="1400"/>
              <a:buChar char="●"/>
              <a:defRPr>
                <a:solidFill>
                  <a:schemeClr val="lt1"/>
                </a:solidFill>
              </a:defRPr>
            </a:lvl7pPr>
            <a:lvl8pPr marL="4876678" lvl="7" indent="-423323" algn="l">
              <a:lnSpc>
                <a:spcPct val="115000"/>
              </a:lnSpc>
              <a:spcBef>
                <a:spcPts val="2133"/>
              </a:spcBef>
              <a:spcAft>
                <a:spcPts val="0"/>
              </a:spcAft>
              <a:buClr>
                <a:schemeClr val="lt1"/>
              </a:buClr>
              <a:buSzPts val="1400"/>
              <a:buChar char="○"/>
              <a:defRPr>
                <a:solidFill>
                  <a:schemeClr val="lt1"/>
                </a:solidFill>
              </a:defRPr>
            </a:lvl8pPr>
            <a:lvl9pPr marL="5486263" lvl="8" indent="-423323" algn="l">
              <a:lnSpc>
                <a:spcPct val="115000"/>
              </a:lnSpc>
              <a:spcBef>
                <a:spcPts val="2133"/>
              </a:spcBef>
              <a:spcAft>
                <a:spcPts val="2133"/>
              </a:spcAft>
              <a:buClr>
                <a:schemeClr val="lt1"/>
              </a:buClr>
              <a:buSzPts val="1400"/>
              <a:buChar char="■"/>
              <a:defRPr>
                <a:solidFill>
                  <a:schemeClr val="lt1"/>
                </a:solidFill>
              </a:defRPr>
            </a:lvl9pPr>
          </a:lstStyle>
          <a:p>
            <a:endParaRPr/>
          </a:p>
        </p:txBody>
      </p:sp>
      <p:sp>
        <p:nvSpPr>
          <p:cNvPr id="51" name="Google Shape;51;p20"/>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72018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B36B-65F2-C6FB-E02B-6319F2BF1A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41D0CC-1C53-9590-73E2-AF40696C8A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9625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21"/>
          <p:cNvSpPr txBox="1"/>
          <p:nvPr/>
        </p:nvSpPr>
        <p:spPr>
          <a:xfrm rot="10800000" flipH="1">
            <a:off x="0" y="0"/>
            <a:ext cx="12192000" cy="6261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21"/>
          <p:cNvSpPr/>
          <p:nvPr/>
        </p:nvSpPr>
        <p:spPr>
          <a:xfrm rot="10800000" flipH="1">
            <a:off x="0" y="6163633"/>
            <a:ext cx="12192000" cy="98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5" name="Google Shape;55;p21"/>
          <p:cNvSpPr txBox="1">
            <a:spLocks noGrp="1"/>
          </p:cNvSpPr>
          <p:nvPr>
            <p:ph type="body" idx="1"/>
          </p:nvPr>
        </p:nvSpPr>
        <p:spPr>
          <a:xfrm>
            <a:off x="76200" y="6262433"/>
            <a:ext cx="11176000" cy="5956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Clr>
                <a:schemeClr val="lt1"/>
              </a:buClr>
              <a:buSzPts val="1200"/>
              <a:buNone/>
              <a:defRPr sz="1600">
                <a:solidFill>
                  <a:schemeClr val="lt1"/>
                </a:solidFill>
              </a:defRPr>
            </a:lvl1pPr>
          </a:lstStyle>
          <a:p>
            <a:endParaRPr/>
          </a:p>
        </p:txBody>
      </p:sp>
      <p:sp>
        <p:nvSpPr>
          <p:cNvPr id="56" name="Google Shape;56;p21"/>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70375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57"/>
        <p:cNvGrpSpPr/>
        <p:nvPr/>
      </p:nvGrpSpPr>
      <p:grpSpPr>
        <a:xfrm>
          <a:off x="0" y="0"/>
          <a:ext cx="0" cy="0"/>
          <a:chOff x="0" y="0"/>
          <a:chExt cx="0" cy="0"/>
        </a:xfrm>
      </p:grpSpPr>
      <p:sp>
        <p:nvSpPr>
          <p:cNvPr id="58" name="Google Shape;58;p22"/>
          <p:cNvSpPr txBox="1">
            <a:spLocks noGrp="1"/>
          </p:cNvSpPr>
          <p:nvPr>
            <p:ph type="title" hasCustomPrompt="1"/>
          </p:nvPr>
        </p:nvSpPr>
        <p:spPr>
          <a:xfrm>
            <a:off x="634000" y="1678033"/>
            <a:ext cx="10962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12000"/>
              <a:buNone/>
              <a:defRPr sz="16000">
                <a:solidFill>
                  <a:schemeClr val="dk2"/>
                </a:solidFill>
              </a:defRPr>
            </a:lvl1pPr>
            <a:lvl2pPr lvl="1" algn="ctr">
              <a:lnSpc>
                <a:spcPct val="100000"/>
              </a:lnSpc>
              <a:spcBef>
                <a:spcPts val="0"/>
              </a:spcBef>
              <a:spcAft>
                <a:spcPts val="0"/>
              </a:spcAft>
              <a:buClr>
                <a:schemeClr val="dk2"/>
              </a:buClr>
              <a:buSzPts val="12000"/>
              <a:buNone/>
              <a:defRPr sz="16000">
                <a:solidFill>
                  <a:schemeClr val="dk2"/>
                </a:solidFill>
              </a:defRPr>
            </a:lvl2pPr>
            <a:lvl3pPr lvl="2" algn="ctr">
              <a:lnSpc>
                <a:spcPct val="100000"/>
              </a:lnSpc>
              <a:spcBef>
                <a:spcPts val="0"/>
              </a:spcBef>
              <a:spcAft>
                <a:spcPts val="0"/>
              </a:spcAft>
              <a:buClr>
                <a:schemeClr val="dk2"/>
              </a:buClr>
              <a:buSzPts val="12000"/>
              <a:buNone/>
              <a:defRPr sz="16000">
                <a:solidFill>
                  <a:schemeClr val="dk2"/>
                </a:solidFill>
              </a:defRPr>
            </a:lvl3pPr>
            <a:lvl4pPr lvl="3" algn="ctr">
              <a:lnSpc>
                <a:spcPct val="100000"/>
              </a:lnSpc>
              <a:spcBef>
                <a:spcPts val="0"/>
              </a:spcBef>
              <a:spcAft>
                <a:spcPts val="0"/>
              </a:spcAft>
              <a:buClr>
                <a:schemeClr val="dk2"/>
              </a:buClr>
              <a:buSzPts val="12000"/>
              <a:buNone/>
              <a:defRPr sz="16000">
                <a:solidFill>
                  <a:schemeClr val="dk2"/>
                </a:solidFill>
              </a:defRPr>
            </a:lvl4pPr>
            <a:lvl5pPr lvl="4" algn="ctr">
              <a:lnSpc>
                <a:spcPct val="100000"/>
              </a:lnSpc>
              <a:spcBef>
                <a:spcPts val="0"/>
              </a:spcBef>
              <a:spcAft>
                <a:spcPts val="0"/>
              </a:spcAft>
              <a:buClr>
                <a:schemeClr val="dk2"/>
              </a:buClr>
              <a:buSzPts val="12000"/>
              <a:buNone/>
              <a:defRPr sz="16000">
                <a:solidFill>
                  <a:schemeClr val="dk2"/>
                </a:solidFill>
              </a:defRPr>
            </a:lvl5pPr>
            <a:lvl6pPr lvl="5" algn="ctr">
              <a:lnSpc>
                <a:spcPct val="100000"/>
              </a:lnSpc>
              <a:spcBef>
                <a:spcPts val="0"/>
              </a:spcBef>
              <a:spcAft>
                <a:spcPts val="0"/>
              </a:spcAft>
              <a:buClr>
                <a:schemeClr val="dk2"/>
              </a:buClr>
              <a:buSzPts val="12000"/>
              <a:buNone/>
              <a:defRPr sz="16000">
                <a:solidFill>
                  <a:schemeClr val="dk2"/>
                </a:solidFill>
              </a:defRPr>
            </a:lvl6pPr>
            <a:lvl7pPr lvl="6" algn="ctr">
              <a:lnSpc>
                <a:spcPct val="100000"/>
              </a:lnSpc>
              <a:spcBef>
                <a:spcPts val="0"/>
              </a:spcBef>
              <a:spcAft>
                <a:spcPts val="0"/>
              </a:spcAft>
              <a:buClr>
                <a:schemeClr val="dk2"/>
              </a:buClr>
              <a:buSzPts val="12000"/>
              <a:buNone/>
              <a:defRPr sz="16000">
                <a:solidFill>
                  <a:schemeClr val="dk2"/>
                </a:solidFill>
              </a:defRPr>
            </a:lvl7pPr>
            <a:lvl8pPr lvl="7" algn="ctr">
              <a:lnSpc>
                <a:spcPct val="100000"/>
              </a:lnSpc>
              <a:spcBef>
                <a:spcPts val="0"/>
              </a:spcBef>
              <a:spcAft>
                <a:spcPts val="0"/>
              </a:spcAft>
              <a:buClr>
                <a:schemeClr val="dk2"/>
              </a:buClr>
              <a:buSzPts val="12000"/>
              <a:buNone/>
              <a:defRPr sz="16000">
                <a:solidFill>
                  <a:schemeClr val="dk2"/>
                </a:solidFill>
              </a:defRPr>
            </a:lvl8pPr>
            <a:lvl9pPr lvl="8" algn="ctr">
              <a:lnSpc>
                <a:spcPct val="100000"/>
              </a:lnSpc>
              <a:spcBef>
                <a:spcPts val="0"/>
              </a:spcBef>
              <a:spcAft>
                <a:spcPts val="0"/>
              </a:spcAft>
              <a:buClr>
                <a:schemeClr val="dk2"/>
              </a:buClr>
              <a:buSzPts val="12000"/>
              <a:buNone/>
              <a:defRPr sz="16000">
                <a:solidFill>
                  <a:schemeClr val="dk2"/>
                </a:solidFill>
              </a:defRPr>
            </a:lvl9pPr>
          </a:lstStyle>
          <a:p>
            <a:r>
              <a:t>xx%</a:t>
            </a:r>
          </a:p>
        </p:txBody>
      </p:sp>
      <p:sp>
        <p:nvSpPr>
          <p:cNvPr id="59" name="Google Shape;59;p22"/>
          <p:cNvSpPr txBox="1">
            <a:spLocks noGrp="1"/>
          </p:cNvSpPr>
          <p:nvPr>
            <p:ph type="body" idx="1"/>
          </p:nvPr>
        </p:nvSpPr>
        <p:spPr>
          <a:xfrm>
            <a:off x="634000" y="4406167"/>
            <a:ext cx="10962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60" name="Google Shape;60;p2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42810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2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93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C2DBD-65C6-3141-370A-5B8421F56D0F}"/>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C07591-377C-7A81-77AA-7C291A54461F}"/>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975073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7606C-DA87-EA9F-A8F9-8AA55E183D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3F2F2B-7707-F313-7CD1-E78F705BED15}"/>
              </a:ext>
            </a:extLst>
          </p:cNvPr>
          <p:cNvSpPr>
            <a:spLocks noGrp="1"/>
          </p:cNvSpPr>
          <p:nvPr>
            <p:ph sz="half" idx="1"/>
          </p:nvPr>
        </p:nvSpPr>
        <p:spPr>
          <a:xfrm>
            <a:off x="334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F0C0E2-7D7C-F586-B5BC-0BDD409FE9AC}"/>
              </a:ext>
            </a:extLst>
          </p:cNvPr>
          <p:cNvSpPr>
            <a:spLocks noGrp="1"/>
          </p:cNvSpPr>
          <p:nvPr>
            <p:ph sz="half" idx="2"/>
          </p:nvPr>
        </p:nvSpPr>
        <p:spPr>
          <a:xfrm>
            <a:off x="5922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4293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F9C4B-011A-FA1D-E9D3-20A2FADB867D}"/>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21CF64-5E06-7BF2-313B-68DF4BC69B21}"/>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7D26C3-D953-BDE8-7559-26A396262ECF}"/>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B7CE98-C76F-8557-8082-0F6E3EEF9FC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6A577A-F984-1B11-A19D-867C94E4E54F}"/>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127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458DF-F387-C37D-7586-54A923685AF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5139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697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27347-56F2-D778-39A1-A6E7D320A20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6DF6FA-900F-7B26-250D-5AEA6F6AFE59}"/>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9BC2A1-F0FF-D770-BA7B-983FD38AD4F4}"/>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9083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CFC62-3C46-116F-6F16-8BE24A8FDE19}"/>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D051CE-A89C-B469-0267-5ED79C41BAC9}"/>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12EE61-9818-DFCB-1612-F149BEA8D98A}"/>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1484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A7292F7F-BF57-4E95-AE3B-3C9E4F55995C}"/>
              </a:ext>
            </a:extLst>
          </p:cNvPr>
          <p:cNvSpPr>
            <a:spLocks noChangeArrowheads="1"/>
          </p:cNvSpPr>
          <p:nvPr/>
        </p:nvSpPr>
        <p:spPr bwMode="auto">
          <a:xfrm>
            <a:off x="0" y="6586538"/>
            <a:ext cx="12185651" cy="277812"/>
          </a:xfrm>
          <a:prstGeom prst="rect">
            <a:avLst/>
          </a:prstGeom>
          <a:solidFill>
            <a:srgbClr val="2FB1DF"/>
          </a:solidFill>
          <a:ln w="9525">
            <a:solidFill>
              <a:srgbClr val="2FB1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7" name="Text Box 9">
            <a:extLst>
              <a:ext uri="{FF2B5EF4-FFF2-40B4-BE49-F238E27FC236}">
                <a16:creationId xmlns:a16="http://schemas.microsoft.com/office/drawing/2014/main" id="{898217D0-841C-D064-E34A-02F02D341E34}"/>
              </a:ext>
            </a:extLst>
          </p:cNvPr>
          <p:cNvSpPr txBox="1">
            <a:spLocks noChangeArrowheads="1"/>
          </p:cNvSpPr>
          <p:nvPr/>
        </p:nvSpPr>
        <p:spPr bwMode="auto">
          <a:xfrm>
            <a:off x="2121094" y="6591300"/>
            <a:ext cx="91861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altLang="en-US" sz="1200" dirty="0">
                <a:solidFill>
                  <a:schemeClr val="tx1"/>
                </a:solidFill>
              </a:rPr>
              <a:t>Executive Secretary Report for July Plenary - Montreal</a:t>
            </a:r>
          </a:p>
        </p:txBody>
      </p:sp>
      <p:sp>
        <p:nvSpPr>
          <p:cNvPr id="329731" name="Rectangle 3">
            <a:extLst>
              <a:ext uri="{FF2B5EF4-FFF2-40B4-BE49-F238E27FC236}">
                <a16:creationId xmlns:a16="http://schemas.microsoft.com/office/drawing/2014/main" id="{C2C87C22-8B31-AD40-875B-3628AD064402}"/>
              </a:ext>
            </a:extLst>
          </p:cNvPr>
          <p:cNvSpPr>
            <a:spLocks noChangeArrowheads="1"/>
          </p:cNvSpPr>
          <p:nvPr/>
        </p:nvSpPr>
        <p:spPr bwMode="auto">
          <a:xfrm>
            <a:off x="4234" y="3175"/>
            <a:ext cx="12181417" cy="260350"/>
          </a:xfrm>
          <a:prstGeom prst="rect">
            <a:avLst/>
          </a:prstGeom>
          <a:solidFill>
            <a:srgbClr val="2FB1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2" name="Rectangle 4">
            <a:extLst>
              <a:ext uri="{FF2B5EF4-FFF2-40B4-BE49-F238E27FC236}">
                <a16:creationId xmlns:a16="http://schemas.microsoft.com/office/drawing/2014/main" id="{3ACBF366-EBA4-ADDC-F95C-E5B668BC37EE}"/>
              </a:ext>
            </a:extLst>
          </p:cNvPr>
          <p:cNvSpPr>
            <a:spLocks noGrp="1" noChangeArrowheads="1"/>
          </p:cNvSpPr>
          <p:nvPr>
            <p:ph type="title"/>
          </p:nvPr>
        </p:nvSpPr>
        <p:spPr bwMode="auto">
          <a:xfrm>
            <a:off x="609600" y="404813"/>
            <a:ext cx="109728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9733" name="Rectangle 5">
            <a:extLst>
              <a:ext uri="{FF2B5EF4-FFF2-40B4-BE49-F238E27FC236}">
                <a16:creationId xmlns:a16="http://schemas.microsoft.com/office/drawing/2014/main" id="{D10CF9CF-4206-486D-51F1-D60981DCEFE9}"/>
              </a:ext>
            </a:extLst>
          </p:cNvPr>
          <p:cNvSpPr>
            <a:spLocks noGrp="1" noChangeArrowheads="1"/>
          </p:cNvSpPr>
          <p:nvPr>
            <p:ph type="body" idx="1"/>
          </p:nvPr>
        </p:nvSpPr>
        <p:spPr bwMode="auto">
          <a:xfrm>
            <a:off x="334433" y="1341438"/>
            <a:ext cx="109728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29734" name="Line 6">
            <a:extLst>
              <a:ext uri="{FF2B5EF4-FFF2-40B4-BE49-F238E27FC236}">
                <a16:creationId xmlns:a16="http://schemas.microsoft.com/office/drawing/2014/main" id="{7784D76B-56E5-8531-1B48-443D1EFFBA13}"/>
              </a:ext>
            </a:extLst>
          </p:cNvPr>
          <p:cNvSpPr>
            <a:spLocks noChangeShapeType="1"/>
          </p:cNvSpPr>
          <p:nvPr/>
        </p:nvSpPr>
        <p:spPr bwMode="auto">
          <a:xfrm>
            <a:off x="527051" y="1268413"/>
            <a:ext cx="11137900" cy="0"/>
          </a:xfrm>
          <a:prstGeom prst="line">
            <a:avLst/>
          </a:prstGeom>
          <a:noFill/>
          <a:ln w="9525">
            <a:solidFill>
              <a:srgbClr val="2FAD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35" name="Text Box 7">
            <a:extLst>
              <a:ext uri="{FF2B5EF4-FFF2-40B4-BE49-F238E27FC236}">
                <a16:creationId xmlns:a16="http://schemas.microsoft.com/office/drawing/2014/main" id="{05B84EB9-56D1-993A-9CC3-10A03F0D45EC}"/>
              </a:ext>
            </a:extLst>
          </p:cNvPr>
          <p:cNvSpPr txBox="1">
            <a:spLocks noChangeArrowheads="1"/>
          </p:cNvSpPr>
          <p:nvPr/>
        </p:nvSpPr>
        <p:spPr bwMode="auto">
          <a:xfrm>
            <a:off x="10871201" y="6589714"/>
            <a:ext cx="12742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1" hangingPunct="1">
              <a:spcBef>
                <a:spcPct val="50000"/>
              </a:spcBef>
            </a:pPr>
            <a:r>
              <a:rPr lang="en-US" altLang="en-US" sz="1200" dirty="0">
                <a:solidFill>
                  <a:schemeClr val="tx1"/>
                </a:solidFill>
              </a:rPr>
              <a:t>Page </a:t>
            </a:r>
            <a:fld id="{0CF3F8C6-39BE-4E23-8645-149F701E51B6}" type="slidenum">
              <a:rPr lang="en-US" altLang="en-US" sz="1200">
                <a:solidFill>
                  <a:schemeClr val="tx1"/>
                </a:solidFill>
              </a:rPr>
              <a:pPr algn="r" eaLnBrk="1" hangingPunct="1">
                <a:spcBef>
                  <a:spcPct val="50000"/>
                </a:spcBef>
              </a:pPr>
              <a:t>‹#›</a:t>
            </a:fld>
            <a:endParaRPr lang="en-US" altLang="en-US" sz="1200" dirty="0">
              <a:solidFill>
                <a:schemeClr val="tx1"/>
              </a:solidFill>
            </a:endParaRPr>
          </a:p>
        </p:txBody>
      </p:sp>
      <p:sp>
        <p:nvSpPr>
          <p:cNvPr id="329736" name="Text Box 8">
            <a:extLst>
              <a:ext uri="{FF2B5EF4-FFF2-40B4-BE49-F238E27FC236}">
                <a16:creationId xmlns:a16="http://schemas.microsoft.com/office/drawing/2014/main" id="{066FFC52-A651-6ADA-A5C8-8525ACB7402A}"/>
              </a:ext>
            </a:extLst>
          </p:cNvPr>
          <p:cNvSpPr txBox="1">
            <a:spLocks noChangeArrowheads="1"/>
          </p:cNvSpPr>
          <p:nvPr/>
        </p:nvSpPr>
        <p:spPr bwMode="auto">
          <a:xfrm>
            <a:off x="1" y="6589714"/>
            <a:ext cx="222849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200" dirty="0">
                <a:solidFill>
                  <a:schemeClr val="tx1"/>
                </a:solidFill>
              </a:rPr>
              <a:t>Doc:802 ec-24-0124-02-00EC</a:t>
            </a:r>
          </a:p>
        </p:txBody>
      </p:sp>
      <p:grpSp>
        <p:nvGrpSpPr>
          <p:cNvPr id="329748" name="Group 20">
            <a:extLst>
              <a:ext uri="{FF2B5EF4-FFF2-40B4-BE49-F238E27FC236}">
                <a16:creationId xmlns:a16="http://schemas.microsoft.com/office/drawing/2014/main" id="{A2501175-51D3-4FDF-1CE6-3B12E39AC28D}"/>
              </a:ext>
            </a:extLst>
          </p:cNvPr>
          <p:cNvGrpSpPr>
            <a:grpSpLocks/>
          </p:cNvGrpSpPr>
          <p:nvPr/>
        </p:nvGrpSpPr>
        <p:grpSpPr bwMode="auto">
          <a:xfrm>
            <a:off x="11089218" y="5876926"/>
            <a:ext cx="1058333" cy="709613"/>
            <a:chOff x="3288" y="3482"/>
            <a:chExt cx="500" cy="447"/>
          </a:xfrm>
        </p:grpSpPr>
        <p:sp>
          <p:nvSpPr>
            <p:cNvPr id="329746" name="Rectangle 18">
              <a:extLst>
                <a:ext uri="{FF2B5EF4-FFF2-40B4-BE49-F238E27FC236}">
                  <a16:creationId xmlns:a16="http://schemas.microsoft.com/office/drawing/2014/main" id="{ACB0F83A-BA6A-4E52-34F9-44D1B5729761}"/>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43" name="Text Box 15">
              <a:extLst>
                <a:ext uri="{FF2B5EF4-FFF2-40B4-BE49-F238E27FC236}">
                  <a16:creationId xmlns:a16="http://schemas.microsoft.com/office/drawing/2014/main" id="{3D606333-88DF-906A-99BB-900868C69DC5}"/>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29745" name="Line 17">
              <a:extLst>
                <a:ext uri="{FF2B5EF4-FFF2-40B4-BE49-F238E27FC236}">
                  <a16:creationId xmlns:a16="http://schemas.microsoft.com/office/drawing/2014/main" id="{6D853213-879F-5816-829E-4A4BA9A8BF48}"/>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47" name="Text Box 19">
              <a:extLst>
                <a:ext uri="{FF2B5EF4-FFF2-40B4-BE49-F238E27FC236}">
                  <a16:creationId xmlns:a16="http://schemas.microsoft.com/office/drawing/2014/main" id="{0CBA2A2D-665B-A264-6BEA-9D5D9FACCF3D}"/>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Tree>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panose="020B0604020202020204" pitchFamily="34" charset="0"/>
        </a:defRPr>
      </a:lvl2pPr>
      <a:lvl3pPr algn="ctr" rtl="0" eaLnBrk="1" fontAlgn="base" hangingPunct="1">
        <a:spcBef>
          <a:spcPct val="0"/>
        </a:spcBef>
        <a:spcAft>
          <a:spcPct val="0"/>
        </a:spcAft>
        <a:defRPr sz="3600">
          <a:solidFill>
            <a:schemeClr val="tx2"/>
          </a:solidFill>
          <a:latin typeface="Arial" panose="020B0604020202020204" pitchFamily="34" charset="0"/>
        </a:defRPr>
      </a:lvl3pPr>
      <a:lvl4pPr algn="ctr" rtl="0" eaLnBrk="1" fontAlgn="base" hangingPunct="1">
        <a:spcBef>
          <a:spcPct val="0"/>
        </a:spcBef>
        <a:spcAft>
          <a:spcPct val="0"/>
        </a:spcAft>
        <a:defRPr sz="3600">
          <a:solidFill>
            <a:schemeClr val="tx2"/>
          </a:solidFill>
          <a:latin typeface="Arial" panose="020B0604020202020204" pitchFamily="34" charset="0"/>
        </a:defRPr>
      </a:lvl4pPr>
      <a:lvl5pPr algn="ctr" rtl="0" eaLnBrk="1" fontAlgn="base" hangingPunct="1">
        <a:spcBef>
          <a:spcPct val="0"/>
        </a:spcBef>
        <a:spcAft>
          <a:spcPct val="0"/>
        </a:spcAft>
        <a:defRPr sz="3600">
          <a:solidFill>
            <a:schemeClr val="tx2"/>
          </a:solidFill>
          <a:latin typeface="Arial" panose="020B0604020202020204" pitchFamily="34" charset="0"/>
        </a:defRPr>
      </a:lvl5pPr>
      <a:lvl6pPr marL="457200" algn="ctr" rtl="0" eaLnBrk="1" fontAlgn="base" hangingPunct="1">
        <a:spcBef>
          <a:spcPct val="0"/>
        </a:spcBef>
        <a:spcAft>
          <a:spcPct val="0"/>
        </a:spcAft>
        <a:defRPr sz="3600">
          <a:solidFill>
            <a:schemeClr val="tx2"/>
          </a:solidFill>
          <a:latin typeface="Arial" panose="020B0604020202020204" pitchFamily="34" charset="0"/>
        </a:defRPr>
      </a:lvl6pPr>
      <a:lvl7pPr marL="914400" algn="ctr" rtl="0" eaLnBrk="1" fontAlgn="base" hangingPunct="1">
        <a:spcBef>
          <a:spcPct val="0"/>
        </a:spcBef>
        <a:spcAft>
          <a:spcPct val="0"/>
        </a:spcAft>
        <a:defRPr sz="3600">
          <a:solidFill>
            <a:schemeClr val="tx2"/>
          </a:solidFill>
          <a:latin typeface="Arial" panose="020B0604020202020204" pitchFamily="34" charset="0"/>
        </a:defRPr>
      </a:lvl7pPr>
      <a:lvl8pPr marL="1371600" algn="ctr" rtl="0" eaLnBrk="1" fontAlgn="base" hangingPunct="1">
        <a:spcBef>
          <a:spcPct val="0"/>
        </a:spcBef>
        <a:spcAft>
          <a:spcPct val="0"/>
        </a:spcAft>
        <a:defRPr sz="3600">
          <a:solidFill>
            <a:schemeClr val="tx2"/>
          </a:solidFill>
          <a:latin typeface="Arial" panose="020B0604020202020204" pitchFamily="34" charset="0"/>
        </a:defRPr>
      </a:lvl8pPr>
      <a:lvl9pPr marL="1828800" algn="ctr" rtl="0" eaLnBrk="1" fontAlgn="base" hangingPunct="1">
        <a:spcBef>
          <a:spcPct val="0"/>
        </a:spcBef>
        <a:spcAft>
          <a:spcPct val="0"/>
        </a:spcAft>
        <a:defRPr sz="36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p12"/>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Google Shape;8;p1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3639669"/>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ieeesa.webex.com/ieeesa/j.php?MTID=md68b84ad111f7d97b2213bd1867d8b22"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hyperlink" Target="https://mentor.ieee.org/802-ec/documents?is_dcn=0023&amp;is_year=2020" TargetMode="External"/><Relationship Id="rId4" Type="http://schemas.openxmlformats.org/officeDocument/2006/relationships/hyperlink" Target="https://ieee802.org/802tele_calendar.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hedule.802world.com/schedule/schedule/show"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https://cvent.me/LV94ez" TargetMode="External"/><Relationship Id="rId5" Type="http://schemas.openxmlformats.org/officeDocument/2006/relationships/hyperlink" Target="https://imat.ieee.org/my-site/home" TargetMode="External"/><Relationship Id="rId4" Type="http://schemas.openxmlformats.org/officeDocument/2006/relationships/hyperlink" Target="https://ieee802.org/802tele_calendar.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maps.app.goo.gl/WRGUaEzgaL7wxRZCA"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hyperlink" Target="https://www.timeout.com/montreal/restaurants/best-restaurants-in-montreal" TargetMode="External"/><Relationship Id="rId3" Type="http://schemas.openxmlformats.org/officeDocument/2006/relationships/hyperlink" Target="https://www.accuweather.com/en/ca/montreal/h3a/weather-forecast/56186?city=montreal" TargetMode="External"/><Relationship Id="rId7" Type="http://schemas.openxmlformats.org/officeDocument/2006/relationships/hyperlink" Target="https://www.admtl.com/en/access/transports/buses-747"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hyperlink" Target="https://www.admtl.com/en/flights" TargetMode="External"/><Relationship Id="rId5" Type="http://schemas.openxmlformats.org/officeDocument/2006/relationships/hyperlink" Target="https://www.admtl.com/en/guide" TargetMode="External"/><Relationship Id="rId4" Type="http://schemas.openxmlformats.org/officeDocument/2006/relationships/hyperlink" Target="https://www.timeanddate.com/worldclock/meeting.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hyperlink" Target="https://meetings.mtl.org/bynder/media/74721598-198F-4B7C-9964B110D29E37C9/download?filename=Map--Underground-Network&amp;extension=PDF" TargetMode="External"/><Relationship Id="rId3" Type="http://schemas.openxmlformats.org/officeDocument/2006/relationships/hyperlink" Target="https://www.provigo.ca/store-locator/details/7297?utm_source=G&amp;utm_medium=LPM&amp;utm_campaign=Loblaws" TargetMode="External"/><Relationship Id="rId7" Type="http://schemas.openxmlformats.org/officeDocument/2006/relationships/hyperlink" Target="https://meetings.mtl.org/bynder/media/8C186403-5F31-41D3-9FDF305F11F21EFB/download?filename=Map--Metro-(STM)&amp;extension=pdf"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s://www.stm.info/fr/infos/reseaux/metro/bonaventure" TargetMode="External"/><Relationship Id="rId5" Type="http://schemas.openxmlformats.org/officeDocument/2006/relationships/hyperlink" Target="https://www.stm.info/en/info/networks/metro/peel" TargetMode="External"/><Relationship Id="rId10" Type="http://schemas.openxmlformats.org/officeDocument/2006/relationships/hyperlink" Target="https://exo.quebec/en/trip-planner/lucien-allier-station" TargetMode="External"/><Relationship Id="rId4" Type="http://schemas.openxmlformats.org/officeDocument/2006/relationships/hyperlink" Target="https://www.gamtl.com/fr/bienvenue/index-2.html" TargetMode="External"/><Relationship Id="rId9" Type="http://schemas.openxmlformats.org/officeDocument/2006/relationships/hyperlink" Target="https://garecentrale.ca/"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802info@facetoface-events.com"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hyperlink" Target="https://downloads.focusrite.com/focusrite/scarlett-3rd-gen/scarlett-solo-3rd-gen"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downloads.focusrite.com/focusrite/scarlett-3rd-gen/scarlett-solo-3rd-ge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cvent.me/dkO9BB"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ieee802.org/11/email/stds-802-11/msg08358.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ec/dcn/24/ec-24-0123-00-00EC-montreal-2024-july-802-plenary-things-to-know.pptx"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mailto:dawns@facetoface-events.com"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mailto:stephanie@facetoface-events.com" TargetMode="External"/><Relationship Id="rId4" Type="http://schemas.openxmlformats.org/officeDocument/2006/relationships/hyperlink" Target="mailto:lisa@facetoface-events.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ieee802.linespeed.com/"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mailto:rick@linespeed.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a:extLst>
              <a:ext uri="{FF2B5EF4-FFF2-40B4-BE49-F238E27FC236}">
                <a16:creationId xmlns:a16="http://schemas.microsoft.com/office/drawing/2014/main" id="{13920269-E2C7-FAD1-29AE-5FAF7F00091F}"/>
              </a:ext>
            </a:extLst>
          </p:cNvPr>
          <p:cNvSpPr>
            <a:spLocks noGrp="1" noChangeArrowheads="1"/>
          </p:cNvSpPr>
          <p:nvPr>
            <p:ph type="ctrTitle"/>
          </p:nvPr>
        </p:nvSpPr>
        <p:spPr>
          <a:xfrm>
            <a:off x="2133600" y="1676400"/>
            <a:ext cx="7848600" cy="1752600"/>
          </a:xfrm>
        </p:spPr>
        <p:txBody>
          <a:bodyPr/>
          <a:lstStyle/>
          <a:p>
            <a:r>
              <a:rPr lang="en-US" altLang="en-US" sz="4000" dirty="0"/>
              <a:t>Executive Secretary Report for July Plenary - Montreal</a:t>
            </a:r>
            <a:endParaRPr lang="en-US" altLang="en-US" sz="4400" dirty="0"/>
          </a:p>
        </p:txBody>
      </p:sp>
      <p:sp>
        <p:nvSpPr>
          <p:cNvPr id="111621" name="Rectangle 5">
            <a:extLst>
              <a:ext uri="{FF2B5EF4-FFF2-40B4-BE49-F238E27FC236}">
                <a16:creationId xmlns:a16="http://schemas.microsoft.com/office/drawing/2014/main" id="{03425CC1-0E12-2DA7-39AD-EE1B92A02C98}"/>
              </a:ext>
            </a:extLst>
          </p:cNvPr>
          <p:cNvSpPr>
            <a:spLocks noGrp="1" noChangeArrowheads="1"/>
          </p:cNvSpPr>
          <p:nvPr>
            <p:ph type="subTitle" idx="1"/>
          </p:nvPr>
        </p:nvSpPr>
        <p:spPr>
          <a:xfrm>
            <a:off x="2895600" y="3908425"/>
            <a:ext cx="6400800" cy="1752600"/>
          </a:xfrm>
        </p:spPr>
        <p:txBody>
          <a:bodyPr/>
          <a:lstStyle/>
          <a:p>
            <a:pPr>
              <a:lnSpc>
                <a:spcPct val="80000"/>
              </a:lnSpc>
            </a:pPr>
            <a:r>
              <a:rPr lang="en-US" altLang="en-US" sz="3300" dirty="0"/>
              <a:t>Jon Rosdahl</a:t>
            </a:r>
            <a:br>
              <a:rPr lang="en-US" altLang="en-US" sz="3300" dirty="0"/>
            </a:br>
            <a:r>
              <a:rPr lang="en-US" altLang="en-US" sz="3300" dirty="0"/>
              <a:t>IEEE Executive Secretary</a:t>
            </a:r>
            <a:br>
              <a:rPr lang="en-US" altLang="en-US" sz="3300" dirty="0"/>
            </a:br>
            <a:r>
              <a:rPr lang="en-US" altLang="en-US" sz="3300" dirty="0" err="1"/>
              <a:t>jrosdahl@</a:t>
            </a:r>
            <a:r>
              <a:rPr lang="en-US" altLang="en-US" sz="3300" err="1"/>
              <a:t>ieee</a:t>
            </a:r>
            <a:r>
              <a:rPr lang="en-US" altLang="en-US" sz="3300"/>
              <a:t>.org</a:t>
            </a:r>
            <a:endParaRPr lang="en-US" altLang="en-US" sz="3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629200" y="352901"/>
            <a:ext cx="10962800" cy="1476800"/>
          </a:xfrm>
          <a:prstGeom prst="rect">
            <a:avLst/>
          </a:prstGeom>
          <a:noFill/>
          <a:ln>
            <a:noFill/>
          </a:ln>
        </p:spPr>
        <p:txBody>
          <a:bodyPr spcFirstLastPara="1" wrap="square" lIns="121900" tIns="121900" rIns="121900" bIns="121900" anchor="b" anchorCtr="0">
            <a:noAutofit/>
          </a:bodyPr>
          <a:lstStyle/>
          <a:p>
            <a:r>
              <a:rPr lang="en"/>
              <a:t>Badge Pick Up and In Person Registration Times and Location</a:t>
            </a:r>
            <a:endParaRPr/>
          </a:p>
        </p:txBody>
      </p:sp>
      <p:sp>
        <p:nvSpPr>
          <p:cNvPr id="99" name="Google Shape;99;p3"/>
          <p:cNvSpPr txBox="1">
            <a:spLocks noGrp="1"/>
          </p:cNvSpPr>
          <p:nvPr>
            <p:ph type="body" idx="1"/>
          </p:nvPr>
        </p:nvSpPr>
        <p:spPr>
          <a:xfrm>
            <a:off x="629200" y="2414017"/>
            <a:ext cx="10962800" cy="4008751"/>
          </a:xfrm>
          <a:prstGeom prst="rect">
            <a:avLst/>
          </a:prstGeom>
          <a:noFill/>
          <a:ln>
            <a:noFill/>
          </a:ln>
        </p:spPr>
        <p:txBody>
          <a:bodyPr spcFirstLastPara="1" wrap="square" lIns="121900" tIns="121900" rIns="121900" bIns="121900" anchor="t" anchorCtr="0">
            <a:noAutofit/>
          </a:bodyPr>
          <a:lstStyle/>
          <a:p>
            <a:r>
              <a:rPr lang="en" b="1" dirty="0"/>
              <a:t>Sunday</a:t>
            </a:r>
            <a:r>
              <a:rPr lang="en" dirty="0"/>
              <a:t> </a:t>
            </a:r>
            <a:endParaRPr dirty="0"/>
          </a:p>
          <a:p>
            <a:pPr lvl="1" indent="-457189">
              <a:spcBef>
                <a:spcPts val="0"/>
              </a:spcBef>
              <a:buSzPts val="1800"/>
            </a:pPr>
            <a:r>
              <a:rPr lang="en" dirty="0"/>
              <a:t>Registration Counter, Ballroom Foyer Level 4 Le Centre Sheraton Montreal</a:t>
            </a:r>
            <a:endParaRPr dirty="0"/>
          </a:p>
          <a:p>
            <a:pPr lvl="1" indent="-457189">
              <a:spcBef>
                <a:spcPts val="0"/>
              </a:spcBef>
              <a:buSzPts val="1800"/>
            </a:pPr>
            <a:r>
              <a:rPr lang="en" dirty="0"/>
              <a:t>5:00 PM - 7:30 PM</a:t>
            </a:r>
            <a:endParaRPr dirty="0"/>
          </a:p>
          <a:p>
            <a:r>
              <a:rPr lang="en" b="1" dirty="0"/>
              <a:t>Monday - Wednesday</a:t>
            </a:r>
            <a:r>
              <a:rPr lang="en" dirty="0"/>
              <a:t> </a:t>
            </a:r>
            <a:endParaRPr dirty="0"/>
          </a:p>
          <a:p>
            <a:pPr lvl="1" indent="-457189">
              <a:spcBef>
                <a:spcPts val="0"/>
              </a:spcBef>
              <a:buSzPts val="1800"/>
            </a:pPr>
            <a:r>
              <a:rPr lang="en" dirty="0"/>
              <a:t>Registration Counter, Ballroom Foyer Level 4 Le Centre Sheraton Montreal</a:t>
            </a:r>
            <a:endParaRPr dirty="0"/>
          </a:p>
          <a:p>
            <a:pPr lvl="1" indent="-457189">
              <a:spcBef>
                <a:spcPts val="0"/>
              </a:spcBef>
              <a:buSzPts val="1800"/>
            </a:pPr>
            <a:r>
              <a:rPr lang="en" dirty="0"/>
              <a:t>7:30 AM - 5:00 PM</a:t>
            </a:r>
            <a:endParaRPr dirty="0"/>
          </a:p>
          <a:p>
            <a:r>
              <a:rPr lang="en" b="1" dirty="0"/>
              <a:t>Thursday</a:t>
            </a:r>
            <a:endParaRPr dirty="0"/>
          </a:p>
          <a:p>
            <a:pPr lvl="1" indent="-457189">
              <a:spcBef>
                <a:spcPts val="0"/>
              </a:spcBef>
              <a:buSzPts val="1800"/>
            </a:pPr>
            <a:r>
              <a:rPr lang="en" dirty="0"/>
              <a:t>Event Office, Salon 6, Level 3 Le Centre Sheraton Montreal</a:t>
            </a:r>
            <a:endParaRPr dirty="0"/>
          </a:p>
          <a:p>
            <a:pPr lvl="1">
              <a:spcBef>
                <a:spcPts val="0"/>
              </a:spcBef>
            </a:pPr>
            <a:r>
              <a:rPr lang="en" dirty="0"/>
              <a:t>8:00 AM - 5:00 PM</a:t>
            </a:r>
            <a:endParaRPr dirty="0"/>
          </a:p>
          <a:p>
            <a:pPr marL="0" indent="0">
              <a:buNone/>
            </a:pPr>
            <a:endParaRPr dirty="0"/>
          </a:p>
          <a:p>
            <a:pPr marL="0" indent="0">
              <a:spcBef>
                <a:spcPts val="1333"/>
              </a:spcBef>
              <a:spcAft>
                <a:spcPts val="2133"/>
              </a:spcAft>
              <a:buNone/>
            </a:pPr>
            <a:endParaRPr dirty="0"/>
          </a:p>
        </p:txBody>
      </p:sp>
      <p:sp>
        <p:nvSpPr>
          <p:cNvPr id="100" name="Google Shape;100;p3"/>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10</a:t>
            </a:fld>
            <a:endParaRPr kern="0">
              <a:solidFill>
                <a:srgbClr val="73737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26020473bd7_0_0"/>
          <p:cNvSpPr txBox="1">
            <a:spLocks noGrp="1"/>
          </p:cNvSpPr>
          <p:nvPr>
            <p:ph type="title"/>
          </p:nvPr>
        </p:nvSpPr>
        <p:spPr>
          <a:xfrm>
            <a:off x="629200" y="116233"/>
            <a:ext cx="10962800" cy="1892400"/>
          </a:xfrm>
          <a:prstGeom prst="rect">
            <a:avLst/>
          </a:prstGeom>
          <a:noFill/>
          <a:ln>
            <a:noFill/>
          </a:ln>
        </p:spPr>
        <p:txBody>
          <a:bodyPr spcFirstLastPara="1" wrap="square" lIns="121900" tIns="121900" rIns="121900" bIns="121900" anchor="b" anchorCtr="0">
            <a:noAutofit/>
          </a:bodyPr>
          <a:lstStyle/>
          <a:p>
            <a:pPr algn="ctr"/>
            <a:endParaRPr sz="3867" b="1" i="1"/>
          </a:p>
          <a:p>
            <a:pPr algn="ctr"/>
            <a:endParaRPr sz="3867" b="1" i="1"/>
          </a:p>
          <a:p>
            <a:pPr algn="ctr"/>
            <a:r>
              <a:rPr lang="en" sz="3867" b="1" i="1"/>
              <a:t>IEEE 802 Newcomer Orientation</a:t>
            </a:r>
            <a:endParaRPr sz="2400" b="1" i="1"/>
          </a:p>
          <a:p>
            <a:pPr algn="ctr"/>
            <a:r>
              <a:rPr lang="en" sz="3867"/>
              <a:t>Monday July 8th</a:t>
            </a:r>
            <a:endParaRPr sz="3867"/>
          </a:p>
          <a:p>
            <a:pPr algn="ctr"/>
            <a:r>
              <a:rPr lang="en" sz="3867"/>
              <a:t>11:00 AM or 10:00 PM ET</a:t>
            </a:r>
            <a:endParaRPr sz="3867"/>
          </a:p>
        </p:txBody>
      </p:sp>
      <p:sp>
        <p:nvSpPr>
          <p:cNvPr id="106" name="Google Shape;106;g26020473bd7_0_0"/>
          <p:cNvSpPr txBox="1">
            <a:spLocks noGrp="1"/>
          </p:cNvSpPr>
          <p:nvPr>
            <p:ph type="body" idx="1"/>
          </p:nvPr>
        </p:nvSpPr>
        <p:spPr>
          <a:xfrm>
            <a:off x="122967" y="2276408"/>
            <a:ext cx="11803600" cy="4505825"/>
          </a:xfrm>
          <a:prstGeom prst="rect">
            <a:avLst/>
          </a:prstGeom>
          <a:noFill/>
          <a:ln>
            <a:noFill/>
          </a:ln>
        </p:spPr>
        <p:txBody>
          <a:bodyPr spcFirstLastPara="1" wrap="square" lIns="121900" tIns="121900" rIns="121900" bIns="121900" anchor="t" anchorCtr="0">
            <a:noAutofit/>
          </a:bodyPr>
          <a:lstStyle/>
          <a:p>
            <a:pPr marL="0" indent="0">
              <a:buNone/>
            </a:pPr>
            <a:r>
              <a:rPr lang="en" sz="1600" b="1" dirty="0"/>
              <a:t>WHO:		</a:t>
            </a:r>
            <a:r>
              <a:rPr lang="en" sz="1600" dirty="0"/>
              <a:t>IEEE 802 Newcomers (and all others!) </a:t>
            </a:r>
            <a:endParaRPr sz="1600" dirty="0"/>
          </a:p>
          <a:p>
            <a:pPr marL="0" indent="0">
              <a:buNone/>
            </a:pPr>
            <a:endParaRPr sz="1067" dirty="0"/>
          </a:p>
          <a:p>
            <a:pPr marL="0" indent="0">
              <a:buNone/>
            </a:pPr>
            <a:r>
              <a:rPr lang="en" sz="1600" b="1" dirty="0"/>
              <a:t>WHAT: 	</a:t>
            </a:r>
            <a:r>
              <a:rPr lang="en" sz="1600" dirty="0"/>
              <a:t>IEEE 802 Orientation Program</a:t>
            </a:r>
            <a:endParaRPr sz="1600" dirty="0"/>
          </a:p>
          <a:p>
            <a:pPr marL="0" indent="0">
              <a:buNone/>
            </a:pPr>
            <a:endParaRPr sz="1400" b="1" dirty="0"/>
          </a:p>
          <a:p>
            <a:pPr marL="0" indent="0">
              <a:buNone/>
            </a:pPr>
            <a:r>
              <a:rPr lang="en" sz="1600" b="1" dirty="0"/>
              <a:t>WHEN: 	</a:t>
            </a:r>
            <a:r>
              <a:rPr lang="en" sz="1600" dirty="0"/>
              <a:t>Monday 8 July, 11 AM ET and or Monday 8 July, 10 PM ET </a:t>
            </a:r>
            <a:endParaRPr sz="1600" dirty="0"/>
          </a:p>
          <a:p>
            <a:pPr marL="0" indent="0">
              <a:buNone/>
            </a:pPr>
            <a:endParaRPr sz="1400" dirty="0"/>
          </a:p>
          <a:p>
            <a:pPr marL="0" indent="0">
              <a:buNone/>
            </a:pPr>
            <a:r>
              <a:rPr lang="en" sz="1600" b="1" dirty="0"/>
              <a:t>WHERE: 	</a:t>
            </a:r>
            <a:r>
              <a:rPr lang="en" sz="1600" dirty="0"/>
              <a:t>WebEx Link: </a:t>
            </a:r>
            <a:r>
              <a:rPr lang="en" sz="1600" u="sng" dirty="0">
                <a:solidFill>
                  <a:schemeClr val="hlink"/>
                </a:solidFill>
                <a:hlinkClick r:id="rId3"/>
              </a:rPr>
              <a:t>https://ieeesa.webex.com/ieeesa/j.php?MTID=md68b84ad111f7d97b2213bd1867d8b22</a:t>
            </a:r>
            <a:endParaRPr sz="1600" dirty="0"/>
          </a:p>
          <a:p>
            <a:pPr indent="609585">
              <a:buNone/>
            </a:pPr>
            <a:r>
              <a:rPr lang="en" sz="1600" dirty="0"/>
              <a:t>Meeting number (access code): 2344 643 3773	Meeting password: 802sec</a:t>
            </a:r>
          </a:p>
          <a:p>
            <a:pPr indent="609585">
              <a:buNone/>
            </a:pPr>
            <a:endParaRPr sz="1400" dirty="0"/>
          </a:p>
          <a:p>
            <a:pPr marL="0" indent="609585">
              <a:buNone/>
            </a:pPr>
            <a:r>
              <a:rPr lang="en" sz="1600" dirty="0"/>
              <a:t>	or IEEE 802 Calendar </a:t>
            </a:r>
            <a:r>
              <a:rPr lang="en" sz="1600" u="sng" dirty="0">
                <a:solidFill>
                  <a:schemeClr val="hlink"/>
                </a:solidFill>
                <a:hlinkClick r:id="rId4"/>
              </a:rPr>
              <a:t>https://ieee802.org/802tele_calendar.html</a:t>
            </a:r>
            <a:endParaRPr sz="1600" b="1" dirty="0"/>
          </a:p>
          <a:p>
            <a:pPr marL="0" indent="0">
              <a:buNone/>
            </a:pPr>
            <a:endParaRPr sz="1600" dirty="0"/>
          </a:p>
          <a:p>
            <a:pPr marL="0" indent="0">
              <a:buNone/>
            </a:pPr>
            <a:r>
              <a:rPr lang="en" sz="1600" b="1" dirty="0"/>
              <a:t>HOW TO PREPARE:</a:t>
            </a:r>
            <a:r>
              <a:rPr lang="en" sz="1600" dirty="0"/>
              <a:t>	</a:t>
            </a:r>
          </a:p>
          <a:p>
            <a:pPr marL="0" indent="0">
              <a:buNone/>
            </a:pPr>
            <a:r>
              <a:rPr lang="en" sz="1600" dirty="0"/>
              <a:t>	Please review the presentation: </a:t>
            </a:r>
            <a:r>
              <a:rPr lang="en" sz="1600" u="sng" dirty="0">
                <a:solidFill>
                  <a:schemeClr val="accent5"/>
                </a:solidFill>
                <a:hlinkClick r:id="rId5">
                  <a:extLst>
                    <a:ext uri="{A12FA001-AC4F-418D-AE19-62706E023703}">
                      <ahyp:hlinkClr xmlns:ahyp="http://schemas.microsoft.com/office/drawing/2018/hyperlinkcolor" val="tx"/>
                    </a:ext>
                  </a:extLst>
                </a:hlinkClick>
              </a:rPr>
              <a:t>https://mentor.ieee.org/802-ec/documents?is_dcn=0023&amp;is_year=2020</a:t>
            </a:r>
            <a:endParaRPr sz="1600" dirty="0"/>
          </a:p>
          <a:p>
            <a:pPr marL="0" indent="0">
              <a:buNone/>
            </a:pPr>
            <a:endParaRPr sz="1600" dirty="0"/>
          </a:p>
          <a:p>
            <a:pPr marL="0" indent="0">
              <a:buNone/>
            </a:pPr>
            <a:r>
              <a:rPr lang="en" sz="1600" b="1" dirty="0"/>
              <a:t>REGISTRATION FEE:</a:t>
            </a:r>
            <a:r>
              <a:rPr lang="en" sz="1600" dirty="0"/>
              <a:t> </a:t>
            </a:r>
          </a:p>
          <a:p>
            <a:pPr marL="0" indent="0">
              <a:buNone/>
            </a:pPr>
            <a:r>
              <a:rPr lang="en" sz="1600" dirty="0"/>
              <a:t>	Registration for the IEEE 802 Plenary Session (with fee) is required, whether attending in-person or remotely. </a:t>
            </a:r>
            <a:endParaRPr sz="1600" b="1" dirty="0"/>
          </a:p>
          <a:p>
            <a:pPr marL="0" indent="0">
              <a:buNone/>
            </a:pPr>
            <a:endParaRPr sz="1600" dirty="0"/>
          </a:p>
          <a:p>
            <a:pPr marL="0" indent="0">
              <a:buNone/>
            </a:pPr>
            <a:endParaRPr sz="1467" dirty="0"/>
          </a:p>
          <a:p>
            <a:pPr indent="0" algn="ctr">
              <a:spcBef>
                <a:spcPts val="1333"/>
              </a:spcBef>
              <a:buNone/>
            </a:pPr>
            <a:endParaRPr sz="2000" dirty="0"/>
          </a:p>
          <a:p>
            <a:pPr marL="0" indent="0" algn="ctr">
              <a:spcBef>
                <a:spcPts val="1333"/>
              </a:spcBef>
              <a:spcAft>
                <a:spcPts val="2133"/>
              </a:spcAft>
              <a:buNone/>
            </a:pPr>
            <a:endParaRPr sz="2000" dirty="0"/>
          </a:p>
        </p:txBody>
      </p:sp>
      <p:sp>
        <p:nvSpPr>
          <p:cNvPr id="107" name="Google Shape;107;g26020473bd7_0_0"/>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11</a:t>
            </a:fld>
            <a:endParaRPr kern="0">
              <a:solidFill>
                <a:srgbClr val="73737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Schedule of Meetings and Attendance</a:t>
            </a:r>
            <a:endParaRPr/>
          </a:p>
        </p:txBody>
      </p:sp>
      <p:sp>
        <p:nvSpPr>
          <p:cNvPr id="113" name="Google Shape;113;p5"/>
          <p:cNvSpPr txBox="1">
            <a:spLocks noGrp="1"/>
          </p:cNvSpPr>
          <p:nvPr>
            <p:ph type="body" idx="1"/>
          </p:nvPr>
        </p:nvSpPr>
        <p:spPr>
          <a:xfrm>
            <a:off x="629200" y="2384434"/>
            <a:ext cx="10776800" cy="4306989"/>
          </a:xfrm>
          <a:prstGeom prst="rect">
            <a:avLst/>
          </a:prstGeom>
          <a:noFill/>
          <a:ln>
            <a:noFill/>
          </a:ln>
        </p:spPr>
        <p:txBody>
          <a:bodyPr spcFirstLastPara="1" wrap="square" lIns="121900" tIns="121900" rIns="121900" bIns="121900" anchor="t" anchorCtr="0">
            <a:noAutofit/>
          </a:bodyPr>
          <a:lstStyle/>
          <a:p>
            <a:pPr marL="0" indent="0">
              <a:buNone/>
            </a:pPr>
            <a:r>
              <a:rPr lang="en" sz="2000" b="1"/>
              <a:t>In Person Room Assignments:</a:t>
            </a:r>
            <a:r>
              <a:rPr lang="en" sz="2000"/>
              <a:t> Schedule QR codes posted outside each meeting room and on back of your badge. </a:t>
            </a:r>
            <a:r>
              <a:rPr lang="en" sz="2000" u="sng">
                <a:solidFill>
                  <a:schemeClr val="hlink"/>
                </a:solidFill>
                <a:hlinkClick r:id="rId3"/>
              </a:rPr>
              <a:t>http://schedule.802world.com/schedule/schedule/show</a:t>
            </a:r>
            <a:endParaRPr sz="2000"/>
          </a:p>
          <a:p>
            <a:pPr marL="0" indent="0">
              <a:spcBef>
                <a:spcPts val="1333"/>
              </a:spcBef>
              <a:buNone/>
            </a:pPr>
            <a:r>
              <a:rPr lang="en" sz="2000" b="1"/>
              <a:t>Virtual Participation details:</a:t>
            </a:r>
            <a:r>
              <a:rPr lang="en" sz="2000"/>
              <a:t> </a:t>
            </a:r>
            <a:r>
              <a:rPr lang="en" sz="2000" u="sng">
                <a:solidFill>
                  <a:schemeClr val="hlink"/>
                </a:solidFill>
                <a:hlinkClick r:id="rId4"/>
              </a:rPr>
              <a:t>https://ieee802.org/802tele_calendar.html</a:t>
            </a:r>
            <a:endParaRPr sz="2000"/>
          </a:p>
          <a:p>
            <a:pPr marL="0" indent="0">
              <a:spcBef>
                <a:spcPts val="1333"/>
              </a:spcBef>
              <a:buNone/>
            </a:pPr>
            <a:r>
              <a:rPr lang="en" sz="2000" b="1"/>
              <a:t>ATTENDANCE TOOL (IMAT)</a:t>
            </a:r>
            <a:endParaRPr sz="2000" b="1"/>
          </a:p>
          <a:p>
            <a:pPr marL="609585" lvl="1" indent="0">
              <a:spcBef>
                <a:spcPts val="1333"/>
              </a:spcBef>
              <a:buSzPts val="1800"/>
              <a:buNone/>
            </a:pPr>
            <a:r>
              <a:rPr lang="en" u="sng">
                <a:solidFill>
                  <a:schemeClr val="hlink"/>
                </a:solidFill>
                <a:hlinkClick r:id="rId5"/>
              </a:rPr>
              <a:t>https://imat.ieee.org/my-site/home</a:t>
            </a:r>
            <a:endParaRPr/>
          </a:p>
          <a:p>
            <a:pPr marL="0" indent="0">
              <a:spcBef>
                <a:spcPts val="1333"/>
              </a:spcBef>
              <a:buNone/>
            </a:pPr>
            <a:r>
              <a:rPr lang="en" sz="2000" b="1">
                <a:solidFill>
                  <a:srgbClr val="FF0000"/>
                </a:solidFill>
                <a:highlight>
                  <a:srgbClr val="FFFF00"/>
                </a:highlight>
              </a:rPr>
              <a:t>REGISTRATION FEE REQUIREMENT REMINDER</a:t>
            </a:r>
            <a:endParaRPr sz="2000" b="1">
              <a:solidFill>
                <a:srgbClr val="FF0000"/>
              </a:solidFill>
              <a:highlight>
                <a:srgbClr val="FFFF00"/>
              </a:highlight>
            </a:endParaRPr>
          </a:p>
          <a:p>
            <a:pPr marL="609585" lvl="1" indent="0">
              <a:spcBef>
                <a:spcPts val="1333"/>
              </a:spcBef>
              <a:buSzPts val="1800"/>
              <a:buNone/>
            </a:pPr>
            <a:r>
              <a:rPr lang="en" sz="1600"/>
              <a:t>Payment of the session registration fee is required for all individuals who participate in any meetings associated with the July 2024 IEEE 802 Plenary Session. </a:t>
            </a:r>
            <a:endParaRPr/>
          </a:p>
          <a:p>
            <a:pPr marL="0" indent="0">
              <a:spcBef>
                <a:spcPts val="1333"/>
              </a:spcBef>
              <a:buNone/>
            </a:pPr>
            <a:r>
              <a:rPr lang="en" sz="1733" b="1"/>
              <a:t>Registration Link: </a:t>
            </a:r>
            <a:r>
              <a:rPr lang="en" sz="1733" u="sng">
                <a:solidFill>
                  <a:schemeClr val="hlink"/>
                </a:solidFill>
                <a:hlinkClick r:id="rId6"/>
              </a:rPr>
              <a:t>https://cvent.me/LV94ez</a:t>
            </a:r>
            <a:endParaRPr sz="2000"/>
          </a:p>
        </p:txBody>
      </p:sp>
      <p:sp>
        <p:nvSpPr>
          <p:cNvPr id="114" name="Google Shape;114;p5"/>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12</a:t>
            </a:fld>
            <a:endParaRPr kern="0">
              <a:solidFill>
                <a:srgbClr val="73737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601f55b2fa_0_0"/>
          <p:cNvSpPr txBox="1">
            <a:spLocks noGrp="1"/>
          </p:cNvSpPr>
          <p:nvPr>
            <p:ph type="title"/>
          </p:nvPr>
        </p:nvSpPr>
        <p:spPr>
          <a:xfrm>
            <a:off x="131000" y="21800"/>
            <a:ext cx="11768800" cy="803600"/>
          </a:xfrm>
          <a:prstGeom prst="rect">
            <a:avLst/>
          </a:prstGeom>
          <a:noFill/>
          <a:ln>
            <a:noFill/>
          </a:ln>
        </p:spPr>
        <p:txBody>
          <a:bodyPr spcFirstLastPara="1" wrap="square" lIns="121900" tIns="121900" rIns="121900" bIns="121900" anchor="ctr" anchorCtr="0">
            <a:noAutofit/>
          </a:bodyPr>
          <a:lstStyle/>
          <a:p>
            <a:r>
              <a:rPr lang="en" b="1"/>
              <a:t>Le Centre Sheraton Montreal All Floors Meeting Space Map </a:t>
            </a:r>
            <a:endParaRPr b="1"/>
          </a:p>
        </p:txBody>
      </p:sp>
      <p:pic>
        <p:nvPicPr>
          <p:cNvPr id="120" name="Google Shape;120;g2601f55b2fa_0_0"/>
          <p:cNvPicPr preferRelativeResize="0"/>
          <p:nvPr/>
        </p:nvPicPr>
        <p:blipFill rotWithShape="1">
          <a:blip r:embed="rId3">
            <a:alphaModFix/>
          </a:blip>
          <a:srcRect l="89" r="99"/>
          <a:stretch/>
        </p:blipFill>
        <p:spPr>
          <a:xfrm>
            <a:off x="203201" y="1028601"/>
            <a:ext cx="4348769" cy="5626204"/>
          </a:xfrm>
          <a:prstGeom prst="rect">
            <a:avLst/>
          </a:prstGeom>
          <a:noFill/>
          <a:ln>
            <a:noFill/>
          </a:ln>
        </p:spPr>
      </p:pic>
      <p:sp>
        <p:nvSpPr>
          <p:cNvPr id="121" name="Google Shape;121;g2601f55b2fa_0_0"/>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13</a:t>
            </a:fld>
            <a:endParaRPr kern="0">
              <a:solidFill>
                <a:srgbClr val="737373"/>
              </a:solidFill>
            </a:endParaRPr>
          </a:p>
        </p:txBody>
      </p:sp>
      <p:sp>
        <p:nvSpPr>
          <p:cNvPr id="122" name="Google Shape;122;g2601f55b2fa_0_0"/>
          <p:cNvSpPr txBox="1"/>
          <p:nvPr/>
        </p:nvSpPr>
        <p:spPr>
          <a:xfrm>
            <a:off x="5375900" y="1028600"/>
            <a:ext cx="6403600" cy="5757200"/>
          </a:xfrm>
          <a:prstGeom prst="rect">
            <a:avLst/>
          </a:prstGeom>
          <a:noFill/>
          <a:ln>
            <a:noFill/>
          </a:ln>
        </p:spPr>
        <p:txBody>
          <a:bodyPr spcFirstLastPara="1" wrap="square" lIns="121900" tIns="0" rIns="121900" bIns="0" anchor="t" anchorCtr="0">
            <a:normAutofit fontScale="92500"/>
          </a:bodyPr>
          <a:lstStyle/>
          <a:p>
            <a:pPr defTabSz="1219170" eaLnBrk="1" fontAlgn="auto" hangingPunct="1">
              <a:lnSpc>
                <a:spcPct val="115000"/>
              </a:lnSpc>
              <a:spcBef>
                <a:spcPts val="0"/>
              </a:spcBef>
              <a:spcAft>
                <a:spcPts val="0"/>
              </a:spcAft>
              <a:buClr>
                <a:srgbClr val="000000"/>
              </a:buClr>
              <a:buSzPts val="1000"/>
            </a:pPr>
            <a:r>
              <a:rPr lang="en" sz="1333" b="1" kern="0">
                <a:solidFill>
                  <a:srgbClr val="737373"/>
                </a:solidFill>
                <a:latin typeface="Roboto"/>
                <a:ea typeface="Roboto"/>
                <a:cs typeface="Roboto"/>
                <a:sym typeface="Roboto"/>
              </a:rPr>
              <a:t>Level 4</a:t>
            </a:r>
            <a:endParaRPr sz="1333" b="1"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Ballroom Est (East) - EC Opening/Closing</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Ballroom Centre - Lunch</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Ballroom Ouest (West) - 802.11 Plenaries and Large Sessions</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Ballroom Foyer - Breakfast, AM, PM Breaks</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Salon 8 - 802.11 Room #5</a:t>
            </a:r>
            <a:endParaRPr sz="1333" kern="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b="1" kern="0">
                <a:solidFill>
                  <a:srgbClr val="737373"/>
                </a:solidFill>
                <a:latin typeface="Roboto"/>
                <a:ea typeface="Roboto"/>
                <a:cs typeface="Roboto"/>
                <a:sym typeface="Roboto"/>
              </a:rPr>
              <a:t>Level 3</a:t>
            </a:r>
            <a:endParaRPr sz="1333" b="1"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Drummond Est (East) - 802.11 Room #3</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Drummond Ouest Centre (West Centre) - 802.11 Room #2</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Salon 7 - 802.11 Room #4</a:t>
            </a:r>
            <a:endParaRPr sz="1333" kern="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b="1" kern="0">
                <a:solidFill>
                  <a:srgbClr val="737373"/>
                </a:solidFill>
                <a:latin typeface="Roboto"/>
                <a:ea typeface="Roboto"/>
                <a:cs typeface="Roboto"/>
                <a:sym typeface="Roboto"/>
              </a:rPr>
              <a:t>Level 2</a:t>
            </a:r>
            <a:endParaRPr sz="1333" b="1"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Salon 1 - 802. Shared Room (.18/.19/.24)</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Salon 2 - 802.15</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Salon 3 - 802.1</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Salon 4 5 - 802.1, 802.15/.15 Joint, 802 Yangsters</a:t>
            </a:r>
            <a:endParaRPr sz="1333" kern="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b="1" kern="0">
                <a:solidFill>
                  <a:srgbClr val="737373"/>
                </a:solidFill>
                <a:latin typeface="Roboto"/>
                <a:ea typeface="Roboto"/>
                <a:cs typeface="Roboto"/>
                <a:sym typeface="Roboto"/>
              </a:rPr>
              <a:t>Level A</a:t>
            </a:r>
            <a:endParaRPr sz="1333" b="1"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Garcia Lorca - 802 EC/WG Chair Work Room</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Hemon - 802.15</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Jarry Joyce - 802.15</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Kafka - 802 EC Board Room</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Lamartine - 802.15</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Musset - 802.3, 802 ITU SC</a:t>
            </a:r>
            <a:endParaRPr sz="1333" kern="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b="1" kern="0">
                <a:solidFill>
                  <a:srgbClr val="737373"/>
                </a:solidFill>
                <a:latin typeface="Roboto"/>
                <a:ea typeface="Roboto"/>
                <a:cs typeface="Roboto"/>
                <a:sym typeface="Roboto"/>
              </a:rPr>
              <a:t>Level B</a:t>
            </a:r>
            <a:endParaRPr sz="1333" b="1"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Salon AB - 802.3</a:t>
            </a:r>
            <a:endParaRPr sz="1333" kern="0">
              <a:solidFill>
                <a:srgbClr val="737373"/>
              </a:solidFill>
              <a:latin typeface="Roboto"/>
              <a:ea typeface="Roboto"/>
              <a:cs typeface="Roboto"/>
              <a:sym typeface="Roboto"/>
            </a:endParaRPr>
          </a:p>
          <a:p>
            <a:pPr marL="609585" indent="-389457" defTabSz="1219170" eaLnBrk="1" fontAlgn="auto" hangingPunct="1">
              <a:lnSpc>
                <a:spcPct val="115000"/>
              </a:lnSpc>
              <a:spcBef>
                <a:spcPts val="0"/>
              </a:spcBef>
              <a:spcAft>
                <a:spcPts val="0"/>
              </a:spcAft>
              <a:buClr>
                <a:srgbClr val="737373"/>
              </a:buClr>
              <a:buSzPts val="1000"/>
              <a:buFont typeface="Roboto"/>
              <a:buChar char="●"/>
            </a:pPr>
            <a:r>
              <a:rPr lang="en" sz="1333" kern="0">
                <a:solidFill>
                  <a:srgbClr val="737373"/>
                </a:solidFill>
                <a:latin typeface="Roboto"/>
                <a:ea typeface="Roboto"/>
                <a:cs typeface="Roboto"/>
                <a:sym typeface="Roboto"/>
              </a:rPr>
              <a:t>Salon C - 802. 3</a:t>
            </a:r>
            <a:endParaRPr sz="1333" kern="0">
              <a:solidFill>
                <a:srgbClr val="737373"/>
              </a:solidFill>
              <a:latin typeface="Roboto"/>
              <a:ea typeface="Roboto"/>
              <a:cs typeface="Roboto"/>
              <a:sym typeface="Roboto"/>
            </a:endParaRPr>
          </a:p>
          <a:p>
            <a:pPr marL="609585" defTabSz="1219170" eaLnBrk="1" fontAlgn="auto" hangingPunct="1">
              <a:lnSpc>
                <a:spcPct val="115000"/>
              </a:lnSpc>
              <a:spcBef>
                <a:spcPts val="0"/>
              </a:spcBef>
              <a:spcAft>
                <a:spcPts val="0"/>
              </a:spcAft>
              <a:buClr>
                <a:srgbClr val="000000"/>
              </a:buClr>
            </a:pPr>
            <a:endParaRPr sz="1333" kern="0">
              <a:solidFill>
                <a:srgbClr val="737373"/>
              </a:solidFill>
              <a:latin typeface="Roboto"/>
              <a:ea typeface="Roboto"/>
              <a:cs typeface="Roboto"/>
              <a:sym typeface="Roboto"/>
            </a:endParaRPr>
          </a:p>
          <a:p>
            <a:pPr algn="ctr" defTabSz="1219170" eaLnBrk="1" fontAlgn="auto" hangingPunct="1">
              <a:lnSpc>
                <a:spcPct val="115000"/>
              </a:lnSpc>
              <a:spcBef>
                <a:spcPts val="0"/>
              </a:spcBef>
              <a:spcAft>
                <a:spcPts val="0"/>
              </a:spcAft>
              <a:buClr>
                <a:srgbClr val="000000"/>
              </a:buClr>
            </a:pPr>
            <a:r>
              <a:rPr lang="en" sz="1333" i="1" kern="0">
                <a:solidFill>
                  <a:srgbClr val="737373"/>
                </a:solidFill>
                <a:latin typeface="Roboto"/>
                <a:ea typeface="Roboto"/>
                <a:cs typeface="Roboto"/>
                <a:sym typeface="Roboto"/>
              </a:rPr>
              <a:t>Room Assignments are subject to change</a:t>
            </a:r>
            <a:endParaRPr sz="1333" i="1" kern="0">
              <a:solidFill>
                <a:srgbClr val="737373"/>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Food and Beverage Breaks</a:t>
            </a:r>
            <a:endParaRPr/>
          </a:p>
        </p:txBody>
      </p:sp>
      <p:sp>
        <p:nvSpPr>
          <p:cNvPr id="128" name="Google Shape;128;p4"/>
          <p:cNvSpPr txBox="1">
            <a:spLocks noGrp="1"/>
          </p:cNvSpPr>
          <p:nvPr>
            <p:ph type="body" idx="1"/>
          </p:nvPr>
        </p:nvSpPr>
        <p:spPr>
          <a:xfrm>
            <a:off x="629200" y="2907300"/>
            <a:ext cx="5110000" cy="3135600"/>
          </a:xfrm>
          <a:prstGeom prst="rect">
            <a:avLst/>
          </a:prstGeom>
          <a:noFill/>
          <a:ln>
            <a:noFill/>
          </a:ln>
        </p:spPr>
        <p:txBody>
          <a:bodyPr spcFirstLastPara="1" wrap="square" lIns="121900" tIns="121900" rIns="121900" bIns="121900" anchor="t" anchorCtr="0">
            <a:noAutofit/>
          </a:bodyPr>
          <a:lstStyle/>
          <a:p>
            <a:pPr marL="0" indent="0" algn="ctr">
              <a:lnSpc>
                <a:spcPct val="50000"/>
              </a:lnSpc>
              <a:spcBef>
                <a:spcPts val="1333"/>
              </a:spcBef>
              <a:buNone/>
            </a:pPr>
            <a:r>
              <a:rPr lang="en" sz="2000" b="1">
                <a:solidFill>
                  <a:schemeClr val="dk1"/>
                </a:solidFill>
              </a:rPr>
              <a:t>Light Breakfast</a:t>
            </a:r>
            <a:endParaRPr sz="2000" b="1">
              <a:solidFill>
                <a:schemeClr val="dk1"/>
              </a:solidFill>
            </a:endParaRPr>
          </a:p>
          <a:p>
            <a:pPr marL="0" indent="0" algn="ctr">
              <a:lnSpc>
                <a:spcPct val="50000"/>
              </a:lnSpc>
              <a:spcBef>
                <a:spcPts val="1333"/>
              </a:spcBef>
              <a:buNone/>
            </a:pPr>
            <a:r>
              <a:rPr lang="en" b="1"/>
              <a:t>Ballroom Foyer, Level 4</a:t>
            </a:r>
            <a:r>
              <a:rPr lang="en" sz="2000" b="1"/>
              <a:t> </a:t>
            </a:r>
            <a:endParaRPr sz="2000" b="1"/>
          </a:p>
          <a:p>
            <a:pPr marL="0" indent="0" algn="ctr">
              <a:lnSpc>
                <a:spcPct val="50000"/>
              </a:lnSpc>
              <a:spcBef>
                <a:spcPts val="1333"/>
              </a:spcBef>
              <a:buNone/>
            </a:pPr>
            <a:r>
              <a:rPr lang="en"/>
              <a:t>Monday - Friday </a:t>
            </a:r>
            <a:endParaRPr/>
          </a:p>
          <a:p>
            <a:pPr marL="0" indent="0" algn="ctr">
              <a:lnSpc>
                <a:spcPct val="50000"/>
              </a:lnSpc>
              <a:spcBef>
                <a:spcPts val="1333"/>
              </a:spcBef>
              <a:buNone/>
            </a:pPr>
            <a:r>
              <a:rPr lang="en"/>
              <a:t>7:15 AM - 8:30 AM</a:t>
            </a:r>
            <a:endParaRPr/>
          </a:p>
          <a:p>
            <a:pPr marL="0" indent="0" algn="ctr">
              <a:lnSpc>
                <a:spcPct val="50000"/>
              </a:lnSpc>
              <a:spcBef>
                <a:spcPts val="1333"/>
              </a:spcBef>
              <a:buNone/>
            </a:pPr>
            <a:endParaRPr sz="2000"/>
          </a:p>
          <a:p>
            <a:pPr marL="0" indent="0" algn="ctr">
              <a:lnSpc>
                <a:spcPct val="50000"/>
              </a:lnSpc>
              <a:spcBef>
                <a:spcPts val="1333"/>
              </a:spcBef>
              <a:buClr>
                <a:srgbClr val="000000"/>
              </a:buClr>
              <a:buNone/>
            </a:pPr>
            <a:r>
              <a:rPr lang="en" b="1">
                <a:solidFill>
                  <a:schemeClr val="dk1"/>
                </a:solidFill>
              </a:rPr>
              <a:t>Morning Coffee &amp; Tea Break</a:t>
            </a:r>
            <a:endParaRPr b="1">
              <a:solidFill>
                <a:schemeClr val="dk1"/>
              </a:solidFill>
            </a:endParaRPr>
          </a:p>
          <a:p>
            <a:pPr marL="0" indent="0" algn="ctr">
              <a:lnSpc>
                <a:spcPct val="50000"/>
              </a:lnSpc>
              <a:spcBef>
                <a:spcPts val="1333"/>
              </a:spcBef>
              <a:buClr>
                <a:srgbClr val="000000"/>
              </a:buClr>
              <a:buNone/>
            </a:pPr>
            <a:r>
              <a:rPr lang="en" b="1"/>
              <a:t>Ballroom Foyer, Level 4</a:t>
            </a:r>
            <a:endParaRPr sz="1733"/>
          </a:p>
          <a:p>
            <a:pPr marL="0" indent="0" algn="ctr">
              <a:lnSpc>
                <a:spcPct val="50000"/>
              </a:lnSpc>
              <a:spcBef>
                <a:spcPts val="1333"/>
              </a:spcBef>
              <a:buNone/>
            </a:pPr>
            <a:r>
              <a:rPr lang="en"/>
              <a:t>Monday - Thursday </a:t>
            </a:r>
            <a:endParaRPr/>
          </a:p>
          <a:p>
            <a:pPr marL="0" indent="0" algn="ctr">
              <a:lnSpc>
                <a:spcPct val="50000"/>
              </a:lnSpc>
              <a:spcBef>
                <a:spcPts val="1333"/>
              </a:spcBef>
              <a:buNone/>
            </a:pPr>
            <a:r>
              <a:rPr lang="en"/>
              <a:t>9:50 AM - 10:35 AM</a:t>
            </a:r>
            <a:endParaRPr sz="2000"/>
          </a:p>
          <a:p>
            <a:pPr marL="0" indent="0">
              <a:spcBef>
                <a:spcPts val="1333"/>
              </a:spcBef>
              <a:buNone/>
            </a:pPr>
            <a:endParaRPr sz="2000"/>
          </a:p>
          <a:p>
            <a:pPr indent="0" algn="ctr">
              <a:spcBef>
                <a:spcPts val="1333"/>
              </a:spcBef>
              <a:buNone/>
            </a:pPr>
            <a:endParaRPr sz="2000"/>
          </a:p>
          <a:p>
            <a:pPr marL="0" indent="0" algn="ctr">
              <a:spcBef>
                <a:spcPts val="1333"/>
              </a:spcBef>
              <a:spcAft>
                <a:spcPts val="2133"/>
              </a:spcAft>
              <a:buNone/>
            </a:pPr>
            <a:endParaRPr sz="2000"/>
          </a:p>
        </p:txBody>
      </p:sp>
      <p:sp>
        <p:nvSpPr>
          <p:cNvPr id="129" name="Google Shape;129;p4"/>
          <p:cNvSpPr txBox="1">
            <a:spLocks noGrp="1"/>
          </p:cNvSpPr>
          <p:nvPr>
            <p:ph type="body" idx="2"/>
          </p:nvPr>
        </p:nvSpPr>
        <p:spPr>
          <a:xfrm>
            <a:off x="6247267" y="2907300"/>
            <a:ext cx="5110000" cy="3384000"/>
          </a:xfrm>
          <a:prstGeom prst="rect">
            <a:avLst/>
          </a:prstGeom>
          <a:noFill/>
          <a:ln>
            <a:noFill/>
          </a:ln>
        </p:spPr>
        <p:txBody>
          <a:bodyPr spcFirstLastPara="1" wrap="square" lIns="121900" tIns="121900" rIns="121900" bIns="121900" anchor="t" anchorCtr="0">
            <a:noAutofit/>
          </a:bodyPr>
          <a:lstStyle/>
          <a:p>
            <a:pPr marL="0" indent="0" algn="ctr">
              <a:lnSpc>
                <a:spcPct val="50000"/>
              </a:lnSpc>
              <a:spcBef>
                <a:spcPts val="1333"/>
              </a:spcBef>
              <a:buNone/>
            </a:pPr>
            <a:r>
              <a:rPr lang="en" sz="2000" b="1">
                <a:solidFill>
                  <a:schemeClr val="dk1"/>
                </a:solidFill>
              </a:rPr>
              <a:t>Lunch</a:t>
            </a:r>
            <a:endParaRPr sz="2000" b="1">
              <a:solidFill>
                <a:schemeClr val="dk1"/>
              </a:solidFill>
            </a:endParaRPr>
          </a:p>
          <a:p>
            <a:pPr marL="0" indent="0" algn="ctr">
              <a:lnSpc>
                <a:spcPct val="50000"/>
              </a:lnSpc>
              <a:spcBef>
                <a:spcPts val="1333"/>
              </a:spcBef>
              <a:buNone/>
            </a:pPr>
            <a:r>
              <a:rPr lang="en" b="1"/>
              <a:t>Ballroom Centre, Level 4</a:t>
            </a:r>
            <a:endParaRPr b="1"/>
          </a:p>
          <a:p>
            <a:pPr marL="0" indent="0" algn="ctr">
              <a:lnSpc>
                <a:spcPct val="50000"/>
              </a:lnSpc>
              <a:spcBef>
                <a:spcPts val="1333"/>
              </a:spcBef>
              <a:buClr>
                <a:srgbClr val="000000"/>
              </a:buClr>
              <a:buNone/>
            </a:pPr>
            <a:r>
              <a:rPr lang="en" sz="1733"/>
              <a:t>Monday - Thursday </a:t>
            </a:r>
            <a:endParaRPr sz="1733"/>
          </a:p>
          <a:p>
            <a:pPr marL="0" indent="0" algn="ctr">
              <a:lnSpc>
                <a:spcPct val="50000"/>
              </a:lnSpc>
              <a:spcBef>
                <a:spcPts val="1333"/>
              </a:spcBef>
              <a:buClr>
                <a:srgbClr val="000000"/>
              </a:buClr>
              <a:buNone/>
            </a:pPr>
            <a:r>
              <a:rPr lang="en" sz="1733"/>
              <a:t>12:00 PM - 1:30 PM</a:t>
            </a:r>
            <a:endParaRPr sz="1733"/>
          </a:p>
          <a:p>
            <a:pPr marL="0" indent="0" algn="ctr">
              <a:lnSpc>
                <a:spcPct val="50000"/>
              </a:lnSpc>
              <a:spcBef>
                <a:spcPts val="1333"/>
              </a:spcBef>
              <a:buNone/>
            </a:pPr>
            <a:endParaRPr/>
          </a:p>
          <a:p>
            <a:pPr marL="0" indent="0" algn="ctr">
              <a:lnSpc>
                <a:spcPct val="50000"/>
              </a:lnSpc>
              <a:spcBef>
                <a:spcPts val="1333"/>
              </a:spcBef>
              <a:buNone/>
            </a:pPr>
            <a:r>
              <a:rPr lang="en" b="1">
                <a:solidFill>
                  <a:schemeClr val="dk1"/>
                </a:solidFill>
              </a:rPr>
              <a:t>Afternoon Break</a:t>
            </a:r>
            <a:endParaRPr b="1">
              <a:solidFill>
                <a:schemeClr val="dk1"/>
              </a:solidFill>
            </a:endParaRPr>
          </a:p>
          <a:p>
            <a:pPr marL="0" indent="0" algn="ctr">
              <a:lnSpc>
                <a:spcPct val="50000"/>
              </a:lnSpc>
              <a:spcBef>
                <a:spcPts val="1333"/>
              </a:spcBef>
              <a:buNone/>
            </a:pPr>
            <a:r>
              <a:rPr lang="en" b="1"/>
              <a:t>Ballroom Foyer, Level 4</a:t>
            </a:r>
            <a:endParaRPr sz="1733"/>
          </a:p>
          <a:p>
            <a:pPr marL="0" indent="0" algn="ctr">
              <a:lnSpc>
                <a:spcPct val="50000"/>
              </a:lnSpc>
              <a:spcBef>
                <a:spcPts val="1333"/>
              </a:spcBef>
              <a:buNone/>
            </a:pPr>
            <a:r>
              <a:rPr lang="en"/>
              <a:t>Monday - Thursday </a:t>
            </a:r>
            <a:endParaRPr/>
          </a:p>
          <a:p>
            <a:pPr marL="0" indent="0" algn="ctr">
              <a:lnSpc>
                <a:spcPct val="50000"/>
              </a:lnSpc>
              <a:spcBef>
                <a:spcPts val="1333"/>
              </a:spcBef>
              <a:spcAft>
                <a:spcPts val="1333"/>
              </a:spcAft>
              <a:buNone/>
            </a:pPr>
            <a:r>
              <a:rPr lang="en"/>
              <a:t>3:15 PM - 4:00 PM</a:t>
            </a:r>
            <a:endParaRPr/>
          </a:p>
        </p:txBody>
      </p:sp>
      <p:sp>
        <p:nvSpPr>
          <p:cNvPr id="130" name="Google Shape;130;p4"/>
          <p:cNvSpPr txBox="1"/>
          <p:nvPr/>
        </p:nvSpPr>
        <p:spPr>
          <a:xfrm>
            <a:off x="1554600" y="2373862"/>
            <a:ext cx="8369200" cy="533504"/>
          </a:xfrm>
          <a:prstGeom prst="rect">
            <a:avLst/>
          </a:prstGeom>
          <a:noFill/>
          <a:ln>
            <a:noFill/>
          </a:ln>
        </p:spPr>
        <p:txBody>
          <a:bodyPr spcFirstLastPara="1" wrap="square" lIns="121900" tIns="121900" rIns="121900" bIns="121900" anchor="t" anchorCtr="0">
            <a:spAutoFit/>
          </a:bodyPr>
          <a:lstStyle/>
          <a:p>
            <a:pPr algn="ctr" defTabSz="1219170" eaLnBrk="1" fontAlgn="auto" hangingPunct="1">
              <a:spcBef>
                <a:spcPts val="0"/>
              </a:spcBef>
              <a:spcAft>
                <a:spcPts val="0"/>
              </a:spcAft>
              <a:buClr>
                <a:srgbClr val="000000"/>
              </a:buClr>
              <a:buSzPts val="1300"/>
            </a:pPr>
            <a:r>
              <a:rPr lang="en" sz="1867" kern="0">
                <a:solidFill>
                  <a:srgbClr val="FF0000"/>
                </a:solidFill>
                <a:latin typeface="Roboto"/>
                <a:ea typeface="Roboto"/>
                <a:cs typeface="Roboto"/>
                <a:sym typeface="Roboto"/>
              </a:rPr>
              <a:t>FOR REGISTERED ATTENDEES ONLY</a:t>
            </a:r>
            <a:endParaRPr sz="1867" b="1" kern="0">
              <a:solidFill>
                <a:srgbClr val="FF0000"/>
              </a:solidFill>
              <a:latin typeface="Roboto"/>
              <a:ea typeface="Roboto"/>
              <a:cs typeface="Roboto"/>
              <a:sym typeface="Roboto"/>
            </a:endParaRPr>
          </a:p>
        </p:txBody>
      </p:sp>
      <p:sp>
        <p:nvSpPr>
          <p:cNvPr id="131" name="Google Shape;131;p4"/>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14</a:t>
            </a:fld>
            <a:endParaRPr kern="0">
              <a:solidFill>
                <a:srgbClr val="73737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629200" y="116233"/>
            <a:ext cx="10962800" cy="1892400"/>
          </a:xfrm>
          <a:prstGeom prst="rect">
            <a:avLst/>
          </a:prstGeom>
          <a:noFill/>
          <a:ln>
            <a:noFill/>
          </a:ln>
        </p:spPr>
        <p:txBody>
          <a:bodyPr spcFirstLastPara="1" wrap="square" lIns="121900" tIns="121900" rIns="121900" bIns="121900" anchor="b" anchorCtr="0">
            <a:noAutofit/>
          </a:bodyPr>
          <a:lstStyle/>
          <a:p>
            <a:pPr algn="ctr"/>
            <a:endParaRPr sz="3867" b="1" i="1"/>
          </a:p>
          <a:p>
            <a:pPr algn="ctr"/>
            <a:endParaRPr sz="3867" b="1" i="1"/>
          </a:p>
          <a:p>
            <a:pPr algn="ctr"/>
            <a:r>
              <a:rPr lang="en" sz="3867" b="1" i="1"/>
              <a:t>IEEE 802 Social</a:t>
            </a:r>
            <a:endParaRPr sz="3867" b="1" i="1"/>
          </a:p>
          <a:p>
            <a:pPr algn="ctr"/>
            <a:endParaRPr sz="2400" b="1" i="1"/>
          </a:p>
          <a:p>
            <a:pPr algn="ctr"/>
            <a:r>
              <a:rPr lang="en" sz="3867"/>
              <a:t>Wednesday July 17th at 6:30 PM</a:t>
            </a:r>
            <a:endParaRPr sz="3867"/>
          </a:p>
        </p:txBody>
      </p:sp>
      <p:sp>
        <p:nvSpPr>
          <p:cNvPr id="137" name="Google Shape;137;p9"/>
          <p:cNvSpPr txBox="1">
            <a:spLocks noGrp="1"/>
          </p:cNvSpPr>
          <p:nvPr>
            <p:ph type="body" idx="1"/>
          </p:nvPr>
        </p:nvSpPr>
        <p:spPr>
          <a:xfrm>
            <a:off x="3591564" y="2340497"/>
            <a:ext cx="8504757" cy="4445135"/>
          </a:xfrm>
          <a:prstGeom prst="rect">
            <a:avLst/>
          </a:prstGeom>
          <a:noFill/>
          <a:ln>
            <a:noFill/>
          </a:ln>
        </p:spPr>
        <p:txBody>
          <a:bodyPr spcFirstLastPara="1" wrap="square" lIns="121900" tIns="121900" rIns="121900" bIns="121900" anchor="t" anchorCtr="0">
            <a:noAutofit/>
          </a:bodyPr>
          <a:lstStyle/>
          <a:p>
            <a:pPr marL="0" indent="0">
              <a:buNone/>
            </a:pPr>
            <a:r>
              <a:rPr lang="en" sz="1600" b="1"/>
              <a:t>WHO: </a:t>
            </a:r>
            <a:r>
              <a:rPr lang="en" sz="1600"/>
              <a:t>Registered Attendee &amp; Guests who purchased tickets.*</a:t>
            </a:r>
            <a:endParaRPr sz="1600"/>
          </a:p>
          <a:p>
            <a:pPr marL="0" indent="0">
              <a:buNone/>
            </a:pPr>
            <a:r>
              <a:rPr lang="en" sz="1600"/>
              <a:t>*Tickets were sold online until sold out (400 capacity) for $24.99 each.</a:t>
            </a:r>
            <a:endParaRPr sz="1600"/>
          </a:p>
          <a:p>
            <a:pPr marL="0" indent="0">
              <a:buNone/>
            </a:pPr>
            <a:endParaRPr sz="533" b="1"/>
          </a:p>
          <a:p>
            <a:pPr marL="0" indent="0">
              <a:buNone/>
            </a:pPr>
            <a:r>
              <a:rPr lang="en" sz="1600" b="1"/>
              <a:t>WHAT:</a:t>
            </a:r>
            <a:r>
              <a:rPr lang="en" sz="1600"/>
              <a:t>  Networking Reception, Food Court, Bar Service, Games</a:t>
            </a:r>
            <a:endParaRPr/>
          </a:p>
          <a:p>
            <a:pPr marL="0" indent="0">
              <a:buNone/>
            </a:pPr>
            <a:endParaRPr sz="800" b="1"/>
          </a:p>
          <a:p>
            <a:pPr marL="0" indent="0">
              <a:buNone/>
            </a:pPr>
            <a:r>
              <a:rPr lang="en" sz="1600" b="1"/>
              <a:t>WHERE:</a:t>
            </a:r>
            <a:r>
              <a:rPr lang="en" sz="1600"/>
              <a:t> TimeOut Market Montreal - 705 rue Sainte-Catherine Ouest</a:t>
            </a:r>
            <a:endParaRPr sz="1600"/>
          </a:p>
          <a:p>
            <a:pPr marL="0" indent="0">
              <a:buNone/>
            </a:pPr>
            <a:endParaRPr sz="1600"/>
          </a:p>
          <a:p>
            <a:pPr marL="0" indent="0">
              <a:buNone/>
            </a:pPr>
            <a:r>
              <a:rPr lang="en" sz="1600" b="1"/>
              <a:t>DIRECTIONS: </a:t>
            </a:r>
            <a:r>
              <a:rPr lang="en" sz="1600"/>
              <a:t>The market is a modest distance (approximately 800 m) from the hotel and can be accessed by walking, public transport or private car service such as Uber or Lyft.</a:t>
            </a:r>
            <a:endParaRPr sz="1600"/>
          </a:p>
          <a:p>
            <a:pPr indent="-406390">
              <a:buSzPts val="1200"/>
            </a:pPr>
            <a:r>
              <a:rPr lang="en" sz="1600"/>
              <a:t>Google directions may inform your travel choice. </a:t>
            </a:r>
            <a:r>
              <a:rPr lang="en" sz="1600" u="sng">
                <a:solidFill>
                  <a:schemeClr val="hlink"/>
                </a:solidFill>
                <a:hlinkClick r:id="rId3"/>
              </a:rPr>
              <a:t>https://maps.app.goo.gl/WRGUaEzgaL7wxRZCA</a:t>
            </a:r>
            <a:endParaRPr sz="1600"/>
          </a:p>
          <a:p>
            <a:pPr marL="0" indent="0">
              <a:buNone/>
            </a:pPr>
            <a:endParaRPr sz="1067" b="1"/>
          </a:p>
          <a:p>
            <a:pPr marL="0" indent="0">
              <a:buNone/>
            </a:pPr>
            <a:r>
              <a:rPr lang="en" sz="1600" b="1"/>
              <a:t>SOCIAL EVENT NAME BADGE</a:t>
            </a:r>
            <a:r>
              <a:rPr lang="en" sz="1600"/>
              <a:t> </a:t>
            </a:r>
            <a:endParaRPr sz="1600"/>
          </a:p>
          <a:p>
            <a:pPr marL="0" indent="0">
              <a:buNone/>
            </a:pPr>
            <a:r>
              <a:rPr lang="en" sz="1600"/>
              <a:t>All individuals attending the event (attendees and their guests) must wear a Social Event Name Badge. </a:t>
            </a:r>
            <a:r>
              <a:rPr lang="en"/>
              <a:t> </a:t>
            </a:r>
            <a:r>
              <a:rPr lang="en" sz="1600"/>
              <a:t>Badges must be picked up before 12:00 PM Wednesday July 17th. </a:t>
            </a:r>
            <a:endParaRPr/>
          </a:p>
          <a:p>
            <a:pPr marL="0" indent="0">
              <a:buNone/>
            </a:pPr>
            <a:r>
              <a:rPr lang="en" sz="1600"/>
              <a:t>Late requests may not be accommodated. </a:t>
            </a:r>
            <a:endParaRPr sz="1600"/>
          </a:p>
          <a:p>
            <a:pPr marL="0" indent="0">
              <a:buNone/>
            </a:pPr>
            <a:endParaRPr sz="1467"/>
          </a:p>
          <a:p>
            <a:pPr indent="0" algn="ctr">
              <a:spcBef>
                <a:spcPts val="1333"/>
              </a:spcBef>
              <a:buNone/>
            </a:pPr>
            <a:endParaRPr sz="2000"/>
          </a:p>
          <a:p>
            <a:pPr marL="0" indent="0" algn="ctr">
              <a:spcBef>
                <a:spcPts val="1333"/>
              </a:spcBef>
              <a:spcAft>
                <a:spcPts val="2133"/>
              </a:spcAft>
              <a:buNone/>
            </a:pPr>
            <a:endParaRPr sz="2000"/>
          </a:p>
        </p:txBody>
      </p:sp>
      <p:sp>
        <p:nvSpPr>
          <p:cNvPr id="138" name="Google Shape;138;p9"/>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15</a:t>
            </a:fld>
            <a:endParaRPr kern="0">
              <a:solidFill>
                <a:srgbClr val="737373"/>
              </a:solidFill>
            </a:endParaRPr>
          </a:p>
        </p:txBody>
      </p:sp>
      <p:pic>
        <p:nvPicPr>
          <p:cNvPr id="139" name="Google Shape;139;p9"/>
          <p:cNvPicPr preferRelativeResize="0"/>
          <p:nvPr/>
        </p:nvPicPr>
        <p:blipFill rotWithShape="1">
          <a:blip r:embed="rId4">
            <a:alphaModFix/>
          </a:blip>
          <a:srcRect r="-1255"/>
          <a:stretch/>
        </p:blipFill>
        <p:spPr>
          <a:xfrm>
            <a:off x="284001" y="2410834"/>
            <a:ext cx="2628900" cy="1485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1"/>
          <p:cNvSpPr txBox="1">
            <a:spLocks noGrp="1"/>
          </p:cNvSpPr>
          <p:nvPr>
            <p:ph type="title"/>
          </p:nvPr>
        </p:nvSpPr>
        <p:spPr>
          <a:xfrm>
            <a:off x="614600" y="433733"/>
            <a:ext cx="10962800" cy="904400"/>
          </a:xfrm>
          <a:prstGeom prst="rect">
            <a:avLst/>
          </a:prstGeom>
          <a:noFill/>
          <a:ln>
            <a:noFill/>
          </a:ln>
        </p:spPr>
        <p:txBody>
          <a:bodyPr spcFirstLastPara="1" wrap="square" lIns="121900" tIns="121900" rIns="121900" bIns="121900" anchor="b" anchorCtr="0">
            <a:noAutofit/>
          </a:bodyPr>
          <a:lstStyle/>
          <a:p>
            <a:pPr algn="ctr"/>
            <a:r>
              <a:rPr lang="en" sz="3600"/>
              <a:t>Quick Start Guide to Local information in Montreal</a:t>
            </a:r>
            <a:endParaRPr sz="3600"/>
          </a:p>
        </p:txBody>
      </p:sp>
      <p:sp>
        <p:nvSpPr>
          <p:cNvPr id="145" name="Google Shape;145;p11"/>
          <p:cNvSpPr txBox="1">
            <a:spLocks noGrp="1"/>
          </p:cNvSpPr>
          <p:nvPr>
            <p:ph type="body" idx="1"/>
          </p:nvPr>
        </p:nvSpPr>
        <p:spPr>
          <a:xfrm>
            <a:off x="335200" y="2295707"/>
            <a:ext cx="11242200" cy="4375435"/>
          </a:xfrm>
          <a:prstGeom prst="rect">
            <a:avLst/>
          </a:prstGeom>
          <a:noFill/>
          <a:ln>
            <a:noFill/>
          </a:ln>
        </p:spPr>
        <p:txBody>
          <a:bodyPr spcFirstLastPara="1" wrap="square" lIns="121900" tIns="121900" rIns="121900" bIns="121900" anchor="t" anchorCtr="0">
            <a:noAutofit/>
          </a:bodyPr>
          <a:lstStyle/>
          <a:p>
            <a:pPr marL="0" indent="0">
              <a:lnSpc>
                <a:spcPct val="125000"/>
              </a:lnSpc>
              <a:buNone/>
            </a:pPr>
            <a:r>
              <a:rPr lang="en" sz="1600" b="1" dirty="0"/>
              <a:t>Weather Forecast</a:t>
            </a:r>
            <a:endParaRPr sz="1600" b="1" dirty="0"/>
          </a:p>
          <a:p>
            <a:pPr indent="-406390">
              <a:lnSpc>
                <a:spcPct val="125000"/>
              </a:lnSpc>
              <a:buSzPts val="1200"/>
            </a:pPr>
            <a:r>
              <a:rPr lang="en" sz="1600" dirty="0"/>
              <a:t> </a:t>
            </a:r>
            <a:r>
              <a:rPr lang="en" sz="1600" u="sng" dirty="0">
                <a:solidFill>
                  <a:schemeClr val="hlink"/>
                </a:solidFill>
                <a:latin typeface="Arial"/>
                <a:ea typeface="Arial"/>
                <a:cs typeface="Arial"/>
                <a:sym typeface="Arial"/>
                <a:hlinkClick r:id="rId3"/>
              </a:rPr>
              <a:t>Montreal, Quebec Weather Forecast | AccuWeather</a:t>
            </a:r>
            <a:endParaRPr sz="1600" dirty="0"/>
          </a:p>
          <a:p>
            <a:pPr marL="0" indent="0">
              <a:lnSpc>
                <a:spcPct val="125000"/>
              </a:lnSpc>
              <a:buNone/>
            </a:pPr>
            <a:r>
              <a:rPr lang="en" sz="1600" b="1" dirty="0"/>
              <a:t>Time Zone - Eastern Time</a:t>
            </a:r>
            <a:endParaRPr sz="1600" dirty="0"/>
          </a:p>
          <a:p>
            <a:pPr indent="-406390">
              <a:lnSpc>
                <a:spcPct val="125000"/>
              </a:lnSpc>
              <a:buSzPts val="1200"/>
            </a:pPr>
            <a:r>
              <a:rPr lang="en" sz="1600" dirty="0"/>
              <a:t>Time Zone Tool (What time is at home or where virtual attendees are logging in?) </a:t>
            </a:r>
            <a:r>
              <a:rPr lang="en" sz="1600" u="sng" dirty="0">
                <a:solidFill>
                  <a:schemeClr val="hlink"/>
                </a:solidFill>
                <a:hlinkClick r:id="rId4"/>
              </a:rPr>
              <a:t>https://www.timeanddate.com/worldclock/meeting.html</a:t>
            </a:r>
            <a:endParaRPr sz="1600" dirty="0"/>
          </a:p>
          <a:p>
            <a:pPr marL="0" indent="0">
              <a:lnSpc>
                <a:spcPct val="125000"/>
              </a:lnSpc>
              <a:buNone/>
            </a:pPr>
            <a:r>
              <a:rPr lang="en" sz="1600" b="1" dirty="0"/>
              <a:t>Montreal Airport - Guide and Flight Status</a:t>
            </a:r>
            <a:endParaRPr sz="1600" b="1" dirty="0"/>
          </a:p>
          <a:p>
            <a:pPr indent="-406390">
              <a:lnSpc>
                <a:spcPct val="125000"/>
              </a:lnSpc>
              <a:buSzPts val="1200"/>
            </a:pPr>
            <a:r>
              <a:rPr lang="en" sz="1600" u="sng" dirty="0">
                <a:solidFill>
                  <a:schemeClr val="hlink"/>
                </a:solidFill>
                <a:hlinkClick r:id="rId5"/>
              </a:rPr>
              <a:t>Airport Guide</a:t>
            </a:r>
            <a:endParaRPr sz="1600" dirty="0"/>
          </a:p>
          <a:p>
            <a:pPr indent="-406390">
              <a:lnSpc>
                <a:spcPct val="125000"/>
              </a:lnSpc>
              <a:buSzPts val="1200"/>
            </a:pPr>
            <a:r>
              <a:rPr lang="en" sz="1600" u="sng" dirty="0">
                <a:solidFill>
                  <a:schemeClr val="hlink"/>
                </a:solidFill>
                <a:hlinkClick r:id="rId6"/>
              </a:rPr>
              <a:t>Arrival and Departure Flight Status</a:t>
            </a:r>
            <a:endParaRPr sz="1600" dirty="0"/>
          </a:p>
          <a:p>
            <a:pPr marL="0" indent="0">
              <a:lnSpc>
                <a:spcPct val="125000"/>
              </a:lnSpc>
              <a:buNone/>
            </a:pPr>
            <a:r>
              <a:rPr lang="en" sz="1600" b="1" dirty="0"/>
              <a:t>Getting the Bus Back to the Airport</a:t>
            </a:r>
            <a:endParaRPr sz="1600" b="1" dirty="0"/>
          </a:p>
          <a:p>
            <a:pPr indent="-406390">
              <a:lnSpc>
                <a:spcPct val="125000"/>
              </a:lnSpc>
              <a:buSzPts val="1200"/>
            </a:pPr>
            <a:r>
              <a:rPr lang="en" sz="1600" u="sng" dirty="0">
                <a:solidFill>
                  <a:schemeClr val="hlink"/>
                </a:solidFill>
                <a:hlinkClick r:id="rId7"/>
              </a:rPr>
              <a:t>https://www.admtl.com/en/access/transports/buses-747</a:t>
            </a:r>
            <a:endParaRPr sz="1600" dirty="0"/>
          </a:p>
          <a:p>
            <a:pPr marL="0" indent="0">
              <a:lnSpc>
                <a:spcPct val="125000"/>
              </a:lnSpc>
              <a:buNone/>
            </a:pPr>
            <a:r>
              <a:rPr lang="en" sz="1600" b="1" dirty="0"/>
              <a:t>Places to Eat</a:t>
            </a:r>
            <a:endParaRPr sz="1600" b="1" dirty="0"/>
          </a:p>
          <a:p>
            <a:pPr indent="-406390">
              <a:lnSpc>
                <a:spcPct val="125000"/>
              </a:lnSpc>
              <a:buSzPts val="1200"/>
            </a:pPr>
            <a:r>
              <a:rPr lang="en" sz="1600" u="sng" dirty="0">
                <a:solidFill>
                  <a:schemeClr val="hlink"/>
                </a:solidFill>
                <a:hlinkClick r:id="rId8"/>
              </a:rPr>
              <a:t>Time Out Montreal - Eatery Guide</a:t>
            </a:r>
            <a:endParaRPr sz="1600" dirty="0"/>
          </a:p>
          <a:p>
            <a:pPr marL="0" indent="0">
              <a:lnSpc>
                <a:spcPct val="125000"/>
              </a:lnSpc>
              <a:buNone/>
            </a:pPr>
            <a:r>
              <a:rPr lang="en" sz="1600" b="1" dirty="0"/>
              <a:t>Things to Do In Montreal, When You’re Not in a Meeting</a:t>
            </a:r>
            <a:endParaRPr sz="1600" b="1" dirty="0"/>
          </a:p>
          <a:p>
            <a:pPr indent="-406390">
              <a:lnSpc>
                <a:spcPct val="125000"/>
              </a:lnSpc>
              <a:buSzPts val="1200"/>
            </a:pPr>
            <a:r>
              <a:rPr lang="en" sz="1600" u="sng" dirty="0">
                <a:solidFill>
                  <a:schemeClr val="hlink"/>
                </a:solidFill>
                <a:hlinkClick r:id="rId8"/>
              </a:rPr>
              <a:t>Some of the Best Things to Do In Montreal</a:t>
            </a:r>
            <a:endParaRPr sz="1600" dirty="0"/>
          </a:p>
          <a:p>
            <a:pPr marL="0" indent="0">
              <a:buNone/>
            </a:pPr>
            <a:endParaRPr sz="1867" dirty="0"/>
          </a:p>
          <a:p>
            <a:pPr marL="0" indent="0">
              <a:buNone/>
            </a:pPr>
            <a:endParaRPr sz="1867" dirty="0"/>
          </a:p>
          <a:p>
            <a:pPr marL="0" indent="0">
              <a:buNone/>
            </a:pPr>
            <a:r>
              <a:rPr lang="en" sz="1867" dirty="0"/>
              <a:t> </a:t>
            </a:r>
            <a:endParaRPr sz="1867" dirty="0"/>
          </a:p>
        </p:txBody>
      </p:sp>
      <p:sp>
        <p:nvSpPr>
          <p:cNvPr id="146" name="Google Shape;146;p11"/>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16</a:t>
            </a:fld>
            <a:endParaRPr kern="0">
              <a:solidFill>
                <a:srgbClr val="73737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d236d88e72_0_1"/>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Nearby Emergency &amp; Health Services</a:t>
            </a:r>
            <a:endParaRPr/>
          </a:p>
        </p:txBody>
      </p:sp>
      <p:sp>
        <p:nvSpPr>
          <p:cNvPr id="152" name="Google Shape;152;g2d236d88e72_0_1"/>
          <p:cNvSpPr txBox="1">
            <a:spLocks noGrp="1"/>
          </p:cNvSpPr>
          <p:nvPr>
            <p:ph type="body" idx="1"/>
          </p:nvPr>
        </p:nvSpPr>
        <p:spPr>
          <a:xfrm>
            <a:off x="629201" y="2358800"/>
            <a:ext cx="3250073" cy="4334400"/>
          </a:xfrm>
          <a:prstGeom prst="rect">
            <a:avLst/>
          </a:prstGeom>
          <a:noFill/>
          <a:ln>
            <a:noFill/>
          </a:ln>
        </p:spPr>
        <p:txBody>
          <a:bodyPr spcFirstLastPara="1" wrap="square" lIns="121900" tIns="121900" rIns="121900" bIns="121900" anchor="t" anchorCtr="0">
            <a:noAutofit/>
          </a:bodyPr>
          <a:lstStyle/>
          <a:p>
            <a:pPr marL="0" indent="0">
              <a:buNone/>
            </a:pPr>
            <a:r>
              <a:rPr lang="en" sz="1333" b="1" dirty="0">
                <a:solidFill>
                  <a:schemeClr val="dk1"/>
                </a:solidFill>
              </a:rPr>
              <a:t>Emergency Services</a:t>
            </a:r>
            <a:endParaRPr sz="1333" b="1" dirty="0">
              <a:solidFill>
                <a:schemeClr val="dk1"/>
              </a:solidFill>
            </a:endParaRPr>
          </a:p>
          <a:p>
            <a:pPr marL="0" indent="0">
              <a:buNone/>
            </a:pPr>
            <a:r>
              <a:rPr lang="en" sz="1333" dirty="0"/>
              <a:t>Montréal Police Department: 	911</a:t>
            </a:r>
            <a:endParaRPr sz="1333" dirty="0"/>
          </a:p>
          <a:p>
            <a:pPr marL="0" indent="0">
              <a:buNone/>
            </a:pPr>
            <a:r>
              <a:rPr lang="en" sz="1333" dirty="0"/>
              <a:t>Fire: 		911</a:t>
            </a:r>
            <a:endParaRPr sz="1333" dirty="0"/>
          </a:p>
          <a:p>
            <a:pPr marL="0" indent="0">
              <a:buNone/>
            </a:pPr>
            <a:r>
              <a:rPr lang="en" sz="1333" dirty="0"/>
              <a:t>Ambulance:		911</a:t>
            </a:r>
            <a:endParaRPr sz="1333" dirty="0"/>
          </a:p>
          <a:p>
            <a:pPr marL="0" indent="0">
              <a:buNone/>
            </a:pPr>
            <a:endParaRPr sz="800" dirty="0"/>
          </a:p>
          <a:p>
            <a:pPr marL="0" indent="0">
              <a:buNone/>
            </a:pPr>
            <a:r>
              <a:rPr lang="en" sz="1333" b="1" dirty="0">
                <a:solidFill>
                  <a:schemeClr val="dk1"/>
                </a:solidFill>
              </a:rPr>
              <a:t>Walk In Clinics</a:t>
            </a:r>
            <a:endParaRPr sz="1333" b="1" dirty="0">
              <a:solidFill>
                <a:schemeClr val="dk1"/>
              </a:solidFill>
            </a:endParaRPr>
          </a:p>
          <a:p>
            <a:pPr marL="0" indent="0">
              <a:buNone/>
            </a:pPr>
            <a:r>
              <a:rPr lang="en" sz="1333" b="1" dirty="0"/>
              <a:t>Clinique Médicale Crescent</a:t>
            </a:r>
            <a:endParaRPr sz="1333" b="1" dirty="0"/>
          </a:p>
          <a:p>
            <a:pPr marL="0" indent="0">
              <a:buNone/>
            </a:pPr>
            <a:r>
              <a:rPr lang="en" sz="1333" dirty="0"/>
              <a:t>1198 Crescent St</a:t>
            </a:r>
            <a:endParaRPr sz="1333" dirty="0"/>
          </a:p>
          <a:p>
            <a:pPr marL="0" indent="0">
              <a:buNone/>
            </a:pPr>
            <a:r>
              <a:rPr lang="en" sz="1333" dirty="0"/>
              <a:t>Phone # +1 (514) 933-8383</a:t>
            </a:r>
            <a:endParaRPr sz="1333" dirty="0"/>
          </a:p>
          <a:p>
            <a:pPr marL="0" indent="0">
              <a:buNone/>
            </a:pPr>
            <a:endParaRPr sz="800" dirty="0"/>
          </a:p>
          <a:p>
            <a:pPr marL="0" indent="0">
              <a:buNone/>
            </a:pPr>
            <a:r>
              <a:rPr lang="en" sz="1333" b="1" dirty="0"/>
              <a:t>Clinique Medicale en Route</a:t>
            </a:r>
            <a:endParaRPr sz="1333" b="1" dirty="0"/>
          </a:p>
          <a:p>
            <a:pPr marL="0" indent="0">
              <a:buNone/>
            </a:pPr>
            <a:r>
              <a:rPr lang="en" sz="1333" dirty="0"/>
              <a:t>895 Rue De la Gauchetière O Suite 335 </a:t>
            </a:r>
            <a:endParaRPr sz="1333" dirty="0"/>
          </a:p>
          <a:p>
            <a:pPr marL="0" indent="0">
              <a:buNone/>
            </a:pPr>
            <a:r>
              <a:rPr lang="en" sz="1333" dirty="0"/>
              <a:t>Phone # +1 (514) 954-1444</a:t>
            </a:r>
            <a:endParaRPr sz="1333" dirty="0"/>
          </a:p>
          <a:p>
            <a:pPr marL="0" indent="0">
              <a:buNone/>
            </a:pPr>
            <a:endParaRPr sz="800" dirty="0"/>
          </a:p>
          <a:p>
            <a:pPr marL="0" indent="0">
              <a:buNone/>
            </a:pPr>
            <a:r>
              <a:rPr lang="en" sz="1333" b="1" dirty="0"/>
              <a:t>RocklandMD - Downtown Montreal</a:t>
            </a:r>
            <a:endParaRPr sz="1333" b="1" dirty="0"/>
          </a:p>
          <a:p>
            <a:pPr marL="0" indent="0">
              <a:buNone/>
            </a:pPr>
            <a:r>
              <a:rPr lang="en" sz="1333" dirty="0"/>
              <a:t>1538 Sherbrooke St W #500 </a:t>
            </a:r>
            <a:endParaRPr sz="1333" dirty="0"/>
          </a:p>
          <a:p>
            <a:pPr marL="0" indent="0">
              <a:buNone/>
            </a:pPr>
            <a:r>
              <a:rPr lang="en" sz="1333" dirty="0"/>
              <a:t>Phone # +1 (514) 667-3383</a:t>
            </a:r>
            <a:endParaRPr sz="1333" dirty="0"/>
          </a:p>
          <a:p>
            <a:pPr marL="0" indent="0">
              <a:buNone/>
            </a:pPr>
            <a:endParaRPr sz="1467" dirty="0"/>
          </a:p>
          <a:p>
            <a:pPr marL="0" indent="0">
              <a:buNone/>
            </a:pPr>
            <a:endParaRPr dirty="0"/>
          </a:p>
        </p:txBody>
      </p:sp>
      <p:sp>
        <p:nvSpPr>
          <p:cNvPr id="153" name="Google Shape;153;g2d236d88e72_0_1"/>
          <p:cNvSpPr txBox="1">
            <a:spLocks noGrp="1"/>
          </p:cNvSpPr>
          <p:nvPr>
            <p:ph type="body" idx="2"/>
          </p:nvPr>
        </p:nvSpPr>
        <p:spPr>
          <a:xfrm>
            <a:off x="4357876" y="2325236"/>
            <a:ext cx="2352000" cy="4399200"/>
          </a:xfrm>
          <a:prstGeom prst="rect">
            <a:avLst/>
          </a:prstGeom>
          <a:noFill/>
          <a:ln>
            <a:noFill/>
          </a:ln>
        </p:spPr>
        <p:txBody>
          <a:bodyPr spcFirstLastPara="1" wrap="square" lIns="121900" tIns="121900" rIns="121900" bIns="121900" anchor="t" anchorCtr="0">
            <a:noAutofit/>
          </a:bodyPr>
          <a:lstStyle/>
          <a:p>
            <a:pPr marL="0" indent="0">
              <a:buNone/>
            </a:pPr>
            <a:r>
              <a:rPr lang="en" sz="1333" b="1" dirty="0">
                <a:solidFill>
                  <a:schemeClr val="dk1"/>
                </a:solidFill>
              </a:rPr>
              <a:t>Pharmacies</a:t>
            </a:r>
            <a:endParaRPr sz="1333" b="1" dirty="0">
              <a:solidFill>
                <a:schemeClr val="dk1"/>
              </a:solidFill>
            </a:endParaRPr>
          </a:p>
          <a:p>
            <a:pPr marL="0" indent="0">
              <a:buNone/>
            </a:pPr>
            <a:r>
              <a:rPr lang="en" sz="1333" b="1" dirty="0"/>
              <a:t>Shoppers Drug Mart</a:t>
            </a:r>
            <a:endParaRPr sz="1333" b="1" dirty="0"/>
          </a:p>
          <a:p>
            <a:pPr marL="0" indent="0">
              <a:buNone/>
            </a:pPr>
            <a:r>
              <a:rPr lang="en" sz="1333" dirty="0"/>
              <a:t>1120 Saint-Catherine St W · </a:t>
            </a:r>
            <a:endParaRPr sz="1333" dirty="0"/>
          </a:p>
          <a:p>
            <a:pPr marL="0" indent="0">
              <a:buNone/>
            </a:pPr>
            <a:r>
              <a:rPr lang="en" sz="1333" dirty="0"/>
              <a:t>Phone # +1 (514) 398-9759</a:t>
            </a:r>
            <a:endParaRPr sz="1333" dirty="0"/>
          </a:p>
          <a:p>
            <a:pPr marL="0" indent="0">
              <a:buNone/>
            </a:pPr>
            <a:endParaRPr sz="800" dirty="0"/>
          </a:p>
          <a:p>
            <a:pPr marL="0" indent="0">
              <a:buNone/>
            </a:pPr>
            <a:r>
              <a:rPr lang="en" sz="1333" b="1" dirty="0"/>
              <a:t>PJC Jean Coutu</a:t>
            </a:r>
            <a:endParaRPr sz="1333" b="1" dirty="0"/>
          </a:p>
          <a:p>
            <a:pPr marL="0" indent="0">
              <a:buNone/>
            </a:pPr>
            <a:r>
              <a:rPr lang="en" sz="1333" dirty="0"/>
              <a:t>980 Saint-Catherine St W </a:t>
            </a:r>
            <a:endParaRPr sz="1333" dirty="0"/>
          </a:p>
          <a:p>
            <a:pPr marL="0" indent="0">
              <a:buNone/>
            </a:pPr>
            <a:r>
              <a:rPr lang="en" sz="1333" dirty="0"/>
              <a:t>Phone # +1 (514) 866-7791</a:t>
            </a:r>
            <a:endParaRPr sz="1333" dirty="0"/>
          </a:p>
          <a:p>
            <a:pPr marL="0" indent="0">
              <a:buNone/>
            </a:pPr>
            <a:endParaRPr sz="800" dirty="0"/>
          </a:p>
          <a:p>
            <a:pPr marL="0" indent="0">
              <a:buNone/>
            </a:pPr>
            <a:r>
              <a:rPr lang="en" sz="1333" b="1" dirty="0"/>
              <a:t>Pharmaprix</a:t>
            </a:r>
            <a:endParaRPr sz="1333" b="1" dirty="0"/>
          </a:p>
          <a:p>
            <a:pPr marL="0" indent="0">
              <a:buNone/>
            </a:pPr>
            <a:r>
              <a:rPr lang="en" sz="1333" dirty="0"/>
              <a:t>1500 Saint-Catherine St W </a:t>
            </a:r>
            <a:endParaRPr sz="1333" dirty="0"/>
          </a:p>
          <a:p>
            <a:pPr marL="0" indent="0">
              <a:buNone/>
            </a:pPr>
            <a:r>
              <a:rPr lang="en" sz="1333" dirty="0"/>
              <a:t>Phone # +1 (514) 933-4744</a:t>
            </a:r>
            <a:endParaRPr sz="1333" dirty="0"/>
          </a:p>
          <a:p>
            <a:pPr marL="0" indent="0">
              <a:buNone/>
            </a:pPr>
            <a:endParaRPr sz="800" dirty="0"/>
          </a:p>
          <a:p>
            <a:pPr marL="0" indent="0">
              <a:buNone/>
            </a:pPr>
            <a:endParaRPr sz="1333" dirty="0"/>
          </a:p>
          <a:p>
            <a:pPr marL="0" indent="0">
              <a:buNone/>
            </a:pPr>
            <a:endParaRPr sz="1333" dirty="0"/>
          </a:p>
          <a:p>
            <a:pPr marL="0" indent="0">
              <a:buNone/>
            </a:pPr>
            <a:endParaRPr sz="1333" dirty="0"/>
          </a:p>
        </p:txBody>
      </p:sp>
      <p:sp>
        <p:nvSpPr>
          <p:cNvPr id="154" name="Google Shape;154;g2d236d88e72_0_1"/>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17</a:t>
            </a:fld>
            <a:endParaRPr kern="0">
              <a:solidFill>
                <a:srgbClr val="737373"/>
              </a:solidFill>
            </a:endParaRPr>
          </a:p>
        </p:txBody>
      </p:sp>
      <p:sp>
        <p:nvSpPr>
          <p:cNvPr id="155" name="Google Shape;155;g2d236d88e72_0_1"/>
          <p:cNvSpPr txBox="1"/>
          <p:nvPr/>
        </p:nvSpPr>
        <p:spPr>
          <a:xfrm>
            <a:off x="7188480" y="2358800"/>
            <a:ext cx="4374321" cy="2039044"/>
          </a:xfrm>
          <a:prstGeom prst="rect">
            <a:avLst/>
          </a:prstGeom>
          <a:noFill/>
          <a:ln>
            <a:noFill/>
          </a:ln>
        </p:spPr>
        <p:txBody>
          <a:bodyPr spcFirstLastPara="1" wrap="square" lIns="121900" tIns="121900" rIns="121900" bIns="121900" anchor="t" anchorCtr="0">
            <a:spAutoFit/>
          </a:bodyPr>
          <a:lstStyle/>
          <a:p>
            <a:pPr defTabSz="1219170" eaLnBrk="1" fontAlgn="auto" hangingPunct="1">
              <a:lnSpc>
                <a:spcPct val="115000"/>
              </a:lnSpc>
              <a:spcBef>
                <a:spcPts val="0"/>
              </a:spcBef>
              <a:spcAft>
                <a:spcPts val="0"/>
              </a:spcAft>
              <a:buClr>
                <a:srgbClr val="000000"/>
              </a:buClr>
              <a:buSzPts val="1000"/>
            </a:pPr>
            <a:r>
              <a:rPr lang="en" sz="1333" b="1" kern="0" dirty="0">
                <a:solidFill>
                  <a:srgbClr val="4285F4"/>
                </a:solidFill>
                <a:latin typeface="Roboto"/>
                <a:ea typeface="Roboto"/>
                <a:cs typeface="Roboto"/>
                <a:sym typeface="Roboto"/>
              </a:rPr>
              <a:t>Hospitals</a:t>
            </a:r>
            <a:endParaRPr sz="1333" b="1" kern="0" dirty="0">
              <a:solidFill>
                <a:srgbClr val="4285F4"/>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b="1" kern="0" dirty="0">
                <a:solidFill>
                  <a:srgbClr val="737373"/>
                </a:solidFill>
                <a:latin typeface="Roboto"/>
                <a:ea typeface="Roboto"/>
                <a:cs typeface="Roboto"/>
                <a:sym typeface="Roboto"/>
              </a:rPr>
              <a:t>CHUM - Centre hospitalier de l'Université de Montréal</a:t>
            </a:r>
            <a:endParaRPr sz="1333" b="1" kern="0" dirty="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kern="0" dirty="0">
                <a:solidFill>
                  <a:srgbClr val="737373"/>
                </a:solidFill>
                <a:latin typeface="Roboto"/>
                <a:ea typeface="Roboto"/>
                <a:cs typeface="Roboto"/>
                <a:sym typeface="Roboto"/>
              </a:rPr>
              <a:t>1051 Rue Sanguinet, Montréal, QC H2X 3E4</a:t>
            </a:r>
            <a:endParaRPr sz="1333" kern="0" dirty="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kern="0" dirty="0">
                <a:solidFill>
                  <a:srgbClr val="737373"/>
                </a:solidFill>
                <a:latin typeface="Roboto"/>
                <a:ea typeface="Roboto"/>
                <a:cs typeface="Roboto"/>
                <a:sym typeface="Roboto"/>
              </a:rPr>
              <a:t>+1 (514) 890-8000</a:t>
            </a:r>
            <a:endParaRPr sz="1333" kern="0" dirty="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600"/>
            </a:pPr>
            <a:endParaRPr sz="800" kern="0" dirty="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b="1" kern="0" dirty="0">
                <a:solidFill>
                  <a:srgbClr val="737373"/>
                </a:solidFill>
                <a:latin typeface="Roboto"/>
                <a:ea typeface="Roboto"/>
                <a:cs typeface="Roboto"/>
                <a:sym typeface="Roboto"/>
              </a:rPr>
              <a:t>Montreal General Hospital</a:t>
            </a:r>
            <a:endParaRPr sz="1333" b="1" kern="0" dirty="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kern="0" dirty="0">
                <a:solidFill>
                  <a:srgbClr val="737373"/>
                </a:solidFill>
                <a:latin typeface="Roboto"/>
                <a:ea typeface="Roboto"/>
                <a:cs typeface="Roboto"/>
                <a:sym typeface="Roboto"/>
              </a:rPr>
              <a:t>1650 Cedar Ave, Montreal, Quebec H3G 1A4</a:t>
            </a:r>
            <a:endParaRPr sz="1333" kern="0" dirty="0">
              <a:solidFill>
                <a:srgbClr val="737373"/>
              </a:solidFill>
              <a:latin typeface="Roboto"/>
              <a:ea typeface="Roboto"/>
              <a:cs typeface="Roboto"/>
              <a:sym typeface="Roboto"/>
            </a:endParaRPr>
          </a:p>
          <a:p>
            <a:pPr defTabSz="1219170" eaLnBrk="1" fontAlgn="auto" hangingPunct="1">
              <a:lnSpc>
                <a:spcPct val="115000"/>
              </a:lnSpc>
              <a:spcBef>
                <a:spcPts val="0"/>
              </a:spcBef>
              <a:spcAft>
                <a:spcPts val="0"/>
              </a:spcAft>
              <a:buClr>
                <a:srgbClr val="000000"/>
              </a:buClr>
              <a:buSzPts val="1000"/>
            </a:pPr>
            <a:r>
              <a:rPr lang="en" sz="1333" kern="0" dirty="0">
                <a:solidFill>
                  <a:srgbClr val="737373"/>
                </a:solidFill>
                <a:latin typeface="Roboto"/>
                <a:ea typeface="Roboto"/>
                <a:cs typeface="Roboto"/>
                <a:sym typeface="Roboto"/>
              </a:rPr>
              <a:t>+1 (514) 934-1934</a:t>
            </a:r>
            <a:endParaRPr kern="0" dirty="0">
              <a:solidFill>
                <a:srgbClr val="737373"/>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d236d88e72_0_10"/>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dirty="0"/>
              <a:t>General Shops &amp; Services</a:t>
            </a:r>
            <a:endParaRPr dirty="0"/>
          </a:p>
        </p:txBody>
      </p:sp>
      <p:sp>
        <p:nvSpPr>
          <p:cNvPr id="161" name="Google Shape;161;g2d236d88e72_0_10"/>
          <p:cNvSpPr txBox="1">
            <a:spLocks noGrp="1"/>
          </p:cNvSpPr>
          <p:nvPr>
            <p:ph type="body" idx="1"/>
          </p:nvPr>
        </p:nvSpPr>
        <p:spPr>
          <a:xfrm>
            <a:off x="629200" y="2265014"/>
            <a:ext cx="3343857" cy="4460585"/>
          </a:xfrm>
          <a:prstGeom prst="rect">
            <a:avLst/>
          </a:prstGeom>
          <a:noFill/>
          <a:ln>
            <a:noFill/>
          </a:ln>
        </p:spPr>
        <p:txBody>
          <a:bodyPr spcFirstLastPara="1" wrap="square" lIns="121900" tIns="121900" rIns="121900" bIns="121900" anchor="t" anchorCtr="0">
            <a:noAutofit/>
          </a:bodyPr>
          <a:lstStyle/>
          <a:p>
            <a:pPr marL="0" indent="0">
              <a:buNone/>
            </a:pPr>
            <a:r>
              <a:rPr lang="en" sz="1333" b="1" dirty="0">
                <a:solidFill>
                  <a:schemeClr val="dk1"/>
                </a:solidFill>
              </a:rPr>
              <a:t>Market &amp; Groceries</a:t>
            </a:r>
            <a:endParaRPr sz="1333" dirty="0"/>
          </a:p>
          <a:p>
            <a:pPr marL="0" indent="0">
              <a:buNone/>
            </a:pPr>
            <a:r>
              <a:rPr lang="en" sz="1333" b="1" dirty="0"/>
              <a:t>Provigo</a:t>
            </a:r>
            <a:endParaRPr sz="1333" b="1" dirty="0"/>
          </a:p>
          <a:p>
            <a:pPr marL="0" indent="0">
              <a:buNone/>
            </a:pPr>
            <a:r>
              <a:rPr lang="en" sz="1333" dirty="0"/>
              <a:t>1275 Av. des Canadiens-de-Montréal #200, Montreal, Quebec </a:t>
            </a:r>
            <a:endParaRPr sz="1333" dirty="0"/>
          </a:p>
          <a:p>
            <a:pPr marL="0" indent="0">
              <a:buNone/>
            </a:pPr>
            <a:r>
              <a:rPr lang="en" sz="1333" dirty="0"/>
              <a:t>Sunday	08:00  - 21:00</a:t>
            </a:r>
            <a:endParaRPr sz="1333" dirty="0"/>
          </a:p>
          <a:p>
            <a:pPr marL="0" indent="0">
              <a:buNone/>
            </a:pPr>
            <a:r>
              <a:rPr lang="en" sz="1333" dirty="0"/>
              <a:t>Monday	07:00  - 21:00</a:t>
            </a:r>
            <a:endParaRPr sz="1333" dirty="0"/>
          </a:p>
          <a:p>
            <a:pPr marL="0" indent="0">
              <a:buNone/>
            </a:pPr>
            <a:r>
              <a:rPr lang="en" sz="1333" dirty="0"/>
              <a:t>Tuesday	07:00  - 21:00</a:t>
            </a:r>
            <a:endParaRPr sz="1333" dirty="0"/>
          </a:p>
          <a:p>
            <a:pPr marL="0" indent="0">
              <a:buNone/>
            </a:pPr>
            <a:r>
              <a:rPr lang="en" sz="1333" dirty="0"/>
              <a:t>Wednesday	07:00  - 21:00</a:t>
            </a:r>
            <a:endParaRPr sz="1333" dirty="0"/>
          </a:p>
          <a:p>
            <a:pPr marL="0" indent="0">
              <a:buNone/>
            </a:pPr>
            <a:r>
              <a:rPr lang="en" sz="1333" dirty="0"/>
              <a:t>Thursday	07:00  - 21:00</a:t>
            </a:r>
            <a:endParaRPr sz="1333" dirty="0"/>
          </a:p>
          <a:p>
            <a:pPr marL="0" indent="0">
              <a:buNone/>
            </a:pPr>
            <a:r>
              <a:rPr lang="en" sz="1333" dirty="0"/>
              <a:t>Friday	07:00  - 21:00</a:t>
            </a:r>
            <a:endParaRPr sz="1333" dirty="0"/>
          </a:p>
          <a:p>
            <a:pPr marL="0" indent="0">
              <a:buNone/>
            </a:pPr>
            <a:r>
              <a:rPr lang="en" sz="1333" dirty="0"/>
              <a:t>Saturday	08:00  - 21:00</a:t>
            </a:r>
            <a:endParaRPr sz="1333" dirty="0"/>
          </a:p>
          <a:p>
            <a:pPr marL="0" indent="0">
              <a:buNone/>
            </a:pPr>
            <a:endParaRPr sz="1333" dirty="0"/>
          </a:p>
          <a:p>
            <a:pPr marL="0" indent="0">
              <a:lnSpc>
                <a:spcPct val="100000"/>
              </a:lnSpc>
              <a:buNone/>
            </a:pPr>
            <a:r>
              <a:rPr lang="en" sz="1333" dirty="0"/>
              <a:t>Website</a:t>
            </a:r>
            <a:r>
              <a:rPr lang="en" sz="1333" dirty="0">
                <a:solidFill>
                  <a:srgbClr val="434343"/>
                </a:solidFill>
              </a:rPr>
              <a:t>: </a:t>
            </a:r>
            <a:r>
              <a:rPr lang="en" sz="1333" u="sng" dirty="0">
                <a:solidFill>
                  <a:srgbClr val="1155CC"/>
                </a:solidFill>
                <a:hlinkClick r:id="rId3">
                  <a:extLst>
                    <a:ext uri="{A12FA001-AC4F-418D-AE19-62706E023703}">
                      <ahyp:hlinkClr xmlns:ahyp="http://schemas.microsoft.com/office/drawing/2018/hyperlinkcolor" val="tx"/>
                    </a:ext>
                  </a:extLst>
                </a:hlinkClick>
              </a:rPr>
              <a:t>PLM Lefebvre Montreal Canadien - Montréal, Québec | Provigo</a:t>
            </a:r>
            <a:endParaRPr sz="1333" dirty="0">
              <a:solidFill>
                <a:srgbClr val="353744"/>
              </a:solidFill>
            </a:endParaRPr>
          </a:p>
          <a:p>
            <a:pPr marL="0" indent="0">
              <a:buNone/>
            </a:pPr>
            <a:endParaRPr sz="1333" dirty="0"/>
          </a:p>
          <a:p>
            <a:pPr marL="0" indent="0">
              <a:buNone/>
            </a:pPr>
            <a:endParaRPr sz="1333" b="1" dirty="0"/>
          </a:p>
          <a:p>
            <a:pPr marL="0" indent="0">
              <a:buNone/>
            </a:pPr>
            <a:endParaRPr sz="1467" dirty="0"/>
          </a:p>
          <a:p>
            <a:pPr marL="0" indent="0">
              <a:buNone/>
            </a:pPr>
            <a:endParaRPr dirty="0"/>
          </a:p>
        </p:txBody>
      </p:sp>
      <p:sp>
        <p:nvSpPr>
          <p:cNvPr id="162" name="Google Shape;162;g2d236d88e72_0_10"/>
          <p:cNvSpPr txBox="1">
            <a:spLocks noGrp="1"/>
          </p:cNvSpPr>
          <p:nvPr>
            <p:ph type="body" idx="2"/>
          </p:nvPr>
        </p:nvSpPr>
        <p:spPr>
          <a:xfrm>
            <a:off x="4564867" y="2326400"/>
            <a:ext cx="2352000" cy="4399200"/>
          </a:xfrm>
          <a:prstGeom prst="rect">
            <a:avLst/>
          </a:prstGeom>
          <a:noFill/>
          <a:ln>
            <a:noFill/>
          </a:ln>
        </p:spPr>
        <p:txBody>
          <a:bodyPr spcFirstLastPara="1" wrap="square" lIns="121900" tIns="121900" rIns="121900" bIns="121900" anchor="t" anchorCtr="0">
            <a:noAutofit/>
          </a:bodyPr>
          <a:lstStyle/>
          <a:p>
            <a:pPr marL="0" indent="0">
              <a:buNone/>
            </a:pPr>
            <a:r>
              <a:rPr lang="en" sz="1333" b="1" dirty="0">
                <a:solidFill>
                  <a:schemeClr val="dk1"/>
                </a:solidFill>
              </a:rPr>
              <a:t>Convenience Store</a:t>
            </a:r>
            <a:endParaRPr sz="1333" b="1" dirty="0"/>
          </a:p>
          <a:p>
            <a:pPr marL="0" indent="0">
              <a:buNone/>
            </a:pPr>
            <a:r>
              <a:rPr lang="en" sz="1333" b="1" dirty="0"/>
              <a:t>Presse Gateway</a:t>
            </a:r>
            <a:endParaRPr sz="1333" b="1" dirty="0"/>
          </a:p>
          <a:p>
            <a:pPr marL="0" indent="0">
              <a:buNone/>
            </a:pPr>
            <a:r>
              <a:rPr lang="en" sz="1333" dirty="0"/>
              <a:t>Located Inside Le Centre Sheraton Montreal</a:t>
            </a:r>
            <a:endParaRPr sz="1333" dirty="0"/>
          </a:p>
          <a:p>
            <a:pPr marL="0" indent="0">
              <a:buNone/>
            </a:pPr>
            <a:endParaRPr sz="1333" b="1" dirty="0"/>
          </a:p>
          <a:p>
            <a:pPr marL="0" indent="0">
              <a:buNone/>
            </a:pPr>
            <a:r>
              <a:rPr lang="en" sz="1333" b="1" dirty="0"/>
              <a:t>Dépanneur 4 Saisons</a:t>
            </a:r>
            <a:endParaRPr sz="1333" b="1" dirty="0"/>
          </a:p>
          <a:p>
            <a:pPr marL="0" indent="0">
              <a:buNone/>
            </a:pPr>
            <a:r>
              <a:rPr lang="en" sz="1333" dirty="0"/>
              <a:t>1439 Stanley St</a:t>
            </a:r>
            <a:endParaRPr sz="1333" dirty="0"/>
          </a:p>
          <a:p>
            <a:pPr marL="0" indent="0">
              <a:buNone/>
            </a:pPr>
            <a:endParaRPr sz="1333" dirty="0"/>
          </a:p>
          <a:p>
            <a:pPr marL="0" indent="0">
              <a:buNone/>
            </a:pPr>
            <a:r>
              <a:rPr lang="en" sz="1333" b="1" dirty="0">
                <a:solidFill>
                  <a:schemeClr val="dk1"/>
                </a:solidFill>
              </a:rPr>
              <a:t>Shopping District </a:t>
            </a:r>
            <a:endParaRPr sz="1333" b="1" dirty="0">
              <a:solidFill>
                <a:schemeClr val="dk1"/>
              </a:solidFill>
            </a:endParaRPr>
          </a:p>
          <a:p>
            <a:pPr marL="0" indent="0">
              <a:buNone/>
            </a:pPr>
            <a:r>
              <a:rPr lang="en" sz="1333" dirty="0"/>
              <a:t>Nearby Shopping Street: Rue Sainte Catherine West</a:t>
            </a:r>
            <a:endParaRPr sz="1333" dirty="0"/>
          </a:p>
          <a:p>
            <a:pPr marL="0" indent="0">
              <a:buNone/>
            </a:pPr>
            <a:endParaRPr sz="1333" dirty="0"/>
          </a:p>
          <a:p>
            <a:pPr marL="0" indent="0">
              <a:buNone/>
            </a:pPr>
            <a:endParaRPr sz="1333" dirty="0"/>
          </a:p>
          <a:p>
            <a:pPr marL="0" indent="0">
              <a:buNone/>
            </a:pPr>
            <a:endParaRPr sz="1333" b="1" dirty="0"/>
          </a:p>
          <a:p>
            <a:pPr marL="0" indent="0">
              <a:buNone/>
            </a:pPr>
            <a:endParaRPr sz="1333" b="1" dirty="0"/>
          </a:p>
          <a:p>
            <a:pPr marL="0" indent="0">
              <a:buNone/>
            </a:pPr>
            <a:endParaRPr sz="1333" dirty="0"/>
          </a:p>
          <a:p>
            <a:pPr marL="0" indent="0">
              <a:buNone/>
            </a:pPr>
            <a:endParaRPr sz="1333" b="1" dirty="0"/>
          </a:p>
          <a:p>
            <a:pPr marL="0" indent="0">
              <a:buNone/>
            </a:pPr>
            <a:endParaRPr sz="1333" b="1" dirty="0"/>
          </a:p>
          <a:p>
            <a:pPr marL="0" indent="0">
              <a:buNone/>
            </a:pPr>
            <a:endParaRPr sz="800" dirty="0"/>
          </a:p>
          <a:p>
            <a:pPr marL="0" indent="0">
              <a:buNone/>
            </a:pPr>
            <a:endParaRPr sz="1333" dirty="0"/>
          </a:p>
          <a:p>
            <a:pPr marL="0" indent="0">
              <a:buNone/>
            </a:pPr>
            <a:endParaRPr sz="1333" dirty="0"/>
          </a:p>
          <a:p>
            <a:pPr marL="0" indent="0">
              <a:buNone/>
            </a:pPr>
            <a:endParaRPr sz="1333" dirty="0"/>
          </a:p>
        </p:txBody>
      </p:sp>
      <p:sp>
        <p:nvSpPr>
          <p:cNvPr id="163" name="Google Shape;163;g2d236d88e72_0_10"/>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18</a:t>
            </a:fld>
            <a:endParaRPr kern="0">
              <a:solidFill>
                <a:srgbClr val="737373"/>
              </a:solidFill>
            </a:endParaRPr>
          </a:p>
        </p:txBody>
      </p:sp>
      <p:sp>
        <p:nvSpPr>
          <p:cNvPr id="164" name="Google Shape;164;g2d236d88e72_0_10"/>
          <p:cNvSpPr txBox="1"/>
          <p:nvPr/>
        </p:nvSpPr>
        <p:spPr>
          <a:xfrm>
            <a:off x="7722000" y="2358800"/>
            <a:ext cx="4374400" cy="3366843"/>
          </a:xfrm>
          <a:prstGeom prst="rect">
            <a:avLst/>
          </a:prstGeom>
          <a:noFill/>
          <a:ln>
            <a:noFill/>
          </a:ln>
        </p:spPr>
        <p:txBody>
          <a:bodyPr spcFirstLastPara="1" wrap="square" lIns="121900" tIns="121900" rIns="121900" bIns="121900" anchor="t" anchorCtr="0">
            <a:spAutoFit/>
          </a:bodyPr>
          <a:lstStyle/>
          <a:p>
            <a:pPr defTabSz="1219170" eaLnBrk="1" fontAlgn="auto" hangingPunct="1">
              <a:lnSpc>
                <a:spcPct val="115000"/>
              </a:lnSpc>
              <a:spcBef>
                <a:spcPts val="0"/>
              </a:spcBef>
              <a:spcAft>
                <a:spcPts val="0"/>
              </a:spcAft>
              <a:buClr>
                <a:srgbClr val="000000"/>
              </a:buClr>
              <a:buSzPts val="1000"/>
            </a:pPr>
            <a:r>
              <a:rPr lang="en" sz="1333" b="1" kern="0" dirty="0">
                <a:solidFill>
                  <a:srgbClr val="4285F4"/>
                </a:solidFill>
                <a:latin typeface="Roboto"/>
                <a:ea typeface="Roboto"/>
                <a:cs typeface="Roboto"/>
                <a:sym typeface="Roboto"/>
              </a:rPr>
              <a:t>Transportation</a:t>
            </a:r>
            <a:endParaRPr sz="1333" kern="0" dirty="0">
              <a:solidFill>
                <a:srgbClr val="353744"/>
              </a:solidFill>
              <a:latin typeface="Roboto"/>
              <a:ea typeface="Roboto"/>
              <a:cs typeface="Roboto"/>
              <a:sym typeface="Roboto"/>
            </a:endParaRPr>
          </a:p>
          <a:p>
            <a:pPr defTabSz="1219170" eaLnBrk="1" fontAlgn="auto" hangingPunct="1">
              <a:spcBef>
                <a:spcPts val="1333"/>
              </a:spcBef>
              <a:spcAft>
                <a:spcPts val="0"/>
              </a:spcAft>
              <a:buClr>
                <a:srgbClr val="000000"/>
              </a:buClr>
              <a:buSzPts val="1000"/>
            </a:pPr>
            <a:r>
              <a:rPr lang="en" sz="1333" b="1" kern="0" dirty="0">
                <a:solidFill>
                  <a:srgbClr val="737373"/>
                </a:solidFill>
                <a:latin typeface="Roboto"/>
                <a:ea typeface="Roboto"/>
                <a:cs typeface="Roboto"/>
                <a:sym typeface="Roboto"/>
              </a:rPr>
              <a:t>Bus Station</a:t>
            </a:r>
            <a:endParaRPr sz="1333" b="1" kern="0" dirty="0">
              <a:solidFill>
                <a:srgbClr val="737373"/>
              </a:solidFill>
              <a:latin typeface="Roboto"/>
              <a:ea typeface="Roboto"/>
              <a:cs typeface="Roboto"/>
              <a:sym typeface="Roboto"/>
            </a:endParaRPr>
          </a:p>
          <a:p>
            <a:pPr marL="609585" indent="-389457" defTabSz="1219170" eaLnBrk="1" fontAlgn="auto" hangingPunct="1">
              <a:spcBef>
                <a:spcPts val="0"/>
              </a:spcBef>
              <a:spcAft>
                <a:spcPts val="0"/>
              </a:spcAft>
              <a:buClr>
                <a:srgbClr val="353744"/>
              </a:buClr>
              <a:buSzPts val="1000"/>
              <a:buFont typeface="Roboto"/>
              <a:buChar char="●"/>
            </a:pPr>
            <a:r>
              <a:rPr lang="en" sz="1333" u="sng" kern="0" dirty="0">
                <a:solidFill>
                  <a:srgbClr val="1155CC"/>
                </a:solidFill>
                <a:latin typeface="Roboto"/>
                <a:ea typeface="Roboto"/>
                <a:cs typeface="Roboto"/>
                <a:sym typeface="Roboto"/>
                <a:hlinkClick r:id="rId4">
                  <a:extLst>
                    <a:ext uri="{A12FA001-AC4F-418D-AE19-62706E023703}">
                      <ahyp:hlinkClr xmlns:ahyp="http://schemas.microsoft.com/office/drawing/2018/hyperlinkcolor" val="tx"/>
                    </a:ext>
                  </a:extLst>
                </a:hlinkClick>
              </a:rPr>
              <a:t>Gare d'autocars de Montreal</a:t>
            </a:r>
            <a:r>
              <a:rPr lang="en" sz="1333" kern="0" dirty="0">
                <a:solidFill>
                  <a:srgbClr val="353744"/>
                </a:solidFill>
                <a:latin typeface="Roboto"/>
                <a:ea typeface="Roboto"/>
                <a:cs typeface="Roboto"/>
                <a:sym typeface="Roboto"/>
              </a:rPr>
              <a:t>  </a:t>
            </a:r>
            <a:endParaRPr sz="1333" kern="0" dirty="0">
              <a:solidFill>
                <a:srgbClr val="353744"/>
              </a:solidFill>
              <a:latin typeface="Roboto"/>
              <a:ea typeface="Roboto"/>
              <a:cs typeface="Roboto"/>
              <a:sym typeface="Roboto"/>
            </a:endParaRPr>
          </a:p>
          <a:p>
            <a:pPr defTabSz="1219170" eaLnBrk="1" fontAlgn="auto" hangingPunct="1">
              <a:spcBef>
                <a:spcPts val="1333"/>
              </a:spcBef>
              <a:spcAft>
                <a:spcPts val="0"/>
              </a:spcAft>
              <a:buClr>
                <a:srgbClr val="000000"/>
              </a:buClr>
              <a:buSzPts val="1000"/>
            </a:pPr>
            <a:r>
              <a:rPr lang="en" sz="1333" b="1" kern="0" dirty="0">
                <a:solidFill>
                  <a:srgbClr val="737373"/>
                </a:solidFill>
                <a:latin typeface="Roboto"/>
                <a:ea typeface="Roboto"/>
                <a:cs typeface="Roboto"/>
                <a:sym typeface="Roboto"/>
              </a:rPr>
              <a:t>Subway Stations</a:t>
            </a:r>
            <a:endParaRPr sz="1333" b="1" kern="0" dirty="0">
              <a:solidFill>
                <a:srgbClr val="737373"/>
              </a:solidFill>
              <a:latin typeface="Roboto"/>
              <a:ea typeface="Roboto"/>
              <a:cs typeface="Roboto"/>
              <a:sym typeface="Roboto"/>
            </a:endParaRPr>
          </a:p>
          <a:p>
            <a:pPr marL="609585" indent="-389457" defTabSz="1219170" eaLnBrk="1" fontAlgn="auto" hangingPunct="1">
              <a:spcBef>
                <a:spcPts val="1333"/>
              </a:spcBef>
              <a:spcAft>
                <a:spcPts val="0"/>
              </a:spcAft>
              <a:buClr>
                <a:srgbClr val="353744"/>
              </a:buClr>
              <a:buSzPts val="1000"/>
              <a:buFont typeface="Roboto"/>
              <a:buChar char="●"/>
            </a:pPr>
            <a:r>
              <a:rPr lang="en" sz="1333" u="sng" kern="0" dirty="0">
                <a:solidFill>
                  <a:srgbClr val="1155CC"/>
                </a:solidFill>
                <a:latin typeface="Roboto"/>
                <a:ea typeface="Roboto"/>
                <a:cs typeface="Roboto"/>
                <a:sym typeface="Roboto"/>
                <a:hlinkClick r:id="rId5">
                  <a:extLst>
                    <a:ext uri="{A12FA001-AC4F-418D-AE19-62706E023703}">
                      <ahyp:hlinkClr xmlns:ahyp="http://schemas.microsoft.com/office/drawing/2018/hyperlinkcolor" val="tx"/>
                    </a:ext>
                  </a:extLst>
                </a:hlinkClick>
              </a:rPr>
              <a:t>Peel Station - Green Line</a:t>
            </a:r>
            <a:r>
              <a:rPr lang="en" sz="1333" kern="0" dirty="0">
                <a:solidFill>
                  <a:srgbClr val="353744"/>
                </a:solidFill>
                <a:latin typeface="Roboto"/>
                <a:ea typeface="Roboto"/>
                <a:cs typeface="Roboto"/>
                <a:sym typeface="Roboto"/>
              </a:rPr>
              <a:t>  </a:t>
            </a:r>
            <a:endParaRPr sz="1333" kern="0" dirty="0">
              <a:solidFill>
                <a:srgbClr val="353744"/>
              </a:solidFill>
              <a:latin typeface="Roboto"/>
              <a:ea typeface="Roboto"/>
              <a:cs typeface="Roboto"/>
              <a:sym typeface="Roboto"/>
            </a:endParaRPr>
          </a:p>
          <a:p>
            <a:pPr marL="609585" indent="-389457" defTabSz="1219170" eaLnBrk="1" fontAlgn="auto" hangingPunct="1">
              <a:spcBef>
                <a:spcPts val="0"/>
              </a:spcBef>
              <a:spcAft>
                <a:spcPts val="0"/>
              </a:spcAft>
              <a:buClr>
                <a:srgbClr val="353744"/>
              </a:buClr>
              <a:buSzPts val="1000"/>
              <a:buFont typeface="Roboto"/>
              <a:buChar char="●"/>
            </a:pPr>
            <a:r>
              <a:rPr lang="en" sz="1333" u="sng" kern="0" dirty="0">
                <a:solidFill>
                  <a:srgbClr val="1155CC"/>
                </a:solidFill>
                <a:latin typeface="Roboto"/>
                <a:ea typeface="Roboto"/>
                <a:cs typeface="Roboto"/>
                <a:sym typeface="Roboto"/>
                <a:hlinkClick r:id="rId6">
                  <a:extLst>
                    <a:ext uri="{A12FA001-AC4F-418D-AE19-62706E023703}">
                      <ahyp:hlinkClr xmlns:ahyp="http://schemas.microsoft.com/office/drawing/2018/hyperlinkcolor" val="tx"/>
                    </a:ext>
                  </a:extLst>
                </a:hlinkClick>
              </a:rPr>
              <a:t>Bonaventure - Orange Line</a:t>
            </a:r>
            <a:r>
              <a:rPr lang="en" sz="1333" kern="0" dirty="0">
                <a:solidFill>
                  <a:srgbClr val="353744"/>
                </a:solidFill>
                <a:latin typeface="Roboto"/>
                <a:ea typeface="Roboto"/>
                <a:cs typeface="Roboto"/>
                <a:sym typeface="Roboto"/>
              </a:rPr>
              <a:t>  </a:t>
            </a:r>
            <a:endParaRPr sz="1333" kern="0" dirty="0">
              <a:solidFill>
                <a:srgbClr val="353744"/>
              </a:solidFill>
              <a:latin typeface="Roboto"/>
              <a:ea typeface="Roboto"/>
              <a:cs typeface="Roboto"/>
              <a:sym typeface="Roboto"/>
            </a:endParaRPr>
          </a:p>
          <a:p>
            <a:pPr marL="609585" indent="-389457" defTabSz="1219170" eaLnBrk="1" fontAlgn="auto" hangingPunct="1">
              <a:spcBef>
                <a:spcPts val="0"/>
              </a:spcBef>
              <a:spcAft>
                <a:spcPts val="0"/>
              </a:spcAft>
              <a:buClr>
                <a:srgbClr val="353744"/>
              </a:buClr>
              <a:buSzPts val="1000"/>
              <a:buFont typeface="Roboto"/>
              <a:buChar char="●"/>
            </a:pPr>
            <a:r>
              <a:rPr lang="en" sz="1333" u="sng" kern="0" dirty="0">
                <a:solidFill>
                  <a:srgbClr val="1155CC"/>
                </a:solidFill>
                <a:latin typeface="Roboto"/>
                <a:ea typeface="Roboto"/>
                <a:cs typeface="Roboto"/>
                <a:sym typeface="Roboto"/>
                <a:hlinkClick r:id="rId7">
                  <a:extLst>
                    <a:ext uri="{A12FA001-AC4F-418D-AE19-62706E023703}">
                      <ahyp:hlinkClr xmlns:ahyp="http://schemas.microsoft.com/office/drawing/2018/hyperlinkcolor" val="tx"/>
                    </a:ext>
                  </a:extLst>
                </a:hlinkClick>
              </a:rPr>
              <a:t>Metro Map</a:t>
            </a:r>
            <a:endParaRPr sz="1333" kern="0" dirty="0">
              <a:solidFill>
                <a:srgbClr val="353744"/>
              </a:solidFill>
              <a:latin typeface="Roboto"/>
              <a:ea typeface="Roboto"/>
              <a:cs typeface="Roboto"/>
              <a:sym typeface="Roboto"/>
            </a:endParaRPr>
          </a:p>
          <a:p>
            <a:pPr marL="609585" indent="-389457" defTabSz="1219170" eaLnBrk="1" fontAlgn="auto" hangingPunct="1">
              <a:spcBef>
                <a:spcPts val="0"/>
              </a:spcBef>
              <a:spcAft>
                <a:spcPts val="0"/>
              </a:spcAft>
              <a:buClr>
                <a:srgbClr val="353744"/>
              </a:buClr>
              <a:buSzPts val="1000"/>
              <a:buFont typeface="Roboto"/>
              <a:buChar char="●"/>
            </a:pPr>
            <a:r>
              <a:rPr lang="en" sz="1333" u="sng" kern="0" dirty="0">
                <a:solidFill>
                  <a:srgbClr val="1155CC"/>
                </a:solidFill>
                <a:latin typeface="Roboto"/>
                <a:ea typeface="Roboto"/>
                <a:cs typeface="Roboto"/>
                <a:sym typeface="Roboto"/>
                <a:hlinkClick r:id="rId8">
                  <a:extLst>
                    <a:ext uri="{A12FA001-AC4F-418D-AE19-62706E023703}">
                      <ahyp:hlinkClr xmlns:ahyp="http://schemas.microsoft.com/office/drawing/2018/hyperlinkcolor" val="tx"/>
                    </a:ext>
                  </a:extLst>
                </a:hlinkClick>
              </a:rPr>
              <a:t>Centre Ville Underground Map</a:t>
            </a:r>
            <a:endParaRPr sz="1333" kern="0" dirty="0">
              <a:solidFill>
                <a:srgbClr val="353744"/>
              </a:solidFill>
              <a:latin typeface="Roboto"/>
              <a:ea typeface="Roboto"/>
              <a:cs typeface="Roboto"/>
              <a:sym typeface="Roboto"/>
            </a:endParaRPr>
          </a:p>
          <a:p>
            <a:pPr defTabSz="1219170" eaLnBrk="1" fontAlgn="auto" hangingPunct="1">
              <a:spcBef>
                <a:spcPts val="1333"/>
              </a:spcBef>
              <a:spcAft>
                <a:spcPts val="0"/>
              </a:spcAft>
              <a:buClr>
                <a:srgbClr val="000000"/>
              </a:buClr>
              <a:buSzPts val="1000"/>
            </a:pPr>
            <a:r>
              <a:rPr lang="en" sz="1333" b="1" kern="0" dirty="0">
                <a:solidFill>
                  <a:srgbClr val="737373"/>
                </a:solidFill>
                <a:latin typeface="Roboto"/>
                <a:ea typeface="Roboto"/>
                <a:cs typeface="Roboto"/>
                <a:sym typeface="Roboto"/>
              </a:rPr>
              <a:t>Train Station</a:t>
            </a:r>
            <a:endParaRPr sz="1333" b="1" kern="0" dirty="0">
              <a:solidFill>
                <a:srgbClr val="737373"/>
              </a:solidFill>
              <a:latin typeface="Roboto"/>
              <a:ea typeface="Roboto"/>
              <a:cs typeface="Roboto"/>
              <a:sym typeface="Roboto"/>
            </a:endParaRPr>
          </a:p>
          <a:p>
            <a:pPr marL="609585" indent="-389457" defTabSz="1219170" eaLnBrk="1" fontAlgn="auto" hangingPunct="1">
              <a:spcBef>
                <a:spcPts val="1333"/>
              </a:spcBef>
              <a:spcAft>
                <a:spcPts val="0"/>
              </a:spcAft>
              <a:buClr>
                <a:srgbClr val="353744"/>
              </a:buClr>
              <a:buSzPts val="1000"/>
              <a:buFont typeface="Roboto"/>
              <a:buChar char="●"/>
            </a:pPr>
            <a:r>
              <a:rPr lang="en" sz="1333" u="sng" kern="0" dirty="0">
                <a:solidFill>
                  <a:srgbClr val="1155CC"/>
                </a:solidFill>
                <a:latin typeface="Roboto"/>
                <a:ea typeface="Roboto"/>
                <a:cs typeface="Roboto"/>
                <a:sym typeface="Roboto"/>
                <a:hlinkClick r:id="rId9">
                  <a:extLst>
                    <a:ext uri="{A12FA001-AC4F-418D-AE19-62706E023703}">
                      <ahyp:hlinkClr xmlns:ahyp="http://schemas.microsoft.com/office/drawing/2018/hyperlinkcolor" val="tx"/>
                    </a:ext>
                  </a:extLst>
                </a:hlinkClick>
              </a:rPr>
              <a:t>Gare Centreal - Central Station</a:t>
            </a:r>
            <a:r>
              <a:rPr lang="en" sz="1333" kern="0" dirty="0">
                <a:solidFill>
                  <a:srgbClr val="353744"/>
                </a:solidFill>
                <a:latin typeface="Roboto"/>
                <a:ea typeface="Roboto"/>
                <a:cs typeface="Roboto"/>
                <a:sym typeface="Roboto"/>
              </a:rPr>
              <a:t>  </a:t>
            </a:r>
            <a:endParaRPr sz="1333" kern="0" dirty="0">
              <a:solidFill>
                <a:srgbClr val="353744"/>
              </a:solidFill>
              <a:latin typeface="Roboto"/>
              <a:ea typeface="Roboto"/>
              <a:cs typeface="Roboto"/>
              <a:sym typeface="Roboto"/>
            </a:endParaRPr>
          </a:p>
          <a:p>
            <a:pPr marL="609585" indent="-389457" defTabSz="1219170" eaLnBrk="1" fontAlgn="auto" hangingPunct="1">
              <a:spcBef>
                <a:spcPts val="0"/>
              </a:spcBef>
              <a:spcAft>
                <a:spcPts val="0"/>
              </a:spcAft>
              <a:buClr>
                <a:srgbClr val="353744"/>
              </a:buClr>
              <a:buSzPts val="1000"/>
              <a:buFont typeface="Proxima Nova"/>
              <a:buChar char="●"/>
            </a:pPr>
            <a:r>
              <a:rPr lang="en" sz="1333" u="sng" kern="0" dirty="0">
                <a:solidFill>
                  <a:srgbClr val="1155CC"/>
                </a:solidFill>
                <a:latin typeface="Roboto"/>
                <a:ea typeface="Roboto"/>
                <a:cs typeface="Roboto"/>
                <a:sym typeface="Roboto"/>
                <a:hlinkClick r:id="rId10">
                  <a:extLst>
                    <a:ext uri="{A12FA001-AC4F-418D-AE19-62706E023703}">
                      <ahyp:hlinkClr xmlns:ahyp="http://schemas.microsoft.com/office/drawing/2018/hyperlinkcolor" val="tx"/>
                    </a:ext>
                  </a:extLst>
                </a:hlinkClick>
              </a:rPr>
              <a:t>Lucien-L'allier</a:t>
            </a:r>
            <a:r>
              <a:rPr lang="en" sz="1333" kern="0" dirty="0">
                <a:solidFill>
                  <a:srgbClr val="353744"/>
                </a:solidFill>
                <a:latin typeface="Roboto"/>
                <a:ea typeface="Roboto"/>
                <a:cs typeface="Roboto"/>
                <a:sym typeface="Roboto"/>
              </a:rPr>
              <a:t> </a:t>
            </a:r>
            <a:r>
              <a:rPr lang="en" sz="1333" kern="0" dirty="0">
                <a:solidFill>
                  <a:srgbClr val="353744"/>
                </a:solidFill>
                <a:latin typeface="Proxima Nova"/>
                <a:ea typeface="Proxima Nova"/>
                <a:cs typeface="Proxima Nova"/>
                <a:sym typeface="Proxima Nova"/>
              </a:rPr>
              <a:t> </a:t>
            </a:r>
            <a:endParaRPr sz="1333" b="1" kern="0" dirty="0">
              <a:solidFill>
                <a:srgbClr val="737373"/>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beae6e72b0_0_15"/>
          <p:cNvSpPr txBox="1">
            <a:spLocks noGrp="1"/>
          </p:cNvSpPr>
          <p:nvPr>
            <p:ph type="title"/>
          </p:nvPr>
        </p:nvSpPr>
        <p:spPr>
          <a:xfrm>
            <a:off x="629200" y="1104267"/>
            <a:ext cx="10962800" cy="904400"/>
          </a:xfrm>
          <a:prstGeom prst="rect">
            <a:avLst/>
          </a:prstGeom>
          <a:noFill/>
          <a:ln>
            <a:noFill/>
          </a:ln>
        </p:spPr>
        <p:txBody>
          <a:bodyPr spcFirstLastPara="1" wrap="square" lIns="121900" tIns="121900" rIns="121900" bIns="121900" anchor="b" anchorCtr="0">
            <a:noAutofit/>
          </a:bodyPr>
          <a:lstStyle/>
          <a:p>
            <a:pPr algn="ctr"/>
            <a:r>
              <a:rPr lang="en" sz="3600"/>
              <a:t>Thanks for helping us make this session a success, we look forward to working with you again!</a:t>
            </a:r>
            <a:endParaRPr sz="3600"/>
          </a:p>
        </p:txBody>
      </p:sp>
      <p:sp>
        <p:nvSpPr>
          <p:cNvPr id="170" name="Google Shape;170;g2beae6e72b0_0_15"/>
          <p:cNvSpPr txBox="1">
            <a:spLocks noGrp="1"/>
          </p:cNvSpPr>
          <p:nvPr>
            <p:ph type="body" idx="1"/>
          </p:nvPr>
        </p:nvSpPr>
        <p:spPr>
          <a:xfrm>
            <a:off x="349800" y="2380965"/>
            <a:ext cx="11242400" cy="4375600"/>
          </a:xfrm>
          <a:prstGeom prst="rect">
            <a:avLst/>
          </a:prstGeom>
          <a:noFill/>
          <a:ln>
            <a:noFill/>
          </a:ln>
        </p:spPr>
        <p:txBody>
          <a:bodyPr spcFirstLastPara="1" wrap="square" lIns="121900" tIns="121900" rIns="121900" bIns="121900" anchor="t" anchorCtr="0">
            <a:noAutofit/>
          </a:bodyPr>
          <a:lstStyle/>
          <a:p>
            <a:pPr marL="0" indent="0">
              <a:buNone/>
            </a:pPr>
            <a:r>
              <a:rPr lang="en" sz="1867"/>
              <a:t>The next IEEE 802 Plenary Session will be November 10-15, 2024. In-Person participation at the </a:t>
            </a:r>
            <a:endParaRPr sz="1867"/>
          </a:p>
          <a:p>
            <a:pPr marL="0" indent="0">
              <a:buNone/>
            </a:pPr>
            <a:r>
              <a:rPr lang="en" sz="1867"/>
              <a:t>Hyatt Regency Vancouver in Vancouver British Columbia, Canada with remote participation available. </a:t>
            </a:r>
            <a:endParaRPr/>
          </a:p>
          <a:p>
            <a:pPr marL="0" indent="0">
              <a:buNone/>
            </a:pPr>
            <a:endParaRPr sz="1067" b="1"/>
          </a:p>
          <a:p>
            <a:pPr marL="0" indent="0">
              <a:buNone/>
            </a:pPr>
            <a:r>
              <a:rPr lang="en" sz="1867" b="1"/>
              <a:t>We are preparing to make Hotel Reservations and Registration available in August 2024</a:t>
            </a:r>
            <a:endParaRPr sz="1867" b="1"/>
          </a:p>
          <a:p>
            <a:pPr marL="0" indent="0">
              <a:buNone/>
            </a:pPr>
            <a:endParaRPr sz="1867" b="1"/>
          </a:p>
          <a:p>
            <a:pPr marL="0" indent="0">
              <a:buClr>
                <a:srgbClr val="000000"/>
              </a:buClr>
              <a:buNone/>
            </a:pPr>
            <a:r>
              <a:rPr lang="en" sz="1867"/>
              <a:t>If you have any questions please email: </a:t>
            </a:r>
            <a:r>
              <a:rPr lang="en" sz="1867" u="sng">
                <a:solidFill>
                  <a:schemeClr val="accent5"/>
                </a:solidFill>
                <a:hlinkClick r:id="rId3">
                  <a:extLst>
                    <a:ext uri="{A12FA001-AC4F-418D-AE19-62706E023703}">
                      <ahyp:hlinkClr xmlns:ahyp="http://schemas.microsoft.com/office/drawing/2018/hyperlinkcolor" val="tx"/>
                    </a:ext>
                  </a:extLst>
                </a:hlinkClick>
              </a:rPr>
              <a:t>802info@facetoface-events.com</a:t>
            </a:r>
            <a:endParaRPr sz="1867"/>
          </a:p>
          <a:p>
            <a:pPr marL="0" indent="0">
              <a:buNone/>
            </a:pPr>
            <a:endParaRPr sz="1867" b="1"/>
          </a:p>
          <a:p>
            <a:pPr marL="152396" indent="0">
              <a:buNone/>
            </a:pPr>
            <a:endParaRPr sz="1867" b="1"/>
          </a:p>
        </p:txBody>
      </p:sp>
      <p:sp>
        <p:nvSpPr>
          <p:cNvPr id="171" name="Google Shape;171;g2beae6e72b0_0_15"/>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19</a:t>
            </a:fld>
            <a:endParaRPr kern="0">
              <a:solidFill>
                <a:srgbClr val="73737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E429-8CBB-47AA-A76C-53DEE065DAB6}"/>
              </a:ext>
            </a:extLst>
          </p:cNvPr>
          <p:cNvSpPr>
            <a:spLocks noGrp="1"/>
          </p:cNvSpPr>
          <p:nvPr>
            <p:ph type="title"/>
          </p:nvPr>
        </p:nvSpPr>
        <p:spPr/>
        <p:txBody>
          <a:bodyPr/>
          <a:lstStyle/>
          <a:p>
            <a:r>
              <a:rPr lang="en-US" dirty="0"/>
              <a:t>Event Conduct and Safety Statement </a:t>
            </a:r>
          </a:p>
        </p:txBody>
      </p:sp>
      <p:sp>
        <p:nvSpPr>
          <p:cNvPr id="3" name="Content Placeholder 2">
            <a:extLst>
              <a:ext uri="{FF2B5EF4-FFF2-40B4-BE49-F238E27FC236}">
                <a16:creationId xmlns:a16="http://schemas.microsoft.com/office/drawing/2014/main" id="{B89D95A9-3AFC-4A69-B066-4CBB6E9E0CAF}"/>
              </a:ext>
            </a:extLst>
          </p:cNvPr>
          <p:cNvSpPr>
            <a:spLocks noGrp="1"/>
          </p:cNvSpPr>
          <p:nvPr>
            <p:ph idx="1"/>
          </p:nvPr>
        </p:nvSpPr>
        <p:spPr>
          <a:xfrm>
            <a:off x="609599" y="1341438"/>
            <a:ext cx="10972800" cy="4525962"/>
          </a:xfrm>
        </p:spPr>
        <p:txBody>
          <a:bodyPr/>
          <a:lstStyle/>
          <a:p>
            <a:r>
              <a:rPr lang="en-US" sz="24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101734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CCD157C-5A39-4E7A-972F-10851DC2AF5E}"/>
              </a:ext>
            </a:extLst>
          </p:cNvPr>
          <p:cNvSpPr>
            <a:spLocks noGrp="1"/>
          </p:cNvSpPr>
          <p:nvPr>
            <p:ph type="title"/>
          </p:nvPr>
        </p:nvSpPr>
        <p:spPr>
          <a:xfrm>
            <a:off x="609600" y="404813"/>
            <a:ext cx="10972800" cy="792162"/>
          </a:xfrm>
        </p:spPr>
        <p:txBody>
          <a:bodyPr/>
          <a:lstStyle/>
          <a:p>
            <a:r>
              <a:rPr lang="en-US" sz="2800" dirty="0"/>
              <a:t>2024 July IEEE 802 Plenary Registration report</a:t>
            </a:r>
            <a:br>
              <a:rPr lang="en-US" sz="2800" dirty="0"/>
            </a:br>
            <a:r>
              <a:rPr lang="en-US" sz="2800" dirty="0"/>
              <a:t>as of 07/13/2024</a:t>
            </a:r>
          </a:p>
        </p:txBody>
      </p:sp>
      <p:pic>
        <p:nvPicPr>
          <p:cNvPr id="8" name="Content Placeholder 7" descr="A table with numbers and text&#10;&#10;Description automatically generated">
            <a:extLst>
              <a:ext uri="{FF2B5EF4-FFF2-40B4-BE49-F238E27FC236}">
                <a16:creationId xmlns:a16="http://schemas.microsoft.com/office/drawing/2014/main" id="{9FCE2060-3EE7-8F51-6971-45F52431E9DF}"/>
              </a:ext>
            </a:extLst>
          </p:cNvPr>
          <p:cNvPicPr>
            <a:picLocks noGrp="1" noChangeAspect="1"/>
          </p:cNvPicPr>
          <p:nvPr>
            <p:ph idx="1"/>
          </p:nvPr>
        </p:nvPicPr>
        <p:blipFill>
          <a:blip r:embed="rId2"/>
          <a:stretch>
            <a:fillRect/>
          </a:stretch>
        </p:blipFill>
        <p:spPr>
          <a:xfrm>
            <a:off x="334433" y="1462887"/>
            <a:ext cx="10972800" cy="4283063"/>
          </a:xfrm>
          <a:prstGeom prst="rect">
            <a:avLst/>
          </a:prstGeom>
          <a:noFill/>
        </p:spPr>
      </p:pic>
    </p:spTree>
    <p:extLst>
      <p:ext uri="{BB962C8B-B14F-4D97-AF65-F5344CB8AC3E}">
        <p14:creationId xmlns:p14="http://schemas.microsoft.com/office/powerpoint/2010/main" val="4053378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0AE01418-5A60-E912-5259-BDB8BFD9806B}"/>
              </a:ext>
            </a:extLst>
          </p:cNvPr>
          <p:cNvGrpSpPr/>
          <p:nvPr/>
        </p:nvGrpSpPr>
        <p:grpSpPr>
          <a:xfrm>
            <a:off x="409955" y="685801"/>
            <a:ext cx="11779250" cy="1371600"/>
            <a:chOff x="409955" y="635508"/>
            <a:chExt cx="11779250" cy="1546225"/>
          </a:xfrm>
        </p:grpSpPr>
        <p:sp>
          <p:nvSpPr>
            <p:cNvPr id="7" name="object 3">
              <a:extLst>
                <a:ext uri="{FF2B5EF4-FFF2-40B4-BE49-F238E27FC236}">
                  <a16:creationId xmlns:a16="http://schemas.microsoft.com/office/drawing/2014/main" id="{8F650811-D917-1B17-3D8F-59268769EBBC}"/>
                </a:ext>
              </a:extLst>
            </p:cNvPr>
            <p:cNvSpPr/>
            <p:nvPr/>
          </p:nvSpPr>
          <p:spPr>
            <a:xfrm>
              <a:off x="409955" y="837434"/>
              <a:ext cx="403225" cy="1344295"/>
            </a:xfrm>
            <a:custGeom>
              <a:avLst/>
              <a:gdLst/>
              <a:ahLst/>
              <a:cxnLst/>
              <a:rect l="l" t="t" r="r" b="b"/>
              <a:pathLst>
                <a:path w="403225" h="1344295">
                  <a:moveTo>
                    <a:pt x="403097" y="0"/>
                  </a:moveTo>
                  <a:lnTo>
                    <a:pt x="0" y="144233"/>
                  </a:lnTo>
                  <a:lnTo>
                    <a:pt x="0" y="1344168"/>
                  </a:lnTo>
                  <a:lnTo>
                    <a:pt x="403097" y="1196301"/>
                  </a:lnTo>
                  <a:lnTo>
                    <a:pt x="403097" y="0"/>
                  </a:lnTo>
                  <a:close/>
                </a:path>
              </a:pathLst>
            </a:custGeom>
            <a:solidFill>
              <a:srgbClr val="2F5597"/>
            </a:solidFill>
          </p:spPr>
          <p:txBody>
            <a:bodyPr wrap="square" lIns="0" tIns="0" rIns="0" bIns="0" rtlCol="0"/>
            <a:lstStyle/>
            <a:p>
              <a:endParaRPr/>
            </a:p>
          </p:txBody>
        </p:sp>
        <p:sp>
          <p:nvSpPr>
            <p:cNvPr id="8" name="object 4">
              <a:extLst>
                <a:ext uri="{FF2B5EF4-FFF2-40B4-BE49-F238E27FC236}">
                  <a16:creationId xmlns:a16="http://schemas.microsoft.com/office/drawing/2014/main" id="{71FECBBB-1411-B765-BD80-57188AC39F17}"/>
                </a:ext>
              </a:extLst>
            </p:cNvPr>
            <p:cNvSpPr/>
            <p:nvPr/>
          </p:nvSpPr>
          <p:spPr>
            <a:xfrm>
              <a:off x="644651" y="640842"/>
              <a:ext cx="168910" cy="1344295"/>
            </a:xfrm>
            <a:custGeom>
              <a:avLst/>
              <a:gdLst/>
              <a:ahLst/>
              <a:cxnLst/>
              <a:rect l="l" t="t" r="r" b="b"/>
              <a:pathLst>
                <a:path w="168909" h="1344295">
                  <a:moveTo>
                    <a:pt x="0" y="0"/>
                  </a:moveTo>
                  <a:lnTo>
                    <a:pt x="0" y="1212646"/>
                  </a:lnTo>
                  <a:lnTo>
                    <a:pt x="168401" y="1344167"/>
                  </a:lnTo>
                  <a:lnTo>
                    <a:pt x="168401" y="132727"/>
                  </a:lnTo>
                  <a:lnTo>
                    <a:pt x="0" y="0"/>
                  </a:lnTo>
                  <a:close/>
                </a:path>
              </a:pathLst>
            </a:custGeom>
            <a:solidFill>
              <a:srgbClr val="203864"/>
            </a:solidFill>
          </p:spPr>
          <p:txBody>
            <a:bodyPr wrap="square" lIns="0" tIns="0" rIns="0" bIns="0" rtlCol="0"/>
            <a:lstStyle/>
            <a:p>
              <a:endParaRPr/>
            </a:p>
          </p:txBody>
        </p:sp>
        <p:sp>
          <p:nvSpPr>
            <p:cNvPr id="9" name="object 5">
              <a:extLst>
                <a:ext uri="{FF2B5EF4-FFF2-40B4-BE49-F238E27FC236}">
                  <a16:creationId xmlns:a16="http://schemas.microsoft.com/office/drawing/2014/main" id="{80DB2291-E1B9-9A18-CAAA-674D16FA520B}"/>
                </a:ext>
              </a:extLst>
            </p:cNvPr>
            <p:cNvSpPr/>
            <p:nvPr/>
          </p:nvSpPr>
          <p:spPr>
            <a:xfrm>
              <a:off x="643889" y="635508"/>
              <a:ext cx="11545570" cy="1179830"/>
            </a:xfrm>
            <a:custGeom>
              <a:avLst/>
              <a:gdLst/>
              <a:ahLst/>
              <a:cxnLst/>
              <a:rect l="l" t="t" r="r" b="b"/>
              <a:pathLst>
                <a:path w="11545570" h="1179830">
                  <a:moveTo>
                    <a:pt x="11545062" y="0"/>
                  </a:moveTo>
                  <a:lnTo>
                    <a:pt x="0" y="0"/>
                  </a:lnTo>
                  <a:lnTo>
                    <a:pt x="0" y="1179576"/>
                  </a:lnTo>
                  <a:lnTo>
                    <a:pt x="11545062" y="1179576"/>
                  </a:lnTo>
                  <a:lnTo>
                    <a:pt x="11545062" y="0"/>
                  </a:lnTo>
                  <a:close/>
                </a:path>
              </a:pathLst>
            </a:custGeom>
            <a:solidFill>
              <a:srgbClr val="4472C4"/>
            </a:solidFill>
          </p:spPr>
          <p:txBody>
            <a:bodyPr wrap="square" lIns="0" tIns="0" rIns="0" bIns="0" rtlCol="0"/>
            <a:lstStyle/>
            <a:p>
              <a:endParaRPr/>
            </a:p>
          </p:txBody>
        </p:sp>
      </p:grpSp>
      <p:sp>
        <p:nvSpPr>
          <p:cNvPr id="10" name="object 6">
            <a:extLst>
              <a:ext uri="{FF2B5EF4-FFF2-40B4-BE49-F238E27FC236}">
                <a16:creationId xmlns:a16="http://schemas.microsoft.com/office/drawing/2014/main" id="{7788FFF3-60CE-4A33-EE3E-34BD36C88B05}"/>
              </a:ext>
            </a:extLst>
          </p:cNvPr>
          <p:cNvSpPr txBox="1">
            <a:spLocks/>
          </p:cNvSpPr>
          <p:nvPr/>
        </p:nvSpPr>
        <p:spPr>
          <a:xfrm>
            <a:off x="929218" y="887994"/>
            <a:ext cx="10361084" cy="838199"/>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Basic Room Resource Allocation</a:t>
            </a:r>
          </a:p>
        </p:txBody>
      </p:sp>
      <p:sp>
        <p:nvSpPr>
          <p:cNvPr id="11" name="object 10">
            <a:extLst>
              <a:ext uri="{FF2B5EF4-FFF2-40B4-BE49-F238E27FC236}">
                <a16:creationId xmlns:a16="http://schemas.microsoft.com/office/drawing/2014/main" id="{90A19B06-1E6E-6B81-BD42-E13D8EA181F0}"/>
              </a:ext>
            </a:extLst>
          </p:cNvPr>
          <p:cNvSpPr txBox="1"/>
          <p:nvPr/>
        </p:nvSpPr>
        <p:spPr>
          <a:xfrm>
            <a:off x="1044828" y="2194686"/>
            <a:ext cx="3088640" cy="1165225"/>
          </a:xfrm>
          <a:prstGeom prst="rect">
            <a:avLst/>
          </a:prstGeom>
          <a:solidFill>
            <a:srgbClr val="ED7D31"/>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Big</a:t>
            </a:r>
            <a:r>
              <a:rPr sz="2400" spc="-5"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a:t>
            </a:r>
            <a:r>
              <a:rPr sz="2000" spc="-40" dirty="0">
                <a:solidFill>
                  <a:srgbClr val="FFFFFF"/>
                </a:solidFill>
                <a:latin typeface="Calibri"/>
                <a:cs typeface="Calibri"/>
              </a:rPr>
              <a:t> </a:t>
            </a:r>
            <a:r>
              <a:rPr sz="2000" dirty="0">
                <a:solidFill>
                  <a:srgbClr val="FFFFFF"/>
                </a:solidFill>
                <a:latin typeface="Calibri"/>
                <a:cs typeface="Calibri"/>
              </a:rPr>
              <a:t>100,</a:t>
            </a:r>
            <a:r>
              <a:rPr sz="2000" spc="-30" dirty="0">
                <a:solidFill>
                  <a:srgbClr val="FFFFFF"/>
                </a:solidFill>
                <a:latin typeface="Calibri"/>
                <a:cs typeface="Calibri"/>
              </a:rPr>
              <a:t> </a:t>
            </a:r>
            <a:r>
              <a:rPr sz="2000" dirty="0">
                <a:solidFill>
                  <a:srgbClr val="FFFFFF"/>
                </a:solidFill>
                <a:latin typeface="Calibri"/>
                <a:cs typeface="Calibri"/>
              </a:rPr>
              <a:t>e.g.,</a:t>
            </a:r>
            <a:r>
              <a:rPr sz="2000" spc="-35" dirty="0">
                <a:solidFill>
                  <a:srgbClr val="FFFFFF"/>
                </a:solidFill>
                <a:latin typeface="Calibri"/>
                <a:cs typeface="Calibri"/>
              </a:rPr>
              <a:t> </a:t>
            </a:r>
            <a:r>
              <a:rPr sz="2000" dirty="0">
                <a:solidFill>
                  <a:srgbClr val="FFFFFF"/>
                </a:solidFill>
                <a:latin typeface="Calibri"/>
                <a:cs typeface="Calibri"/>
              </a:rPr>
              <a:t>WG</a:t>
            </a:r>
            <a:r>
              <a:rPr sz="2000" spc="-35" dirty="0">
                <a:solidFill>
                  <a:srgbClr val="FFFFFF"/>
                </a:solidFill>
                <a:latin typeface="Calibri"/>
                <a:cs typeface="Calibri"/>
              </a:rPr>
              <a:t> </a:t>
            </a:r>
            <a:r>
              <a:rPr sz="2000" spc="-10" dirty="0">
                <a:solidFill>
                  <a:srgbClr val="FFFFFF"/>
                </a:solidFill>
                <a:latin typeface="Calibri"/>
                <a:cs typeface="Calibri"/>
              </a:rPr>
              <a:t>plenaries)</a:t>
            </a:r>
            <a:endParaRPr sz="2000" dirty="0">
              <a:latin typeface="Calibri"/>
              <a:cs typeface="Calibri"/>
            </a:endParaRPr>
          </a:p>
        </p:txBody>
      </p:sp>
      <p:sp>
        <p:nvSpPr>
          <p:cNvPr id="12" name="object 11">
            <a:extLst>
              <a:ext uri="{FF2B5EF4-FFF2-40B4-BE49-F238E27FC236}">
                <a16:creationId xmlns:a16="http://schemas.microsoft.com/office/drawing/2014/main" id="{E60B2839-0CF7-957C-DC19-D7AE80C552A1}"/>
              </a:ext>
            </a:extLst>
          </p:cNvPr>
          <p:cNvSpPr txBox="1"/>
          <p:nvPr/>
        </p:nvSpPr>
        <p:spPr>
          <a:xfrm>
            <a:off x="1044828" y="3359530"/>
            <a:ext cx="3076575" cy="2659190"/>
          </a:xfrm>
          <a:prstGeom prst="rect">
            <a:avLst/>
          </a:prstGeom>
          <a:solidFill>
            <a:srgbClr val="F8D7CD">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5</a:t>
            </a:r>
            <a:r>
              <a:rPr sz="2000" spc="-25" dirty="0">
                <a:solidFill>
                  <a:schemeClr val="tx1"/>
                </a:solidFill>
                <a:latin typeface="Calibri"/>
                <a:cs typeface="Calibri"/>
              </a:rPr>
              <a:t>)</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2</a:t>
            </a:r>
            <a:r>
              <a:rPr sz="2000" spc="-60" dirty="0">
                <a:solidFill>
                  <a:schemeClr val="tx1"/>
                </a:solidFill>
                <a:latin typeface="Calibri"/>
                <a:cs typeface="Calibri"/>
              </a:rPr>
              <a:t> </a:t>
            </a:r>
            <a:r>
              <a:rPr sz="2000" dirty="0">
                <a:solidFill>
                  <a:schemeClr val="tx1"/>
                </a:solidFill>
                <a:latin typeface="Calibri"/>
                <a:cs typeface="Calibri"/>
              </a:rPr>
              <a:t>tables</a:t>
            </a:r>
            <a:r>
              <a:rPr sz="2000" spc="-50"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30" dirty="0">
                <a:solidFill>
                  <a:schemeClr val="tx1"/>
                </a:solidFill>
                <a:latin typeface="Calibri"/>
                <a:cs typeface="Calibri"/>
              </a:rPr>
              <a:t> </a:t>
            </a:r>
            <a:r>
              <a:rPr sz="2000" dirty="0">
                <a:solidFill>
                  <a:schemeClr val="tx1"/>
                </a:solidFill>
                <a:latin typeface="Calibri"/>
                <a:cs typeface="Calibri"/>
              </a:rPr>
              <a:t>or</a:t>
            </a:r>
            <a:r>
              <a:rPr sz="2000" spc="-30" dirty="0">
                <a:solidFill>
                  <a:schemeClr val="tx1"/>
                </a:solidFill>
                <a:latin typeface="Calibri"/>
                <a:cs typeface="Calibri"/>
              </a:rPr>
              <a:t> </a:t>
            </a:r>
            <a:r>
              <a:rPr sz="2000" dirty="0">
                <a:solidFill>
                  <a:schemeClr val="tx1"/>
                </a:solidFill>
                <a:latin typeface="Calibri"/>
                <a:cs typeface="Calibri"/>
              </a:rPr>
              <a:t>2</a:t>
            </a:r>
            <a:r>
              <a:rPr sz="2000" spc="-30" dirty="0">
                <a:solidFill>
                  <a:schemeClr val="tx1"/>
                </a:solidFill>
                <a:latin typeface="Calibri"/>
                <a:cs typeface="Calibri"/>
              </a:rPr>
              <a:t> </a:t>
            </a:r>
            <a:r>
              <a:rPr sz="2000" dirty="0">
                <a:solidFill>
                  <a:schemeClr val="tx1"/>
                </a:solidFill>
                <a:latin typeface="Calibri"/>
                <a:cs typeface="Calibri"/>
              </a:rPr>
              <a:t>floor</a:t>
            </a:r>
            <a:r>
              <a:rPr sz="2000" spc="-25"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870" marR="267335" indent="-228600">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a:t>
            </a:r>
            <a:endParaRPr lang="en-US" sz="2000" spc="-10" dirty="0">
              <a:solidFill>
                <a:schemeClr val="tx1"/>
              </a:solidFill>
              <a:latin typeface="Calibri"/>
              <a:cs typeface="Calibri"/>
            </a:endParaRPr>
          </a:p>
          <a:p>
            <a:pPr marL="128270" marR="267335">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sz="1800" dirty="0">
              <a:solidFill>
                <a:schemeClr val="tx1"/>
              </a:solidFill>
              <a:latin typeface="Calibri"/>
              <a:cs typeface="Calibri"/>
            </a:endParaRPr>
          </a:p>
        </p:txBody>
      </p:sp>
      <p:sp>
        <p:nvSpPr>
          <p:cNvPr id="13" name="object 12">
            <a:extLst>
              <a:ext uri="{FF2B5EF4-FFF2-40B4-BE49-F238E27FC236}">
                <a16:creationId xmlns:a16="http://schemas.microsoft.com/office/drawing/2014/main" id="{F27FF358-16A5-2B37-D49B-117553548EBE}"/>
              </a:ext>
            </a:extLst>
          </p:cNvPr>
          <p:cNvSpPr txBox="1"/>
          <p:nvPr/>
        </p:nvSpPr>
        <p:spPr>
          <a:xfrm>
            <a:off x="4551553" y="2194686"/>
            <a:ext cx="3088640" cy="1165225"/>
          </a:xfrm>
          <a:prstGeom prst="rect">
            <a:avLst/>
          </a:prstGeom>
          <a:solidFill>
            <a:srgbClr val="A6A6A6"/>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Medium</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spc="-20" dirty="0">
                <a:solidFill>
                  <a:srgbClr val="FFFFFF"/>
                </a:solidFill>
                <a:latin typeface="Calibri"/>
                <a:cs typeface="Calibri"/>
              </a:rPr>
              <a:t>(35-</a:t>
            </a:r>
            <a:r>
              <a:rPr sz="2000" dirty="0">
                <a:solidFill>
                  <a:srgbClr val="FFFFFF"/>
                </a:solidFill>
                <a:latin typeface="Calibri"/>
                <a:cs typeface="Calibri"/>
              </a:rPr>
              <a:t>100,</a:t>
            </a:r>
            <a:r>
              <a:rPr sz="2000" spc="-45" dirty="0">
                <a:solidFill>
                  <a:srgbClr val="FFFFFF"/>
                </a:solidFill>
                <a:latin typeface="Calibri"/>
                <a:cs typeface="Calibri"/>
              </a:rPr>
              <a:t> </a:t>
            </a:r>
            <a:r>
              <a:rPr sz="2000" dirty="0">
                <a:solidFill>
                  <a:srgbClr val="FFFFFF"/>
                </a:solidFill>
                <a:latin typeface="Calibri"/>
                <a:cs typeface="Calibri"/>
              </a:rPr>
              <a:t>e.g.,</a:t>
            </a:r>
            <a:r>
              <a:rPr sz="2000" spc="-40" dirty="0">
                <a:solidFill>
                  <a:srgbClr val="FFFFFF"/>
                </a:solidFill>
                <a:latin typeface="Calibri"/>
                <a:cs typeface="Calibri"/>
              </a:rPr>
              <a:t> </a:t>
            </a:r>
            <a:r>
              <a:rPr sz="2000" spc="-30" dirty="0">
                <a:solidFill>
                  <a:srgbClr val="FFFFFF"/>
                </a:solidFill>
                <a:latin typeface="Calibri"/>
                <a:cs typeface="Calibri"/>
              </a:rPr>
              <a:t>Task </a:t>
            </a:r>
            <a:r>
              <a:rPr sz="2000" spc="-10" dirty="0">
                <a:solidFill>
                  <a:srgbClr val="FFFFFF"/>
                </a:solidFill>
                <a:latin typeface="Calibri"/>
                <a:cs typeface="Calibri"/>
              </a:rPr>
              <a:t>Forces)</a:t>
            </a:r>
            <a:endParaRPr sz="2000" dirty="0">
              <a:latin typeface="Calibri"/>
              <a:cs typeface="Calibri"/>
            </a:endParaRPr>
          </a:p>
        </p:txBody>
      </p:sp>
      <p:sp>
        <p:nvSpPr>
          <p:cNvPr id="14" name="object 14">
            <a:extLst>
              <a:ext uri="{FF2B5EF4-FFF2-40B4-BE49-F238E27FC236}">
                <a16:creationId xmlns:a16="http://schemas.microsoft.com/office/drawing/2014/main" id="{C097EC8B-6E32-3A9A-F91C-C1BE8CAA01E9}"/>
              </a:ext>
            </a:extLst>
          </p:cNvPr>
          <p:cNvSpPr txBox="1"/>
          <p:nvPr/>
        </p:nvSpPr>
        <p:spPr>
          <a:xfrm>
            <a:off x="8063865" y="2201036"/>
            <a:ext cx="3076575" cy="1152525"/>
          </a:xfrm>
          <a:prstGeom prst="rect">
            <a:avLst/>
          </a:prstGeom>
          <a:solidFill>
            <a:srgbClr val="FFC000"/>
          </a:solidFill>
        </p:spPr>
        <p:txBody>
          <a:bodyPr vert="horz" wrap="square" lIns="0" tIns="217170" rIns="0" bIns="0" rtlCol="0">
            <a:spAutoFit/>
          </a:bodyPr>
          <a:lstStyle/>
          <a:p>
            <a:pPr algn="ctr">
              <a:lnSpc>
                <a:spcPts val="2790"/>
              </a:lnSpc>
              <a:spcBef>
                <a:spcPts val="1710"/>
              </a:spcBef>
            </a:pPr>
            <a:r>
              <a:rPr sz="2400" dirty="0">
                <a:solidFill>
                  <a:srgbClr val="FFFFFF"/>
                </a:solidFill>
                <a:latin typeface="Calibri"/>
                <a:cs typeface="Calibri"/>
              </a:rPr>
              <a:t>Smaller</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(30</a:t>
            </a:r>
            <a:r>
              <a:rPr sz="2000" spc="-30" dirty="0">
                <a:solidFill>
                  <a:srgbClr val="FFFFFF"/>
                </a:solidFill>
                <a:latin typeface="Calibri"/>
                <a:cs typeface="Calibri"/>
              </a:rPr>
              <a:t> </a:t>
            </a:r>
            <a:r>
              <a:rPr sz="2000" dirty="0">
                <a:solidFill>
                  <a:srgbClr val="FFFFFF"/>
                </a:solidFill>
                <a:latin typeface="Calibri"/>
                <a:cs typeface="Calibri"/>
              </a:rPr>
              <a:t>or</a:t>
            </a:r>
            <a:r>
              <a:rPr sz="2000" spc="-20" dirty="0">
                <a:solidFill>
                  <a:srgbClr val="FFFFFF"/>
                </a:solidFill>
                <a:latin typeface="Calibri"/>
                <a:cs typeface="Calibri"/>
              </a:rPr>
              <a:t> </a:t>
            </a:r>
            <a:r>
              <a:rPr sz="2000" spc="-10" dirty="0">
                <a:solidFill>
                  <a:srgbClr val="FFFFFF"/>
                </a:solidFill>
                <a:latin typeface="Calibri"/>
                <a:cs typeface="Calibri"/>
              </a:rPr>
              <a:t>less)</a:t>
            </a:r>
            <a:endParaRPr sz="2000" dirty="0">
              <a:latin typeface="Calibri"/>
              <a:cs typeface="Calibri"/>
            </a:endParaRPr>
          </a:p>
        </p:txBody>
      </p:sp>
      <p:sp>
        <p:nvSpPr>
          <p:cNvPr id="15" name="object 13">
            <a:extLst>
              <a:ext uri="{FF2B5EF4-FFF2-40B4-BE49-F238E27FC236}">
                <a16:creationId xmlns:a16="http://schemas.microsoft.com/office/drawing/2014/main" id="{9FAC210F-9429-2269-39FA-847B07AAA40F}"/>
              </a:ext>
            </a:extLst>
          </p:cNvPr>
          <p:cNvSpPr txBox="1"/>
          <p:nvPr/>
        </p:nvSpPr>
        <p:spPr>
          <a:xfrm>
            <a:off x="4551553" y="3359530"/>
            <a:ext cx="3088640" cy="2609945"/>
          </a:xfrm>
          <a:prstGeom prst="rect">
            <a:avLst/>
          </a:prstGeom>
          <a:solidFill>
            <a:srgbClr val="E2E2E2">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3</a:t>
            </a:r>
            <a:r>
              <a:rPr sz="2000" spc="-25" dirty="0">
                <a:solidFill>
                  <a:schemeClr val="tx1"/>
                </a:solidFill>
                <a:latin typeface="Calibri"/>
                <a:cs typeface="Calibri"/>
              </a:rPr>
              <a:t>)</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table</a:t>
            </a:r>
            <a:r>
              <a:rPr sz="2000" spc="-40"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40" dirty="0">
                <a:solidFill>
                  <a:schemeClr val="tx1"/>
                </a:solidFill>
                <a:latin typeface="Calibri"/>
                <a:cs typeface="Calibri"/>
              </a:rPr>
              <a:t> </a:t>
            </a:r>
            <a:r>
              <a:rPr sz="2000" dirty="0">
                <a:solidFill>
                  <a:schemeClr val="tx1"/>
                </a:solidFill>
                <a:latin typeface="Calibri"/>
                <a:cs typeface="Calibri"/>
              </a:rPr>
              <a:t>floor</a:t>
            </a:r>
            <a:r>
              <a:rPr sz="2000" spc="-35"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870" marR="267335" indent="-228600">
              <a:lnSpc>
                <a:spcPct val="92100"/>
              </a:lnSpc>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28270" marR="267335">
              <a:lnSpc>
                <a:spcPct val="92100"/>
              </a:lnSpc>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1800" dirty="0">
              <a:solidFill>
                <a:schemeClr val="tx1"/>
              </a:solidFill>
              <a:latin typeface="Calibri"/>
              <a:cs typeface="Calibri"/>
            </a:endParaRPr>
          </a:p>
        </p:txBody>
      </p:sp>
      <p:sp>
        <p:nvSpPr>
          <p:cNvPr id="16" name="object 15">
            <a:extLst>
              <a:ext uri="{FF2B5EF4-FFF2-40B4-BE49-F238E27FC236}">
                <a16:creationId xmlns:a16="http://schemas.microsoft.com/office/drawing/2014/main" id="{8D3631EF-32BB-66E0-1456-42BA2AAF9B5E}"/>
              </a:ext>
            </a:extLst>
          </p:cNvPr>
          <p:cNvSpPr txBox="1"/>
          <p:nvPr/>
        </p:nvSpPr>
        <p:spPr>
          <a:xfrm>
            <a:off x="8063865" y="3353180"/>
            <a:ext cx="3076575" cy="2892074"/>
          </a:xfrm>
          <a:prstGeom prst="rect">
            <a:avLst/>
          </a:prstGeom>
          <a:solidFill>
            <a:srgbClr val="FFE8CB">
              <a:alpha val="90194"/>
            </a:srgbClr>
          </a:solidFill>
        </p:spPr>
        <p:txBody>
          <a:bodyPr vert="horz" wrap="square" lIns="0" tIns="91440" rIns="0" bIns="0" rtlCol="0">
            <a:spAutoFit/>
          </a:bodyPr>
          <a:lstStyle/>
          <a:p>
            <a:pPr marL="334645" marR="509905" indent="-228600">
              <a:lnSpc>
                <a:spcPts val="2530"/>
              </a:lnSpc>
              <a:spcBef>
                <a:spcPts val="720"/>
              </a:spcBef>
              <a:buChar char="•"/>
              <a:tabLst>
                <a:tab pos="335280" algn="l"/>
              </a:tabLst>
            </a:pPr>
            <a:r>
              <a:rPr sz="2000" spc="-20" dirty="0">
                <a:solidFill>
                  <a:schemeClr val="tx1"/>
                </a:solidFill>
                <a:latin typeface="Calibri"/>
                <a:cs typeface="Calibri"/>
              </a:rPr>
              <a:t>U-</a:t>
            </a:r>
            <a:r>
              <a:rPr sz="2000" dirty="0">
                <a:solidFill>
                  <a:schemeClr val="tx1"/>
                </a:solidFill>
                <a:latin typeface="Calibri"/>
                <a:cs typeface="Calibri"/>
              </a:rPr>
              <a:t>shaped</a:t>
            </a:r>
            <a:r>
              <a:rPr sz="2000" spc="-40" dirty="0">
                <a:solidFill>
                  <a:schemeClr val="tx1"/>
                </a:solidFill>
                <a:latin typeface="Calibri"/>
                <a:cs typeface="Calibri"/>
              </a:rPr>
              <a:t> </a:t>
            </a:r>
            <a:r>
              <a:rPr sz="2000" dirty="0">
                <a:solidFill>
                  <a:schemeClr val="tx1"/>
                </a:solidFill>
                <a:latin typeface="Calibri"/>
                <a:cs typeface="Calibri"/>
              </a:rPr>
              <a:t>or</a:t>
            </a:r>
            <a:r>
              <a:rPr sz="2000" spc="-45" dirty="0">
                <a:solidFill>
                  <a:schemeClr val="tx1"/>
                </a:solidFill>
                <a:latin typeface="Calibri"/>
                <a:cs typeface="Calibri"/>
              </a:rPr>
              <a:t> </a:t>
            </a:r>
            <a:r>
              <a:rPr sz="2000" spc="-20" dirty="0">
                <a:solidFill>
                  <a:schemeClr val="tx1"/>
                </a:solidFill>
                <a:latin typeface="Calibri"/>
                <a:cs typeface="Calibri"/>
              </a:rPr>
              <a:t>board </a:t>
            </a:r>
            <a:r>
              <a:rPr sz="2000" dirty="0">
                <a:solidFill>
                  <a:schemeClr val="tx1"/>
                </a:solidFill>
                <a:latin typeface="Calibri"/>
                <a:cs typeface="Calibri"/>
              </a:rPr>
              <a:t>meeting</a:t>
            </a:r>
            <a:r>
              <a:rPr sz="2000" spc="-95" dirty="0">
                <a:solidFill>
                  <a:schemeClr val="tx1"/>
                </a:solidFill>
                <a:latin typeface="Calibri"/>
                <a:cs typeface="Calibri"/>
              </a:rPr>
              <a:t> </a:t>
            </a:r>
            <a:r>
              <a:rPr sz="2000" spc="-10" dirty="0">
                <a:solidFill>
                  <a:schemeClr val="tx1"/>
                </a:solidFill>
                <a:latin typeface="Calibri"/>
                <a:cs typeface="Calibri"/>
              </a:rPr>
              <a:t>setup</a:t>
            </a:r>
            <a:endParaRPr sz="2000" dirty="0">
              <a:solidFill>
                <a:schemeClr val="tx1"/>
              </a:solidFill>
              <a:latin typeface="Calibri"/>
              <a:cs typeface="Calibri"/>
            </a:endParaRPr>
          </a:p>
          <a:p>
            <a:pPr marL="334645" indent="-229235">
              <a:lnSpc>
                <a:spcPct val="100000"/>
              </a:lnSpc>
              <a:spcBef>
                <a:spcPts val="140"/>
              </a:spcBef>
              <a:buChar char="•"/>
              <a:tabLst>
                <a:tab pos="33528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room</a:t>
            </a:r>
            <a:r>
              <a:rPr sz="2000" spc="-55" dirty="0">
                <a:solidFill>
                  <a:schemeClr val="tx1"/>
                </a:solidFill>
                <a:latin typeface="Calibri"/>
                <a:cs typeface="Calibri"/>
              </a:rPr>
              <a:t> </a:t>
            </a:r>
            <a:r>
              <a:rPr sz="2000" spc="-10" dirty="0">
                <a:solidFill>
                  <a:schemeClr val="tx1"/>
                </a:solidFill>
                <a:latin typeface="Calibri"/>
                <a:cs typeface="Calibri"/>
              </a:rPr>
              <a:t>microphone</a:t>
            </a:r>
            <a:endParaRPr sz="2000" dirty="0">
              <a:solidFill>
                <a:schemeClr val="tx1"/>
              </a:solidFill>
              <a:latin typeface="Calibri"/>
              <a:cs typeface="Calibri"/>
            </a:endParaRPr>
          </a:p>
          <a:p>
            <a:pPr marL="563880" marR="504825" lvl="1" indent="-229235">
              <a:lnSpc>
                <a:spcPts val="2200"/>
              </a:lnSpc>
              <a:spcBef>
                <a:spcPts val="480"/>
              </a:spcBef>
              <a:buChar char="•"/>
              <a:tabLst>
                <a:tab pos="564515" algn="l"/>
              </a:tabLst>
            </a:pPr>
            <a:r>
              <a:rPr sz="2000" spc="-10" dirty="0">
                <a:solidFill>
                  <a:schemeClr val="tx1"/>
                </a:solidFill>
                <a:latin typeface="Calibri"/>
                <a:cs typeface="Calibri"/>
              </a:rPr>
              <a:t>Portable</a:t>
            </a:r>
            <a:r>
              <a:rPr sz="2000" spc="-70" dirty="0">
                <a:solidFill>
                  <a:schemeClr val="tx1"/>
                </a:solidFill>
                <a:latin typeface="Calibri"/>
                <a:cs typeface="Calibri"/>
              </a:rPr>
              <a:t> </a:t>
            </a:r>
            <a:r>
              <a:rPr sz="2000" spc="-25" dirty="0">
                <a:solidFill>
                  <a:schemeClr val="tx1"/>
                </a:solidFill>
                <a:latin typeface="Calibri"/>
                <a:cs typeface="Calibri"/>
              </a:rPr>
              <a:t>or speakerphone-</a:t>
            </a:r>
            <a:r>
              <a:rPr sz="2000" spc="-20" dirty="0">
                <a:solidFill>
                  <a:schemeClr val="tx1"/>
                </a:solidFill>
                <a:latin typeface="Calibri"/>
                <a:cs typeface="Calibri"/>
              </a:rPr>
              <a:t>type</a:t>
            </a:r>
            <a:endParaRPr sz="2000" dirty="0">
              <a:solidFill>
                <a:schemeClr val="tx1"/>
              </a:solidFill>
              <a:latin typeface="Calibri"/>
              <a:cs typeface="Calibri"/>
            </a:endParaRPr>
          </a:p>
          <a:p>
            <a:pPr marL="334645" marR="276860" indent="-228600">
              <a:lnSpc>
                <a:spcPct val="92100"/>
              </a:lnSpc>
              <a:spcBef>
                <a:spcPts val="0"/>
              </a:spcBef>
              <a:buChar char="•"/>
              <a:tabLst>
                <a:tab pos="33528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06045" marR="276860">
              <a:lnSpc>
                <a:spcPct val="92100"/>
              </a:lnSpc>
              <a:spcBef>
                <a:spcPts val="0"/>
              </a:spcBef>
              <a:tabLst>
                <a:tab pos="33528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34645" marR="276860" indent="-228600">
              <a:lnSpc>
                <a:spcPct val="92100"/>
              </a:lnSpc>
              <a:spcBef>
                <a:spcPts val="290"/>
              </a:spcBef>
              <a:buChar char="•"/>
              <a:tabLst>
                <a:tab pos="33528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1800" dirty="0">
              <a:solidFill>
                <a:schemeClr val="tx1"/>
              </a:solidFill>
              <a:latin typeface="Calibri"/>
              <a:cs typeface="Calibri"/>
            </a:endParaRPr>
          </a:p>
        </p:txBody>
      </p:sp>
    </p:spTree>
    <p:extLst>
      <p:ext uri="{BB962C8B-B14F-4D97-AF65-F5344CB8AC3E}">
        <p14:creationId xmlns:p14="http://schemas.microsoft.com/office/powerpoint/2010/main" val="1874758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5D963B-4704-9563-2D5E-7AC476EAA41D}"/>
              </a:ext>
            </a:extLst>
          </p:cNvPr>
          <p:cNvPicPr>
            <a:picLocks noChangeAspect="1"/>
          </p:cNvPicPr>
          <p:nvPr/>
        </p:nvPicPr>
        <p:blipFill>
          <a:blip r:embed="rId3"/>
          <a:stretch>
            <a:fillRect/>
          </a:stretch>
        </p:blipFill>
        <p:spPr>
          <a:xfrm>
            <a:off x="1195170" y="644525"/>
            <a:ext cx="9901144" cy="5620919"/>
          </a:xfrm>
          <a:prstGeom prst="rect">
            <a:avLst/>
          </a:prstGeom>
        </p:spPr>
      </p:pic>
      <p:pic>
        <p:nvPicPr>
          <p:cNvPr id="3" name="Picture 2">
            <a:extLst>
              <a:ext uri="{FF2B5EF4-FFF2-40B4-BE49-F238E27FC236}">
                <a16:creationId xmlns:a16="http://schemas.microsoft.com/office/drawing/2014/main" id="{EB9B5D59-0526-7C4D-C342-12EEF5638DB7}"/>
              </a:ext>
            </a:extLst>
          </p:cNvPr>
          <p:cNvPicPr>
            <a:picLocks noChangeAspect="1"/>
          </p:cNvPicPr>
          <p:nvPr/>
        </p:nvPicPr>
        <p:blipFill>
          <a:blip r:embed="rId4"/>
          <a:stretch>
            <a:fillRect/>
          </a:stretch>
        </p:blipFill>
        <p:spPr>
          <a:xfrm>
            <a:off x="5738286" y="4495800"/>
            <a:ext cx="1476581" cy="543001"/>
          </a:xfrm>
          <a:prstGeom prst="rect">
            <a:avLst/>
          </a:prstGeom>
        </p:spPr>
      </p:pic>
      <p:sp>
        <p:nvSpPr>
          <p:cNvPr id="8" name="TextBox 7">
            <a:extLst>
              <a:ext uri="{FF2B5EF4-FFF2-40B4-BE49-F238E27FC236}">
                <a16:creationId xmlns:a16="http://schemas.microsoft.com/office/drawing/2014/main" id="{D9C9F948-B56C-379B-6B1F-8F6F9759D7D7}"/>
              </a:ext>
            </a:extLst>
          </p:cNvPr>
          <p:cNvSpPr txBox="1"/>
          <p:nvPr/>
        </p:nvSpPr>
        <p:spPr>
          <a:xfrm>
            <a:off x="5793318" y="4157246"/>
            <a:ext cx="1350434" cy="338554"/>
          </a:xfrm>
          <a:prstGeom prst="rect">
            <a:avLst/>
          </a:prstGeom>
          <a:noFill/>
        </p:spPr>
        <p:txBody>
          <a:bodyPr wrap="square" rtlCol="0">
            <a:spAutoFit/>
          </a:bodyPr>
          <a:lstStyle/>
          <a:p>
            <a:r>
              <a:rPr lang="en-US" sz="1600" dirty="0">
                <a:solidFill>
                  <a:schemeClr val="tx1"/>
                </a:solidFill>
              </a:rPr>
              <a:t>Scarlett</a:t>
            </a:r>
          </a:p>
        </p:txBody>
      </p:sp>
    </p:spTree>
    <p:extLst>
      <p:ext uri="{BB962C8B-B14F-4D97-AF65-F5344CB8AC3E}">
        <p14:creationId xmlns:p14="http://schemas.microsoft.com/office/powerpoint/2010/main" val="3960265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9B35F4-CFF1-1D0C-AD6A-7F7AF625B4EA}"/>
              </a:ext>
            </a:extLst>
          </p:cNvPr>
          <p:cNvPicPr>
            <a:picLocks noChangeAspect="1"/>
          </p:cNvPicPr>
          <p:nvPr/>
        </p:nvPicPr>
        <p:blipFill>
          <a:blip r:embed="rId2"/>
          <a:stretch>
            <a:fillRect/>
          </a:stretch>
        </p:blipFill>
        <p:spPr>
          <a:xfrm>
            <a:off x="504044" y="1890609"/>
            <a:ext cx="11183911" cy="3076781"/>
          </a:xfrm>
          <a:prstGeom prst="rect">
            <a:avLst/>
          </a:prstGeom>
        </p:spPr>
      </p:pic>
      <p:sp>
        <p:nvSpPr>
          <p:cNvPr id="7" name="TextBox 6">
            <a:extLst>
              <a:ext uri="{FF2B5EF4-FFF2-40B4-BE49-F238E27FC236}">
                <a16:creationId xmlns:a16="http://schemas.microsoft.com/office/drawing/2014/main" id="{88DC82C4-B47B-B777-A5DA-0144D081B47E}"/>
              </a:ext>
            </a:extLst>
          </p:cNvPr>
          <p:cNvSpPr txBox="1"/>
          <p:nvPr/>
        </p:nvSpPr>
        <p:spPr>
          <a:xfrm>
            <a:off x="1524000" y="1295400"/>
            <a:ext cx="9448800" cy="461665"/>
          </a:xfrm>
          <a:prstGeom prst="rect">
            <a:avLst/>
          </a:prstGeom>
          <a:noFill/>
        </p:spPr>
        <p:txBody>
          <a:bodyPr wrap="square" rtlCol="0">
            <a:spAutoFit/>
          </a:bodyPr>
          <a:lstStyle/>
          <a:p>
            <a:pPr algn="ctr"/>
            <a:r>
              <a:rPr lang="en-US" dirty="0">
                <a:solidFill>
                  <a:schemeClr val="tx1"/>
                </a:solidFill>
              </a:rPr>
              <a:t>Scarlett Solo – Audio Interface by </a:t>
            </a:r>
            <a:r>
              <a:rPr lang="en-US" dirty="0" err="1">
                <a:solidFill>
                  <a:schemeClr val="tx1"/>
                </a:solidFill>
              </a:rPr>
              <a:t>Focusrite</a:t>
            </a:r>
            <a:endParaRPr lang="en-US" dirty="0">
              <a:solidFill>
                <a:schemeClr val="tx1"/>
              </a:solidFill>
            </a:endParaRPr>
          </a:p>
        </p:txBody>
      </p:sp>
      <p:sp>
        <p:nvSpPr>
          <p:cNvPr id="8" name="TextBox 7">
            <a:extLst>
              <a:ext uri="{FF2B5EF4-FFF2-40B4-BE49-F238E27FC236}">
                <a16:creationId xmlns:a16="http://schemas.microsoft.com/office/drawing/2014/main" id="{1D2B7EA3-45A8-E9AD-3E32-8166E6DBE062}"/>
              </a:ext>
            </a:extLst>
          </p:cNvPr>
          <p:cNvSpPr txBox="1"/>
          <p:nvPr/>
        </p:nvSpPr>
        <p:spPr>
          <a:xfrm>
            <a:off x="2743200" y="4551638"/>
            <a:ext cx="8534399" cy="1877437"/>
          </a:xfrm>
          <a:prstGeom prst="rect">
            <a:avLst/>
          </a:prstGeom>
          <a:noFill/>
        </p:spPr>
        <p:txBody>
          <a:bodyPr wrap="square" rtlCol="0">
            <a:spAutoFit/>
          </a:bodyPr>
          <a:lstStyle/>
          <a:p>
            <a:r>
              <a:rPr lang="en-US" sz="1600" dirty="0"/>
              <a:t>the USB connector not only supplies 5 VDC @ 900mA but also serves as the digital communication interface between WebEx and the </a:t>
            </a:r>
            <a:r>
              <a:rPr lang="en-US" sz="1600" dirty="0" err="1"/>
              <a:t>Focusrite</a:t>
            </a:r>
            <a:r>
              <a:rPr lang="en-US" sz="1600" dirty="0"/>
              <a:t> audio mixer.  </a:t>
            </a:r>
          </a:p>
          <a:p>
            <a:r>
              <a:rPr lang="en-US" sz="1600" dirty="0"/>
              <a:t>Known Issue of connection dropping on newer models of Notebooks and Laptops.</a:t>
            </a:r>
          </a:p>
          <a:p>
            <a:br>
              <a:rPr lang="en-US" sz="1600" dirty="0"/>
            </a:br>
            <a:r>
              <a:rPr lang="en-US" sz="1600" dirty="0"/>
              <a:t>Our Scarlett Boxes are 3</a:t>
            </a:r>
            <a:r>
              <a:rPr lang="en-US" sz="1600" baseline="30000" dirty="0"/>
              <a:t>rd</a:t>
            </a:r>
            <a:r>
              <a:rPr lang="en-US" sz="1600" dirty="0"/>
              <a:t> Generation – Driver update can be found here:</a:t>
            </a:r>
            <a:br>
              <a:rPr lang="en-US" sz="1600" dirty="0"/>
            </a:br>
            <a:r>
              <a:rPr lang="en-US" sz="1600" dirty="0">
                <a:hlinkClick r:id="rId3"/>
              </a:rPr>
              <a:t>https://downloads.focusrite.com/focusrite/scarlett-3rd-gen/scarlett-solo-3rd-gen</a:t>
            </a:r>
            <a:endParaRPr lang="en-US" sz="1600" dirty="0"/>
          </a:p>
          <a:p>
            <a:endParaRPr lang="en-US" sz="2000" dirty="0">
              <a:solidFill>
                <a:schemeClr val="tx1"/>
              </a:solidFill>
            </a:endParaRPr>
          </a:p>
        </p:txBody>
      </p:sp>
    </p:spTree>
    <p:extLst>
      <p:ext uri="{BB962C8B-B14F-4D97-AF65-F5344CB8AC3E}">
        <p14:creationId xmlns:p14="http://schemas.microsoft.com/office/powerpoint/2010/main" val="3657650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609600" y="367504"/>
            <a:ext cx="10972800" cy="792162"/>
          </a:xfrm>
        </p:spPr>
        <p:txBody>
          <a:bodyPr/>
          <a:lstStyle/>
          <a:p>
            <a:r>
              <a:rPr lang="en-US" sz="3200" dirty="0"/>
              <a:t>Suggested best practices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65200" y="1295400"/>
            <a:ext cx="10361084" cy="5257800"/>
          </a:xfrm>
        </p:spPr>
        <p:txBody>
          <a:bodyPr/>
          <a:lstStyle/>
          <a:p>
            <a:pPr marL="457200" indent="-457200">
              <a:buAutoNum type="arabicPeriod"/>
            </a:pPr>
            <a:r>
              <a:rPr lang="en-US" sz="2000" dirty="0"/>
              <a:t>One central laptop/computer per meeting connects at head table.</a:t>
            </a:r>
          </a:p>
          <a:p>
            <a:pPr marL="457200" indent="-457200">
              <a:buAutoNum type="arabicPeriod"/>
            </a:pPr>
            <a:r>
              <a:rPr lang="en-US" sz="2000" dirty="0"/>
              <a:t>Local speakers' queue/speak only at a microphone when called on.</a:t>
            </a:r>
          </a:p>
          <a:p>
            <a:pPr marL="457200" indent="-457200">
              <a:buAutoNum type="arabicPeriod"/>
            </a:pPr>
            <a:r>
              <a:rPr lang="en-US" sz="2000" dirty="0"/>
              <a:t>Remote speakers request to speak via chat window and only speak when called on.</a:t>
            </a:r>
          </a:p>
          <a:p>
            <a:pPr marL="457200" indent="-457200">
              <a:buAutoNum type="arabicPeriod"/>
            </a:pPr>
            <a:r>
              <a:rPr lang="en-US" sz="2000" dirty="0"/>
              <a:t>Presenters have chair (central laptop) share the presentation</a:t>
            </a:r>
          </a:p>
          <a:p>
            <a:pPr marL="457200" indent="-457200">
              <a:buAutoNum type="arabicPeriod"/>
            </a:pPr>
            <a:r>
              <a:rPr lang="en-US" sz="2000" dirty="0"/>
              <a:t>Local attendees when logged into WebEx </a:t>
            </a:r>
            <a:r>
              <a:rPr lang="en-US" sz="2000" dirty="0">
                <a:solidFill>
                  <a:srgbClr val="FF0000"/>
                </a:solidFill>
              </a:rPr>
              <a:t>SHALL</a:t>
            </a:r>
            <a:r>
              <a:rPr lang="en-US" sz="2000" dirty="0"/>
              <a:t> </a:t>
            </a:r>
            <a:r>
              <a:rPr lang="en-US" sz="2000" dirty="0">
                <a:solidFill>
                  <a:srgbClr val="C00000"/>
                </a:solidFill>
              </a:rPr>
              <a:t>NOT connect Audio.</a:t>
            </a:r>
          </a:p>
          <a:p>
            <a:pPr marL="457200" indent="-457200">
              <a:buAutoNum type="arabicPeriod"/>
            </a:pPr>
            <a:r>
              <a:rPr lang="en-US" sz="2000" dirty="0">
                <a:solidFill>
                  <a:schemeClr val="tx1"/>
                </a:solidFill>
              </a:rPr>
              <a:t>When Starting a meeting the host should do the following:</a:t>
            </a:r>
          </a:p>
          <a:p>
            <a:pPr marL="857250" lvl="1" indent="-457200">
              <a:buAutoNum type="arabicPeriod"/>
            </a:pPr>
            <a:r>
              <a:rPr lang="en-US" sz="2000" dirty="0">
                <a:solidFill>
                  <a:schemeClr val="tx1"/>
                </a:solidFill>
              </a:rPr>
              <a:t>Select “Meeting” -&gt; “Meeting Options” -&gt; [Disable] “Allow Participant to turn on Video”</a:t>
            </a:r>
          </a:p>
          <a:p>
            <a:pPr marL="857250" lvl="1" indent="-457200">
              <a:buAutoNum type="arabicPeriod"/>
            </a:pPr>
            <a:r>
              <a:rPr lang="en-US" sz="2000" dirty="0">
                <a:solidFill>
                  <a:schemeClr val="tx1"/>
                </a:solidFill>
              </a:rPr>
              <a:t>Select “Participant” -&gt; [Enable] “Mute on Entry”.</a:t>
            </a:r>
          </a:p>
          <a:p>
            <a:pPr marL="457200" indent="-457200">
              <a:buAutoNum type="arabicPeriod"/>
            </a:pPr>
            <a:r>
              <a:rPr lang="en-US" sz="2000" dirty="0">
                <a:solidFill>
                  <a:schemeClr val="tx1"/>
                </a:solidFill>
              </a:rPr>
              <a:t>For the Host and Remote Attendees connecting to Webex, Configure Webex Audio to use “Music Mode”.</a:t>
            </a:r>
          </a:p>
          <a:p>
            <a:pPr marL="457200" indent="-457200">
              <a:buAutoNum type="arabicPeriod"/>
            </a:pPr>
            <a:r>
              <a:rPr lang="en-US" sz="2000" dirty="0">
                <a:solidFill>
                  <a:schemeClr val="tx1"/>
                </a:solidFill>
              </a:rPr>
              <a:t>If newer laptop, load updated </a:t>
            </a:r>
            <a:r>
              <a:rPr lang="en-US" sz="2000" dirty="0" err="1">
                <a:solidFill>
                  <a:schemeClr val="tx1"/>
                </a:solidFill>
              </a:rPr>
              <a:t>Focusrite</a:t>
            </a:r>
            <a:r>
              <a:rPr lang="en-US" sz="2000" dirty="0">
                <a:solidFill>
                  <a:schemeClr val="tx1"/>
                </a:solidFill>
              </a:rPr>
              <a:t> Scarlett Gen-3 drivers.</a:t>
            </a:r>
          </a:p>
          <a:p>
            <a:pPr marL="857250" lvl="1" indent="-457200">
              <a:buFont typeface="Wingdings" panose="05000000000000000000" pitchFamily="2" charset="2"/>
              <a:buChar char="§"/>
            </a:pPr>
            <a:r>
              <a:rPr lang="en-US" sz="1600" dirty="0"/>
              <a:t>Driver updates can be found here:</a:t>
            </a:r>
            <a:br>
              <a:rPr lang="en-US" sz="1600" dirty="0"/>
            </a:br>
            <a:r>
              <a:rPr lang="en-US" sz="1600" dirty="0">
                <a:hlinkClick r:id="rId2"/>
              </a:rPr>
              <a:t>https://downloads.focusrite.com/focusrite/scarlett-3rd-gen/scarlett-solo-3rd-gen</a:t>
            </a:r>
            <a:endParaRPr lang="en-US" sz="1600" dirty="0"/>
          </a:p>
          <a:p>
            <a:pPr marL="857250" lvl="1" indent="-457200">
              <a:buAutoNum type="arabicPeriod"/>
            </a:pPr>
            <a:endParaRPr lang="en-US" sz="1600" dirty="0">
              <a:solidFill>
                <a:schemeClr val="tx1"/>
              </a:solidFill>
            </a:endParaRPr>
          </a:p>
          <a:p>
            <a:pPr marL="457200" indent="-457200">
              <a:buAutoNum type="arabicPeriod"/>
            </a:pPr>
            <a:endParaRPr lang="en-US" sz="2000" dirty="0">
              <a:solidFill>
                <a:schemeClr val="tx1"/>
              </a:solidFill>
            </a:endParaRPr>
          </a:p>
        </p:txBody>
      </p:sp>
    </p:spTree>
    <p:extLst>
      <p:ext uri="{BB962C8B-B14F-4D97-AF65-F5344CB8AC3E}">
        <p14:creationId xmlns:p14="http://schemas.microsoft.com/office/powerpoint/2010/main" val="2066374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7760-049C-A133-EBE1-40BB642C373A}"/>
              </a:ext>
            </a:extLst>
          </p:cNvPr>
          <p:cNvSpPr>
            <a:spLocks noGrp="1"/>
          </p:cNvSpPr>
          <p:nvPr>
            <p:ph type="title"/>
          </p:nvPr>
        </p:nvSpPr>
        <p:spPr>
          <a:xfrm>
            <a:off x="915458" y="1295400"/>
            <a:ext cx="10361084" cy="531814"/>
          </a:xfrm>
        </p:spPr>
        <p:txBody>
          <a:bodyPr/>
          <a:lstStyle/>
          <a:p>
            <a:r>
              <a:rPr lang="en-US" dirty="0"/>
              <a:t>Mixed-mode Meeting Protocol</a:t>
            </a:r>
          </a:p>
        </p:txBody>
      </p:sp>
      <p:sp>
        <p:nvSpPr>
          <p:cNvPr id="3" name="Content Placeholder 2">
            <a:extLst>
              <a:ext uri="{FF2B5EF4-FFF2-40B4-BE49-F238E27FC236}">
                <a16:creationId xmlns:a16="http://schemas.microsoft.com/office/drawing/2014/main" id="{6BD90626-9A0C-3B6F-36EB-8F8AF4E38B10}"/>
              </a:ext>
            </a:extLst>
          </p:cNvPr>
          <p:cNvSpPr>
            <a:spLocks noGrp="1"/>
          </p:cNvSpPr>
          <p:nvPr>
            <p:ph idx="1"/>
          </p:nvPr>
        </p:nvSpPr>
        <p:spPr>
          <a:xfrm>
            <a:off x="915458" y="1981200"/>
            <a:ext cx="10209742" cy="4573303"/>
          </a:xfrm>
        </p:spPr>
        <p:txBody>
          <a:bodyPr/>
          <a:lstStyle/>
          <a:p>
            <a:r>
              <a:rPr lang="en-US" sz="2800" dirty="0"/>
              <a:t>In-room Attendees:</a:t>
            </a:r>
          </a:p>
          <a:p>
            <a:pPr lvl="1">
              <a:spcBef>
                <a:spcPts val="0"/>
              </a:spcBef>
            </a:pPr>
            <a:r>
              <a:rPr lang="en-US" sz="2400" dirty="0"/>
              <a:t>In Webex choose connect without audio before you join</a:t>
            </a:r>
          </a:p>
          <a:p>
            <a:pPr lvl="1">
              <a:spcBef>
                <a:spcPts val="0"/>
              </a:spcBef>
            </a:pPr>
            <a:r>
              <a:rPr lang="en-US" sz="2400" dirty="0"/>
              <a:t>Use the Webex queue to indicate you want to speak</a:t>
            </a:r>
          </a:p>
          <a:p>
            <a:pPr lvl="1">
              <a:spcBef>
                <a:spcPts val="0"/>
              </a:spcBef>
            </a:pPr>
            <a:r>
              <a:rPr lang="en-US" sz="2400" dirty="0"/>
              <a:t>Wait to be called on while standing/holding a microphone to make a comment</a:t>
            </a:r>
          </a:p>
          <a:p>
            <a:pPr lvl="1">
              <a:spcBef>
                <a:spcPts val="0"/>
              </a:spcBef>
            </a:pPr>
            <a:r>
              <a:rPr lang="en-US" sz="2400" dirty="0"/>
              <a:t>Repeat any questions that are inadvertently asked away from the microphone</a:t>
            </a:r>
          </a:p>
          <a:p>
            <a:r>
              <a:rPr lang="en-US" sz="2800" dirty="0"/>
              <a:t>Remote Attendees:</a:t>
            </a:r>
          </a:p>
          <a:p>
            <a:pPr lvl="1">
              <a:spcBef>
                <a:spcPts val="0"/>
              </a:spcBef>
            </a:pPr>
            <a:r>
              <a:rPr lang="en-US" sz="2400" dirty="0"/>
              <a:t>Join Webex and set Webex audio as ‘music’</a:t>
            </a:r>
          </a:p>
          <a:p>
            <a:pPr lvl="1">
              <a:spcBef>
                <a:spcPts val="0"/>
              </a:spcBef>
            </a:pPr>
            <a:r>
              <a:rPr lang="en-US" sz="2400" dirty="0"/>
              <a:t>Use the Webex chat window to indicate you want to speak (“q”)</a:t>
            </a:r>
          </a:p>
          <a:p>
            <a:pPr lvl="1">
              <a:spcBef>
                <a:spcPts val="0"/>
              </a:spcBef>
            </a:pPr>
            <a:r>
              <a:rPr lang="en-US" sz="2400" dirty="0"/>
              <a:t>Wait to be called on to speak</a:t>
            </a:r>
          </a:p>
        </p:txBody>
      </p:sp>
      <p:sp>
        <p:nvSpPr>
          <p:cNvPr id="7" name="TextBox 6">
            <a:extLst>
              <a:ext uri="{FF2B5EF4-FFF2-40B4-BE49-F238E27FC236}">
                <a16:creationId xmlns:a16="http://schemas.microsoft.com/office/drawing/2014/main" id="{F04990CB-CA00-880E-E65C-72AEBA5F4EDB}"/>
              </a:ext>
            </a:extLst>
          </p:cNvPr>
          <p:cNvSpPr txBox="1"/>
          <p:nvPr/>
        </p:nvSpPr>
        <p:spPr>
          <a:xfrm>
            <a:off x="877511" y="508267"/>
            <a:ext cx="5105399" cy="461665"/>
          </a:xfrm>
          <a:prstGeom prst="rect">
            <a:avLst/>
          </a:prstGeom>
          <a:noFill/>
        </p:spPr>
        <p:txBody>
          <a:bodyPr wrap="square" rtlCol="0">
            <a:spAutoFit/>
          </a:bodyPr>
          <a:lstStyle/>
          <a:p>
            <a:r>
              <a:rPr lang="en-US" dirty="0">
                <a:solidFill>
                  <a:srgbClr val="002060"/>
                </a:solidFill>
              </a:rPr>
              <a:t>Sample Intro Meeting Slide</a:t>
            </a:r>
          </a:p>
        </p:txBody>
      </p:sp>
    </p:spTree>
    <p:extLst>
      <p:ext uri="{BB962C8B-B14F-4D97-AF65-F5344CB8AC3E}">
        <p14:creationId xmlns:p14="http://schemas.microsoft.com/office/powerpoint/2010/main" val="623233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BA2AA-E52D-6E79-9A92-3A3042599DD8}"/>
              </a:ext>
            </a:extLst>
          </p:cNvPr>
          <p:cNvSpPr>
            <a:spLocks noGrp="1"/>
          </p:cNvSpPr>
          <p:nvPr>
            <p:ph type="title"/>
          </p:nvPr>
        </p:nvSpPr>
        <p:spPr/>
        <p:txBody>
          <a:bodyPr/>
          <a:lstStyle/>
          <a:p>
            <a:r>
              <a:rPr lang="en-US" dirty="0"/>
              <a:t>6.03  "Future Venues“</a:t>
            </a:r>
          </a:p>
        </p:txBody>
      </p:sp>
      <p:sp>
        <p:nvSpPr>
          <p:cNvPr id="3" name="Content Placeholder 2">
            <a:extLst>
              <a:ext uri="{FF2B5EF4-FFF2-40B4-BE49-F238E27FC236}">
                <a16:creationId xmlns:a16="http://schemas.microsoft.com/office/drawing/2014/main" id="{4C2114D1-604B-671F-A423-AEE01079B819}"/>
              </a:ext>
            </a:extLst>
          </p:cNvPr>
          <p:cNvSpPr>
            <a:spLocks noGrp="1"/>
          </p:cNvSpPr>
          <p:nvPr>
            <p:ph idx="1"/>
          </p:nvPr>
        </p:nvSpPr>
        <p:spPr>
          <a:xfrm>
            <a:off x="334433" y="1341438"/>
            <a:ext cx="10714567" cy="4906962"/>
          </a:xfrm>
        </p:spPr>
        <p:txBody>
          <a:bodyPr/>
          <a:lstStyle/>
          <a:p>
            <a:pPr marL="514350" indent="-514350">
              <a:buFont typeface="+mj-lt"/>
              <a:buAutoNum type="alphaLcParenR"/>
            </a:pPr>
            <a:r>
              <a:rPr lang="en-US" sz="2800" dirty="0"/>
              <a:t>Registration Reminder</a:t>
            </a:r>
          </a:p>
          <a:p>
            <a:pPr marL="514350" indent="-514350">
              <a:buFont typeface="+mj-lt"/>
              <a:buAutoNum type="alphaLcParenR"/>
            </a:pPr>
            <a:r>
              <a:rPr lang="en-US" sz="2800" dirty="0"/>
              <a:t>Straw Poll for WGs</a:t>
            </a:r>
          </a:p>
          <a:p>
            <a:pPr marL="514350" indent="-514350">
              <a:buFont typeface="+mj-lt"/>
              <a:buAutoNum type="alphaLcParenR"/>
            </a:pPr>
            <a:r>
              <a:rPr lang="en-US" sz="2800" dirty="0"/>
              <a:t>Future Venue Contract Status</a:t>
            </a:r>
          </a:p>
          <a:p>
            <a:pPr marL="514350" indent="-514350">
              <a:buFont typeface="+mj-lt"/>
              <a:buAutoNum type="alphaLcParenR"/>
            </a:pPr>
            <a:endParaRPr lang="en-US" sz="2800" dirty="0"/>
          </a:p>
          <a:p>
            <a:pPr marL="0" indent="0">
              <a:buNone/>
            </a:pPr>
            <a:r>
              <a:rPr lang="en-US" sz="2800" dirty="0"/>
              <a:t>Future Venue </a:t>
            </a:r>
            <a:r>
              <a:rPr lang="en-US" sz="2800" dirty="0" err="1"/>
              <a:t>AdHoc</a:t>
            </a:r>
            <a:r>
              <a:rPr lang="en-US" sz="2800" dirty="0"/>
              <a:t> Thursday 7:30-8:00</a:t>
            </a:r>
          </a:p>
          <a:p>
            <a:pPr marL="0" indent="0">
              <a:buNone/>
            </a:pPr>
            <a:r>
              <a:rPr lang="en-US" sz="2800" dirty="0"/>
              <a:t>	Review Resources for November</a:t>
            </a:r>
          </a:p>
          <a:p>
            <a:pPr marL="0" indent="0">
              <a:buNone/>
            </a:pPr>
            <a:r>
              <a:rPr lang="en-US" sz="2800" dirty="0"/>
              <a:t>Future Venue </a:t>
            </a:r>
            <a:r>
              <a:rPr lang="en-US" sz="2800" dirty="0" err="1"/>
              <a:t>AdHoc</a:t>
            </a:r>
            <a:r>
              <a:rPr lang="en-US" sz="2800" dirty="0"/>
              <a:t> Thursday 8:00-9:00</a:t>
            </a:r>
          </a:p>
          <a:p>
            <a:pPr marL="0" indent="0">
              <a:buNone/>
            </a:pPr>
            <a:r>
              <a:rPr lang="en-US" sz="2800" dirty="0"/>
              <a:t>	Review contract status – May not be very long</a:t>
            </a:r>
          </a:p>
          <a:p>
            <a:pPr marL="0" indent="0">
              <a:buNone/>
            </a:pPr>
            <a:endParaRPr lang="en-US" sz="2800" dirty="0"/>
          </a:p>
          <a:p>
            <a:endParaRPr lang="en-US" sz="2800" dirty="0"/>
          </a:p>
        </p:txBody>
      </p:sp>
    </p:spTree>
    <p:extLst>
      <p:ext uri="{BB962C8B-B14F-4D97-AF65-F5344CB8AC3E}">
        <p14:creationId xmlns:p14="http://schemas.microsoft.com/office/powerpoint/2010/main" val="795101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753A6D-4E9E-4035-4949-515ABEB5F483}"/>
              </a:ext>
            </a:extLst>
          </p:cNvPr>
          <p:cNvSpPr>
            <a:spLocks noGrp="1"/>
          </p:cNvSpPr>
          <p:nvPr>
            <p:ph type="title"/>
          </p:nvPr>
        </p:nvSpPr>
        <p:spPr/>
        <p:txBody>
          <a:bodyPr/>
          <a:lstStyle/>
          <a:p>
            <a:r>
              <a:rPr lang="en-US" dirty="0"/>
              <a:t>Registration for the July IEEE 802 plenary session</a:t>
            </a:r>
          </a:p>
        </p:txBody>
      </p:sp>
      <p:sp>
        <p:nvSpPr>
          <p:cNvPr id="6" name="Content Placeholder 2">
            <a:extLst>
              <a:ext uri="{FF2B5EF4-FFF2-40B4-BE49-F238E27FC236}">
                <a16:creationId xmlns:a16="http://schemas.microsoft.com/office/drawing/2014/main" id="{792F3048-16BE-E743-3E84-BEF7F0487F48}"/>
              </a:ext>
            </a:extLst>
          </p:cNvPr>
          <p:cNvSpPr txBox="1">
            <a:spLocks/>
          </p:cNvSpPr>
          <p:nvPr/>
        </p:nvSpPr>
        <p:spPr bwMode="auto">
          <a:xfrm>
            <a:off x="914401" y="1905001"/>
            <a:ext cx="10361084" cy="45704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anose="020B0604020202020204" pitchFamily="34" charset="0"/>
              <a:buChar char="•"/>
              <a:tabLst/>
              <a:defRPr/>
            </a:pPr>
            <a:r>
              <a:rPr kumimoji="0" lang="en-US" sz="2400" b="1" i="0" u="none" strike="noStrike" kern="0" cap="none" spc="0" normalizeH="0" baseline="0" noProof="0" dirty="0">
                <a:ln>
                  <a:noFill/>
                </a:ln>
                <a:solidFill>
                  <a:srgbClr val="000000"/>
                </a:solidFill>
                <a:effectLst/>
                <a:uLnTx/>
                <a:uFillTx/>
                <a:latin typeface="Times New Roman"/>
                <a:ea typeface="MS Gothic"/>
                <a:cs typeface="+mn-cs"/>
              </a:rPr>
              <a:t>This meeting is part of the July IEEE 802 plenary session</a:t>
            </a: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anose="020B0604020202020204" pitchFamily="34" charset="0"/>
              <a:buChar char="•"/>
              <a:tabLst/>
              <a:defRPr/>
            </a:pPr>
            <a:endParaRPr kumimoji="0" lang="en-US" sz="2400" b="1" i="0" u="none" strike="noStrike" kern="0" cap="none" spc="0" normalizeH="0" baseline="0" noProof="0" dirty="0">
              <a:ln>
                <a:noFill/>
              </a:ln>
              <a:solidFill>
                <a:srgbClr val="000000"/>
              </a:solidFill>
              <a:effectLst/>
              <a:uLnTx/>
              <a:uFillTx/>
              <a:latin typeface="Times New Roman"/>
              <a:ea typeface="MS Gothic"/>
              <a:cs typeface="+mn-cs"/>
            </a:endParaRP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anose="020B0604020202020204" pitchFamily="34" charset="0"/>
              <a:buChar char="•"/>
              <a:tabLst/>
              <a:defRPr/>
            </a:pPr>
            <a:r>
              <a:rPr kumimoji="0" lang="en-US" sz="2400" b="1" i="0" u="none" strike="noStrike" kern="0" cap="none" spc="0" normalizeH="0" baseline="0" noProof="0" dirty="0">
                <a:ln>
                  <a:noFill/>
                </a:ln>
                <a:solidFill>
                  <a:srgbClr val="000000"/>
                </a:solidFill>
                <a:effectLst/>
                <a:uLnTx/>
                <a:uFillTx/>
                <a:latin typeface="Times New Roman"/>
                <a:ea typeface="MS Gothic"/>
                <a:cs typeface="+mn-cs"/>
              </a:rPr>
              <a:t>You must pay the registration fee whether attending in-person or remotely</a:t>
            </a: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anose="020B0604020202020204" pitchFamily="34" charset="0"/>
              <a:buChar char="•"/>
              <a:tabLst/>
              <a:defRPr/>
            </a:pPr>
            <a:endParaRPr kumimoji="0" lang="en-US" sz="2400" b="1" i="0" u="none" strike="noStrike" kern="0" cap="none" spc="0" normalizeH="0" baseline="0" noProof="0" dirty="0">
              <a:ln>
                <a:noFill/>
              </a:ln>
              <a:solidFill>
                <a:srgbClr val="000000"/>
              </a:solidFill>
              <a:effectLst/>
              <a:uLnTx/>
              <a:uFillTx/>
              <a:latin typeface="Times New Roman"/>
              <a:ea typeface="MS Gothic"/>
              <a:cs typeface="+mn-cs"/>
            </a:endParaRP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anose="020B0604020202020204" pitchFamily="34" charset="0"/>
              <a:buChar char="•"/>
              <a:tabLst/>
              <a:defRPr/>
            </a:pPr>
            <a:r>
              <a:rPr kumimoji="0" lang="en-US" sz="2400" b="1" i="0" u="none" strike="noStrike" kern="0" cap="none" spc="0" normalizeH="0" baseline="0" noProof="0" dirty="0">
                <a:ln>
                  <a:noFill/>
                </a:ln>
                <a:solidFill>
                  <a:srgbClr val="000000"/>
                </a:solidFill>
                <a:effectLst/>
                <a:uLnTx/>
                <a:uFillTx/>
                <a:latin typeface="Times New Roman"/>
                <a:ea typeface="MS Gothic"/>
                <a:cs typeface="+mn-cs"/>
              </a:rPr>
              <a:t>If you have not already done so, you can register here: </a:t>
            </a:r>
            <a:r>
              <a:rPr kumimoji="0" lang="en-US" sz="2400" b="1" i="0" u="none" strike="noStrike" kern="0" cap="none" spc="0" normalizeH="0" baseline="0" noProof="0" dirty="0">
                <a:ln>
                  <a:noFill/>
                </a:ln>
                <a:solidFill>
                  <a:srgbClr val="000000"/>
                </a:solidFill>
                <a:effectLst/>
                <a:uLnTx/>
                <a:uFillTx/>
                <a:latin typeface="Times New Roman"/>
                <a:ea typeface="MS Gothic"/>
                <a:cs typeface="+mn-cs"/>
                <a:hlinkClick r:id="rId2"/>
              </a:rPr>
              <a:t>https://cvent.me/dkO9BB</a:t>
            </a:r>
            <a:endParaRPr kumimoji="0" lang="en-US" sz="2400" b="1" i="0" u="none" strike="noStrike" kern="0" cap="none" spc="0" normalizeH="0" baseline="0" noProof="0" dirty="0">
              <a:ln>
                <a:noFill/>
              </a:ln>
              <a:solidFill>
                <a:srgbClr val="000000"/>
              </a:solidFill>
              <a:effectLst/>
              <a:uLnTx/>
              <a:uFillTx/>
              <a:latin typeface="Times New Roman"/>
              <a:ea typeface="MS Gothic"/>
              <a:cs typeface="+mn-cs"/>
            </a:endParaRPr>
          </a:p>
          <a:p>
            <a:pPr marL="0" marR="0" lvl="0" indent="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endParaRPr kumimoji="0" lang="en-US" sz="2400" b="1" i="0" u="none" strike="noStrike" kern="0" cap="none" spc="0" normalizeH="0" baseline="0" noProof="0" dirty="0">
              <a:ln>
                <a:noFill/>
              </a:ln>
              <a:solidFill>
                <a:srgbClr val="000000"/>
              </a:solidFill>
              <a:effectLst/>
              <a:uLnTx/>
              <a:uFillTx/>
              <a:latin typeface="Times New Roman"/>
              <a:ea typeface="MS Gothic"/>
              <a:cs typeface="+mn-cs"/>
            </a:endParaRP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Arial" panose="020B0604020202020204" pitchFamily="34" charset="0"/>
              <a:buChar char="•"/>
              <a:tabLst/>
              <a:defRPr/>
            </a:pPr>
            <a:r>
              <a:rPr kumimoji="0" lang="en-US" sz="2400" b="1" i="0" u="none" strike="noStrike" kern="0" cap="none" spc="0" normalizeH="0" baseline="0" noProof="0" dirty="0">
                <a:ln>
                  <a:noFill/>
                </a:ln>
                <a:solidFill>
                  <a:srgbClr val="000000"/>
                </a:solidFill>
                <a:effectLst/>
                <a:uLnTx/>
                <a:uFillTx/>
                <a:latin typeface="Times New Roman"/>
                <a:ea typeface="MS Gothic"/>
                <a:cs typeface="+mn-cs"/>
              </a:rPr>
              <a:t>If you do not intend to register for this session you must leave this meeting and, if you have logged attendance on IMAT, email the 802 chair or vice chairs to have your attendance cancelled</a:t>
            </a: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endParaRPr kumimoji="0" lang="en-US" sz="2400" b="1" i="0" u="none" strike="noStrike" kern="0" cap="none" spc="0" normalizeH="0" baseline="0" noProof="0" dirty="0">
              <a:ln>
                <a:noFill/>
              </a:ln>
              <a:solidFill>
                <a:srgbClr val="000000"/>
              </a:solidFill>
              <a:effectLst/>
              <a:uLnTx/>
              <a:uFillTx/>
              <a:latin typeface="Times New Roman"/>
              <a:ea typeface="MS Gothic"/>
              <a:cs typeface="+mn-cs"/>
            </a:endParaRPr>
          </a:p>
        </p:txBody>
      </p:sp>
    </p:spTree>
    <p:extLst>
      <p:ext uri="{BB962C8B-B14F-4D97-AF65-F5344CB8AC3E}">
        <p14:creationId xmlns:p14="http://schemas.microsoft.com/office/powerpoint/2010/main" val="338606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4BB96-1B7B-301E-15B9-82FCCF5B53D9}"/>
              </a:ext>
            </a:extLst>
          </p:cNvPr>
          <p:cNvSpPr>
            <a:spLocks noGrp="1"/>
          </p:cNvSpPr>
          <p:nvPr>
            <p:ph type="title"/>
          </p:nvPr>
        </p:nvSpPr>
        <p:spPr/>
        <p:txBody>
          <a:bodyPr/>
          <a:lstStyle/>
          <a:p>
            <a:r>
              <a:rPr lang="en-US" dirty="0"/>
              <a:t>Straw Poll needed today!</a:t>
            </a:r>
          </a:p>
        </p:txBody>
      </p:sp>
      <p:sp>
        <p:nvSpPr>
          <p:cNvPr id="3" name="Content Placeholder 2">
            <a:extLst>
              <a:ext uri="{FF2B5EF4-FFF2-40B4-BE49-F238E27FC236}">
                <a16:creationId xmlns:a16="http://schemas.microsoft.com/office/drawing/2014/main" id="{494EE511-F07B-DBFD-28EE-0543FEF445B8}"/>
              </a:ext>
            </a:extLst>
          </p:cNvPr>
          <p:cNvSpPr>
            <a:spLocks noGrp="1"/>
          </p:cNvSpPr>
          <p:nvPr>
            <p:ph idx="1"/>
          </p:nvPr>
        </p:nvSpPr>
        <p:spPr/>
        <p:txBody>
          <a:bodyPr/>
          <a:lstStyle/>
          <a:p>
            <a:r>
              <a:rPr lang="en-US" dirty="0"/>
              <a:t>Straw poll from each WG required by 1pm today!</a:t>
            </a:r>
          </a:p>
          <a:p>
            <a:r>
              <a:rPr lang="en-US" dirty="0"/>
              <a:t>1. Are you planning on eating on Friday?</a:t>
            </a:r>
          </a:p>
          <a:p>
            <a:pPr lvl="1"/>
            <a:r>
              <a:rPr lang="en-US" dirty="0"/>
              <a:t>Breakfast</a:t>
            </a:r>
          </a:p>
          <a:p>
            <a:pPr lvl="1"/>
            <a:r>
              <a:rPr lang="en-US" dirty="0"/>
              <a:t>Lunch</a:t>
            </a:r>
          </a:p>
          <a:p>
            <a:pPr lvl="1"/>
            <a:r>
              <a:rPr lang="en-US" dirty="0"/>
              <a:t>Break</a:t>
            </a:r>
          </a:p>
          <a:p>
            <a:r>
              <a:rPr lang="en-US" dirty="0"/>
              <a:t>This is most important for those that are attending 802.1/802.11/802 LMSC Closing meetings.</a:t>
            </a:r>
          </a:p>
          <a:p>
            <a:r>
              <a:rPr lang="en-US" dirty="0"/>
              <a:t>We can adjust our Friday F&amp;B today.</a:t>
            </a:r>
          </a:p>
        </p:txBody>
      </p:sp>
    </p:spTree>
    <p:extLst>
      <p:ext uri="{BB962C8B-B14F-4D97-AF65-F5344CB8AC3E}">
        <p14:creationId xmlns:p14="http://schemas.microsoft.com/office/powerpoint/2010/main" val="3578086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5B60-07B7-9DB2-7567-F41C9F75A8AE}"/>
              </a:ext>
            </a:extLst>
          </p:cNvPr>
          <p:cNvSpPr>
            <a:spLocks noGrp="1"/>
          </p:cNvSpPr>
          <p:nvPr>
            <p:ph type="title"/>
          </p:nvPr>
        </p:nvSpPr>
        <p:spPr/>
        <p:txBody>
          <a:bodyPr/>
          <a:lstStyle/>
          <a:p>
            <a:r>
              <a:rPr lang="en-US" dirty="0">
                <a:effectLst/>
                <a:latin typeface="tahoma" panose="020B0604030504040204" pitchFamily="34" charset="0"/>
              </a:rPr>
              <a:t>Request for 802 WG Item for Closing Plenaries:</a:t>
            </a:r>
            <a:endParaRPr lang="en-US" dirty="0"/>
          </a:p>
        </p:txBody>
      </p:sp>
      <p:sp>
        <p:nvSpPr>
          <p:cNvPr id="3" name="Content Placeholder 2">
            <a:extLst>
              <a:ext uri="{FF2B5EF4-FFF2-40B4-BE49-F238E27FC236}">
                <a16:creationId xmlns:a16="http://schemas.microsoft.com/office/drawing/2014/main" id="{701B0DD0-1E98-52BF-F535-F400E1D75383}"/>
              </a:ext>
            </a:extLst>
          </p:cNvPr>
          <p:cNvSpPr>
            <a:spLocks noGrp="1"/>
          </p:cNvSpPr>
          <p:nvPr>
            <p:ph idx="1"/>
          </p:nvPr>
        </p:nvSpPr>
        <p:spPr>
          <a:xfrm>
            <a:off x="914399" y="1447800"/>
            <a:ext cx="10392833" cy="4419600"/>
          </a:xfrm>
        </p:spPr>
        <p:txBody>
          <a:bodyPr/>
          <a:lstStyle/>
          <a:p>
            <a:pPr marL="347472" algn="l" rtl="0" fontAlgn="base">
              <a:spcBef>
                <a:spcPts val="600"/>
              </a:spcBef>
              <a:spcAft>
                <a:spcPts val="0"/>
              </a:spcAft>
            </a:pPr>
            <a:r>
              <a:rPr lang="en-US" sz="2400" b="1" dirty="0">
                <a:solidFill>
                  <a:srgbClr val="000000"/>
                </a:solidFill>
                <a:effectLst/>
              </a:rPr>
              <a:t>Request to WG Chairs, </a:t>
            </a:r>
          </a:p>
          <a:p>
            <a:pPr marL="347472" algn="l" rtl="0" fontAlgn="base">
              <a:spcBef>
                <a:spcPts val="600"/>
              </a:spcBef>
              <a:spcAft>
                <a:spcPts val="0"/>
              </a:spcAft>
            </a:pPr>
            <a:r>
              <a:rPr lang="en-US" sz="2400" b="1" dirty="0">
                <a:solidFill>
                  <a:srgbClr val="000000"/>
                </a:solidFill>
                <a:effectLst/>
              </a:rPr>
              <a:t>Please Conduct the following Straw Poll in your Closing Plenaries:</a:t>
            </a:r>
          </a:p>
          <a:p>
            <a:pPr marL="747522" lvl="1">
              <a:spcBef>
                <a:spcPts val="600"/>
              </a:spcBef>
              <a:spcAft>
                <a:spcPts val="0"/>
              </a:spcAft>
            </a:pPr>
            <a:r>
              <a:rPr lang="en-US" sz="2000" b="1" dirty="0">
                <a:solidFill>
                  <a:srgbClr val="000000"/>
                </a:solidFill>
                <a:effectLst/>
              </a:rPr>
              <a:t>1. How many people would like to come back to this venue? </a:t>
            </a:r>
            <a:endParaRPr lang="en-US" sz="2000" dirty="0">
              <a:effectLst/>
            </a:endParaRPr>
          </a:p>
          <a:p>
            <a:pPr marL="1140714" lvl="1">
              <a:spcBef>
                <a:spcPts val="500"/>
              </a:spcBef>
              <a:spcAft>
                <a:spcPts val="0"/>
              </a:spcAft>
            </a:pPr>
            <a:r>
              <a:rPr lang="en-US" sz="2000" dirty="0">
                <a:solidFill>
                  <a:srgbClr val="000000"/>
                </a:solidFill>
                <a:effectLst/>
              </a:rPr>
              <a:t>Yes – </a:t>
            </a:r>
            <a:endParaRPr lang="en-US" sz="2000" dirty="0">
              <a:effectLst/>
            </a:endParaRPr>
          </a:p>
          <a:p>
            <a:pPr marL="1140714" lvl="1">
              <a:spcBef>
                <a:spcPts val="500"/>
              </a:spcBef>
              <a:spcAft>
                <a:spcPts val="0"/>
              </a:spcAft>
            </a:pPr>
            <a:r>
              <a:rPr lang="en-US" sz="2000" dirty="0">
                <a:solidFill>
                  <a:srgbClr val="000000"/>
                </a:solidFill>
                <a:effectLst/>
              </a:rPr>
              <a:t>No –  </a:t>
            </a:r>
            <a:endParaRPr lang="en-US" sz="2000" dirty="0">
              <a:effectLst/>
            </a:endParaRPr>
          </a:p>
          <a:p>
            <a:pPr marL="747522" lvl="1">
              <a:spcBef>
                <a:spcPts val="600"/>
              </a:spcBef>
              <a:spcAft>
                <a:spcPts val="0"/>
              </a:spcAft>
            </a:pPr>
            <a:r>
              <a:rPr lang="en-US" sz="2000" b="1" dirty="0">
                <a:solidFill>
                  <a:srgbClr val="000000"/>
                </a:solidFill>
                <a:effectLst/>
              </a:rPr>
              <a:t>2. Did you go to the social?</a:t>
            </a:r>
            <a:endParaRPr lang="en-US" sz="2000" dirty="0">
              <a:effectLst/>
            </a:endParaRPr>
          </a:p>
          <a:p>
            <a:pPr marL="1140714" lvl="1">
              <a:spcBef>
                <a:spcPts val="500"/>
              </a:spcBef>
              <a:spcAft>
                <a:spcPts val="0"/>
              </a:spcAft>
            </a:pPr>
            <a:r>
              <a:rPr lang="en-US" sz="2000" dirty="0">
                <a:solidFill>
                  <a:srgbClr val="000000"/>
                </a:solidFill>
                <a:effectLst/>
              </a:rPr>
              <a:t>Yes – </a:t>
            </a:r>
            <a:endParaRPr lang="en-US" sz="2000" dirty="0">
              <a:effectLst/>
            </a:endParaRPr>
          </a:p>
          <a:p>
            <a:pPr marL="1140714" lvl="1">
              <a:spcBef>
                <a:spcPts val="500"/>
              </a:spcBef>
              <a:spcAft>
                <a:spcPts val="0"/>
              </a:spcAft>
            </a:pPr>
            <a:r>
              <a:rPr lang="en-US" sz="2000" dirty="0">
                <a:solidFill>
                  <a:srgbClr val="000000"/>
                </a:solidFill>
                <a:effectLst/>
              </a:rPr>
              <a:t>No –  </a:t>
            </a:r>
            <a:endParaRPr lang="en-US" sz="2000" dirty="0">
              <a:effectLst/>
            </a:endParaRPr>
          </a:p>
          <a:p>
            <a:pPr marL="747522" lvl="1">
              <a:spcBef>
                <a:spcPts val="600"/>
              </a:spcBef>
              <a:spcAft>
                <a:spcPts val="0"/>
              </a:spcAft>
            </a:pPr>
            <a:r>
              <a:rPr lang="en-US" sz="2000" b="1" dirty="0">
                <a:solidFill>
                  <a:srgbClr val="000000"/>
                </a:solidFill>
                <a:effectLst/>
              </a:rPr>
              <a:t>3. If you attended the Social, did you like the social?</a:t>
            </a:r>
            <a:endParaRPr lang="en-US" sz="2000" dirty="0">
              <a:effectLst/>
            </a:endParaRPr>
          </a:p>
          <a:p>
            <a:pPr marL="1140714" lvl="1">
              <a:spcBef>
                <a:spcPts val="500"/>
              </a:spcBef>
              <a:spcAft>
                <a:spcPts val="0"/>
              </a:spcAft>
            </a:pPr>
            <a:r>
              <a:rPr lang="en-US" sz="2000" dirty="0">
                <a:solidFill>
                  <a:srgbClr val="000000"/>
                </a:solidFill>
                <a:effectLst/>
              </a:rPr>
              <a:t>Yes – </a:t>
            </a:r>
            <a:endParaRPr lang="en-US" sz="2000" dirty="0">
              <a:effectLst/>
            </a:endParaRPr>
          </a:p>
          <a:p>
            <a:pPr marL="1140714" lvl="1">
              <a:spcBef>
                <a:spcPts val="500"/>
              </a:spcBef>
              <a:spcAft>
                <a:spcPts val="0"/>
              </a:spcAft>
            </a:pPr>
            <a:r>
              <a:rPr lang="en-US" sz="2000" dirty="0">
                <a:solidFill>
                  <a:srgbClr val="000000"/>
                </a:solidFill>
                <a:effectLst/>
              </a:rPr>
              <a:t>No – </a:t>
            </a:r>
            <a:endParaRPr lang="en-US" sz="2000" dirty="0">
              <a:effectLst/>
            </a:endParaRPr>
          </a:p>
          <a:p>
            <a:endParaRPr lang="en-US" sz="2400" dirty="0"/>
          </a:p>
        </p:txBody>
      </p:sp>
    </p:spTree>
    <p:extLst>
      <p:ext uri="{BB962C8B-B14F-4D97-AF65-F5344CB8AC3E}">
        <p14:creationId xmlns:p14="http://schemas.microsoft.com/office/powerpoint/2010/main" val="338080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C3E9-A7B3-474D-A76C-34AAA84B1BE0}"/>
              </a:ext>
            </a:extLst>
          </p:cNvPr>
          <p:cNvSpPr>
            <a:spLocks noGrp="1"/>
          </p:cNvSpPr>
          <p:nvPr>
            <p:ph type="title"/>
          </p:nvPr>
        </p:nvSpPr>
        <p:spPr/>
        <p:txBody>
          <a:bodyPr/>
          <a:lstStyle/>
          <a:p>
            <a:pPr lvl="0"/>
            <a:r>
              <a:rPr lang="en-US" dirty="0"/>
              <a:t>Event Conduct and Safety Statement</a:t>
            </a:r>
          </a:p>
        </p:txBody>
      </p:sp>
      <p:sp>
        <p:nvSpPr>
          <p:cNvPr id="3" name="Content Placeholder 2">
            <a:extLst>
              <a:ext uri="{FF2B5EF4-FFF2-40B4-BE49-F238E27FC236}">
                <a16:creationId xmlns:a16="http://schemas.microsoft.com/office/drawing/2014/main" id="{50C8884F-93AC-457D-910C-DF265A5F553A}"/>
              </a:ext>
            </a:extLst>
          </p:cNvPr>
          <p:cNvSpPr>
            <a:spLocks noGrp="1"/>
          </p:cNvSpPr>
          <p:nvPr>
            <p:ph idx="1"/>
          </p:nvPr>
        </p:nvSpPr>
        <p:spPr>
          <a:xfrm>
            <a:off x="1981200" y="1447802"/>
            <a:ext cx="8229600" cy="5005387"/>
          </a:xfrm>
        </p:spPr>
        <p:txBody>
          <a:bodyPr/>
          <a:lstStyle/>
          <a:p>
            <a:pPr lvl="0"/>
            <a:r>
              <a:rPr lang="en-US" sz="24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4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3903587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AEA98-531C-4653-19B6-278AA65F8202}"/>
              </a:ext>
            </a:extLst>
          </p:cNvPr>
          <p:cNvSpPr>
            <a:spLocks noGrp="1"/>
          </p:cNvSpPr>
          <p:nvPr>
            <p:ph type="title"/>
          </p:nvPr>
        </p:nvSpPr>
        <p:spPr>
          <a:xfrm>
            <a:off x="915458" y="477983"/>
            <a:ext cx="10361084" cy="533399"/>
          </a:xfrm>
        </p:spPr>
        <p:txBody>
          <a:bodyPr/>
          <a:lstStyle/>
          <a:p>
            <a:r>
              <a:rPr lang="en-US" dirty="0"/>
              <a:t>Status of IEEE 802 Plenary Contracts</a:t>
            </a:r>
          </a:p>
        </p:txBody>
      </p:sp>
      <p:sp>
        <p:nvSpPr>
          <p:cNvPr id="3" name="Content Placeholder 2">
            <a:extLst>
              <a:ext uri="{FF2B5EF4-FFF2-40B4-BE49-F238E27FC236}">
                <a16:creationId xmlns:a16="http://schemas.microsoft.com/office/drawing/2014/main" id="{489EC464-F42C-E35B-F33B-4BD828E458DF}"/>
              </a:ext>
            </a:extLst>
          </p:cNvPr>
          <p:cNvSpPr>
            <a:spLocks noGrp="1"/>
          </p:cNvSpPr>
          <p:nvPr>
            <p:ph idx="1"/>
          </p:nvPr>
        </p:nvSpPr>
        <p:spPr>
          <a:xfrm>
            <a:off x="762000" y="1219200"/>
            <a:ext cx="10820400" cy="5181599"/>
          </a:xfrm>
        </p:spPr>
        <p:txBody>
          <a:bodyPr/>
          <a:lstStyle/>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2024 July 14-19 – Sheraton Le Centre Montreal</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Concern with Room Block and Attrition – not at 80% level</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May need to consider 2028 July return to avoid attrition charges and loss of concessions.</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2025 July - Site Visit completed at Melia Castilla Madrid – May 21-25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Draft Contract from hotel July 5 -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Finalize the exhibits and then submit to IEEE CEE.</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2025/2026 November – Marriott Marquis Queen’s Park</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Terms and Conditions agreed to, need contract from Face to face Events.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Target to complete by end of June 2024</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2027 March – Hilton Atlanta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need to get contract formalized – Face to Face Events to finalize</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Targeting end of July 2024</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2027 July – </a:t>
            </a:r>
            <a:r>
              <a:rPr lang="en-US" sz="1800" dirty="0" err="1"/>
              <a:t>Gothia</a:t>
            </a:r>
            <a:r>
              <a:rPr lang="en-US" sz="1800" dirty="0"/>
              <a:t> Towers </a:t>
            </a:r>
          </a:p>
          <a:p>
            <a:pPr marL="0" marR="0" lvl="0" indent="0" algn="l" defTabSz="449263" rtl="0" eaLnBrk="0" fontAlgn="base" latinLnBrk="0" hangingPunct="0">
              <a:spcBef>
                <a:spcPct val="30000"/>
              </a:spcBef>
              <a:spcAft>
                <a:spcPct val="0"/>
              </a:spcAft>
              <a:buClr>
                <a:srgbClr val="000000"/>
              </a:buClr>
              <a:buSzPct val="100000"/>
              <a:buFont typeface="Times New Roman" pitchFamily="16" charset="0"/>
              <a:buNone/>
              <a:tabLst/>
              <a:defRPr/>
            </a:pPr>
            <a:r>
              <a:rPr lang="en-US" sz="1800" dirty="0"/>
              <a:t>		– Site Visit Scheduled – 21-22 Aug 2024 </a:t>
            </a:r>
          </a:p>
          <a:p>
            <a:pPr marL="0" indent="0">
              <a:buNone/>
            </a:pPr>
            <a:r>
              <a:rPr lang="en-US" sz="1800" dirty="0"/>
              <a:t>	– Contract pending site visit</a:t>
            </a:r>
            <a:endParaRPr lang="en-US" sz="2000" dirty="0"/>
          </a:p>
        </p:txBody>
      </p:sp>
    </p:spTree>
    <p:extLst>
      <p:ext uri="{BB962C8B-B14F-4D97-AF65-F5344CB8AC3E}">
        <p14:creationId xmlns:p14="http://schemas.microsoft.com/office/powerpoint/2010/main" val="2093339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8EC4-F522-8CFB-0E8C-418F0DA1546B}"/>
              </a:ext>
            </a:extLst>
          </p:cNvPr>
          <p:cNvSpPr>
            <a:spLocks noGrp="1"/>
          </p:cNvSpPr>
          <p:nvPr>
            <p:ph type="title"/>
          </p:nvPr>
        </p:nvSpPr>
        <p:spPr>
          <a:xfrm>
            <a:off x="914401" y="685801"/>
            <a:ext cx="10361084" cy="457199"/>
          </a:xfrm>
        </p:spPr>
        <p:txBody>
          <a:bodyPr/>
          <a:lstStyle/>
          <a:p>
            <a:r>
              <a:rPr lang="en-US" altLang="en-US" dirty="0"/>
              <a:t>Future 802 Plenary Venue Contract Status</a:t>
            </a:r>
            <a:endParaRPr lang="en-US" dirty="0"/>
          </a:p>
        </p:txBody>
      </p:sp>
      <p:sp>
        <p:nvSpPr>
          <p:cNvPr id="7" name="Content Placeholder 2">
            <a:extLst>
              <a:ext uri="{FF2B5EF4-FFF2-40B4-BE49-F238E27FC236}">
                <a16:creationId xmlns:a16="http://schemas.microsoft.com/office/drawing/2014/main" id="{17FDD5D3-927B-D528-7C38-1CBD10F55698}"/>
              </a:ext>
            </a:extLst>
          </p:cNvPr>
          <p:cNvSpPr>
            <a:spLocks noGrp="1"/>
          </p:cNvSpPr>
          <p:nvPr>
            <p:ph idx="1"/>
          </p:nvPr>
        </p:nvSpPr>
        <p:spPr>
          <a:xfrm>
            <a:off x="914400" y="1298576"/>
            <a:ext cx="10667999" cy="5102224"/>
          </a:xfrm>
        </p:spPr>
        <p:txBody>
          <a:bodyPr/>
          <a:lstStyle/>
          <a:p>
            <a:pPr>
              <a:buFont typeface="Wingdings" panose="05000000000000000000" pitchFamily="2" charset="2"/>
              <a:buChar char="q"/>
            </a:pPr>
            <a:r>
              <a:rPr lang="en-US" sz="1900" b="0" dirty="0">
                <a:highlight>
                  <a:srgbClr val="33CCFF"/>
                </a:highlight>
              </a:rPr>
              <a:t>2024 July 14-19 – Sheraton Le Centre Montreal, Montreal, Quebec, Canada (July 2020)</a:t>
            </a:r>
          </a:p>
          <a:p>
            <a:pPr>
              <a:buFont typeface="Wingdings" panose="05000000000000000000" pitchFamily="2" charset="2"/>
              <a:buChar char="q"/>
            </a:pPr>
            <a:r>
              <a:rPr lang="en-US" sz="1900" b="0" dirty="0">
                <a:highlight>
                  <a:srgbClr val="33CCFF"/>
                </a:highlight>
              </a:rPr>
              <a:t>2024 November 10-15 –Hyatt Regency Vancouver, Vancouver, Canada (Nov 2021)</a:t>
            </a:r>
          </a:p>
          <a:p>
            <a:pPr>
              <a:buFont typeface="Wingdings" panose="05000000000000000000" pitchFamily="2" charset="2"/>
              <a:buChar char="q"/>
            </a:pPr>
            <a:r>
              <a:rPr lang="en-US" sz="1900" b="0" dirty="0">
                <a:highlight>
                  <a:srgbClr val="33CCFF"/>
                </a:highlight>
              </a:rPr>
              <a:t>2025 March 9-14 –Hilton Atlanta, Atlanta, GA, United States (2 of 2 – March 2020).</a:t>
            </a:r>
          </a:p>
          <a:p>
            <a:pPr>
              <a:buFont typeface="Wingdings" panose="05000000000000000000" pitchFamily="2" charset="2"/>
              <a:buChar char="v"/>
            </a:pPr>
            <a:r>
              <a:rPr lang="en-US" sz="1900" b="0" dirty="0">
                <a:highlight>
                  <a:srgbClr val="FFFF00"/>
                </a:highlight>
              </a:rPr>
              <a:t>2025 July 27-August 1 –Melia Castilla Madrid, Madrid, Spain (</a:t>
            </a:r>
            <a:r>
              <a:rPr lang="en-US" sz="1900" b="0" dirty="0">
                <a:solidFill>
                  <a:srgbClr val="C00000"/>
                </a:solidFill>
                <a:highlight>
                  <a:srgbClr val="FFFF00"/>
                </a:highlight>
              </a:rPr>
              <a:t>NOTE: Week of July 27</a:t>
            </a:r>
            <a:r>
              <a:rPr lang="en-US" sz="1900" b="0" dirty="0">
                <a:highlight>
                  <a:srgbClr val="FFFF00"/>
                </a:highlight>
              </a:rPr>
              <a:t>)</a:t>
            </a:r>
          </a:p>
          <a:p>
            <a:pPr>
              <a:buFont typeface="Wingdings" panose="05000000000000000000" pitchFamily="2" charset="2"/>
              <a:buChar char="v"/>
            </a:pPr>
            <a:r>
              <a:rPr lang="en-US" sz="1900" b="0" dirty="0">
                <a:highlight>
                  <a:srgbClr val="00FF00"/>
                </a:highlight>
              </a:rPr>
              <a:t>2025 November 9-14 – Marriott Marquis Queen’s Park, Bangkok, Thailand</a:t>
            </a:r>
          </a:p>
          <a:p>
            <a:pPr>
              <a:buFont typeface="Wingdings" panose="05000000000000000000" pitchFamily="2" charset="2"/>
              <a:buChar char="q"/>
            </a:pPr>
            <a:r>
              <a:rPr lang="en-US" sz="1900" b="0" dirty="0">
                <a:highlight>
                  <a:srgbClr val="00FF00"/>
                </a:highlight>
              </a:rPr>
              <a:t>2026 March 8-13 - Hyatt Regency Vancouver, Vancouver, Canada (Change from Chicago)</a:t>
            </a:r>
          </a:p>
          <a:p>
            <a:pPr>
              <a:buFont typeface="Wingdings" panose="05000000000000000000" pitchFamily="2" charset="2"/>
              <a:buChar char="q"/>
            </a:pPr>
            <a:r>
              <a:rPr lang="en-US" sz="1900" b="0" dirty="0">
                <a:highlight>
                  <a:srgbClr val="33CCFF"/>
                </a:highlight>
              </a:rPr>
              <a:t>2026 July 12-17 – Le Centre Sheraton Montreal, Montreal (July 2022 attrition offset)</a:t>
            </a:r>
          </a:p>
          <a:p>
            <a:pPr>
              <a:buFont typeface="Wingdings" panose="05000000000000000000" pitchFamily="2" charset="2"/>
              <a:buChar char="v"/>
            </a:pPr>
            <a:r>
              <a:rPr lang="en-US" sz="1900" b="0" dirty="0">
                <a:highlight>
                  <a:srgbClr val="00FF00"/>
                </a:highlight>
              </a:rPr>
              <a:t>2026 November 8-13 -  </a:t>
            </a:r>
            <a:r>
              <a:rPr lang="en-US" sz="1900" b="0" kern="1200" dirty="0">
                <a:highlight>
                  <a:srgbClr val="00FF00"/>
                </a:highlight>
                <a:cs typeface="+mn-cs"/>
              </a:rPr>
              <a:t>Marriott Marquis Queen’s Park, Bangkok, Thailand </a:t>
            </a:r>
          </a:p>
          <a:p>
            <a:pPr marL="285750" indent="-285750">
              <a:buFont typeface="Wingdings" panose="05000000000000000000" pitchFamily="2" charset="2"/>
              <a:buChar char="Ø"/>
            </a:pPr>
            <a:r>
              <a:rPr lang="en-US" sz="1900" b="0" dirty="0">
                <a:highlight>
                  <a:srgbClr val="33CCFF"/>
                </a:highlight>
              </a:rPr>
              <a:t>2027 March 14-19 – Hilton Atlanta, Atlanta, GA, United States (offset potential shortfall 2023/2025)</a:t>
            </a:r>
          </a:p>
          <a:p>
            <a:pPr>
              <a:buFont typeface="Wingdings" panose="05000000000000000000" pitchFamily="2" charset="2"/>
              <a:buChar char="v"/>
            </a:pPr>
            <a:r>
              <a:rPr lang="en-US" sz="1900" b="0" dirty="0">
                <a:highlight>
                  <a:srgbClr val="00FF00"/>
                </a:highlight>
              </a:rPr>
              <a:t>2027 July  11-16 -  </a:t>
            </a:r>
            <a:r>
              <a:rPr lang="en-US" sz="1900" b="0" kern="1200" dirty="0" err="1">
                <a:highlight>
                  <a:srgbClr val="00FF00"/>
                </a:highlight>
                <a:cs typeface="+mn-cs"/>
              </a:rPr>
              <a:t>Gothia</a:t>
            </a:r>
            <a:r>
              <a:rPr lang="en-US" sz="1900" b="0" kern="1200" dirty="0">
                <a:highlight>
                  <a:srgbClr val="00FF00"/>
                </a:highlight>
                <a:cs typeface="+mn-cs"/>
              </a:rPr>
              <a:t> Towers, Gothenburg, Sweden</a:t>
            </a:r>
          </a:p>
          <a:p>
            <a:pPr>
              <a:buFont typeface="Wingdings" panose="05000000000000000000" pitchFamily="2" charset="2"/>
              <a:buChar char="q"/>
            </a:pPr>
            <a:r>
              <a:rPr lang="en-US" sz="1900" b="0" dirty="0"/>
              <a:t>2027 November 14-19 – Hawaiian Village, Oahu, Hawaii, United States</a:t>
            </a:r>
          </a:p>
          <a:p>
            <a:pPr>
              <a:buBlip>
                <a:blip r:embed="rId3">
                  <a:extLst>
                    <a:ext uri="{96DAC541-7B7A-43D3-8B79-37D633B846F1}">
                      <asvg:svgBlip xmlns:asvg="http://schemas.microsoft.com/office/drawing/2016/SVG/main" r:embed="rId4"/>
                    </a:ext>
                  </a:extLst>
                </a:blip>
              </a:buBlip>
            </a:pPr>
            <a:r>
              <a:rPr lang="en-US" sz="1900" dirty="0">
                <a:highlight>
                  <a:srgbClr val="00FFFF"/>
                </a:highlight>
              </a:rPr>
              <a:t>2028 July 9-14 – Sheraton Le Centre Montral, Montreal, Quebec, </a:t>
            </a:r>
            <a:r>
              <a:rPr lang="en-US" sz="1600" dirty="0">
                <a:highlight>
                  <a:srgbClr val="00FFFF"/>
                </a:highlight>
              </a:rPr>
              <a:t>Canada (July 2024 attrition offset)</a:t>
            </a:r>
            <a:endParaRPr lang="en-US" sz="1900" dirty="0">
              <a:highlight>
                <a:srgbClr val="00FFFF"/>
              </a:highlight>
            </a:endParaRPr>
          </a:p>
          <a:p>
            <a:pPr>
              <a:buFont typeface="Wingdings" panose="05000000000000000000" pitchFamily="2" charset="2"/>
              <a:buChar char="v"/>
            </a:pPr>
            <a:r>
              <a:rPr lang="en-US" sz="1900" b="0" dirty="0">
                <a:solidFill>
                  <a:srgbClr val="0070C0"/>
                </a:solidFill>
              </a:rPr>
              <a:t>802 EC Approved – Contract is being Negotiated.</a:t>
            </a:r>
          </a:p>
          <a:p>
            <a:pPr>
              <a:buFont typeface="Wingdings" panose="05000000000000000000" pitchFamily="2" charset="2"/>
              <a:buChar char="q"/>
            </a:pPr>
            <a:r>
              <a:rPr lang="en-US" sz="1900" b="0" dirty="0">
                <a:solidFill>
                  <a:srgbClr val="0070C0"/>
                </a:solidFill>
              </a:rPr>
              <a:t>Contracts Executed</a:t>
            </a:r>
          </a:p>
        </p:txBody>
      </p:sp>
      <p:sp>
        <p:nvSpPr>
          <p:cNvPr id="8" name="TextBox 7">
            <a:extLst>
              <a:ext uri="{FF2B5EF4-FFF2-40B4-BE49-F238E27FC236}">
                <a16:creationId xmlns:a16="http://schemas.microsoft.com/office/drawing/2014/main" id="{BABB8EDA-4C9B-BACF-CD7D-805D4554F0BE}"/>
              </a:ext>
            </a:extLst>
          </p:cNvPr>
          <p:cNvSpPr txBox="1"/>
          <p:nvPr/>
        </p:nvSpPr>
        <p:spPr>
          <a:xfrm>
            <a:off x="9448800" y="6002922"/>
            <a:ext cx="1940985" cy="338554"/>
          </a:xfrm>
          <a:prstGeom prst="rect">
            <a:avLst/>
          </a:prstGeom>
          <a:noFill/>
        </p:spPr>
        <p:txBody>
          <a:bodyPr wrap="square" rtlCol="0">
            <a:spAutoFit/>
          </a:bodyPr>
          <a:lstStyle/>
          <a:p>
            <a:r>
              <a:rPr lang="en-US" sz="1600" dirty="0">
                <a:solidFill>
                  <a:schemeClr val="accent1">
                    <a:lumMod val="50000"/>
                  </a:schemeClr>
                </a:solidFill>
              </a:rPr>
              <a:t>As of July 13, 2024</a:t>
            </a:r>
          </a:p>
        </p:txBody>
      </p:sp>
    </p:spTree>
    <p:extLst>
      <p:ext uri="{BB962C8B-B14F-4D97-AF65-F5344CB8AC3E}">
        <p14:creationId xmlns:p14="http://schemas.microsoft.com/office/powerpoint/2010/main" val="813526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Future Venue </a:t>
            </a:r>
            <a:r>
              <a:rPr lang="en-US" dirty="0" err="1"/>
              <a:t>AdHocs</a:t>
            </a:r>
            <a:r>
              <a:rPr lang="en-US" dirty="0"/>
              <a:t>  --</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7016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10972800" cy="838200"/>
          </a:xfrm>
        </p:spPr>
        <p:txBody>
          <a:bodyPr/>
          <a:lstStyle/>
          <a:p>
            <a:r>
              <a:rPr lang="en-US" dirty="0"/>
              <a:t>Next Venue Meeting planning – Thurs 7:30 am</a:t>
            </a:r>
          </a:p>
        </p:txBody>
      </p:sp>
      <p:sp>
        <p:nvSpPr>
          <p:cNvPr id="3" name="Content Placeholder 2"/>
          <p:cNvSpPr>
            <a:spLocks noGrp="1"/>
          </p:cNvSpPr>
          <p:nvPr>
            <p:ph idx="1"/>
          </p:nvPr>
        </p:nvSpPr>
        <p:spPr>
          <a:xfrm>
            <a:off x="334433" y="1828800"/>
            <a:ext cx="10972800" cy="4038600"/>
          </a:xfrm>
        </p:spPr>
        <p:txBody>
          <a:bodyPr/>
          <a:lstStyle/>
          <a:p>
            <a:r>
              <a:rPr lang="en-US" dirty="0"/>
              <a:t>Proposed Agenda:</a:t>
            </a:r>
          </a:p>
          <a:p>
            <a:pPr lvl="1"/>
            <a:r>
              <a:rPr lang="en-US" dirty="0"/>
              <a:t>Start time 7:30 am</a:t>
            </a:r>
          </a:p>
          <a:p>
            <a:pPr lvl="1"/>
            <a:r>
              <a:rPr lang="en-US" dirty="0"/>
              <a:t>Review Meeting Space Summary for </a:t>
            </a:r>
            <a:r>
              <a:rPr lang="en-GB" dirty="0"/>
              <a:t>2024 November Plenary</a:t>
            </a:r>
          </a:p>
          <a:p>
            <a:pPr lvl="2" fontAlgn="b"/>
            <a:r>
              <a:rPr lang="fr-FR" sz="2400" dirty="0"/>
              <a:t>Hyatt Regency Vancouver, Vancouver, Canada</a:t>
            </a:r>
            <a:endParaRPr lang="en-US" dirty="0"/>
          </a:p>
          <a:p>
            <a:pPr lvl="1"/>
            <a:r>
              <a:rPr lang="en-GB" dirty="0"/>
              <a:t>Adjourn 8:00am</a:t>
            </a:r>
          </a:p>
        </p:txBody>
      </p:sp>
    </p:spTree>
    <p:extLst>
      <p:ext uri="{BB962C8B-B14F-4D97-AF65-F5344CB8AC3E}">
        <p14:creationId xmlns:p14="http://schemas.microsoft.com/office/powerpoint/2010/main" val="3373978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838200"/>
          </a:xfrm>
        </p:spPr>
        <p:txBody>
          <a:bodyPr/>
          <a:lstStyle/>
          <a:p>
            <a:r>
              <a:rPr lang="en-US" dirty="0"/>
              <a:t>Future Venues </a:t>
            </a:r>
            <a:r>
              <a:rPr lang="en-US" dirty="0" err="1"/>
              <a:t>AdHoc</a:t>
            </a:r>
            <a:r>
              <a:rPr lang="en-US" dirty="0"/>
              <a:t> – Thurs 8 am</a:t>
            </a:r>
          </a:p>
        </p:txBody>
      </p:sp>
      <p:sp>
        <p:nvSpPr>
          <p:cNvPr id="3" name="Content Placeholder 2"/>
          <p:cNvSpPr>
            <a:spLocks noGrp="1"/>
          </p:cNvSpPr>
          <p:nvPr>
            <p:ph idx="1"/>
          </p:nvPr>
        </p:nvSpPr>
        <p:spPr>
          <a:xfrm>
            <a:off x="334433" y="1341438"/>
            <a:ext cx="10972800" cy="5135562"/>
          </a:xfrm>
        </p:spPr>
        <p:txBody>
          <a:bodyPr/>
          <a:lstStyle/>
          <a:p>
            <a:r>
              <a:rPr lang="en-US" sz="2800" dirty="0"/>
              <a:t>Proposed Future Venues </a:t>
            </a:r>
            <a:r>
              <a:rPr lang="en-US" sz="2800" dirty="0" err="1"/>
              <a:t>AdHoc</a:t>
            </a:r>
            <a:r>
              <a:rPr lang="en-US" sz="2800" dirty="0"/>
              <a:t> Agenda:</a:t>
            </a:r>
          </a:p>
          <a:p>
            <a:pPr lvl="1"/>
            <a:r>
              <a:rPr lang="en-US" dirty="0"/>
              <a:t>Start time – 8:00 am</a:t>
            </a:r>
          </a:p>
          <a:p>
            <a:pPr lvl="2"/>
            <a:r>
              <a:rPr lang="en-US" sz="2000" dirty="0"/>
              <a:t>Review Contract Status</a:t>
            </a:r>
          </a:p>
          <a:p>
            <a:pPr lvl="2"/>
            <a:r>
              <a:rPr lang="en-US" sz="2000" dirty="0"/>
              <a:t>Future Issues</a:t>
            </a:r>
          </a:p>
          <a:p>
            <a:pPr lvl="2"/>
            <a:endParaRPr lang="en-US" sz="2000" dirty="0"/>
          </a:p>
          <a:p>
            <a:pPr lvl="1"/>
            <a:r>
              <a:rPr lang="en-US" dirty="0"/>
              <a:t>End time – 9:00am</a:t>
            </a:r>
          </a:p>
          <a:p>
            <a:pPr lvl="1"/>
            <a:endParaRPr lang="en-US" sz="3600" dirty="0"/>
          </a:p>
          <a:p>
            <a:pPr lvl="1"/>
            <a:endParaRPr lang="en-US" sz="3600" dirty="0"/>
          </a:p>
        </p:txBody>
      </p:sp>
    </p:spTree>
    <p:extLst>
      <p:ext uri="{BB962C8B-B14F-4D97-AF65-F5344CB8AC3E}">
        <p14:creationId xmlns:p14="http://schemas.microsoft.com/office/powerpoint/2010/main" val="1303961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8EC4-F522-8CFB-0E8C-418F0DA1546B}"/>
              </a:ext>
            </a:extLst>
          </p:cNvPr>
          <p:cNvSpPr>
            <a:spLocks noGrp="1"/>
          </p:cNvSpPr>
          <p:nvPr>
            <p:ph type="title"/>
          </p:nvPr>
        </p:nvSpPr>
        <p:spPr>
          <a:xfrm>
            <a:off x="914401" y="685801"/>
            <a:ext cx="10361084" cy="457199"/>
          </a:xfrm>
        </p:spPr>
        <p:txBody>
          <a:bodyPr/>
          <a:lstStyle/>
          <a:p>
            <a:r>
              <a:rPr lang="en-US" altLang="en-US" dirty="0"/>
              <a:t>Future 802 Plenary Venue Contract Status</a:t>
            </a:r>
            <a:endParaRPr lang="en-US" dirty="0"/>
          </a:p>
        </p:txBody>
      </p:sp>
      <p:sp>
        <p:nvSpPr>
          <p:cNvPr id="7" name="Content Placeholder 2">
            <a:extLst>
              <a:ext uri="{FF2B5EF4-FFF2-40B4-BE49-F238E27FC236}">
                <a16:creationId xmlns:a16="http://schemas.microsoft.com/office/drawing/2014/main" id="{17FDD5D3-927B-D528-7C38-1CBD10F55698}"/>
              </a:ext>
            </a:extLst>
          </p:cNvPr>
          <p:cNvSpPr>
            <a:spLocks noGrp="1"/>
          </p:cNvSpPr>
          <p:nvPr>
            <p:ph idx="1"/>
          </p:nvPr>
        </p:nvSpPr>
        <p:spPr>
          <a:xfrm>
            <a:off x="914400" y="1298576"/>
            <a:ext cx="10667999" cy="5102224"/>
          </a:xfrm>
        </p:spPr>
        <p:txBody>
          <a:bodyPr/>
          <a:lstStyle/>
          <a:p>
            <a:pPr>
              <a:buFont typeface="Wingdings" panose="05000000000000000000" pitchFamily="2" charset="2"/>
              <a:buChar char="q"/>
            </a:pPr>
            <a:r>
              <a:rPr lang="en-US" sz="1900" b="0" dirty="0">
                <a:highlight>
                  <a:srgbClr val="33CCFF"/>
                </a:highlight>
              </a:rPr>
              <a:t>2024 July 14-19 – Sheraton Le Centre Montreal, Montreal, Quebec, Canada (July 2020)</a:t>
            </a:r>
          </a:p>
          <a:p>
            <a:pPr>
              <a:buFont typeface="Wingdings" panose="05000000000000000000" pitchFamily="2" charset="2"/>
              <a:buChar char="q"/>
            </a:pPr>
            <a:r>
              <a:rPr lang="en-US" sz="1900" b="0" dirty="0">
                <a:highlight>
                  <a:srgbClr val="33CCFF"/>
                </a:highlight>
              </a:rPr>
              <a:t>2024 November 10-15 –Hyatt Regency Vancouver, Vancouver, Canada (Nov 2021)</a:t>
            </a:r>
          </a:p>
          <a:p>
            <a:pPr>
              <a:buFont typeface="Wingdings" panose="05000000000000000000" pitchFamily="2" charset="2"/>
              <a:buChar char="q"/>
            </a:pPr>
            <a:r>
              <a:rPr lang="en-US" sz="1900" b="0" dirty="0">
                <a:highlight>
                  <a:srgbClr val="33CCFF"/>
                </a:highlight>
              </a:rPr>
              <a:t>2025 March 9-14 –Hilton Atlanta, Atlanta, GA, United States (2 of 2 – March 2020).</a:t>
            </a:r>
          </a:p>
          <a:p>
            <a:pPr>
              <a:buFont typeface="Wingdings" panose="05000000000000000000" pitchFamily="2" charset="2"/>
              <a:buChar char="v"/>
            </a:pPr>
            <a:r>
              <a:rPr lang="en-US" sz="1900" b="0" dirty="0">
                <a:highlight>
                  <a:srgbClr val="FFFF00"/>
                </a:highlight>
              </a:rPr>
              <a:t>2025 July 27-August 1 –Melia Castilla Madrid, Madrid, Spain (</a:t>
            </a:r>
            <a:r>
              <a:rPr lang="en-US" sz="1900" b="0" dirty="0">
                <a:solidFill>
                  <a:srgbClr val="C00000"/>
                </a:solidFill>
                <a:highlight>
                  <a:srgbClr val="FFFF00"/>
                </a:highlight>
              </a:rPr>
              <a:t>NOTE: Week of July 27</a:t>
            </a:r>
            <a:r>
              <a:rPr lang="en-US" sz="1900" b="0" dirty="0">
                <a:highlight>
                  <a:srgbClr val="FFFF00"/>
                </a:highlight>
              </a:rPr>
              <a:t>)</a:t>
            </a:r>
          </a:p>
          <a:p>
            <a:pPr>
              <a:buFont typeface="Wingdings" panose="05000000000000000000" pitchFamily="2" charset="2"/>
              <a:buChar char="v"/>
            </a:pPr>
            <a:r>
              <a:rPr lang="en-US" sz="1900" b="0" dirty="0">
                <a:highlight>
                  <a:srgbClr val="00FF00"/>
                </a:highlight>
              </a:rPr>
              <a:t>2025 November 9-14 – Marriott Marquis Queen’s Park, Bangkok, Thailand</a:t>
            </a:r>
          </a:p>
          <a:p>
            <a:pPr>
              <a:buFont typeface="Wingdings" panose="05000000000000000000" pitchFamily="2" charset="2"/>
              <a:buChar char="q"/>
            </a:pPr>
            <a:r>
              <a:rPr lang="en-US" sz="1900" b="0" dirty="0">
                <a:highlight>
                  <a:srgbClr val="00FF00"/>
                </a:highlight>
              </a:rPr>
              <a:t>2026 March 8-13 - Hyatt Regency Vancouver, Vancouver, Canada (Change from Chicago)</a:t>
            </a:r>
          </a:p>
          <a:p>
            <a:pPr>
              <a:buFont typeface="Wingdings" panose="05000000000000000000" pitchFamily="2" charset="2"/>
              <a:buChar char="q"/>
            </a:pPr>
            <a:r>
              <a:rPr lang="en-US" sz="1900" b="0" dirty="0">
                <a:highlight>
                  <a:srgbClr val="33CCFF"/>
                </a:highlight>
              </a:rPr>
              <a:t>2026 July 12-17 – Le Centre Sheraton Montreal, Montreal (July 2022 attrition offset)</a:t>
            </a:r>
          </a:p>
          <a:p>
            <a:pPr>
              <a:buFont typeface="Wingdings" panose="05000000000000000000" pitchFamily="2" charset="2"/>
              <a:buChar char="v"/>
            </a:pPr>
            <a:r>
              <a:rPr lang="en-US" sz="1900" b="0" dirty="0">
                <a:highlight>
                  <a:srgbClr val="00FF00"/>
                </a:highlight>
              </a:rPr>
              <a:t>2026 November 8-13 -  </a:t>
            </a:r>
            <a:r>
              <a:rPr lang="en-US" sz="1900" b="0" kern="1200" dirty="0">
                <a:highlight>
                  <a:srgbClr val="00FF00"/>
                </a:highlight>
                <a:cs typeface="+mn-cs"/>
              </a:rPr>
              <a:t>Marriott Marquis Queen’s Park, Bangkok, Thailand </a:t>
            </a:r>
          </a:p>
          <a:p>
            <a:pPr marL="285750" indent="-285750">
              <a:buFont typeface="Wingdings" panose="05000000000000000000" pitchFamily="2" charset="2"/>
              <a:buChar char="Ø"/>
            </a:pPr>
            <a:r>
              <a:rPr lang="en-US" sz="1900" b="0" dirty="0">
                <a:highlight>
                  <a:srgbClr val="33CCFF"/>
                </a:highlight>
              </a:rPr>
              <a:t>2027 March 14-19 – Hilton Atlanta, Atlanta, GA, United States (offset potential shortfall 2023/2025)</a:t>
            </a:r>
          </a:p>
          <a:p>
            <a:pPr>
              <a:buFont typeface="Wingdings" panose="05000000000000000000" pitchFamily="2" charset="2"/>
              <a:buChar char="v"/>
            </a:pPr>
            <a:r>
              <a:rPr lang="en-US" sz="1900" b="0" dirty="0">
                <a:highlight>
                  <a:srgbClr val="00FF00"/>
                </a:highlight>
              </a:rPr>
              <a:t>2027 July  11-16 -  </a:t>
            </a:r>
            <a:r>
              <a:rPr lang="en-US" sz="1900" b="0" kern="1200" dirty="0" err="1">
                <a:highlight>
                  <a:srgbClr val="00FF00"/>
                </a:highlight>
                <a:cs typeface="+mn-cs"/>
              </a:rPr>
              <a:t>Gothia</a:t>
            </a:r>
            <a:r>
              <a:rPr lang="en-US" sz="1900" b="0" kern="1200" dirty="0">
                <a:highlight>
                  <a:srgbClr val="00FF00"/>
                </a:highlight>
                <a:cs typeface="+mn-cs"/>
              </a:rPr>
              <a:t> Towers, Gothenburg, Sweden</a:t>
            </a:r>
          </a:p>
          <a:p>
            <a:pPr>
              <a:buFont typeface="Wingdings" panose="05000000000000000000" pitchFamily="2" charset="2"/>
              <a:buChar char="q"/>
            </a:pPr>
            <a:r>
              <a:rPr lang="en-US" sz="1900" b="0" dirty="0"/>
              <a:t>2027 November 14-19 – Hawaiian Village, Oahu, Hawaii, United States</a:t>
            </a:r>
          </a:p>
          <a:p>
            <a:pPr>
              <a:buBlip>
                <a:blip r:embed="rId3">
                  <a:extLst>
                    <a:ext uri="{96DAC541-7B7A-43D3-8B79-37D633B846F1}">
                      <asvg:svgBlip xmlns:asvg="http://schemas.microsoft.com/office/drawing/2016/SVG/main" r:embed="rId4"/>
                    </a:ext>
                  </a:extLst>
                </a:blip>
              </a:buBlip>
            </a:pPr>
            <a:r>
              <a:rPr lang="en-US" sz="1900" dirty="0">
                <a:highlight>
                  <a:srgbClr val="00FFFF"/>
                </a:highlight>
              </a:rPr>
              <a:t>2028 July 9-14 – Sheraton Le Centre Montral, Montreal, Quebec, </a:t>
            </a:r>
            <a:r>
              <a:rPr lang="en-US" sz="1600" dirty="0">
                <a:highlight>
                  <a:srgbClr val="00FFFF"/>
                </a:highlight>
              </a:rPr>
              <a:t>Canada (July 2024 attrition offset)</a:t>
            </a:r>
            <a:endParaRPr lang="en-US" sz="1900" dirty="0">
              <a:highlight>
                <a:srgbClr val="00FFFF"/>
              </a:highlight>
            </a:endParaRPr>
          </a:p>
          <a:p>
            <a:pPr>
              <a:buFont typeface="Wingdings" panose="05000000000000000000" pitchFamily="2" charset="2"/>
              <a:buChar char="v"/>
            </a:pPr>
            <a:r>
              <a:rPr lang="en-US" sz="1900" b="0" dirty="0">
                <a:solidFill>
                  <a:srgbClr val="0070C0"/>
                </a:solidFill>
              </a:rPr>
              <a:t>802 EC Approved – Contract is being Negotiated.</a:t>
            </a:r>
          </a:p>
          <a:p>
            <a:pPr>
              <a:buFont typeface="Wingdings" panose="05000000000000000000" pitchFamily="2" charset="2"/>
              <a:buChar char="q"/>
            </a:pPr>
            <a:r>
              <a:rPr lang="en-US" sz="1900" b="0" dirty="0">
                <a:solidFill>
                  <a:srgbClr val="0070C0"/>
                </a:solidFill>
              </a:rPr>
              <a:t>Contracts Executed</a:t>
            </a:r>
          </a:p>
        </p:txBody>
      </p:sp>
      <p:sp>
        <p:nvSpPr>
          <p:cNvPr id="8" name="TextBox 7">
            <a:extLst>
              <a:ext uri="{FF2B5EF4-FFF2-40B4-BE49-F238E27FC236}">
                <a16:creationId xmlns:a16="http://schemas.microsoft.com/office/drawing/2014/main" id="{BABB8EDA-4C9B-BACF-CD7D-805D4554F0BE}"/>
              </a:ext>
            </a:extLst>
          </p:cNvPr>
          <p:cNvSpPr txBox="1"/>
          <p:nvPr/>
        </p:nvSpPr>
        <p:spPr>
          <a:xfrm>
            <a:off x="9448800" y="6002922"/>
            <a:ext cx="1940985" cy="338554"/>
          </a:xfrm>
          <a:prstGeom prst="rect">
            <a:avLst/>
          </a:prstGeom>
          <a:noFill/>
        </p:spPr>
        <p:txBody>
          <a:bodyPr wrap="square" rtlCol="0">
            <a:spAutoFit/>
          </a:bodyPr>
          <a:lstStyle/>
          <a:p>
            <a:r>
              <a:rPr lang="en-US" sz="1600" dirty="0">
                <a:solidFill>
                  <a:schemeClr val="accent1">
                    <a:lumMod val="50000"/>
                  </a:schemeClr>
                </a:solidFill>
              </a:rPr>
              <a:t>As of July 13, 2024</a:t>
            </a:r>
          </a:p>
        </p:txBody>
      </p:sp>
    </p:spTree>
    <p:extLst>
      <p:ext uri="{BB962C8B-B14F-4D97-AF65-F5344CB8AC3E}">
        <p14:creationId xmlns:p14="http://schemas.microsoft.com/office/powerpoint/2010/main" val="1487039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15B5E-7DDC-2B80-E241-4A5A5911A5D1}"/>
              </a:ext>
            </a:extLst>
          </p:cNvPr>
          <p:cNvSpPr>
            <a:spLocks noGrp="1"/>
          </p:cNvSpPr>
          <p:nvPr>
            <p:ph type="title"/>
          </p:nvPr>
        </p:nvSpPr>
        <p:spPr/>
        <p:txBody>
          <a:bodyPr/>
          <a:lstStyle/>
          <a:p>
            <a:r>
              <a:rPr lang="en-US" dirty="0"/>
              <a:t>Future Issues	</a:t>
            </a:r>
          </a:p>
        </p:txBody>
      </p:sp>
      <p:sp>
        <p:nvSpPr>
          <p:cNvPr id="3" name="Content Placeholder 2">
            <a:extLst>
              <a:ext uri="{FF2B5EF4-FFF2-40B4-BE49-F238E27FC236}">
                <a16:creationId xmlns:a16="http://schemas.microsoft.com/office/drawing/2014/main" id="{A0CD2558-F8EE-AB9E-7DCF-87E3D413051F}"/>
              </a:ext>
            </a:extLst>
          </p:cNvPr>
          <p:cNvSpPr>
            <a:spLocks noGrp="1"/>
          </p:cNvSpPr>
          <p:nvPr>
            <p:ph idx="1"/>
          </p:nvPr>
        </p:nvSpPr>
        <p:spPr>
          <a:xfrm>
            <a:off x="334433" y="1341438"/>
            <a:ext cx="10714567" cy="4678362"/>
          </a:xfrm>
        </p:spPr>
        <p:txBody>
          <a:bodyPr/>
          <a:lstStyle/>
          <a:p>
            <a:r>
              <a:rPr lang="en-US" sz="2400" dirty="0"/>
              <a:t>2024 November – Vancouver</a:t>
            </a:r>
          </a:p>
          <a:p>
            <a:pPr marL="0" indent="0">
              <a:buNone/>
            </a:pPr>
            <a:r>
              <a:rPr lang="en-US" sz="2400" dirty="0"/>
              <a:t>-	802 LMSC Workshop Nov 16, 2024</a:t>
            </a:r>
          </a:p>
          <a:p>
            <a:r>
              <a:rPr lang="en-US" sz="2400" dirty="0"/>
              <a:t>2025 March – Atlanta </a:t>
            </a:r>
          </a:p>
          <a:p>
            <a:pPr marL="0" indent="0">
              <a:buNone/>
            </a:pPr>
            <a:r>
              <a:rPr lang="en-US" sz="2400" dirty="0"/>
              <a:t>	- Social Ideas/feedback</a:t>
            </a:r>
          </a:p>
          <a:p>
            <a:r>
              <a:rPr lang="en-US" sz="2400" dirty="0"/>
              <a:t>2025 July – Madrid</a:t>
            </a:r>
          </a:p>
          <a:p>
            <a:pPr lvl="1"/>
            <a:r>
              <a:rPr lang="en-US" sz="2400" dirty="0"/>
              <a:t>Social – Award presentation for Paul</a:t>
            </a:r>
          </a:p>
          <a:p>
            <a:pPr lvl="1"/>
            <a:r>
              <a:rPr lang="en-US" sz="2400" dirty="0"/>
              <a:t>Time for Meals – Restaurants open late.</a:t>
            </a:r>
          </a:p>
          <a:p>
            <a:pPr lvl="2"/>
            <a:r>
              <a:rPr lang="en-US" dirty="0"/>
              <a:t>Suggest Evening slot change to PM3 6:30-8:30</a:t>
            </a:r>
          </a:p>
          <a:p>
            <a:r>
              <a:rPr lang="en-US" sz="2400" dirty="0"/>
              <a:t>2025 Nov – Bangkok </a:t>
            </a:r>
          </a:p>
          <a:p>
            <a:pPr lvl="1"/>
            <a:r>
              <a:rPr lang="en-US" sz="2400" dirty="0"/>
              <a:t>Social – Feedback – Same?</a:t>
            </a:r>
          </a:p>
          <a:p>
            <a:pPr lvl="1"/>
            <a:endParaRPr lang="en-US" sz="2400" dirty="0"/>
          </a:p>
        </p:txBody>
      </p:sp>
    </p:spTree>
    <p:extLst>
      <p:ext uri="{BB962C8B-B14F-4D97-AF65-F5344CB8AC3E}">
        <p14:creationId xmlns:p14="http://schemas.microsoft.com/office/powerpoint/2010/main" val="3262163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3BEEF-8053-8A5C-2EBD-5C7E191C816B}"/>
              </a:ext>
            </a:extLst>
          </p:cNvPr>
          <p:cNvSpPr>
            <a:spLocks noGrp="1"/>
          </p:cNvSpPr>
          <p:nvPr>
            <p:ph type="title"/>
          </p:nvPr>
        </p:nvSpPr>
        <p:spPr/>
        <p:txBody>
          <a:bodyPr/>
          <a:lstStyle/>
          <a:p>
            <a:r>
              <a:rPr lang="en-US" dirty="0"/>
              <a:t>Executive Secretary Agenda Items</a:t>
            </a:r>
          </a:p>
        </p:txBody>
      </p:sp>
      <p:sp>
        <p:nvSpPr>
          <p:cNvPr id="3" name="Content Placeholder 2">
            <a:extLst>
              <a:ext uri="{FF2B5EF4-FFF2-40B4-BE49-F238E27FC236}">
                <a16:creationId xmlns:a16="http://schemas.microsoft.com/office/drawing/2014/main" id="{79B66A02-BFC4-28B8-40C4-26FF2742C963}"/>
              </a:ext>
            </a:extLst>
          </p:cNvPr>
          <p:cNvSpPr>
            <a:spLocks noGrp="1"/>
          </p:cNvSpPr>
          <p:nvPr>
            <p:ph idx="1"/>
          </p:nvPr>
        </p:nvSpPr>
        <p:spPr/>
        <p:txBody>
          <a:bodyPr/>
          <a:lstStyle/>
          <a:p>
            <a:r>
              <a:rPr lang="en-US" sz="2000" dirty="0"/>
              <a:t>Closing Plenary:</a:t>
            </a:r>
          </a:p>
          <a:p>
            <a:pPr marL="400050" lvl="1" indent="0">
              <a:buNone/>
            </a:pPr>
            <a:r>
              <a:rPr lang="en-US" sz="2000" dirty="0"/>
              <a:t>4.02: Future Meetings</a:t>
            </a:r>
          </a:p>
          <a:p>
            <a:pPr marL="800100" lvl="2" indent="0">
              <a:buNone/>
            </a:pPr>
            <a:r>
              <a:rPr lang="en-US" sz="2000" dirty="0"/>
              <a:t>1. Straw poll on This Venue</a:t>
            </a:r>
          </a:p>
          <a:p>
            <a:pPr marL="800100" lvl="2" indent="0">
              <a:buNone/>
            </a:pPr>
            <a:r>
              <a:rPr lang="en-US" sz="2000" dirty="0"/>
              <a:t>2. 802 Contract Status</a:t>
            </a:r>
          </a:p>
          <a:p>
            <a:pPr marL="800100" lvl="2" indent="0">
              <a:buNone/>
            </a:pPr>
            <a:r>
              <a:rPr lang="en-US" sz="2000" dirty="0"/>
              <a:t>3. Registration Information - </a:t>
            </a:r>
          </a:p>
          <a:p>
            <a:pPr marL="457200" lvl="1" indent="0">
              <a:buNone/>
            </a:pPr>
            <a:r>
              <a:rPr lang="en-US" sz="1600" dirty="0"/>
              <a:t>8.033 Executive Secretary Report</a:t>
            </a:r>
          </a:p>
          <a:p>
            <a:pPr marL="457200" lvl="1" indent="0">
              <a:buNone/>
            </a:pPr>
            <a:r>
              <a:rPr lang="en-US" sz="1600" dirty="0"/>
              <a:t>8.04 Announcement of 802 EC Interim Telecons</a:t>
            </a:r>
          </a:p>
          <a:p>
            <a:pPr marL="457200" lvl="1" indent="0">
              <a:buNone/>
            </a:pPr>
            <a:r>
              <a:rPr lang="en-US" sz="1600" dirty="0"/>
              <a:t>8.05 Call for Tutorials for Nov 2024 Plenary </a:t>
            </a:r>
          </a:p>
          <a:p>
            <a:pPr marL="457200" lvl="1" indent="0">
              <a:buNone/>
            </a:pPr>
            <a:endParaRPr lang="en-US" sz="1600" dirty="0"/>
          </a:p>
          <a:p>
            <a:pPr marL="457200" lvl="1" indent="0">
              <a:buNone/>
            </a:pPr>
            <a:endParaRPr lang="en-US" sz="1600" dirty="0"/>
          </a:p>
        </p:txBody>
      </p:sp>
    </p:spTree>
    <p:extLst>
      <p:ext uri="{BB962C8B-B14F-4D97-AF65-F5344CB8AC3E}">
        <p14:creationId xmlns:p14="http://schemas.microsoft.com/office/powerpoint/2010/main" val="4147266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61C1A-D57D-3F9C-158C-2A4143075486}"/>
              </a:ext>
            </a:extLst>
          </p:cNvPr>
          <p:cNvSpPr>
            <a:spLocks noGrp="1"/>
          </p:cNvSpPr>
          <p:nvPr>
            <p:ph type="title"/>
          </p:nvPr>
        </p:nvSpPr>
        <p:spPr>
          <a:xfrm>
            <a:off x="609600" y="404812"/>
            <a:ext cx="10972800" cy="936625"/>
          </a:xfrm>
        </p:spPr>
        <p:txBody>
          <a:bodyPr/>
          <a:lstStyle/>
          <a:p>
            <a:r>
              <a:rPr lang="en-US" sz="2800" dirty="0"/>
              <a:t>Straw Poll: Return to This Venue: </a:t>
            </a:r>
            <a:br>
              <a:rPr lang="en-US" sz="2800" dirty="0"/>
            </a:br>
            <a:r>
              <a:rPr lang="en-US" sz="2800" dirty="0"/>
              <a:t>(Sheraton Le Centre Montreal)</a:t>
            </a:r>
          </a:p>
        </p:txBody>
      </p:sp>
      <p:sp>
        <p:nvSpPr>
          <p:cNvPr id="4" name="Content Placeholder 2">
            <a:extLst>
              <a:ext uri="{FF2B5EF4-FFF2-40B4-BE49-F238E27FC236}">
                <a16:creationId xmlns:a16="http://schemas.microsoft.com/office/drawing/2014/main" id="{2574052F-AC15-5EAE-AD1D-921F05235D40}"/>
              </a:ext>
            </a:extLst>
          </p:cNvPr>
          <p:cNvSpPr>
            <a:spLocks noGrp="1"/>
          </p:cNvSpPr>
          <p:nvPr>
            <p:ph idx="1"/>
          </p:nvPr>
        </p:nvSpPr>
        <p:spPr>
          <a:xfrm>
            <a:off x="334963" y="1676400"/>
            <a:ext cx="10972800" cy="4191000"/>
          </a:xfrm>
        </p:spPr>
        <p:txBody>
          <a:bodyPr/>
          <a:lstStyle/>
          <a:p>
            <a:r>
              <a:rPr lang="en-US" sz="2000" dirty="0"/>
              <a:t>1. How many people would like to come back to this venue? </a:t>
            </a:r>
          </a:p>
          <a:p>
            <a:pPr marL="0" indent="0">
              <a:buNone/>
            </a:pPr>
            <a:r>
              <a:rPr lang="en-US" sz="2000" dirty="0"/>
              <a:t>		Yes		No		</a:t>
            </a:r>
          </a:p>
          <a:p>
            <a:pPr lvl="1"/>
            <a:r>
              <a:rPr lang="en-US" sz="2000" dirty="0"/>
              <a:t>.1	21		1		</a:t>
            </a:r>
          </a:p>
          <a:p>
            <a:pPr lvl="1"/>
            <a:r>
              <a:rPr lang="en-US" sz="2000" dirty="0"/>
              <a:t>.3	65		9		</a:t>
            </a:r>
          </a:p>
          <a:p>
            <a:pPr lvl="1"/>
            <a:r>
              <a:rPr lang="en-US" sz="2000" dirty="0"/>
              <a:t>.11	68		2		</a:t>
            </a:r>
          </a:p>
          <a:p>
            <a:pPr lvl="1"/>
            <a:r>
              <a:rPr lang="en-US" sz="2000" dirty="0"/>
              <a:t>.15	26		2		</a:t>
            </a:r>
          </a:p>
          <a:p>
            <a:endParaRPr lang="en-US" sz="2000" dirty="0"/>
          </a:p>
        </p:txBody>
      </p:sp>
    </p:spTree>
    <p:extLst>
      <p:ext uri="{BB962C8B-B14F-4D97-AF65-F5344CB8AC3E}">
        <p14:creationId xmlns:p14="http://schemas.microsoft.com/office/powerpoint/2010/main" val="988748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8FC-1D66-22BA-489E-88C34FDBCB14}"/>
              </a:ext>
            </a:extLst>
          </p:cNvPr>
          <p:cNvSpPr>
            <a:spLocks noGrp="1"/>
          </p:cNvSpPr>
          <p:nvPr>
            <p:ph type="title"/>
          </p:nvPr>
        </p:nvSpPr>
        <p:spPr/>
        <p:txBody>
          <a:bodyPr/>
          <a:lstStyle/>
          <a:p>
            <a:r>
              <a:rPr lang="en-US" sz="2800" dirty="0"/>
              <a:t>Venue Polls (continued)</a:t>
            </a:r>
            <a:br>
              <a:rPr lang="en-US" sz="2800" dirty="0"/>
            </a:br>
            <a:r>
              <a:rPr lang="en-US" sz="2800" dirty="0"/>
              <a:t>(Sheraton Le Centre Montreal)</a:t>
            </a:r>
          </a:p>
        </p:txBody>
      </p:sp>
      <p:sp>
        <p:nvSpPr>
          <p:cNvPr id="3" name="Content Placeholder 2">
            <a:extLst>
              <a:ext uri="{FF2B5EF4-FFF2-40B4-BE49-F238E27FC236}">
                <a16:creationId xmlns:a16="http://schemas.microsoft.com/office/drawing/2014/main" id="{A34899DF-D1C3-AE78-5A88-55A92A05B05B}"/>
              </a:ext>
            </a:extLst>
          </p:cNvPr>
          <p:cNvSpPr>
            <a:spLocks noGrp="1"/>
          </p:cNvSpPr>
          <p:nvPr>
            <p:ph idx="1"/>
          </p:nvPr>
        </p:nvSpPr>
        <p:spPr>
          <a:xfrm>
            <a:off x="533401" y="1447800"/>
            <a:ext cx="10515600" cy="4624387"/>
          </a:xfrm>
        </p:spPr>
        <p:txBody>
          <a:bodyPr/>
          <a:lstStyle/>
          <a:p>
            <a:r>
              <a:rPr lang="en-US" sz="2000" dirty="0"/>
              <a:t>2. Did you go to the social?</a:t>
            </a:r>
          </a:p>
          <a:p>
            <a:pPr marL="914400" lvl="2" indent="0">
              <a:buNone/>
            </a:pPr>
            <a:r>
              <a:rPr lang="en-US" sz="2000" dirty="0"/>
              <a:t>	Yes		No</a:t>
            </a:r>
          </a:p>
          <a:p>
            <a:pPr lvl="1"/>
            <a:r>
              <a:rPr lang="en-US" sz="2000" dirty="0"/>
              <a:t>.1	26		 2	</a:t>
            </a:r>
          </a:p>
          <a:p>
            <a:pPr lvl="1"/>
            <a:r>
              <a:rPr lang="en-US" sz="2000" dirty="0"/>
              <a:t>.3	68		18</a:t>
            </a:r>
          </a:p>
          <a:p>
            <a:pPr lvl="1"/>
            <a:r>
              <a:rPr lang="en-US" sz="2000" dirty="0"/>
              <a:t>.11	50		28	</a:t>
            </a:r>
          </a:p>
          <a:p>
            <a:pPr lvl="1"/>
            <a:r>
              <a:rPr lang="en-US" sz="2000" dirty="0"/>
              <a:t>.15	21		 7	</a:t>
            </a:r>
          </a:p>
          <a:p>
            <a:pPr>
              <a:buFont typeface="Wingdings" panose="05000000000000000000" pitchFamily="2" charset="2"/>
              <a:buChar char="§"/>
            </a:pPr>
            <a:r>
              <a:rPr lang="en-US" sz="2000" dirty="0"/>
              <a:t>3. If you attended the Social, did you like the social?</a:t>
            </a:r>
          </a:p>
          <a:p>
            <a:pPr marL="1828800" lvl="4" indent="0">
              <a:buNone/>
            </a:pPr>
            <a:r>
              <a:rPr lang="en-US" dirty="0"/>
              <a:t>Yes		No</a:t>
            </a:r>
          </a:p>
          <a:p>
            <a:pPr lvl="1">
              <a:buFont typeface="Wingdings" panose="05000000000000000000" pitchFamily="2" charset="2"/>
              <a:buChar char="§"/>
            </a:pPr>
            <a:r>
              <a:rPr lang="en-US" sz="2000" dirty="0"/>
              <a:t>.1</a:t>
            </a:r>
            <a:r>
              <a:rPr lang="en-US" sz="2000"/>
              <a:t>	23</a:t>
            </a:r>
            <a:r>
              <a:rPr lang="en-US" sz="2000" dirty="0"/>
              <a:t>	</a:t>
            </a:r>
            <a:r>
              <a:rPr lang="en-US" sz="2000"/>
              <a:t>	1</a:t>
            </a:r>
            <a:endParaRPr lang="en-US" sz="2000" dirty="0"/>
          </a:p>
          <a:p>
            <a:pPr lvl="1">
              <a:buFont typeface="Wingdings" panose="05000000000000000000" pitchFamily="2" charset="2"/>
              <a:buChar char="§"/>
            </a:pPr>
            <a:r>
              <a:rPr lang="en-US" sz="2000" dirty="0"/>
              <a:t>.3	53		9</a:t>
            </a:r>
          </a:p>
          <a:p>
            <a:pPr lvl="1">
              <a:buFont typeface="Wingdings" panose="05000000000000000000" pitchFamily="2" charset="2"/>
              <a:buChar char="§"/>
            </a:pPr>
            <a:r>
              <a:rPr lang="en-US" sz="2000" dirty="0"/>
              <a:t>.11	39		4</a:t>
            </a:r>
          </a:p>
          <a:p>
            <a:pPr lvl="1">
              <a:buFont typeface="Wingdings" panose="05000000000000000000" pitchFamily="2" charset="2"/>
              <a:buChar char="§"/>
            </a:pPr>
            <a:r>
              <a:rPr lang="en-US" sz="2000" dirty="0"/>
              <a:t>.15	18		3</a:t>
            </a:r>
          </a:p>
          <a:p>
            <a:pPr lvl="1">
              <a:buFont typeface="Wingdings" panose="05000000000000000000" pitchFamily="2" charset="2"/>
              <a:buChar char="§"/>
            </a:pPr>
            <a:endParaRPr lang="en-US" sz="2000" dirty="0"/>
          </a:p>
          <a:p>
            <a:endParaRPr lang="en-US" sz="2000" dirty="0"/>
          </a:p>
        </p:txBody>
      </p:sp>
    </p:spTree>
    <p:extLst>
      <p:ext uri="{BB962C8B-B14F-4D97-AF65-F5344CB8AC3E}">
        <p14:creationId xmlns:p14="http://schemas.microsoft.com/office/powerpoint/2010/main" val="143360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3" name="Rectangle 5">
            <a:extLst>
              <a:ext uri="{FF2B5EF4-FFF2-40B4-BE49-F238E27FC236}">
                <a16:creationId xmlns:a16="http://schemas.microsoft.com/office/drawing/2014/main" id="{44CE2DC5-0795-39FE-1E3D-A991586EB466}"/>
              </a:ext>
            </a:extLst>
          </p:cNvPr>
          <p:cNvSpPr>
            <a:spLocks noGrp="1" noChangeArrowheads="1"/>
          </p:cNvSpPr>
          <p:nvPr>
            <p:ph type="title"/>
          </p:nvPr>
        </p:nvSpPr>
        <p:spPr/>
        <p:txBody>
          <a:bodyPr/>
          <a:lstStyle/>
          <a:p>
            <a:r>
              <a:rPr lang="en-US" altLang="en-US"/>
              <a:t>Title and text slide</a:t>
            </a:r>
          </a:p>
        </p:txBody>
      </p:sp>
      <p:sp>
        <p:nvSpPr>
          <p:cNvPr id="273414" name="Rectangle 6">
            <a:extLst>
              <a:ext uri="{FF2B5EF4-FFF2-40B4-BE49-F238E27FC236}">
                <a16:creationId xmlns:a16="http://schemas.microsoft.com/office/drawing/2014/main" id="{A1BD1154-E6F7-965A-29B1-411FD8D6BE73}"/>
              </a:ext>
            </a:extLst>
          </p:cNvPr>
          <p:cNvSpPr>
            <a:spLocks noGrp="1" noChangeArrowheads="1"/>
          </p:cNvSpPr>
          <p:nvPr>
            <p:ph idx="1"/>
          </p:nvPr>
        </p:nvSpPr>
        <p:spPr/>
        <p:txBody>
          <a:bodyPr/>
          <a:lstStyle/>
          <a:p>
            <a:r>
              <a:rPr lang="en-US" altLang="en-US" dirty="0"/>
              <a:t>6.02  Montreal - 2024 July 802 Plenary - Things to Know</a:t>
            </a:r>
          </a:p>
          <a:p>
            <a:pPr lvl="1"/>
            <a:r>
              <a:rPr lang="en-US" dirty="0"/>
              <a:t>Event Summary and Important Information</a:t>
            </a:r>
          </a:p>
          <a:p>
            <a:endParaRPr lang="en-US" altLang="en-US" dirty="0"/>
          </a:p>
          <a:p>
            <a:r>
              <a:rPr lang="en-US" altLang="en-US" dirty="0"/>
              <a:t>6.03  "Future Venues“</a:t>
            </a:r>
          </a:p>
          <a:p>
            <a:pPr marL="1371600" lvl="2" indent="-514350">
              <a:buAutoNum type="alphaLcPeriod"/>
            </a:pPr>
            <a:r>
              <a:rPr lang="en-US" altLang="en-US" dirty="0"/>
              <a:t>Registration Reminder</a:t>
            </a:r>
          </a:p>
          <a:p>
            <a:pPr marL="1371600" lvl="2" indent="-514350">
              <a:buAutoNum type="alphaLcPeriod"/>
            </a:pPr>
            <a:r>
              <a:rPr lang="en-US" dirty="0"/>
              <a:t>Straw Poll for WGs</a:t>
            </a:r>
          </a:p>
          <a:p>
            <a:pPr marL="1371600" lvl="2" indent="-514350">
              <a:buFontTx/>
              <a:buAutoNum type="alphaLcPeriod"/>
            </a:pPr>
            <a:r>
              <a:rPr lang="en-US" altLang="en-US" dirty="0"/>
              <a:t>Future Venue Contract Status</a:t>
            </a:r>
            <a:endParaRPr lang="en-US" dirty="0"/>
          </a:p>
          <a:p>
            <a:endParaRPr lang="en-US" altLang="en-US" dirty="0"/>
          </a:p>
          <a:p>
            <a:endParaRPr lang="en-US"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8EC4-F522-8CFB-0E8C-418F0DA1546B}"/>
              </a:ext>
            </a:extLst>
          </p:cNvPr>
          <p:cNvSpPr>
            <a:spLocks noGrp="1"/>
          </p:cNvSpPr>
          <p:nvPr>
            <p:ph type="title"/>
          </p:nvPr>
        </p:nvSpPr>
        <p:spPr>
          <a:xfrm>
            <a:off x="914401" y="685801"/>
            <a:ext cx="10361084" cy="457199"/>
          </a:xfrm>
        </p:spPr>
        <p:txBody>
          <a:bodyPr/>
          <a:lstStyle/>
          <a:p>
            <a:r>
              <a:rPr lang="en-US" altLang="en-US" dirty="0"/>
              <a:t>Future 802 Plenary Venue Contract Status</a:t>
            </a:r>
            <a:endParaRPr lang="en-US" dirty="0"/>
          </a:p>
        </p:txBody>
      </p:sp>
      <p:sp>
        <p:nvSpPr>
          <p:cNvPr id="7" name="Content Placeholder 2">
            <a:extLst>
              <a:ext uri="{FF2B5EF4-FFF2-40B4-BE49-F238E27FC236}">
                <a16:creationId xmlns:a16="http://schemas.microsoft.com/office/drawing/2014/main" id="{17FDD5D3-927B-D528-7C38-1CBD10F55698}"/>
              </a:ext>
            </a:extLst>
          </p:cNvPr>
          <p:cNvSpPr>
            <a:spLocks noGrp="1"/>
          </p:cNvSpPr>
          <p:nvPr>
            <p:ph idx="1"/>
          </p:nvPr>
        </p:nvSpPr>
        <p:spPr>
          <a:xfrm>
            <a:off x="914401" y="1298576"/>
            <a:ext cx="10210800" cy="5102224"/>
          </a:xfrm>
        </p:spPr>
        <p:txBody>
          <a:bodyPr/>
          <a:lstStyle/>
          <a:p>
            <a:pPr>
              <a:buFont typeface="Wingdings" panose="05000000000000000000" pitchFamily="2" charset="2"/>
              <a:buChar char="q"/>
            </a:pPr>
            <a:r>
              <a:rPr lang="en-US" sz="1900" b="0" dirty="0">
                <a:highlight>
                  <a:srgbClr val="33CCFF"/>
                </a:highlight>
              </a:rPr>
              <a:t>2024 July 14-19 – Sheraton Le Centre Montreal, Montreal, Quebec, Canada (July 2020)</a:t>
            </a:r>
          </a:p>
          <a:p>
            <a:pPr>
              <a:buFont typeface="Wingdings" panose="05000000000000000000" pitchFamily="2" charset="2"/>
              <a:buChar char="q"/>
            </a:pPr>
            <a:r>
              <a:rPr lang="en-US" sz="1900" b="0" dirty="0">
                <a:highlight>
                  <a:srgbClr val="33CCFF"/>
                </a:highlight>
              </a:rPr>
              <a:t>2024 November 10-15 –Hyatt Regency Vancouver, Vancouver, Canada (Nov 2021)</a:t>
            </a:r>
          </a:p>
          <a:p>
            <a:pPr>
              <a:buFont typeface="Wingdings" panose="05000000000000000000" pitchFamily="2" charset="2"/>
              <a:buChar char="q"/>
            </a:pPr>
            <a:r>
              <a:rPr lang="en-US" sz="1900" b="0" dirty="0">
                <a:highlight>
                  <a:srgbClr val="33CCFF"/>
                </a:highlight>
              </a:rPr>
              <a:t>2025 March 9-14 –Hilton Atlanta, Atlanta, GA, United States (2 of 2 – March 2020).</a:t>
            </a:r>
          </a:p>
          <a:p>
            <a:pPr>
              <a:buFont typeface="Wingdings" panose="05000000000000000000" pitchFamily="2" charset="2"/>
              <a:buChar char="v"/>
            </a:pPr>
            <a:r>
              <a:rPr lang="en-US" sz="1900" b="0" dirty="0">
                <a:highlight>
                  <a:srgbClr val="FFFF00"/>
                </a:highlight>
              </a:rPr>
              <a:t>2025 July 27-August 1 –Melia Castilla Madrid, Madrid, Spain (</a:t>
            </a:r>
            <a:r>
              <a:rPr lang="en-US" sz="1900" b="0" dirty="0">
                <a:solidFill>
                  <a:srgbClr val="C00000"/>
                </a:solidFill>
                <a:highlight>
                  <a:srgbClr val="FFFF00"/>
                </a:highlight>
              </a:rPr>
              <a:t>NOTE: Week of July 27</a:t>
            </a:r>
            <a:r>
              <a:rPr lang="en-US" sz="1900" b="0" dirty="0">
                <a:highlight>
                  <a:srgbClr val="FFFF00"/>
                </a:highlight>
              </a:rPr>
              <a:t>)</a:t>
            </a:r>
          </a:p>
          <a:p>
            <a:pPr>
              <a:buFont typeface="Wingdings" panose="05000000000000000000" pitchFamily="2" charset="2"/>
              <a:buChar char="v"/>
            </a:pPr>
            <a:r>
              <a:rPr lang="en-US" sz="1900" b="0" dirty="0">
                <a:highlight>
                  <a:srgbClr val="00FF00"/>
                </a:highlight>
              </a:rPr>
              <a:t>2025 November 9-14 – Marriott Marquis Queen’s Park, Bangkok, Thailand</a:t>
            </a:r>
          </a:p>
          <a:p>
            <a:pPr>
              <a:buFont typeface="Wingdings" panose="05000000000000000000" pitchFamily="2" charset="2"/>
              <a:buChar char="q"/>
            </a:pPr>
            <a:r>
              <a:rPr lang="en-US" sz="1900" b="0" dirty="0">
                <a:highlight>
                  <a:srgbClr val="00FF00"/>
                </a:highlight>
              </a:rPr>
              <a:t>2026 March 8-13 - Hyatt Regency Vancouver, Vancouver, Canada (Change from Chicago)</a:t>
            </a:r>
          </a:p>
          <a:p>
            <a:pPr>
              <a:buFont typeface="Wingdings" panose="05000000000000000000" pitchFamily="2" charset="2"/>
              <a:buChar char="q"/>
            </a:pPr>
            <a:r>
              <a:rPr lang="en-US" sz="1900" b="0" dirty="0">
                <a:highlight>
                  <a:srgbClr val="33CCFF"/>
                </a:highlight>
              </a:rPr>
              <a:t>2026 July 12-17 – Le Centre Sheraton Montreal, Montreal (July 2022 attrition offset)</a:t>
            </a:r>
          </a:p>
          <a:p>
            <a:pPr>
              <a:buFont typeface="Wingdings" panose="05000000000000000000" pitchFamily="2" charset="2"/>
              <a:buChar char="v"/>
            </a:pPr>
            <a:r>
              <a:rPr lang="en-US" sz="1900" b="0" dirty="0">
                <a:highlight>
                  <a:srgbClr val="00FF00"/>
                </a:highlight>
              </a:rPr>
              <a:t>2026 November 8-13 -  </a:t>
            </a:r>
            <a:r>
              <a:rPr lang="en-US" sz="1900" b="0" kern="1200" dirty="0">
                <a:highlight>
                  <a:srgbClr val="00FF00"/>
                </a:highlight>
                <a:cs typeface="+mn-cs"/>
              </a:rPr>
              <a:t>Marriott Marquis Queen’s Park, Bangkok, Thailand </a:t>
            </a:r>
          </a:p>
          <a:p>
            <a:pPr marL="285750" indent="-285750">
              <a:buFont typeface="Wingdings" panose="05000000000000000000" pitchFamily="2" charset="2"/>
              <a:buChar char="Ø"/>
            </a:pPr>
            <a:r>
              <a:rPr lang="en-US" sz="1900" b="0" dirty="0">
                <a:highlight>
                  <a:srgbClr val="33CCFF"/>
                </a:highlight>
              </a:rPr>
              <a:t>2027 March 14-19 – Hilton Atlanta, Atlanta, GA, United States (offset potential shortfall 2023/2025)</a:t>
            </a:r>
          </a:p>
          <a:p>
            <a:pPr>
              <a:buFont typeface="Wingdings" panose="05000000000000000000" pitchFamily="2" charset="2"/>
              <a:buChar char="v"/>
            </a:pPr>
            <a:r>
              <a:rPr lang="en-US" sz="1900" b="0" dirty="0">
                <a:highlight>
                  <a:srgbClr val="00FF00"/>
                </a:highlight>
              </a:rPr>
              <a:t>2027 July  11-16 -  </a:t>
            </a:r>
            <a:r>
              <a:rPr lang="en-US" sz="1900" b="0" kern="1200" dirty="0" err="1">
                <a:highlight>
                  <a:srgbClr val="00FF00"/>
                </a:highlight>
                <a:cs typeface="+mn-cs"/>
              </a:rPr>
              <a:t>Gothia</a:t>
            </a:r>
            <a:r>
              <a:rPr lang="en-US" sz="1900" b="0" kern="1200" dirty="0">
                <a:highlight>
                  <a:srgbClr val="00FF00"/>
                </a:highlight>
                <a:cs typeface="+mn-cs"/>
              </a:rPr>
              <a:t> Towers, Gothenburg, Sweden</a:t>
            </a:r>
          </a:p>
          <a:p>
            <a:pPr>
              <a:buFont typeface="Wingdings" panose="05000000000000000000" pitchFamily="2" charset="2"/>
              <a:buChar char="q"/>
            </a:pPr>
            <a:r>
              <a:rPr lang="en-US" sz="1900" b="0" dirty="0"/>
              <a:t>2027 November 14-19 – Hawaiian Village, Oahu, Hawaii, United States</a:t>
            </a:r>
          </a:p>
          <a:p>
            <a:pPr>
              <a:buFont typeface="Wingdings" panose="05000000000000000000" pitchFamily="2" charset="2"/>
              <a:buChar char="v"/>
            </a:pPr>
            <a:r>
              <a:rPr lang="en-US" sz="1900" b="0" dirty="0">
                <a:solidFill>
                  <a:srgbClr val="0070C0"/>
                </a:solidFill>
              </a:rPr>
              <a:t>802 EC Approved – Contract is being Negotiated.</a:t>
            </a:r>
          </a:p>
          <a:p>
            <a:pPr>
              <a:buFont typeface="Wingdings" panose="05000000000000000000" pitchFamily="2" charset="2"/>
              <a:buChar char="q"/>
            </a:pPr>
            <a:r>
              <a:rPr lang="en-US" sz="1900" b="0" dirty="0">
                <a:solidFill>
                  <a:srgbClr val="0070C0"/>
                </a:solidFill>
              </a:rPr>
              <a:t>Contracts Executed</a:t>
            </a:r>
          </a:p>
        </p:txBody>
      </p:sp>
      <p:sp>
        <p:nvSpPr>
          <p:cNvPr id="8" name="TextBox 7">
            <a:extLst>
              <a:ext uri="{FF2B5EF4-FFF2-40B4-BE49-F238E27FC236}">
                <a16:creationId xmlns:a16="http://schemas.microsoft.com/office/drawing/2014/main" id="{BABB8EDA-4C9B-BACF-CD7D-805D4554F0BE}"/>
              </a:ext>
            </a:extLst>
          </p:cNvPr>
          <p:cNvSpPr txBox="1"/>
          <p:nvPr/>
        </p:nvSpPr>
        <p:spPr>
          <a:xfrm>
            <a:off x="9201149" y="6002922"/>
            <a:ext cx="1940985" cy="338554"/>
          </a:xfrm>
          <a:prstGeom prst="rect">
            <a:avLst/>
          </a:prstGeom>
          <a:noFill/>
        </p:spPr>
        <p:txBody>
          <a:bodyPr wrap="square" rtlCol="0">
            <a:spAutoFit/>
          </a:bodyPr>
          <a:lstStyle/>
          <a:p>
            <a:r>
              <a:rPr lang="en-US" sz="1600" dirty="0">
                <a:solidFill>
                  <a:schemeClr val="accent1">
                    <a:lumMod val="50000"/>
                  </a:schemeClr>
                </a:solidFill>
              </a:rPr>
              <a:t>As of July 19, 2024</a:t>
            </a:r>
          </a:p>
        </p:txBody>
      </p:sp>
    </p:spTree>
    <p:extLst>
      <p:ext uri="{BB962C8B-B14F-4D97-AF65-F5344CB8AC3E}">
        <p14:creationId xmlns:p14="http://schemas.microsoft.com/office/powerpoint/2010/main" val="2244440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8F31B-E4CA-3BBD-0907-E98E8B6B7CAB}"/>
              </a:ext>
            </a:extLst>
          </p:cNvPr>
          <p:cNvSpPr>
            <a:spLocks noGrp="1"/>
          </p:cNvSpPr>
          <p:nvPr>
            <p:ph type="title"/>
          </p:nvPr>
        </p:nvSpPr>
        <p:spPr>
          <a:xfrm>
            <a:off x="609600" y="404813"/>
            <a:ext cx="10972800" cy="585787"/>
          </a:xfrm>
        </p:spPr>
        <p:txBody>
          <a:bodyPr/>
          <a:lstStyle/>
          <a:p>
            <a:r>
              <a:rPr lang="en-US" sz="2800" dirty="0"/>
              <a:t>2024 November IEEE 802 Mixed-mode Plenary - Vancouver</a:t>
            </a:r>
          </a:p>
        </p:txBody>
      </p:sp>
      <p:sp>
        <p:nvSpPr>
          <p:cNvPr id="3" name="Content Placeholder 2">
            <a:extLst>
              <a:ext uri="{FF2B5EF4-FFF2-40B4-BE49-F238E27FC236}">
                <a16:creationId xmlns:a16="http://schemas.microsoft.com/office/drawing/2014/main" id="{FAF850E7-70D2-B978-1495-BEEB40D33460}"/>
              </a:ext>
            </a:extLst>
          </p:cNvPr>
          <p:cNvSpPr>
            <a:spLocks noGrp="1"/>
          </p:cNvSpPr>
          <p:nvPr>
            <p:ph idx="1"/>
          </p:nvPr>
        </p:nvSpPr>
        <p:spPr/>
        <p:txBody>
          <a:bodyPr/>
          <a:lstStyle/>
          <a:p>
            <a:r>
              <a:rPr lang="en-US" dirty="0"/>
              <a:t>Target Registration open date August 7, 2024</a:t>
            </a:r>
          </a:p>
          <a:p>
            <a:pPr lvl="1"/>
            <a:r>
              <a:rPr lang="en-US" dirty="0"/>
              <a:t>Pending closing finances for July Plenary.</a:t>
            </a:r>
          </a:p>
          <a:p>
            <a:pPr lvl="1"/>
            <a:endParaRPr lang="en-US" dirty="0"/>
          </a:p>
          <a:p>
            <a:r>
              <a:rPr lang="en-US" dirty="0"/>
              <a:t>Canada VISA Information was sent to reflector:</a:t>
            </a:r>
          </a:p>
          <a:p>
            <a:pPr lvl="1"/>
            <a:r>
              <a:rPr lang="en-US" dirty="0">
                <a:hlinkClick r:id="rId2"/>
              </a:rPr>
              <a:t>https://www.ieee802.org/11/email/stds-802-11/msg08358.html</a:t>
            </a:r>
            <a:endParaRPr lang="en-US" dirty="0"/>
          </a:p>
          <a:p>
            <a:endParaRPr lang="en-US" dirty="0"/>
          </a:p>
        </p:txBody>
      </p:sp>
    </p:spTree>
    <p:extLst>
      <p:ext uri="{BB962C8B-B14F-4D97-AF65-F5344CB8AC3E}">
        <p14:creationId xmlns:p14="http://schemas.microsoft.com/office/powerpoint/2010/main" val="2294323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E4FF-9DBB-15B5-0703-B91F3D7F2EDC}"/>
              </a:ext>
            </a:extLst>
          </p:cNvPr>
          <p:cNvSpPr>
            <a:spLocks noGrp="1"/>
          </p:cNvSpPr>
          <p:nvPr>
            <p:ph type="title"/>
          </p:nvPr>
        </p:nvSpPr>
        <p:spPr/>
        <p:txBody>
          <a:bodyPr/>
          <a:lstStyle/>
          <a:p>
            <a:r>
              <a:rPr lang="en-US" sz="2800" dirty="0"/>
              <a:t>Proposed Meeting Fees for 2024 November 802 Plenary</a:t>
            </a:r>
          </a:p>
        </p:txBody>
      </p:sp>
      <p:sp>
        <p:nvSpPr>
          <p:cNvPr id="3" name="Content Placeholder 2">
            <a:extLst>
              <a:ext uri="{FF2B5EF4-FFF2-40B4-BE49-F238E27FC236}">
                <a16:creationId xmlns:a16="http://schemas.microsoft.com/office/drawing/2014/main" id="{34344C96-37AF-8361-02A9-A4CEF5B166E5}"/>
              </a:ext>
            </a:extLst>
          </p:cNvPr>
          <p:cNvSpPr>
            <a:spLocks noGrp="1"/>
          </p:cNvSpPr>
          <p:nvPr>
            <p:ph idx="1"/>
          </p:nvPr>
        </p:nvSpPr>
        <p:spPr>
          <a:xfrm>
            <a:off x="334433" y="1341437"/>
            <a:ext cx="10972800" cy="5111749"/>
          </a:xfrm>
        </p:spPr>
        <p:txBody>
          <a:bodyPr/>
          <a:lstStyle/>
          <a:p>
            <a:r>
              <a:rPr lang="en-US" sz="1800" dirty="0"/>
              <a:t>Variables: </a:t>
            </a:r>
          </a:p>
          <a:p>
            <a:pPr lvl="1"/>
            <a:r>
              <a:rPr lang="en-US" sz="1800" dirty="0"/>
              <a:t>900 total attendance: 50% In-person - 50% Remote</a:t>
            </a:r>
          </a:p>
          <a:p>
            <a:pPr lvl="1"/>
            <a:r>
              <a:rPr lang="en-US" sz="1800" dirty="0"/>
              <a:t>Total Estimated Registration fees: $471,000 -- $523.33 per person</a:t>
            </a:r>
          </a:p>
          <a:p>
            <a:pPr lvl="1"/>
            <a:r>
              <a:rPr lang="en-US" sz="1800" dirty="0"/>
              <a:t>Total Estimated Expenses: $622,783.97 -- $691.98 per person</a:t>
            </a:r>
          </a:p>
          <a:p>
            <a:pPr lvl="1"/>
            <a:r>
              <a:rPr lang="en-US" sz="1800" dirty="0"/>
              <a:t>Estimated Session Net = </a:t>
            </a:r>
            <a:r>
              <a:rPr lang="en-US" sz="1800" dirty="0">
                <a:solidFill>
                  <a:srgbClr val="C00000"/>
                </a:solidFill>
              </a:rPr>
              <a:t>-$85,759.34</a:t>
            </a:r>
          </a:p>
          <a:p>
            <a:r>
              <a:rPr lang="en-US" sz="1800" dirty="0">
                <a:highlight>
                  <a:srgbClr val="FFFF00"/>
                </a:highlight>
              </a:rPr>
              <a:t>Proposed Meeting fees: $600/$800/$1000</a:t>
            </a:r>
          </a:p>
          <a:p>
            <a:pPr lvl="1"/>
            <a:r>
              <a:rPr lang="en-US" sz="1800" dirty="0"/>
              <a:t>$300 discount with 3-night stay</a:t>
            </a:r>
          </a:p>
          <a:p>
            <a:pPr lvl="1"/>
            <a:r>
              <a:rPr lang="en-US" sz="1800" dirty="0"/>
              <a:t>Early Bird – Sept 20  Standard – Sept 21 to Nov 1 Late/On-site = after Nov 1, 2024</a:t>
            </a:r>
          </a:p>
          <a:p>
            <a:pPr lvl="1"/>
            <a:r>
              <a:rPr lang="en-US" sz="1800" dirty="0"/>
              <a:t>Cancellations </a:t>
            </a:r>
          </a:p>
          <a:p>
            <a:pPr lvl="2"/>
            <a:r>
              <a:rPr lang="en-US" sz="1800" dirty="0"/>
              <a:t>Full Refund until Sept 20, </a:t>
            </a:r>
          </a:p>
          <a:p>
            <a:pPr lvl="2"/>
            <a:r>
              <a:rPr lang="en-US" sz="1800" dirty="0"/>
              <a:t>Refund with $150 Cancellation fee Sept 21 to Nov 1 </a:t>
            </a:r>
          </a:p>
          <a:p>
            <a:pPr lvl="2"/>
            <a:r>
              <a:rPr lang="en-US" sz="1800" dirty="0"/>
              <a:t>No Refund after Nov 1, 2024</a:t>
            </a:r>
          </a:p>
          <a:p>
            <a:r>
              <a:rPr lang="en-US" sz="1800" dirty="0"/>
              <a:t>Motion to Set the 2024 November IEEE 802 Plenary Meeting Fees as noted (above) on Slide 42 802 EC-24/124r1.</a:t>
            </a:r>
          </a:p>
          <a:p>
            <a:r>
              <a:rPr lang="en-US" sz="1800" dirty="0"/>
              <a:t>Moved: Jon Rosdahl</a:t>
            </a:r>
          </a:p>
          <a:p>
            <a:r>
              <a:rPr lang="en-US" sz="1800" dirty="0"/>
              <a:t>2</a:t>
            </a:r>
            <a:r>
              <a:rPr lang="en-US" sz="1800" baseline="30000" dirty="0"/>
              <a:t>nd</a:t>
            </a:r>
            <a:r>
              <a:rPr lang="en-US" sz="1800" dirty="0"/>
              <a:t>: Glenn Parsons</a:t>
            </a:r>
          </a:p>
        </p:txBody>
      </p:sp>
    </p:spTree>
    <p:extLst>
      <p:ext uri="{BB962C8B-B14F-4D97-AF65-F5344CB8AC3E}">
        <p14:creationId xmlns:p14="http://schemas.microsoft.com/office/powerpoint/2010/main" val="3898287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15B5E-7DDC-2B80-E241-4A5A5911A5D1}"/>
              </a:ext>
            </a:extLst>
          </p:cNvPr>
          <p:cNvSpPr>
            <a:spLocks noGrp="1"/>
          </p:cNvSpPr>
          <p:nvPr>
            <p:ph type="title"/>
          </p:nvPr>
        </p:nvSpPr>
        <p:spPr/>
        <p:txBody>
          <a:bodyPr/>
          <a:lstStyle/>
          <a:p>
            <a:r>
              <a:rPr lang="en-US" dirty="0"/>
              <a:t>Future Issues	</a:t>
            </a:r>
          </a:p>
        </p:txBody>
      </p:sp>
      <p:sp>
        <p:nvSpPr>
          <p:cNvPr id="3" name="Content Placeholder 2">
            <a:extLst>
              <a:ext uri="{FF2B5EF4-FFF2-40B4-BE49-F238E27FC236}">
                <a16:creationId xmlns:a16="http://schemas.microsoft.com/office/drawing/2014/main" id="{A0CD2558-F8EE-AB9E-7DCF-87E3D413051F}"/>
              </a:ext>
            </a:extLst>
          </p:cNvPr>
          <p:cNvSpPr>
            <a:spLocks noGrp="1"/>
          </p:cNvSpPr>
          <p:nvPr>
            <p:ph idx="1"/>
          </p:nvPr>
        </p:nvSpPr>
        <p:spPr>
          <a:xfrm>
            <a:off x="334433" y="1341437"/>
            <a:ext cx="10409767" cy="5111749"/>
          </a:xfrm>
        </p:spPr>
        <p:txBody>
          <a:bodyPr/>
          <a:lstStyle/>
          <a:p>
            <a:r>
              <a:rPr lang="en-US" sz="2000" dirty="0"/>
              <a:t>2024 November – Vancouver</a:t>
            </a:r>
          </a:p>
          <a:p>
            <a:pPr marL="0" indent="0">
              <a:buNone/>
            </a:pPr>
            <a:r>
              <a:rPr lang="en-US" sz="2000" dirty="0"/>
              <a:t>-	802 LMSC Workshop Nov 16, 2024</a:t>
            </a:r>
          </a:p>
          <a:p>
            <a:r>
              <a:rPr lang="en-US" sz="2000" dirty="0"/>
              <a:t>2025 March – Atlanta </a:t>
            </a:r>
          </a:p>
          <a:p>
            <a:pPr marL="0" indent="0">
              <a:buNone/>
            </a:pPr>
            <a:r>
              <a:rPr lang="en-US" sz="2000" dirty="0"/>
              <a:t>	- Social – Feedback – Plan for Same as last time</a:t>
            </a:r>
          </a:p>
          <a:p>
            <a:r>
              <a:rPr lang="en-US" sz="2000" dirty="0"/>
              <a:t>2025 July – Madrid</a:t>
            </a:r>
          </a:p>
          <a:p>
            <a:pPr lvl="1"/>
            <a:r>
              <a:rPr lang="en-US" sz="2000" dirty="0"/>
              <a:t>Social – Award presentation for Paul</a:t>
            </a:r>
          </a:p>
          <a:p>
            <a:pPr lvl="1"/>
            <a:r>
              <a:rPr lang="en-US" sz="2000" dirty="0"/>
              <a:t>Time for Meals – Restaurants open late.</a:t>
            </a:r>
          </a:p>
          <a:p>
            <a:pPr lvl="2"/>
            <a:r>
              <a:rPr lang="en-US" sz="2000" dirty="0"/>
              <a:t>Suggest Evening slot change to PM3 6:30pm-8:30pm</a:t>
            </a:r>
          </a:p>
          <a:p>
            <a:pPr lvl="2"/>
            <a:r>
              <a:rPr lang="en-US" sz="2000" dirty="0"/>
              <a:t>Suggest move full schedule back 1 hour (start 9am)</a:t>
            </a:r>
          </a:p>
          <a:p>
            <a:pPr lvl="3"/>
            <a:r>
              <a:rPr lang="en-US" sz="1800" dirty="0"/>
              <a:t>AM1=9-11; AM2=11:30-13:30; PM1=14:30-16:30; PM2=17:00-19:00; PM3=19:30-21:30</a:t>
            </a:r>
          </a:p>
          <a:p>
            <a:r>
              <a:rPr lang="en-US" sz="2000" dirty="0"/>
              <a:t>2025 Nov – Bangkok </a:t>
            </a:r>
          </a:p>
          <a:p>
            <a:pPr lvl="1"/>
            <a:r>
              <a:rPr lang="en-US" sz="2000" dirty="0"/>
              <a:t>Social – Feedback – Plan for Same as last time</a:t>
            </a:r>
          </a:p>
          <a:p>
            <a:pPr lvl="1"/>
            <a:endParaRPr lang="en-US" sz="1800" dirty="0"/>
          </a:p>
        </p:txBody>
      </p:sp>
    </p:spTree>
    <p:extLst>
      <p:ext uri="{BB962C8B-B14F-4D97-AF65-F5344CB8AC3E}">
        <p14:creationId xmlns:p14="http://schemas.microsoft.com/office/powerpoint/2010/main" val="1157979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1ADE-2FD3-6DE5-96E2-789CFEEC0BCE}"/>
              </a:ext>
            </a:extLst>
          </p:cNvPr>
          <p:cNvSpPr>
            <a:spLocks noGrp="1"/>
          </p:cNvSpPr>
          <p:nvPr>
            <p:ph type="title"/>
          </p:nvPr>
        </p:nvSpPr>
        <p:spPr/>
        <p:txBody>
          <a:bodyPr/>
          <a:lstStyle/>
          <a:p>
            <a:r>
              <a:rPr lang="en-US" dirty="0"/>
              <a:t>2025 Session Registration Fees</a:t>
            </a:r>
          </a:p>
        </p:txBody>
      </p:sp>
      <p:sp>
        <p:nvSpPr>
          <p:cNvPr id="3" name="Content Placeholder 2">
            <a:extLst>
              <a:ext uri="{FF2B5EF4-FFF2-40B4-BE49-F238E27FC236}">
                <a16:creationId xmlns:a16="http://schemas.microsoft.com/office/drawing/2014/main" id="{2D9D885D-3136-A945-D26A-7028DE255C74}"/>
              </a:ext>
            </a:extLst>
          </p:cNvPr>
          <p:cNvSpPr>
            <a:spLocks noGrp="1"/>
          </p:cNvSpPr>
          <p:nvPr>
            <p:ph idx="1"/>
          </p:nvPr>
        </p:nvSpPr>
        <p:spPr>
          <a:xfrm>
            <a:off x="334433" y="1341438"/>
            <a:ext cx="10714567" cy="4906962"/>
          </a:xfrm>
        </p:spPr>
        <p:txBody>
          <a:bodyPr/>
          <a:lstStyle/>
          <a:p>
            <a:pPr marL="0" indent="0">
              <a:buNone/>
            </a:pPr>
            <a:r>
              <a:rPr lang="en-US" sz="2400" dirty="0">
                <a:solidFill>
                  <a:srgbClr val="006600"/>
                </a:solidFill>
              </a:rPr>
              <a:t>To allow for Attendees to plan for 2025 expenses, and to accommodate the direction from the Reserve Plan Proposal:</a:t>
            </a:r>
          </a:p>
          <a:p>
            <a:pPr marL="0" indent="0">
              <a:buNone/>
            </a:pPr>
            <a:endParaRPr lang="en-US" sz="2400" dirty="0">
              <a:solidFill>
                <a:srgbClr val="006600"/>
              </a:solidFill>
            </a:endParaRPr>
          </a:p>
          <a:p>
            <a:r>
              <a:rPr lang="en-US" sz="2400" dirty="0"/>
              <a:t>Moved to Set the 2025 Session Registration Fees: </a:t>
            </a:r>
          </a:p>
          <a:p>
            <a:pPr lvl="1"/>
            <a:r>
              <a:rPr lang="en-US" sz="2400" dirty="0"/>
              <a:t>Early-Bird $600/</a:t>
            </a:r>
          </a:p>
          <a:p>
            <a:pPr lvl="1"/>
            <a:r>
              <a:rPr lang="en-US" sz="2400" dirty="0"/>
              <a:t>Standard $800/</a:t>
            </a:r>
          </a:p>
          <a:p>
            <a:pPr lvl="1"/>
            <a:r>
              <a:rPr lang="en-US" sz="2400" dirty="0"/>
              <a:t>Late/Onsite $1000</a:t>
            </a:r>
          </a:p>
          <a:p>
            <a:pPr lvl="1"/>
            <a:r>
              <a:rPr lang="en-US" sz="2400" dirty="0"/>
              <a:t>$300 discount with 3-night stay</a:t>
            </a:r>
          </a:p>
          <a:p>
            <a:pPr marL="457200" lvl="1" indent="0">
              <a:buNone/>
            </a:pPr>
            <a:endParaRPr lang="en-US" sz="2400" dirty="0"/>
          </a:p>
          <a:p>
            <a:r>
              <a:rPr lang="en-US" sz="2400" dirty="0"/>
              <a:t>Moved: Jon Rosdahl</a:t>
            </a:r>
          </a:p>
          <a:p>
            <a:r>
              <a:rPr lang="en-US" sz="2400" dirty="0"/>
              <a:t>2</a:t>
            </a:r>
            <a:r>
              <a:rPr lang="en-US" sz="2400" baseline="30000" dirty="0"/>
              <a:t>nd</a:t>
            </a:r>
            <a:r>
              <a:rPr lang="en-US" sz="2400" dirty="0"/>
              <a:t>: Glenn Parsons</a:t>
            </a:r>
          </a:p>
        </p:txBody>
      </p:sp>
    </p:spTree>
    <p:extLst>
      <p:ext uri="{BB962C8B-B14F-4D97-AF65-F5344CB8AC3E}">
        <p14:creationId xmlns:p14="http://schemas.microsoft.com/office/powerpoint/2010/main" val="1462331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B953-5C1F-64C9-83FC-1CCD578E5F94}"/>
              </a:ext>
            </a:extLst>
          </p:cNvPr>
          <p:cNvSpPr>
            <a:spLocks noGrp="1"/>
          </p:cNvSpPr>
          <p:nvPr>
            <p:ph type="title"/>
          </p:nvPr>
        </p:nvSpPr>
        <p:spPr/>
        <p:txBody>
          <a:bodyPr/>
          <a:lstStyle/>
          <a:p>
            <a:r>
              <a:rPr lang="en-US" dirty="0"/>
              <a:t>8.033 Executive Secretary Report</a:t>
            </a:r>
          </a:p>
        </p:txBody>
      </p:sp>
      <p:sp>
        <p:nvSpPr>
          <p:cNvPr id="3" name="Content Placeholder 2">
            <a:extLst>
              <a:ext uri="{FF2B5EF4-FFF2-40B4-BE49-F238E27FC236}">
                <a16:creationId xmlns:a16="http://schemas.microsoft.com/office/drawing/2014/main" id="{13A0C282-9D70-B45B-119B-D0C6F274EC86}"/>
              </a:ext>
            </a:extLst>
          </p:cNvPr>
          <p:cNvSpPr>
            <a:spLocks noGrp="1"/>
          </p:cNvSpPr>
          <p:nvPr>
            <p:ph idx="1"/>
          </p:nvPr>
        </p:nvSpPr>
        <p:spPr>
          <a:xfrm>
            <a:off x="334433" y="1341437"/>
            <a:ext cx="10972800" cy="5111749"/>
          </a:xfrm>
        </p:spPr>
        <p:txBody>
          <a:bodyPr/>
          <a:lstStyle/>
          <a:p>
            <a:r>
              <a:rPr lang="en-US" sz="2000" dirty="0"/>
              <a:t>3.4.6 Executive Secretary</a:t>
            </a:r>
          </a:p>
          <a:p>
            <a:pPr lvl="1"/>
            <a:r>
              <a:rPr lang="en-US" sz="2000" dirty="0"/>
              <a:t>The responsibilities of the Executive Secretary include:</a:t>
            </a:r>
          </a:p>
          <a:p>
            <a:pPr lvl="2"/>
            <a:r>
              <a:rPr lang="en-US" sz="2000" dirty="0"/>
              <a:t>a) Scheduling meetings in coordination with the Standards Committee Chair and distributing a meeting notice at least 30 days before the meeting</a:t>
            </a:r>
          </a:p>
          <a:p>
            <a:pPr lvl="2"/>
            <a:r>
              <a:rPr lang="en-US" sz="2000" dirty="0"/>
              <a:t>b) Oversee all activities related to Standards Committee sponsored meeting facilities </a:t>
            </a:r>
            <a:r>
              <a:rPr lang="en-US" sz="2000" dirty="0" err="1"/>
              <a:t>andservices</a:t>
            </a:r>
            <a:endParaRPr lang="en-US" sz="2000" dirty="0"/>
          </a:p>
          <a:p>
            <a:pPr lvl="2"/>
            <a:r>
              <a:rPr lang="en-US" sz="2000" dirty="0"/>
              <a:t>c) With the Treasurer, ensure that Standards Committee sponsored sessions are </a:t>
            </a:r>
            <a:r>
              <a:rPr lang="en-US" sz="2000" dirty="0" err="1"/>
              <a:t>compliantwith</a:t>
            </a:r>
            <a:r>
              <a:rPr lang="en-US" sz="2000" dirty="0"/>
              <a:t> IEEE financial policies</a:t>
            </a:r>
          </a:p>
          <a:p>
            <a:pPr lvl="2"/>
            <a:r>
              <a:rPr lang="en-US" sz="2000" dirty="0"/>
              <a:t>d) Present summaries of venue options to the Standards Committee, select venues </a:t>
            </a:r>
            <a:r>
              <a:rPr lang="en-US" sz="2000" dirty="0" err="1"/>
              <a:t>withapproval</a:t>
            </a:r>
            <a:r>
              <a:rPr lang="en-US" sz="2000" dirty="0"/>
              <a:t> of the Standards Committee, and sign approved proposals on behalf of IEEE 802</a:t>
            </a:r>
          </a:p>
          <a:p>
            <a:pPr lvl="2"/>
            <a:r>
              <a:rPr lang="en-US" sz="2000" dirty="0"/>
              <a:t>e) Coordinate with conference service providers and Standards Committee Chair on </a:t>
            </a:r>
            <a:r>
              <a:rPr lang="en-US" sz="2000" dirty="0" err="1"/>
              <a:t>majordecisions</a:t>
            </a:r>
            <a:endParaRPr lang="en-US" sz="2000" dirty="0"/>
          </a:p>
          <a:p>
            <a:pPr lvl="2"/>
            <a:r>
              <a:rPr lang="en-US" sz="2000" dirty="0"/>
              <a:t>f) Oversee maintenance of Standards Committee registration database</a:t>
            </a:r>
          </a:p>
          <a:p>
            <a:pPr lvl="2"/>
            <a:r>
              <a:rPr lang="en-US" sz="2000" dirty="0"/>
              <a:t>g) Carry out the duties of the Treasurer if the Treasurer is unavailable.</a:t>
            </a:r>
          </a:p>
        </p:txBody>
      </p:sp>
    </p:spTree>
    <p:extLst>
      <p:ext uri="{BB962C8B-B14F-4D97-AF65-F5344CB8AC3E}">
        <p14:creationId xmlns:p14="http://schemas.microsoft.com/office/powerpoint/2010/main" val="33367028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20" name="Rectangle 4">
            <a:extLst>
              <a:ext uri="{FF2B5EF4-FFF2-40B4-BE49-F238E27FC236}">
                <a16:creationId xmlns:a16="http://schemas.microsoft.com/office/drawing/2014/main" id="{EA070EC2-6458-4DC6-97AA-F4CD63687C31}"/>
              </a:ext>
            </a:extLst>
          </p:cNvPr>
          <p:cNvSpPr>
            <a:spLocks noGrp="1" noChangeArrowheads="1"/>
          </p:cNvSpPr>
          <p:nvPr>
            <p:ph type="title"/>
          </p:nvPr>
        </p:nvSpPr>
        <p:spPr/>
        <p:txBody>
          <a:bodyPr/>
          <a:lstStyle/>
          <a:p>
            <a:r>
              <a:rPr lang="en-US" altLang="en-US" dirty="0"/>
              <a:t>8.04 Monthly IEEE 802 LMSC Telecons</a:t>
            </a:r>
          </a:p>
        </p:txBody>
      </p:sp>
      <p:sp>
        <p:nvSpPr>
          <p:cNvPr id="2" name="Content Placeholder 1">
            <a:extLst>
              <a:ext uri="{FF2B5EF4-FFF2-40B4-BE49-F238E27FC236}">
                <a16:creationId xmlns:a16="http://schemas.microsoft.com/office/drawing/2014/main" id="{82277739-66B6-40EB-9580-9458386E0E7F}"/>
              </a:ext>
            </a:extLst>
          </p:cNvPr>
          <p:cNvSpPr>
            <a:spLocks noGrp="1"/>
          </p:cNvSpPr>
          <p:nvPr>
            <p:ph idx="1"/>
          </p:nvPr>
        </p:nvSpPr>
        <p:spPr>
          <a:xfrm>
            <a:off x="762000" y="1341438"/>
            <a:ext cx="10668000" cy="4983162"/>
          </a:xfrm>
        </p:spPr>
        <p:txBody>
          <a:bodyPr/>
          <a:lstStyle/>
          <a:p>
            <a:pPr marL="0" indent="0">
              <a:buNone/>
            </a:pPr>
            <a:r>
              <a:rPr lang="en-US" sz="2800" b="1" dirty="0"/>
              <a:t>Announcement of 802 LMSC Interim Telecons </a:t>
            </a:r>
          </a:p>
          <a:p>
            <a:r>
              <a:rPr lang="en-US" sz="2400" dirty="0"/>
              <a:t>     Tuesday 6 August 2024, 19:00-21:00 UTC</a:t>
            </a:r>
          </a:p>
          <a:p>
            <a:r>
              <a:rPr lang="en-US" sz="2400" dirty="0"/>
              <a:t>     Tuesday 3 September 2024, 19:00-21:00 UTC</a:t>
            </a:r>
          </a:p>
          <a:p>
            <a:r>
              <a:rPr lang="en-US" sz="2400" dirty="0"/>
              <a:t>     Tuesday 1 October 2024,19:00-21:00 UTC</a:t>
            </a:r>
          </a:p>
          <a:p>
            <a:r>
              <a:rPr lang="en-US" sz="2400" dirty="0"/>
              <a:t>Call Time: Tuesday, 3:00 PM - 5:00 PM (UTC-05:00) Eastern Time (ET)</a:t>
            </a:r>
          </a:p>
          <a:p>
            <a:r>
              <a:rPr lang="en-US" sz="2400" dirty="0"/>
              <a:t>Recurrence: Occurs Generally the first Tuesday of every month.</a:t>
            </a:r>
          </a:p>
          <a:p>
            <a:r>
              <a:rPr lang="en-US" sz="2400" dirty="0"/>
              <a:t>From 7:00 PM to 9:00 PM, (UTC+00:00) Monrovia, Reykjavik time zone.</a:t>
            </a:r>
          </a:p>
          <a:p>
            <a:endParaRPr lang="en-US" sz="2400" dirty="0"/>
          </a:p>
          <a:p>
            <a:pPr marL="0" indent="0">
              <a:buNone/>
            </a:pPr>
            <a:r>
              <a:rPr lang="en-US" sz="2400" dirty="0"/>
              <a:t>Calls after November Plenary to be Scheduled during 2024 November IEEE 802 LMSC Closing Plenary meeting.</a:t>
            </a:r>
            <a:br>
              <a:rPr lang="en-US" sz="2400" dirty="0"/>
            </a:br>
            <a:endParaRPr lang="en-US"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36A4-908E-4FA0-BD93-01C0DC1C8239}"/>
              </a:ext>
            </a:extLst>
          </p:cNvPr>
          <p:cNvSpPr>
            <a:spLocks noGrp="1"/>
          </p:cNvSpPr>
          <p:nvPr>
            <p:ph type="title"/>
          </p:nvPr>
        </p:nvSpPr>
        <p:spPr/>
        <p:txBody>
          <a:bodyPr/>
          <a:lstStyle/>
          <a:p>
            <a:r>
              <a:rPr lang="en-US" dirty="0"/>
              <a:t>8.05 Call for Tutorials for November 2024</a:t>
            </a:r>
          </a:p>
        </p:txBody>
      </p:sp>
      <p:sp>
        <p:nvSpPr>
          <p:cNvPr id="3" name="Content Placeholder 2">
            <a:extLst>
              <a:ext uri="{FF2B5EF4-FFF2-40B4-BE49-F238E27FC236}">
                <a16:creationId xmlns:a16="http://schemas.microsoft.com/office/drawing/2014/main" id="{2915EE7F-D148-4722-88EB-C5D46D3CB511}"/>
              </a:ext>
            </a:extLst>
          </p:cNvPr>
          <p:cNvSpPr>
            <a:spLocks noGrp="1"/>
          </p:cNvSpPr>
          <p:nvPr>
            <p:ph idx="1"/>
          </p:nvPr>
        </p:nvSpPr>
        <p:spPr>
          <a:xfrm>
            <a:off x="1066800" y="1341442"/>
            <a:ext cx="9982200" cy="5111746"/>
          </a:xfrm>
        </p:spPr>
        <p:txBody>
          <a:bodyPr/>
          <a:lstStyle/>
          <a:p>
            <a:pPr>
              <a:buFont typeface="Arial" panose="020B0604020202020204" pitchFamily="34" charset="0"/>
              <a:buChar char="•"/>
            </a:pPr>
            <a:r>
              <a:rPr lang="en-US" sz="2000" kern="0" dirty="0">
                <a:solidFill>
                  <a:srgbClr val="000000"/>
                </a:solidFill>
              </a:rPr>
              <a:t>Tutorials may be held electronic: TBA</a:t>
            </a:r>
          </a:p>
          <a:p>
            <a:pPr>
              <a:buFont typeface="Arial" panose="020B0604020202020204" pitchFamily="34" charset="0"/>
              <a:buChar char="•"/>
            </a:pPr>
            <a:r>
              <a:rPr lang="en-US" sz="2000" kern="0" dirty="0">
                <a:solidFill>
                  <a:srgbClr val="000000"/>
                </a:solidFill>
              </a:rPr>
              <a:t>In person/Mixed-mode Tutorials: November </a:t>
            </a:r>
            <a:r>
              <a:rPr lang="en-US" sz="2000" dirty="0"/>
              <a:t>(Mon/Tues) </a:t>
            </a:r>
          </a:p>
          <a:p>
            <a:pPr>
              <a:buFont typeface="Arial" panose="020B0604020202020204" pitchFamily="34" charset="0"/>
              <a:buChar char="•"/>
            </a:pPr>
            <a:endParaRPr lang="en-US" sz="1800" kern="0" dirty="0">
              <a:solidFill>
                <a:srgbClr val="000000"/>
              </a:solidFill>
            </a:endParaRPr>
          </a:p>
          <a:p>
            <a:pPr lvl="0"/>
            <a:r>
              <a:rPr lang="en-US" sz="2000" kern="0" dirty="0">
                <a:solidFill>
                  <a:srgbClr val="000000"/>
                </a:solidFill>
              </a:rPr>
              <a:t>Tutorial Request form:</a:t>
            </a:r>
          </a:p>
          <a:p>
            <a:pPr lvl="1"/>
            <a:r>
              <a:rPr lang="en-US" sz="2000" kern="0" dirty="0">
                <a:solidFill>
                  <a:schemeClr val="accent2"/>
                </a:solidFill>
              </a:rPr>
              <a:t>https://mentor.ieee.org/802-ec/dcn/23/ec-23-0128-00-00EC-802-tutorial-request-form-2023.docx</a:t>
            </a:r>
          </a:p>
          <a:p>
            <a:pPr marL="457200" lvl="1" indent="0">
              <a:buNone/>
            </a:pPr>
            <a:endParaRPr lang="en-US" sz="1800" kern="0" dirty="0">
              <a:solidFill>
                <a:srgbClr val="000000"/>
              </a:solidFill>
            </a:endParaRPr>
          </a:p>
          <a:p>
            <a:pPr lvl="0"/>
            <a:r>
              <a:rPr lang="en-US" sz="2000" kern="0" dirty="0">
                <a:solidFill>
                  <a:srgbClr val="000000"/>
                </a:solidFill>
              </a:rPr>
              <a:t> As a reminder, please refer to Chair's Guidelines section 2.5 Tutorials for the logistics for participating in sponsoring/presenting a Tutorial.</a:t>
            </a:r>
          </a:p>
          <a:p>
            <a:pPr lvl="0"/>
            <a:endParaRPr lang="en-US" sz="1800" kern="0" dirty="0">
              <a:solidFill>
                <a:srgbClr val="000000"/>
              </a:solidFill>
            </a:endParaRPr>
          </a:p>
          <a:p>
            <a:pPr lvl="0"/>
            <a:r>
              <a:rPr lang="en-US" sz="2000" kern="0" dirty="0">
                <a:solidFill>
                  <a:srgbClr val="000000"/>
                </a:solidFill>
              </a:rPr>
              <a:t>Note that Tutorial times are limited to 80 minutes with 10 minutes to allow for presenters to setup and depart. (Starting at 18:15).</a:t>
            </a:r>
          </a:p>
          <a:p>
            <a:pPr lvl="0"/>
            <a:endParaRPr lang="en-US" sz="1800" kern="0" dirty="0">
              <a:solidFill>
                <a:srgbClr val="000000"/>
              </a:solidFill>
            </a:endParaRPr>
          </a:p>
          <a:p>
            <a:pPr lvl="0"/>
            <a:r>
              <a:rPr lang="en-US" sz="2000" kern="0" dirty="0">
                <a:solidFill>
                  <a:srgbClr val="000000"/>
                </a:solidFill>
              </a:rPr>
              <a:t>All requests for Tutorials must be made by </a:t>
            </a:r>
            <a:r>
              <a:rPr lang="en-US" sz="2000" kern="0" dirty="0">
                <a:solidFill>
                  <a:srgbClr val="000000"/>
                </a:solidFill>
                <a:highlight>
                  <a:srgbClr val="FFFF00"/>
                </a:highlight>
              </a:rPr>
              <a:t>27 September 2024</a:t>
            </a:r>
          </a:p>
          <a:p>
            <a:endParaRPr lang="en-US" sz="2000" dirty="0"/>
          </a:p>
        </p:txBody>
      </p:sp>
    </p:spTree>
    <p:extLst>
      <p:ext uri="{BB962C8B-B14F-4D97-AF65-F5344CB8AC3E}">
        <p14:creationId xmlns:p14="http://schemas.microsoft.com/office/powerpoint/2010/main" val="2761304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20" name="Rectangle 4">
            <a:extLst>
              <a:ext uri="{FF2B5EF4-FFF2-40B4-BE49-F238E27FC236}">
                <a16:creationId xmlns:a16="http://schemas.microsoft.com/office/drawing/2014/main" id="{4636E3C7-4A8E-B700-0F23-4C6EA6DEDCE5}"/>
              </a:ext>
            </a:extLst>
          </p:cNvPr>
          <p:cNvSpPr>
            <a:spLocks noGrp="1" noChangeArrowheads="1"/>
          </p:cNvSpPr>
          <p:nvPr>
            <p:ph type="title"/>
          </p:nvPr>
        </p:nvSpPr>
        <p:spPr>
          <a:xfrm>
            <a:off x="824924" y="2057400"/>
            <a:ext cx="10515600" cy="2047876"/>
          </a:xfrm>
        </p:spPr>
        <p:txBody>
          <a:bodyPr/>
          <a:lstStyle/>
          <a:p>
            <a:r>
              <a:rPr lang="en-US" altLang="en-US" sz="4000" dirty="0"/>
              <a:t>6.02  Montreal - 2024 July 802 Plenary - Things to Know</a:t>
            </a:r>
            <a:br>
              <a:rPr lang="en-US" altLang="en-US" sz="4000" dirty="0"/>
            </a:br>
            <a:r>
              <a:rPr lang="en-US" altLang="en-US" sz="4000" dirty="0"/>
              <a:t>Slide deck is on Mentor: 802 EC-24/0123r0: </a:t>
            </a:r>
          </a:p>
        </p:txBody>
      </p:sp>
      <p:sp>
        <p:nvSpPr>
          <p:cNvPr id="2" name="Text Placeholder 1">
            <a:extLst>
              <a:ext uri="{FF2B5EF4-FFF2-40B4-BE49-F238E27FC236}">
                <a16:creationId xmlns:a16="http://schemas.microsoft.com/office/drawing/2014/main" id="{03ABDAF4-7AD8-E254-A605-DA97DB15529E}"/>
              </a:ext>
            </a:extLst>
          </p:cNvPr>
          <p:cNvSpPr>
            <a:spLocks noGrp="1"/>
          </p:cNvSpPr>
          <p:nvPr>
            <p:ph type="body" idx="1"/>
          </p:nvPr>
        </p:nvSpPr>
        <p:spPr/>
        <p:txBody>
          <a:bodyPr/>
          <a:lstStyle/>
          <a:p>
            <a:r>
              <a:rPr lang="en-US" dirty="0">
                <a:hlinkClick r:id="rId2"/>
              </a:rPr>
              <a:t>https://mentor.ieee.org/802-ec/dcn/24/ec-24-0123-00-00EC-montreal-2024-july-802-plenary-things-to-know.pptx</a:t>
            </a:r>
            <a:r>
              <a:rPr lang="en-US"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520700" y="2425700"/>
            <a:ext cx="10962800" cy="1244800"/>
          </a:xfrm>
          <a:prstGeom prst="rect">
            <a:avLst/>
          </a:prstGeom>
          <a:noFill/>
          <a:ln>
            <a:noFill/>
          </a:ln>
        </p:spPr>
        <p:txBody>
          <a:bodyPr spcFirstLastPara="1" wrap="square" lIns="121900" tIns="121900" rIns="121900" bIns="121900" anchor="b" anchorCtr="0">
            <a:noAutofit/>
          </a:bodyPr>
          <a:lstStyle/>
          <a:p>
            <a:r>
              <a:rPr lang="en"/>
              <a:t>July 2024 IEEE 802 Plenary Session</a:t>
            </a:r>
            <a:endParaRPr/>
          </a:p>
        </p:txBody>
      </p:sp>
      <p:sp>
        <p:nvSpPr>
          <p:cNvPr id="68" name="Google Shape;68;p1"/>
          <p:cNvSpPr txBox="1">
            <a:spLocks noGrp="1"/>
          </p:cNvSpPr>
          <p:nvPr>
            <p:ph type="subTitle" idx="1"/>
          </p:nvPr>
        </p:nvSpPr>
        <p:spPr>
          <a:xfrm>
            <a:off x="520700" y="3718840"/>
            <a:ext cx="10962800" cy="577200"/>
          </a:xfrm>
          <a:prstGeom prst="rect">
            <a:avLst/>
          </a:prstGeom>
          <a:noFill/>
          <a:ln>
            <a:noFill/>
          </a:ln>
        </p:spPr>
        <p:txBody>
          <a:bodyPr spcFirstLastPara="1" wrap="square" lIns="121900" tIns="121900" rIns="121900" bIns="121900" anchor="t" anchorCtr="0">
            <a:noAutofit/>
          </a:bodyPr>
          <a:lstStyle/>
          <a:p>
            <a:pPr marL="0" indent="0"/>
            <a:r>
              <a:rPr lang="en" sz="3200"/>
              <a:t>Event Summary and Important Information</a:t>
            </a:r>
            <a:endParaRPr sz="3200"/>
          </a:p>
        </p:txBody>
      </p:sp>
      <p:sp>
        <p:nvSpPr>
          <p:cNvPr id="69" name="Google Shape;69;p1"/>
          <p:cNvSpPr txBox="1"/>
          <p:nvPr/>
        </p:nvSpPr>
        <p:spPr>
          <a:xfrm>
            <a:off x="653833" y="5681100"/>
            <a:ext cx="8369200" cy="533504"/>
          </a:xfrm>
          <a:prstGeom prst="rect">
            <a:avLst/>
          </a:prstGeom>
          <a:noFill/>
          <a:ln>
            <a:noFill/>
          </a:ln>
        </p:spPr>
        <p:txBody>
          <a:bodyPr spcFirstLastPara="1" wrap="square" lIns="121900" tIns="121900" rIns="121900" bIns="121900" anchor="t" anchorCtr="0">
            <a:spAutoFit/>
          </a:bodyPr>
          <a:lstStyle/>
          <a:p>
            <a:pPr defTabSz="1219170" eaLnBrk="1" fontAlgn="auto" hangingPunct="1">
              <a:spcBef>
                <a:spcPts val="0"/>
              </a:spcBef>
              <a:spcAft>
                <a:spcPts val="0"/>
              </a:spcAft>
              <a:buClr>
                <a:srgbClr val="000000"/>
              </a:buClr>
              <a:buSzPts val="1400"/>
            </a:pPr>
            <a:r>
              <a:rPr lang="en" sz="1867" kern="0">
                <a:solidFill>
                  <a:srgbClr val="FFFFFF"/>
                </a:solidFill>
                <a:latin typeface="Roboto"/>
                <a:ea typeface="Roboto"/>
                <a:cs typeface="Roboto"/>
                <a:sym typeface="Roboto"/>
              </a:rPr>
              <a:t>Prepared By: Face to Face Events, June 27, 2024</a:t>
            </a:r>
            <a:endParaRPr sz="1867" kern="0">
              <a:solidFill>
                <a:srgbClr val="FFFFFF"/>
              </a:solidFill>
              <a:latin typeface="Roboto"/>
              <a:ea typeface="Roboto"/>
              <a:cs typeface="Roboto"/>
              <a:sym typeface="Roboto"/>
            </a:endParaRPr>
          </a:p>
        </p:txBody>
      </p:sp>
      <p:sp>
        <p:nvSpPr>
          <p:cNvPr id="70" name="Google Shape;70;p1"/>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6</a:t>
            </a:fld>
            <a:endParaRPr kern="0">
              <a:solidFill>
                <a:srgbClr val="73737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27c30aa6ca8_0_0"/>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Meeting Planner Contact Information</a:t>
            </a:r>
            <a:endParaRPr/>
          </a:p>
        </p:txBody>
      </p:sp>
      <p:sp>
        <p:nvSpPr>
          <p:cNvPr id="76" name="Google Shape;76;g27c30aa6ca8_0_0"/>
          <p:cNvSpPr txBox="1">
            <a:spLocks noGrp="1"/>
          </p:cNvSpPr>
          <p:nvPr>
            <p:ph type="body" idx="1"/>
          </p:nvPr>
        </p:nvSpPr>
        <p:spPr>
          <a:xfrm>
            <a:off x="629200" y="2558767"/>
            <a:ext cx="5333200" cy="3965200"/>
          </a:xfrm>
          <a:prstGeom prst="rect">
            <a:avLst/>
          </a:prstGeom>
          <a:noFill/>
          <a:ln>
            <a:noFill/>
          </a:ln>
        </p:spPr>
        <p:txBody>
          <a:bodyPr spcFirstLastPara="1" wrap="square" lIns="121900" tIns="121900" rIns="121900" bIns="121900" anchor="t" anchorCtr="0">
            <a:noAutofit/>
          </a:bodyPr>
          <a:lstStyle/>
          <a:p>
            <a:pPr marL="0" indent="0">
              <a:lnSpc>
                <a:spcPct val="100000"/>
              </a:lnSpc>
              <a:spcBef>
                <a:spcPts val="1333"/>
              </a:spcBef>
              <a:buNone/>
            </a:pPr>
            <a:r>
              <a:rPr lang="en" b="1"/>
              <a:t>Dawn Slykhouse, Face to Face Events</a:t>
            </a:r>
            <a:endParaRPr/>
          </a:p>
          <a:p>
            <a:pPr marL="0" indent="0">
              <a:lnSpc>
                <a:spcPct val="100000"/>
              </a:lnSpc>
              <a:spcBef>
                <a:spcPts val="1333"/>
              </a:spcBef>
              <a:buNone/>
            </a:pPr>
            <a:r>
              <a:rPr lang="en"/>
              <a:t>Mobile: +1 (408) 594-1342</a:t>
            </a:r>
            <a:endParaRPr/>
          </a:p>
          <a:p>
            <a:pPr marL="0" indent="0">
              <a:lnSpc>
                <a:spcPct val="100000"/>
              </a:lnSpc>
              <a:spcBef>
                <a:spcPts val="1333"/>
              </a:spcBef>
              <a:buNone/>
            </a:pPr>
            <a:r>
              <a:rPr lang="en"/>
              <a:t>Email: </a:t>
            </a:r>
            <a:r>
              <a:rPr lang="en" u="sng">
                <a:solidFill>
                  <a:schemeClr val="accent5"/>
                </a:solidFill>
                <a:hlinkClick r:id="rId3">
                  <a:extLst>
                    <a:ext uri="{A12FA001-AC4F-418D-AE19-62706E023703}">
                      <ahyp:hlinkClr xmlns:ahyp="http://schemas.microsoft.com/office/drawing/2018/hyperlinkcolor" val="tx"/>
                    </a:ext>
                  </a:extLst>
                </a:hlinkClick>
              </a:rPr>
              <a:t>dawns@facetoface-events.com</a:t>
            </a:r>
            <a:endParaRPr/>
          </a:p>
          <a:p>
            <a:pPr marL="0" indent="0">
              <a:lnSpc>
                <a:spcPct val="100000"/>
              </a:lnSpc>
              <a:spcBef>
                <a:spcPts val="1333"/>
              </a:spcBef>
              <a:buNone/>
            </a:pPr>
            <a:endParaRPr sz="800" b="1"/>
          </a:p>
          <a:p>
            <a:pPr marL="0" indent="0">
              <a:lnSpc>
                <a:spcPct val="100000"/>
              </a:lnSpc>
              <a:spcBef>
                <a:spcPts val="1333"/>
              </a:spcBef>
              <a:buNone/>
            </a:pPr>
            <a:r>
              <a:rPr lang="en" b="1"/>
              <a:t>Lisa Ronmark, Face to Face Events</a:t>
            </a:r>
            <a:endParaRPr/>
          </a:p>
          <a:p>
            <a:pPr marL="0" indent="0">
              <a:lnSpc>
                <a:spcPct val="100000"/>
              </a:lnSpc>
              <a:spcBef>
                <a:spcPts val="1333"/>
              </a:spcBef>
              <a:buNone/>
            </a:pPr>
            <a:r>
              <a:rPr lang="en"/>
              <a:t>Mobile: +1 (604) 316-4947</a:t>
            </a:r>
            <a:endParaRPr/>
          </a:p>
          <a:p>
            <a:pPr marL="0" indent="0">
              <a:lnSpc>
                <a:spcPct val="100000"/>
              </a:lnSpc>
              <a:spcBef>
                <a:spcPts val="1333"/>
              </a:spcBef>
              <a:spcAft>
                <a:spcPts val="1333"/>
              </a:spcAft>
              <a:buNone/>
            </a:pPr>
            <a:r>
              <a:rPr lang="en"/>
              <a:t>Email: </a:t>
            </a:r>
            <a:r>
              <a:rPr lang="en" u="sng">
                <a:solidFill>
                  <a:schemeClr val="accent5"/>
                </a:solidFill>
                <a:hlinkClick r:id="rId4">
                  <a:extLst>
                    <a:ext uri="{A12FA001-AC4F-418D-AE19-62706E023703}">
                      <ahyp:hlinkClr xmlns:ahyp="http://schemas.microsoft.com/office/drawing/2018/hyperlinkcolor" val="tx"/>
                    </a:ext>
                  </a:extLst>
                </a:hlinkClick>
              </a:rPr>
              <a:t>lisa@facetoface-events.com</a:t>
            </a:r>
            <a:endParaRPr/>
          </a:p>
        </p:txBody>
      </p:sp>
      <p:sp>
        <p:nvSpPr>
          <p:cNvPr id="77" name="Google Shape;77;g27c30aa6ca8_0_0"/>
          <p:cNvSpPr txBox="1">
            <a:spLocks noGrp="1"/>
          </p:cNvSpPr>
          <p:nvPr>
            <p:ph type="body" idx="2"/>
          </p:nvPr>
        </p:nvSpPr>
        <p:spPr>
          <a:xfrm>
            <a:off x="6259000" y="2558767"/>
            <a:ext cx="5333200" cy="3613600"/>
          </a:xfrm>
          <a:prstGeom prst="rect">
            <a:avLst/>
          </a:prstGeom>
          <a:noFill/>
          <a:ln>
            <a:noFill/>
          </a:ln>
        </p:spPr>
        <p:txBody>
          <a:bodyPr spcFirstLastPara="1" wrap="square" lIns="121900" tIns="121900" rIns="121900" bIns="121900" anchor="t" anchorCtr="0">
            <a:noAutofit/>
          </a:bodyPr>
          <a:lstStyle/>
          <a:p>
            <a:pPr marL="0" indent="0">
              <a:lnSpc>
                <a:spcPct val="100000"/>
              </a:lnSpc>
              <a:spcBef>
                <a:spcPts val="1333"/>
              </a:spcBef>
              <a:buNone/>
            </a:pPr>
            <a:r>
              <a:rPr lang="en" b="1"/>
              <a:t>Stephanie Williams, Face to Face Events</a:t>
            </a:r>
            <a:endParaRPr b="1"/>
          </a:p>
          <a:p>
            <a:pPr marL="0" indent="0">
              <a:lnSpc>
                <a:spcPct val="100000"/>
              </a:lnSpc>
              <a:spcBef>
                <a:spcPts val="1333"/>
              </a:spcBef>
              <a:buNone/>
            </a:pPr>
            <a:r>
              <a:rPr lang="en"/>
              <a:t>Mobile: +1 (408) 497-9613 </a:t>
            </a:r>
            <a:endParaRPr/>
          </a:p>
          <a:p>
            <a:pPr marL="0" indent="0">
              <a:lnSpc>
                <a:spcPct val="100000"/>
              </a:lnSpc>
              <a:spcBef>
                <a:spcPts val="1333"/>
              </a:spcBef>
              <a:buNone/>
            </a:pPr>
            <a:r>
              <a:rPr lang="en"/>
              <a:t>Email: </a:t>
            </a:r>
            <a:r>
              <a:rPr lang="en" u="sng">
                <a:solidFill>
                  <a:schemeClr val="hlink"/>
                </a:solidFill>
                <a:hlinkClick r:id="rId5"/>
              </a:rPr>
              <a:t>stephanie@facetoface-events.com</a:t>
            </a:r>
            <a:r>
              <a:rPr lang="en"/>
              <a:t> </a:t>
            </a:r>
            <a:endParaRPr/>
          </a:p>
          <a:p>
            <a:pPr marL="0" indent="0">
              <a:lnSpc>
                <a:spcPct val="100000"/>
              </a:lnSpc>
              <a:spcBef>
                <a:spcPts val="1333"/>
              </a:spcBef>
              <a:buNone/>
            </a:pPr>
            <a:endParaRPr sz="1333"/>
          </a:p>
          <a:p>
            <a:pPr marL="0" indent="0">
              <a:lnSpc>
                <a:spcPct val="100000"/>
              </a:lnSpc>
              <a:spcBef>
                <a:spcPts val="1333"/>
              </a:spcBef>
              <a:buNone/>
            </a:pPr>
            <a:r>
              <a:rPr lang="en" b="1"/>
              <a:t>Meeting Planner Office: </a:t>
            </a:r>
            <a:r>
              <a:rPr lang="en"/>
              <a:t>Salon 6</a:t>
            </a:r>
            <a:endParaRPr/>
          </a:p>
          <a:p>
            <a:pPr marL="0" indent="0">
              <a:lnSpc>
                <a:spcPct val="100000"/>
              </a:lnSpc>
              <a:spcBef>
                <a:spcPts val="1333"/>
              </a:spcBef>
              <a:buNone/>
            </a:pPr>
            <a:r>
              <a:rPr lang="en" b="1"/>
              <a:t>Registration: </a:t>
            </a:r>
            <a:r>
              <a:rPr lang="en"/>
              <a:t>Ballroom Foyer, Level 4</a:t>
            </a:r>
            <a:endParaRPr/>
          </a:p>
        </p:txBody>
      </p:sp>
      <p:sp>
        <p:nvSpPr>
          <p:cNvPr id="78" name="Google Shape;78;g27c30aa6ca8_0_0"/>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7</a:t>
            </a:fld>
            <a:endParaRPr kern="0">
              <a:solidFill>
                <a:srgbClr val="73737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7"/>
          <p:cNvSpPr txBox="1">
            <a:spLocks noGrp="1"/>
          </p:cNvSpPr>
          <p:nvPr>
            <p:ph type="title"/>
          </p:nvPr>
        </p:nvSpPr>
        <p:spPr>
          <a:xfrm>
            <a:off x="614600" y="685633"/>
            <a:ext cx="10962800" cy="1023600"/>
          </a:xfrm>
          <a:prstGeom prst="rect">
            <a:avLst/>
          </a:prstGeom>
          <a:noFill/>
          <a:ln>
            <a:noFill/>
          </a:ln>
        </p:spPr>
        <p:txBody>
          <a:bodyPr spcFirstLastPara="1" wrap="square" lIns="121900" tIns="121900" rIns="121900" bIns="121900" anchor="b" anchorCtr="0">
            <a:noAutofit/>
          </a:bodyPr>
          <a:lstStyle/>
          <a:p>
            <a:r>
              <a:rPr lang="en"/>
              <a:t>Network Access and Support Information </a:t>
            </a:r>
            <a:endParaRPr/>
          </a:p>
        </p:txBody>
      </p:sp>
      <p:sp>
        <p:nvSpPr>
          <p:cNvPr id="84" name="Google Shape;84;p7"/>
          <p:cNvSpPr txBox="1">
            <a:spLocks noGrp="1"/>
          </p:cNvSpPr>
          <p:nvPr>
            <p:ph type="body" idx="1"/>
          </p:nvPr>
        </p:nvSpPr>
        <p:spPr>
          <a:xfrm>
            <a:off x="614600" y="2328725"/>
            <a:ext cx="5333200" cy="4230571"/>
          </a:xfrm>
          <a:prstGeom prst="rect">
            <a:avLst/>
          </a:prstGeom>
          <a:noFill/>
          <a:ln>
            <a:noFill/>
          </a:ln>
        </p:spPr>
        <p:txBody>
          <a:bodyPr spcFirstLastPara="1" wrap="square" lIns="121900" tIns="121900" rIns="121900" bIns="121900" anchor="t" anchorCtr="0">
            <a:noAutofit/>
          </a:bodyPr>
          <a:lstStyle/>
          <a:p>
            <a:pPr marL="0" marR="101597" indent="0">
              <a:buNone/>
            </a:pPr>
            <a:r>
              <a:rPr lang="en" sz="1733" b="1"/>
              <a:t>Plenary Session Network</a:t>
            </a:r>
            <a:endParaRPr sz="1733" b="1"/>
          </a:p>
          <a:p>
            <a:pPr marL="0" marR="101597" indent="0">
              <a:buNone/>
            </a:pPr>
            <a:endParaRPr sz="1733" b="1"/>
          </a:p>
          <a:p>
            <a:pPr marR="101597" indent="-414856">
              <a:buSzPts val="1300"/>
            </a:pPr>
            <a:r>
              <a:rPr lang="en" sz="1733" b="1"/>
              <a:t>SSID: </a:t>
            </a:r>
            <a:r>
              <a:rPr lang="en" sz="1733"/>
              <a:t>IEEE802</a:t>
            </a:r>
            <a:r>
              <a:rPr lang="en" sz="1733" b="1"/>
              <a:t>  </a:t>
            </a:r>
            <a:endParaRPr sz="1733" b="1"/>
          </a:p>
          <a:p>
            <a:pPr marR="101597" indent="-414856">
              <a:buSzPts val="1300"/>
            </a:pPr>
            <a:r>
              <a:rPr lang="en" sz="1733" b="1"/>
              <a:t>Password:</a:t>
            </a:r>
            <a:r>
              <a:rPr lang="en" sz="1733"/>
              <a:t> ieeeieee </a:t>
            </a:r>
            <a:endParaRPr sz="1733"/>
          </a:p>
          <a:p>
            <a:pPr marL="0" indent="0">
              <a:buNone/>
            </a:pPr>
            <a:endParaRPr sz="1733"/>
          </a:p>
          <a:p>
            <a:pPr marL="0" indent="0">
              <a:buNone/>
            </a:pPr>
            <a:r>
              <a:rPr lang="en" sz="1733"/>
              <a:t>This SSID will support all IEEE 802.11 compliant devices using any of the 2.4GHz, 5GHz or 6GHz radio bands.</a:t>
            </a:r>
            <a:endParaRPr sz="1333"/>
          </a:p>
          <a:p>
            <a:pPr marL="0" marR="101597" indent="0">
              <a:lnSpc>
                <a:spcPct val="100000"/>
              </a:lnSpc>
              <a:spcBef>
                <a:spcPts val="1333"/>
              </a:spcBef>
              <a:buClr>
                <a:srgbClr val="000000"/>
              </a:buClr>
              <a:buNone/>
            </a:pPr>
            <a:r>
              <a:rPr lang="en" sz="1733" b="1"/>
              <a:t>IEEE 802 Documents: Local Document Server</a:t>
            </a:r>
            <a:r>
              <a:rPr lang="en" sz="1733"/>
              <a:t>  </a:t>
            </a:r>
            <a:endParaRPr sz="1733"/>
          </a:p>
          <a:p>
            <a:pPr marR="118530" indent="-431789">
              <a:lnSpc>
                <a:spcPct val="100000"/>
              </a:lnSpc>
              <a:spcBef>
                <a:spcPts val="1333"/>
              </a:spcBef>
              <a:buSzPts val="1500"/>
            </a:pPr>
            <a:r>
              <a:rPr lang="en" sz="1733" u="sng">
                <a:solidFill>
                  <a:srgbClr val="0000FF"/>
                </a:solidFill>
                <a:hlinkClick r:id="rId3">
                  <a:extLst>
                    <a:ext uri="{A12FA001-AC4F-418D-AE19-62706E023703}">
                      <ahyp:hlinkClr xmlns:ahyp="http://schemas.microsoft.com/office/drawing/2018/hyperlinkcolor" val="tx"/>
                    </a:ext>
                  </a:extLst>
                </a:hlinkClick>
              </a:rPr>
              <a:t>http://ieee802.linespeed.com/</a:t>
            </a:r>
            <a:endParaRPr sz="2000"/>
          </a:p>
        </p:txBody>
      </p:sp>
      <p:sp>
        <p:nvSpPr>
          <p:cNvPr id="85" name="Google Shape;85;p7"/>
          <p:cNvSpPr txBox="1">
            <a:spLocks noGrp="1"/>
          </p:cNvSpPr>
          <p:nvPr>
            <p:ph type="body" idx="2"/>
          </p:nvPr>
        </p:nvSpPr>
        <p:spPr>
          <a:xfrm>
            <a:off x="6229603" y="2328726"/>
            <a:ext cx="5347797" cy="4456905"/>
          </a:xfrm>
          <a:prstGeom prst="rect">
            <a:avLst/>
          </a:prstGeom>
          <a:noFill/>
          <a:ln>
            <a:noFill/>
          </a:ln>
        </p:spPr>
        <p:txBody>
          <a:bodyPr spcFirstLastPara="1" wrap="square" lIns="121900" tIns="121900" rIns="121900" bIns="121900" anchor="t" anchorCtr="0">
            <a:noAutofit/>
          </a:bodyPr>
          <a:lstStyle/>
          <a:p>
            <a:pPr marL="0" indent="0">
              <a:lnSpc>
                <a:spcPct val="100000"/>
              </a:lnSpc>
              <a:buNone/>
            </a:pPr>
            <a:r>
              <a:rPr lang="en" sz="1733" b="1"/>
              <a:t>Onsite Network Support</a:t>
            </a:r>
            <a:endParaRPr sz="1733" b="1"/>
          </a:p>
          <a:p>
            <a:pPr marL="0" indent="0">
              <a:lnSpc>
                <a:spcPct val="100000"/>
              </a:lnSpc>
              <a:buNone/>
            </a:pPr>
            <a:endParaRPr sz="1733" b="1"/>
          </a:p>
          <a:p>
            <a:pPr marL="0" indent="0">
              <a:buClr>
                <a:srgbClr val="000000"/>
              </a:buClr>
              <a:buSzPts val="1800"/>
              <a:buNone/>
            </a:pPr>
            <a:r>
              <a:rPr lang="en" sz="1733"/>
              <a:t>Members of the Linespeed team can be dispatched by contacting the Meeting Planner directly or by placing a request at the event registration desk.</a:t>
            </a:r>
            <a:endParaRPr/>
          </a:p>
          <a:p>
            <a:pPr marL="0" indent="0">
              <a:buClr>
                <a:srgbClr val="000000"/>
              </a:buClr>
              <a:buSzPts val="1800"/>
              <a:buNone/>
            </a:pPr>
            <a:endParaRPr sz="1200"/>
          </a:p>
          <a:p>
            <a:pPr marL="0" indent="0">
              <a:lnSpc>
                <a:spcPct val="100000"/>
              </a:lnSpc>
              <a:buNone/>
            </a:pPr>
            <a:r>
              <a:rPr lang="en" sz="1733" b="1"/>
              <a:t>Linespeed Events Contact Information</a:t>
            </a:r>
            <a:endParaRPr sz="1733"/>
          </a:p>
          <a:p>
            <a:pPr marL="609585" lvl="1" indent="0">
              <a:lnSpc>
                <a:spcPct val="100000"/>
              </a:lnSpc>
              <a:spcBef>
                <a:spcPts val="0"/>
              </a:spcBef>
              <a:buClr>
                <a:srgbClr val="000000"/>
              </a:buClr>
              <a:buSzPts val="1400"/>
              <a:buNone/>
            </a:pPr>
            <a:endParaRPr sz="1733" b="1"/>
          </a:p>
          <a:p>
            <a:pPr marL="609585" lvl="1" indent="0">
              <a:lnSpc>
                <a:spcPct val="100000"/>
              </a:lnSpc>
              <a:spcBef>
                <a:spcPts val="0"/>
              </a:spcBef>
              <a:buClr>
                <a:srgbClr val="000000"/>
              </a:buClr>
              <a:buSzPts val="1400"/>
              <a:buNone/>
            </a:pPr>
            <a:r>
              <a:rPr lang="en" sz="1733" b="1"/>
              <a:t>Richard Alfvin</a:t>
            </a:r>
            <a:endParaRPr sz="1733" b="1"/>
          </a:p>
          <a:p>
            <a:pPr marL="609585" lvl="1" indent="0">
              <a:lnSpc>
                <a:spcPct val="100000"/>
              </a:lnSpc>
              <a:spcBef>
                <a:spcPts val="0"/>
              </a:spcBef>
              <a:buSzPts val="1400"/>
              <a:buNone/>
            </a:pPr>
            <a:r>
              <a:rPr lang="en" sz="1733"/>
              <a:t>Mobile: +1 (585) 781-0952 </a:t>
            </a:r>
            <a:endParaRPr sz="1733"/>
          </a:p>
          <a:p>
            <a:pPr marL="609585" lvl="1" indent="0">
              <a:lnSpc>
                <a:spcPct val="100000"/>
              </a:lnSpc>
              <a:spcBef>
                <a:spcPts val="0"/>
              </a:spcBef>
              <a:buSzPts val="1400"/>
              <a:buNone/>
            </a:pPr>
            <a:r>
              <a:rPr lang="en" sz="1733"/>
              <a:t>Email: </a:t>
            </a:r>
            <a:r>
              <a:rPr lang="en" sz="1733" u="sng">
                <a:solidFill>
                  <a:schemeClr val="accent5"/>
                </a:solidFill>
                <a:hlinkClick r:id="rId4">
                  <a:extLst>
                    <a:ext uri="{A12FA001-AC4F-418D-AE19-62706E023703}">
                      <ahyp:hlinkClr xmlns:ahyp="http://schemas.microsoft.com/office/drawing/2018/hyperlinkcolor" val="tx"/>
                    </a:ext>
                  </a:extLst>
                </a:hlinkClick>
              </a:rPr>
              <a:t>rick@linespeed.com</a:t>
            </a:r>
            <a:r>
              <a:rPr lang="en" sz="1733"/>
              <a:t> </a:t>
            </a:r>
            <a:endParaRPr sz="1733"/>
          </a:p>
          <a:p>
            <a:pPr marL="0" indent="0">
              <a:lnSpc>
                <a:spcPct val="100000"/>
              </a:lnSpc>
              <a:buNone/>
            </a:pPr>
            <a:endParaRPr sz="1733"/>
          </a:p>
          <a:p>
            <a:pPr marL="0" indent="0">
              <a:lnSpc>
                <a:spcPct val="100000"/>
              </a:lnSpc>
              <a:buClr>
                <a:srgbClr val="000000"/>
              </a:buClr>
              <a:buNone/>
            </a:pPr>
            <a:r>
              <a:rPr lang="en" sz="1733" b="1"/>
              <a:t>Network Office: </a:t>
            </a:r>
            <a:r>
              <a:rPr lang="en" sz="1733"/>
              <a:t>Salon 6</a:t>
            </a:r>
            <a:endParaRPr sz="1733"/>
          </a:p>
          <a:p>
            <a:pPr marL="0" indent="0">
              <a:lnSpc>
                <a:spcPct val="100000"/>
              </a:lnSpc>
              <a:buClr>
                <a:srgbClr val="000000"/>
              </a:buClr>
              <a:buNone/>
            </a:pPr>
            <a:endParaRPr>
              <a:highlight>
                <a:srgbClr val="FFFF00"/>
              </a:highlight>
            </a:endParaRPr>
          </a:p>
          <a:p>
            <a:pPr marL="0" indent="0">
              <a:spcBef>
                <a:spcPts val="1333"/>
              </a:spcBef>
              <a:buClr>
                <a:srgbClr val="000000"/>
              </a:buClr>
              <a:buSzPts val="1800"/>
              <a:buNone/>
            </a:pPr>
            <a:endParaRPr/>
          </a:p>
        </p:txBody>
      </p:sp>
      <p:sp>
        <p:nvSpPr>
          <p:cNvPr id="86" name="Google Shape;86;p7"/>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8</a:t>
            </a:fld>
            <a:endParaRPr kern="0">
              <a:solidFill>
                <a:srgbClr val="73737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6"/>
          <p:cNvSpPr txBox="1">
            <a:spLocks noGrp="1"/>
          </p:cNvSpPr>
          <p:nvPr>
            <p:ph type="title"/>
          </p:nvPr>
        </p:nvSpPr>
        <p:spPr>
          <a:xfrm>
            <a:off x="629200" y="550213"/>
            <a:ext cx="10962800" cy="1023600"/>
          </a:xfrm>
          <a:prstGeom prst="rect">
            <a:avLst/>
          </a:prstGeom>
          <a:noFill/>
          <a:ln>
            <a:noFill/>
          </a:ln>
        </p:spPr>
        <p:txBody>
          <a:bodyPr spcFirstLastPara="1" wrap="square" lIns="121900" tIns="121900" rIns="121900" bIns="121900" anchor="b" anchorCtr="0">
            <a:noAutofit/>
          </a:bodyPr>
          <a:lstStyle/>
          <a:p>
            <a:r>
              <a:rPr lang="en"/>
              <a:t>Audio Visual Support – Onsite support</a:t>
            </a:r>
            <a:endParaRPr/>
          </a:p>
        </p:txBody>
      </p:sp>
      <p:sp>
        <p:nvSpPr>
          <p:cNvPr id="92" name="Google Shape;92;p6"/>
          <p:cNvSpPr txBox="1">
            <a:spLocks noGrp="1"/>
          </p:cNvSpPr>
          <p:nvPr>
            <p:ph type="body" idx="1"/>
          </p:nvPr>
        </p:nvSpPr>
        <p:spPr>
          <a:xfrm>
            <a:off x="629200" y="2244733"/>
            <a:ext cx="10776800" cy="4304923"/>
          </a:xfrm>
          <a:prstGeom prst="rect">
            <a:avLst/>
          </a:prstGeom>
          <a:noFill/>
          <a:ln>
            <a:noFill/>
          </a:ln>
        </p:spPr>
        <p:txBody>
          <a:bodyPr spcFirstLastPara="1" wrap="square" lIns="121900" tIns="121900" rIns="121900" bIns="121900" anchor="t" anchorCtr="0">
            <a:noAutofit/>
          </a:bodyPr>
          <a:lstStyle/>
          <a:p>
            <a:pPr marL="0" indent="0">
              <a:buNone/>
            </a:pPr>
            <a:r>
              <a:rPr lang="en" sz="1733" b="1"/>
              <a:t>WHO TO CONTACT IF AUDIO VISUAL EQUIPMENT ISN’T WORKING IN YOUR ONSITE MEETING ROOM</a:t>
            </a:r>
            <a:endParaRPr sz="1733" b="1"/>
          </a:p>
          <a:p>
            <a:pPr marL="0" indent="0">
              <a:spcBef>
                <a:spcPts val="1333"/>
              </a:spcBef>
              <a:buNone/>
            </a:pPr>
            <a:r>
              <a:rPr lang="en" sz="1733"/>
              <a:t>Please contact the Meeting Planner directly if you have any issues with the audio visual equipment in your meeting room. The Meeting Planner will contact support and the appropriate technician will be sent to assist as soon as possible.</a:t>
            </a:r>
            <a:endParaRPr sz="1733"/>
          </a:p>
          <a:p>
            <a:pPr marL="0" indent="0">
              <a:spcBef>
                <a:spcPts val="1333"/>
              </a:spcBef>
              <a:buNone/>
            </a:pPr>
            <a:r>
              <a:rPr lang="en" sz="1733"/>
              <a:t>Meeting Planner can be reached at:</a:t>
            </a:r>
            <a:endParaRPr sz="1733"/>
          </a:p>
          <a:p>
            <a:pPr indent="-414856">
              <a:spcBef>
                <a:spcPts val="1333"/>
              </a:spcBef>
              <a:buSzPts val="1300"/>
            </a:pPr>
            <a:r>
              <a:rPr lang="en" sz="1733"/>
              <a:t>Registration and Information Desk: Ballroom Foyer, Level 4 Le Centre Sheraton Montreal</a:t>
            </a:r>
            <a:endParaRPr sz="1733"/>
          </a:p>
          <a:p>
            <a:pPr indent="-414856">
              <a:buSzPts val="1300"/>
            </a:pPr>
            <a:r>
              <a:rPr lang="en" sz="1733"/>
              <a:t>Event Office: Salon 6</a:t>
            </a:r>
            <a:endParaRPr sz="1733"/>
          </a:p>
          <a:p>
            <a:pPr indent="-414856">
              <a:buSzPts val="1300"/>
            </a:pPr>
            <a:r>
              <a:rPr lang="en" sz="1733"/>
              <a:t>Via Text or Call: Lisa Ronmark: +1 (604) 316-4947, Stephanie Williams +1 (408) 497-9613 </a:t>
            </a:r>
            <a:endParaRPr/>
          </a:p>
          <a:p>
            <a:pPr marL="194728" indent="0">
              <a:buSzPts val="1300"/>
              <a:buNone/>
            </a:pPr>
            <a:endParaRPr sz="1733" b="1"/>
          </a:p>
          <a:p>
            <a:pPr marL="0" indent="0">
              <a:lnSpc>
                <a:spcPct val="100000"/>
              </a:lnSpc>
              <a:buNone/>
            </a:pPr>
            <a:r>
              <a:rPr lang="en" sz="1733" b="1"/>
              <a:t>WEBEX AUDIO IN THE ONSITE MEETING ROOM</a:t>
            </a:r>
            <a:endParaRPr sz="1733" b="1"/>
          </a:p>
          <a:p>
            <a:pPr marL="0" indent="0">
              <a:lnSpc>
                <a:spcPct val="100000"/>
              </a:lnSpc>
              <a:buNone/>
            </a:pPr>
            <a:r>
              <a:rPr lang="en" sz="1733"/>
              <a:t>If you are a local participant, PLEASE, select </a:t>
            </a:r>
            <a:r>
              <a:rPr lang="en" sz="1733">
                <a:highlight>
                  <a:srgbClr val="FFFF00"/>
                </a:highlight>
              </a:rPr>
              <a:t>“Don’t connect to audio” </a:t>
            </a:r>
            <a:r>
              <a:rPr lang="en" sz="1733"/>
              <a:t>when joining WebEx. </a:t>
            </a:r>
            <a:endParaRPr/>
          </a:p>
          <a:p>
            <a:pPr marL="0" indent="0">
              <a:lnSpc>
                <a:spcPct val="100000"/>
              </a:lnSpc>
              <a:buNone/>
            </a:pPr>
            <a:r>
              <a:rPr lang="en" sz="1733"/>
              <a:t>Connecting to the audio, may cause an audio interference or a feedback loop that will disrupt the meeting.</a:t>
            </a:r>
            <a:endParaRPr sz="1733"/>
          </a:p>
          <a:p>
            <a:pPr marL="0" indent="0">
              <a:spcBef>
                <a:spcPts val="1333"/>
              </a:spcBef>
              <a:buNone/>
            </a:pPr>
            <a:endParaRPr sz="1733"/>
          </a:p>
          <a:p>
            <a:pPr indent="0" algn="ctr">
              <a:spcBef>
                <a:spcPts val="1333"/>
              </a:spcBef>
              <a:buNone/>
            </a:pPr>
            <a:endParaRPr sz="2267"/>
          </a:p>
          <a:p>
            <a:pPr marL="0" indent="0" algn="ctr">
              <a:spcBef>
                <a:spcPts val="1333"/>
              </a:spcBef>
              <a:spcAft>
                <a:spcPts val="2133"/>
              </a:spcAft>
              <a:buNone/>
            </a:pPr>
            <a:endParaRPr sz="2267"/>
          </a:p>
        </p:txBody>
      </p:sp>
      <p:sp>
        <p:nvSpPr>
          <p:cNvPr id="93" name="Google Shape;93;p6"/>
          <p:cNvSpPr txBox="1">
            <a:spLocks noGrp="1"/>
          </p:cNvSpPr>
          <p:nvPr>
            <p:ph type="sldNum" idx="12"/>
          </p:nvPr>
        </p:nvSpPr>
        <p:spPr>
          <a:xfrm>
            <a:off x="11364721" y="6260831"/>
            <a:ext cx="731600" cy="524800"/>
          </a:xfrm>
          <a:prstGeom prst="rect">
            <a:avLst/>
          </a:prstGeom>
          <a:noFill/>
          <a:ln>
            <a:noFill/>
          </a:ln>
        </p:spPr>
        <p:txBody>
          <a:bodyPr spcFirstLastPara="1" wrap="square" lIns="121900" tIns="121900" rIns="121900" bIns="121900" anchor="ctr" anchorCtr="0">
            <a:noAutofit/>
          </a:bodyPr>
          <a:lstStyle/>
          <a:p>
            <a:pPr defTabSz="1219170" eaLnBrk="1" fontAlgn="auto" hangingPunct="1"/>
            <a:fld id="{00000000-1234-1234-1234-123412341234}" type="slidenum">
              <a:rPr lang="en" kern="0">
                <a:solidFill>
                  <a:srgbClr val="737373"/>
                </a:solidFill>
              </a:rPr>
              <a:pPr defTabSz="1219170" eaLnBrk="1" fontAlgn="auto" hangingPunct="1"/>
              <a:t>9</a:t>
            </a:fld>
            <a:endParaRPr kern="0">
              <a:solidFill>
                <a:srgbClr val="737373"/>
              </a:solidFill>
            </a:endParaRPr>
          </a:p>
        </p:txBody>
      </p:sp>
    </p:spTree>
  </p:cSld>
  <p:clrMapOvr>
    <a:masterClrMapping/>
  </p:clrMapOvr>
</p:sld>
</file>

<file path=ppt/theme/theme1.xml><?xml version="1.0" encoding="utf-8"?>
<a:theme xmlns:a="http://schemas.openxmlformats.org/drawingml/2006/main" name="Title slide">
  <a:themeElements>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6" id="{263C96D0-8883-4F1D-BD5E-18616D4C1761}" vid="{0D6AB0E4-0594-44ED-8CCC-DBC65F31BC06}"/>
    </a:ext>
  </a:ext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IEEE 802 Template</Template>
  <TotalTime>5015</TotalTime>
  <Words>5094</Words>
  <Application>Microsoft Office PowerPoint</Application>
  <PresentationFormat>Widescreen</PresentationFormat>
  <Paragraphs>668</Paragraphs>
  <Slides>47</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47</vt:i4>
      </vt:variant>
    </vt:vector>
  </HeadingPairs>
  <TitlesOfParts>
    <vt:vector size="56" baseType="lpstr">
      <vt:lpstr>Arial</vt:lpstr>
      <vt:lpstr>Calibri</vt:lpstr>
      <vt:lpstr>Proxima Nova</vt:lpstr>
      <vt:lpstr>Roboto</vt:lpstr>
      <vt:lpstr>tahoma</vt:lpstr>
      <vt:lpstr>Times New Roman</vt:lpstr>
      <vt:lpstr>Wingdings</vt:lpstr>
      <vt:lpstr>Title slide</vt:lpstr>
      <vt:lpstr>Material</vt:lpstr>
      <vt:lpstr>Executive Secretary Report for July Plenary - Montreal</vt:lpstr>
      <vt:lpstr>Event Conduct and Safety Statement </vt:lpstr>
      <vt:lpstr>Event Conduct and Safety Statement</vt:lpstr>
      <vt:lpstr>Title and text slide</vt:lpstr>
      <vt:lpstr>6.02  Montreal - 2024 July 802 Plenary - Things to Know Slide deck is on Mentor: 802 EC-24/0123r0: </vt:lpstr>
      <vt:lpstr>July 2024 IEEE 802 Plenary Session</vt:lpstr>
      <vt:lpstr>Meeting Planner Contact Information</vt:lpstr>
      <vt:lpstr>Network Access and Support Information </vt:lpstr>
      <vt:lpstr>Audio Visual Support – Onsite support</vt:lpstr>
      <vt:lpstr>Badge Pick Up and In Person Registration Times and Location</vt:lpstr>
      <vt:lpstr>  IEEE 802 Newcomer Orientation Monday July 8th 11:00 AM or 10:00 PM ET</vt:lpstr>
      <vt:lpstr>Schedule of Meetings and Attendance</vt:lpstr>
      <vt:lpstr>Le Centre Sheraton Montreal All Floors Meeting Space Map </vt:lpstr>
      <vt:lpstr>Food and Beverage Breaks</vt:lpstr>
      <vt:lpstr>  IEEE 802 Social  Wednesday July 17th at 6:30 PM</vt:lpstr>
      <vt:lpstr>Quick Start Guide to Local information in Montreal</vt:lpstr>
      <vt:lpstr>Nearby Emergency &amp; Health Services</vt:lpstr>
      <vt:lpstr>General Shops &amp; Services</vt:lpstr>
      <vt:lpstr>Thanks for helping us make this session a success, we look forward to working with you again!</vt:lpstr>
      <vt:lpstr>2024 July IEEE 802 Plenary Registration report as of 07/13/2024</vt:lpstr>
      <vt:lpstr>PowerPoint Presentation</vt:lpstr>
      <vt:lpstr>PowerPoint Presentation</vt:lpstr>
      <vt:lpstr>PowerPoint Presentation</vt:lpstr>
      <vt:lpstr>Suggested best practices</vt:lpstr>
      <vt:lpstr>Mixed-mode Meeting Protocol</vt:lpstr>
      <vt:lpstr>6.03  "Future Venues“</vt:lpstr>
      <vt:lpstr>Registration for the July IEEE 802 plenary session</vt:lpstr>
      <vt:lpstr>Straw Poll needed today!</vt:lpstr>
      <vt:lpstr>Request for 802 WG Item for Closing Plenaries:</vt:lpstr>
      <vt:lpstr>Status of IEEE 802 Plenary Contracts</vt:lpstr>
      <vt:lpstr>Future 802 Plenary Venue Contract Status</vt:lpstr>
      <vt:lpstr>Future Venue AdHocs  --</vt:lpstr>
      <vt:lpstr>Next Venue Meeting planning – Thurs 7:30 am</vt:lpstr>
      <vt:lpstr>Future Venues AdHoc – Thurs 8 am</vt:lpstr>
      <vt:lpstr>Future 802 Plenary Venue Contract Status</vt:lpstr>
      <vt:lpstr>Future Issues </vt:lpstr>
      <vt:lpstr>Executive Secretary Agenda Items</vt:lpstr>
      <vt:lpstr>Straw Poll: Return to This Venue:  (Sheraton Le Centre Montreal)</vt:lpstr>
      <vt:lpstr>Venue Polls (continued) (Sheraton Le Centre Montreal)</vt:lpstr>
      <vt:lpstr>Future 802 Plenary Venue Contract Status</vt:lpstr>
      <vt:lpstr>2024 November IEEE 802 Mixed-mode Plenary - Vancouver</vt:lpstr>
      <vt:lpstr>Proposed Meeting Fees for 2024 November 802 Plenary</vt:lpstr>
      <vt:lpstr>Future Issues </vt:lpstr>
      <vt:lpstr>2025 Session Registration Fees</vt:lpstr>
      <vt:lpstr>8.033 Executive Secretary Report</vt:lpstr>
      <vt:lpstr>8.04 Monthly IEEE 802 LMSC Telecons</vt:lpstr>
      <vt:lpstr>8.05 Call for Tutorials for November 2024</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Secretary Report for July Plenary - Montreal</dc:title>
  <dc:subject/>
  <dc:creator>Jon Rosdahl</dc:creator>
  <cp:keywords>IEEE 802 Plenary</cp:keywords>
  <dc:description>Jon Rosdahl, Qualcomm</dc:description>
  <cp:lastModifiedBy>Jon Rosdahl</cp:lastModifiedBy>
  <cp:revision>3</cp:revision>
  <dcterms:created xsi:type="dcterms:W3CDTF">2024-07-13T20:54:22Z</dcterms:created>
  <dcterms:modified xsi:type="dcterms:W3CDTF">2024-07-19T20:23:39Z</dcterms:modified>
  <cp:category>July 2024</cp:category>
</cp:coreProperties>
</file>