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61" r:id="rId3"/>
    <p:sldId id="287" r:id="rId4"/>
    <p:sldId id="288" r:id="rId5"/>
    <p:sldId id="289" r:id="rId6"/>
    <p:sldId id="677" r:id="rId7"/>
    <p:sldId id="672" r:id="rId8"/>
    <p:sldId id="710" r:id="rId9"/>
    <p:sldId id="686" r:id="rId10"/>
    <p:sldId id="691" r:id="rId11"/>
    <p:sldId id="278" r:id="rId12"/>
    <p:sldId id="281" r:id="rId13"/>
    <p:sldId id="280" r:id="rId14"/>
    <p:sldId id="279" r:id="rId15"/>
    <p:sldId id="698" r:id="rId16"/>
    <p:sldId id="705" r:id="rId17"/>
    <p:sldId id="699" r:id="rId18"/>
    <p:sldId id="661" r:id="rId19"/>
    <p:sldId id="668" r:id="rId20"/>
    <p:sldId id="708" r:id="rId21"/>
    <p:sldId id="359" r:id="rId22"/>
    <p:sldId id="707" r:id="rId23"/>
    <p:sldId id="709" r:id="rId24"/>
    <p:sldId id="702" r:id="rId25"/>
    <p:sldId id="257" r:id="rId26"/>
    <p:sldId id="704" r:id="rId27"/>
    <p:sldId id="694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AFD"/>
    <a:srgbClr val="8FE2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488" autoAdjust="0"/>
  </p:normalViewPr>
  <p:slideViewPr>
    <p:cSldViewPr>
      <p:cViewPr varScale="1">
        <p:scale>
          <a:sx n="87" d="100"/>
          <a:sy n="87" d="100"/>
        </p:scale>
        <p:origin x="396" y="60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048410" y="733245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8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r>
              <a:rPr lang="en-US" sz="4000" dirty="0"/>
              <a:t>135th Plenary Session</a:t>
            </a:r>
            <a:br>
              <a:rPr lang="en-US" sz="4000" dirty="0"/>
            </a:br>
            <a:r>
              <a:rPr lang="en-US" sz="2800" dirty="0"/>
              <a:t>(6th mixed mode Plenary Session)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10 March 2024 to</a:t>
            </a:r>
            <a:br>
              <a:rPr lang="en-US" sz="4000" dirty="0"/>
            </a:br>
            <a:r>
              <a:rPr lang="en-US" sz="4000" dirty="0"/>
              <a:t>15 March 2024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DCN ec-24-0067-01-00EC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dirty="0"/>
              <a:t>3.01 802 Elected Positions – Active Groups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33734"/>
              </p:ext>
            </p:extLst>
          </p:nvPr>
        </p:nvGraphicFramePr>
        <p:xfrm>
          <a:off x="228600" y="726441"/>
          <a:ext cx="10957089" cy="634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35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1994376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185813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2691800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  <a:gridCol w="2786744">
                  <a:extLst>
                    <a:ext uri="{9D8B030D-6E8A-4147-A177-3AD203B41FA5}">
                      <a16:colId xmlns:a16="http://schemas.microsoft.com/office/drawing/2014/main" val="1624792623"/>
                    </a:ext>
                  </a:extLst>
                </a:gridCol>
              </a:tblGrid>
              <a:tr h="4450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Vote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Endorse. / </a:t>
                      </a:r>
                      <a:r>
                        <a:rPr lang="en-US" sz="2400" dirty="0" err="1"/>
                        <a:t>Affil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 LMSC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  <a:r>
                        <a:rPr lang="en-US" sz="1400" dirty="0" err="1"/>
                        <a:t>Gilb</a:t>
                      </a:r>
                      <a:endParaRPr lang="en-US" sz="14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tbd</a:t>
                      </a:r>
                      <a:endParaRPr lang="en-US" sz="14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Glenn Parsons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 / 0 /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Jessy Rouyer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 / 0 / 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802.3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David Law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143 / 0 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Adam Healey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146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Robert Stacey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336/ 17 / 30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8253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 Rosdahl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357 / 16 / 18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26078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Stephen McCann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338 / 06 / 10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0363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802.15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Clint Powell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0933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Ann Krieger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0689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 Beecher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52539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802.18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 Au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32 / 0/ 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3614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 </a:t>
                      </a:r>
                      <a:r>
                        <a:rPr lang="en-US" sz="1400" dirty="0" err="1"/>
                        <a:t>Petrick</a:t>
                      </a:r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 / 1/  2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77826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Gaurav Patwardhan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/ 2 / 3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79231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802.19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Tuncer </a:t>
                      </a:r>
                      <a:r>
                        <a:rPr lang="en-US" sz="1400" dirty="0" err="1"/>
                        <a:t>Baykas</a:t>
                      </a:r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/ 0 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4935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Shellhammer</a:t>
                      </a:r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/ 0 / 1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46993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r>
                        <a:rPr lang="en-US" sz="1400" dirty="0"/>
                        <a:t>802.24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 Godfrey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/ 0 / 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14171"/>
                  </a:ext>
                </a:extLst>
              </a:tr>
              <a:tr h="4898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Ben Rolfe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/ 0 / 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6491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30000" y="6172200"/>
            <a:ext cx="406400" cy="457200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C966-1440-4D66-9A63-12FBEAAE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125200" cy="1143000"/>
          </a:xfrm>
        </p:spPr>
        <p:txBody>
          <a:bodyPr/>
          <a:lstStyle/>
          <a:p>
            <a:r>
              <a:rPr lang="en-US" dirty="0"/>
              <a:t>3.01 Motion – IEEE 802 Standards Committee WG / TAG Officer Confirmations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C56A-5149-41E8-ABBA-8FB1605A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Per IEEE 802 WG P&amp;P Section 3.1 Election or Appointment of Officers  </a:t>
            </a:r>
          </a:p>
          <a:p>
            <a:pPr marL="400050" lvl="1" indent="0">
              <a:buNone/>
            </a:pPr>
            <a:r>
              <a:rPr lang="en-US" sz="2000" dirty="0"/>
              <a:t>A Working Group may elect a new Chair or Vice Chair at any plenary session, subject to confirmation by the IEEE 802 LMSC Sponsor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 to confirm the 802 LMSC elected positions on slide 10 of </a:t>
            </a:r>
            <a:br>
              <a:rPr lang="en-US" sz="2400" dirty="0"/>
            </a:br>
            <a:r>
              <a:rPr lang="en-US" sz="2400" dirty="0"/>
              <a:t>ec-24-0067-01-00EC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Vice-Chair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Moved: James </a:t>
            </a:r>
            <a:r>
              <a:rPr lang="en-US" sz="2400" dirty="0" err="1"/>
              <a:t>Gilb</a:t>
            </a:r>
            <a:r>
              <a:rPr lang="en-US" sz="2400" dirty="0"/>
              <a:t> 		Second: John </a:t>
            </a:r>
            <a:r>
              <a:rPr lang="en-US" sz="2400" dirty="0" err="1"/>
              <a:t>D’Ambrosia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 voting member of the LMSC Executive Committee are eligible to vote.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1503E-FC77-43F5-8C74-C89D8F3EF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1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D923-24C6-4964-989D-90F7091B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10896600" cy="1143000"/>
          </a:xfrm>
        </p:spPr>
        <p:txBody>
          <a:bodyPr/>
          <a:lstStyle/>
          <a:p>
            <a:r>
              <a:rPr lang="en-US" dirty="0"/>
              <a:t>3.02 Motion – IEEE 802 LMSC Chair 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9A551-0E77-49CB-A2C9-9F1772204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70C59-004B-4658-AA15-9DD470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2100"/>
            <a:ext cx="1158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Per IEEE 802 LMSC P&amp;P Section 3.1 Election or appointment of LMSC officers</a:t>
            </a:r>
          </a:p>
          <a:p>
            <a:pPr marL="457200" lvl="1" indent="0">
              <a:buNone/>
            </a:pPr>
            <a:r>
              <a:rPr lang="en-US" sz="2400" dirty="0"/>
              <a:t>The LMSC Chair is </a:t>
            </a:r>
            <a:r>
              <a:rPr lang="en-US" sz="2400" b="1" dirty="0"/>
              <a:t>elected by the WG Chairs and TAG Chairs who are Voting Members</a:t>
            </a:r>
            <a:r>
              <a:rPr lang="en-US" sz="2400" dirty="0"/>
              <a:t> of the LMSC and is confirmed by the Computer Society VP of Standards Activities.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LMSC Chair Election</a:t>
            </a:r>
            <a:br>
              <a:rPr lang="en-US" sz="2800" dirty="0"/>
            </a:br>
            <a:r>
              <a:rPr lang="en-US" sz="2800" dirty="0"/>
              <a:t>	candidate: James </a:t>
            </a:r>
            <a:r>
              <a:rPr lang="en-US" sz="2800" dirty="0" err="1"/>
              <a:t>Gilb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tally: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7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1143000"/>
          </a:xfrm>
        </p:spPr>
        <p:txBody>
          <a:bodyPr/>
          <a:lstStyle/>
          <a:p>
            <a:r>
              <a:rPr lang="en-US" dirty="0"/>
              <a:t>3.03 802 Voting Positions Appointed by Chair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02860"/>
              </p:ext>
            </p:extLst>
          </p:nvPr>
        </p:nvGraphicFramePr>
        <p:xfrm>
          <a:off x="914400" y="1828800"/>
          <a:ext cx="103632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2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2423474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Endorse/ </a:t>
                      </a:r>
                      <a:r>
                        <a:rPr lang="en-US" sz="3200" dirty="0" err="1"/>
                        <a:t>Affil</a:t>
                      </a:r>
                      <a:r>
                        <a:rPr lang="en-US" sz="32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802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David </a:t>
                      </a:r>
                      <a:r>
                        <a:rPr lang="en-US" sz="1800" dirty="0" err="1"/>
                        <a:t>Halasz</a:t>
                      </a:r>
                      <a:endParaRPr lang="en-US" sz="18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George Zimmerman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Executive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Jon Rosdahl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Recording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John D’Ambrosia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Clint Chaplin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1D0B9-ED0D-BBAC-C110-5602E1741711}"/>
              </a:ext>
            </a:extLst>
          </p:cNvPr>
          <p:cNvSpPr txBox="1"/>
          <p:nvPr/>
        </p:nvSpPr>
        <p:spPr>
          <a:xfrm>
            <a:off x="457200" y="4432518"/>
            <a:ext cx="11277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Move to confirm the slate of appointments listed in  the table on slide 13 of EC-24-0067-01-00EC</a:t>
            </a:r>
          </a:p>
          <a:p>
            <a:r>
              <a:rPr lang="en-US" sz="2800" dirty="0"/>
              <a:t>Moved: James </a:t>
            </a:r>
            <a:r>
              <a:rPr lang="en-US" sz="2800" dirty="0" err="1"/>
              <a:t>Gilb</a:t>
            </a:r>
            <a:r>
              <a:rPr lang="en-US" sz="2800" dirty="0"/>
              <a:t>		Second: Adam Healey</a:t>
            </a:r>
          </a:p>
          <a:p>
            <a:endParaRPr lang="en-US" sz="2800" dirty="0"/>
          </a:p>
          <a:p>
            <a:r>
              <a:rPr lang="en-US" sz="2800" dirty="0"/>
              <a:t>All voting member of the LMSC Executive Committee are eligible to vote.</a:t>
            </a:r>
          </a:p>
        </p:txBody>
      </p:sp>
    </p:spTree>
    <p:extLst>
      <p:ext uri="{BB962C8B-B14F-4D97-AF65-F5344CB8AC3E}">
        <p14:creationId xmlns:p14="http://schemas.microsoft.com/office/powerpoint/2010/main" val="253092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1ACD-6FA7-4E49-B785-2628525F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201400" cy="1143000"/>
          </a:xfrm>
        </p:spPr>
        <p:txBody>
          <a:bodyPr/>
          <a:lstStyle/>
          <a:p>
            <a:r>
              <a:rPr lang="en-US" sz="2800" dirty="0"/>
              <a:t>3.04 Motion - IEEE 802 LMSC Non-voting Positions Appointed by Chair</a:t>
            </a:r>
            <a:br>
              <a:rPr lang="en-US" sz="2800" dirty="0"/>
            </a:br>
            <a:r>
              <a:rPr lang="en-US" sz="2800" dirty="0"/>
              <a:t> Hibernating Chairs, Members Emeriti and Standing 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8D8F-2DF9-4551-87F0-65D7EAEA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Per IEEE 802 P&amp;P Section 4 Membership   </a:t>
            </a:r>
          </a:p>
          <a:p>
            <a:pPr marL="400050" lvl="1" indent="0">
              <a:buNone/>
            </a:pPr>
            <a:r>
              <a:rPr lang="en-US" sz="2000" dirty="0"/>
              <a:t>Appointment to each non-voting membership position is subject to confirmation by the LMSC.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 dirty="0"/>
              <a:t>Move to confirm Hibernating Chairs, Emeriti and Standing Committee (SC) appointed positions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 Hibernating Working Group Chairs: </a:t>
            </a:r>
            <a:br>
              <a:rPr lang="en-US" sz="1800" dirty="0"/>
            </a:br>
            <a:r>
              <a:rPr lang="en-US" sz="1800" dirty="0"/>
              <a:t>	802.16 - Roger Marks, 802.21 - Subir Das and 802.22 - Apurva </a:t>
            </a:r>
            <a:r>
              <a:rPr lang="en-US" sz="1800" dirty="0" err="1"/>
              <a:t>Mody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- Member Emeritus Positions:</a:t>
            </a:r>
            <a:br>
              <a:rPr lang="en-US" sz="1800" dirty="0"/>
            </a:br>
            <a:r>
              <a:rPr lang="en-US" sz="1800" dirty="0"/>
              <a:t>	Associate Treasurer – Jason </a:t>
            </a:r>
            <a:r>
              <a:rPr lang="en-US" sz="1800" dirty="0" err="1"/>
              <a:t>Potterf</a:t>
            </a:r>
            <a:r>
              <a:rPr lang="en-US" sz="1800" dirty="0"/>
              <a:t>,  802 Advisor - Geoff Thompson, Past Chair – Paul Nikolich</a:t>
            </a:r>
            <a:br>
              <a:rPr lang="en-US" sz="1800" dirty="0"/>
            </a:br>
            <a:r>
              <a:rPr lang="en-US" sz="1800" dirty="0"/>
              <a:t>- Standing Committee Chairs: </a:t>
            </a:r>
            <a:br>
              <a:rPr lang="en-US" sz="1800" dirty="0"/>
            </a:br>
            <a:r>
              <a:rPr lang="en-US" sz="1800" dirty="0"/>
              <a:t>	802/JTC1- Peter Yee; 802/ITU- Glenn Parsons; 802/Public Visibility-Tuncer </a:t>
            </a:r>
            <a:r>
              <a:rPr lang="en-US" sz="1800" dirty="0" err="1"/>
              <a:t>Baykas</a:t>
            </a:r>
            <a:r>
              <a:rPr lang="en-US" sz="1800" dirty="0"/>
              <a:t>; </a:t>
            </a:r>
            <a:br>
              <a:rPr lang="en-US" sz="1800" dirty="0"/>
            </a:br>
            <a:r>
              <a:rPr lang="en-US" sz="1800" dirty="0"/>
              <a:t>	802/IETF- Dorothy Stanley; 802/Wireless Chairs-Dorothy Stanley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voting member of the LMSC Executive Committee are eligible to vote.</a:t>
            </a:r>
          </a:p>
          <a:p>
            <a:pPr marL="0" indent="0">
              <a:buNone/>
            </a:pPr>
            <a:r>
              <a:rPr lang="en-US" sz="2000" dirty="0"/>
              <a:t>Moved: Jon </a:t>
            </a:r>
            <a:r>
              <a:rPr lang="en-US" sz="2000" dirty="0" err="1"/>
              <a:t>Rosdahl</a:t>
            </a:r>
            <a:r>
              <a:rPr lang="en-US" sz="2000" dirty="0"/>
              <a:t>	Second: Adam Healey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3D70A-E51A-4382-8E8F-C3D07AF65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8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CE95-6EC9-4421-876D-18663EBB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1143000"/>
          </a:xfrm>
        </p:spPr>
        <p:txBody>
          <a:bodyPr/>
          <a:lstStyle/>
          <a:p>
            <a:r>
              <a:rPr lang="en-US" dirty="0"/>
              <a:t>3.041 Welcome new LMSC leadership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3AB7-BA32-4A88-8596-4E030F1B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Dave </a:t>
            </a:r>
            <a:r>
              <a:rPr lang="en-US" dirty="0" err="1"/>
              <a:t>Halasz</a:t>
            </a:r>
            <a:r>
              <a:rPr lang="en-US" dirty="0"/>
              <a:t> – 802 Vice Chair</a:t>
            </a:r>
          </a:p>
          <a:p>
            <a:r>
              <a:rPr lang="en-US" dirty="0"/>
              <a:t>Jason </a:t>
            </a:r>
            <a:r>
              <a:rPr lang="en-US" dirty="0" err="1"/>
              <a:t>Potterf</a:t>
            </a:r>
            <a:r>
              <a:rPr lang="en-US" dirty="0"/>
              <a:t> – 802 Assistant Treasurer</a:t>
            </a:r>
          </a:p>
          <a:p>
            <a:r>
              <a:rPr lang="en-US" dirty="0"/>
              <a:t>Stephen McCann – 802.11 Vice Chair</a:t>
            </a:r>
          </a:p>
          <a:p>
            <a:r>
              <a:rPr lang="en-US" dirty="0"/>
              <a:t>Gaurav Patwardhan – 802.18 TAG Vice 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FD871-DD5E-4A7C-BC5D-E6575872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4221-4482-44C0-B672-CFAD6E72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3.05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F369-2560-41BF-B489-05E3C60D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Outgoing IEEE 802 LMSC Leadership – Thank You!</a:t>
            </a:r>
          </a:p>
          <a:p>
            <a:pPr lvl="1"/>
            <a:r>
              <a:rPr lang="en-US" dirty="0"/>
              <a:t>Dorothy Stanley 		802.11 WG Chair (06 years)</a:t>
            </a:r>
          </a:p>
          <a:p>
            <a:pPr lvl="1"/>
            <a:r>
              <a:rPr lang="en-US" dirty="0"/>
              <a:t>Stuart Kerry			802.18 TAG Vice Chair (03 years)</a:t>
            </a:r>
          </a:p>
          <a:p>
            <a:pPr lvl="1"/>
            <a:r>
              <a:rPr lang="en-US" dirty="0"/>
              <a:t>Roger Marks 			802 Vice Chair (06 years)</a:t>
            </a:r>
          </a:p>
          <a:p>
            <a:pPr lvl="1"/>
            <a:r>
              <a:rPr lang="en-US" dirty="0"/>
              <a:t>Paul Nikolich			802 Chair (22 years)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CCA8-9216-44C2-A9EF-7930821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8.06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5715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8.07 802/SA Meeting Reminder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2014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71E45-81A2-DC81-AAB3-391029982328}"/>
              </a:ext>
            </a:extLst>
          </p:cNvPr>
          <p:cNvSpPr txBox="1"/>
          <p:nvPr/>
        </p:nvSpPr>
        <p:spPr>
          <a:xfrm>
            <a:off x="3048000" y="29673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None at this time</a:t>
            </a:r>
          </a:p>
        </p:txBody>
      </p:sp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48D5-EDC4-375E-6AD7-DC4B18FE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9.00 Any 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65BA-DD7F-F5B5-AEE2-0A53B670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tbd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6EF5-9CDC-F8A2-C5BE-73EF6DE3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Closing EC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6920B-6779-C141-186F-E22862869AA5}"/>
              </a:ext>
            </a:extLst>
          </p:cNvPr>
          <p:cNvSpPr txBox="1"/>
          <p:nvPr/>
        </p:nvSpPr>
        <p:spPr>
          <a:xfrm>
            <a:off x="3581400" y="2514600"/>
            <a:ext cx="4858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Please stay for a photograph immediately after the meeting adjourns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C578-6A90-B495-46F8-965CC311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0589F-9EB2-C7F8-70F7-945DFE43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D3EA-EA2D-D252-C24C-2DD434BA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61DDF-914B-EEF8-9431-7817A789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11201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29E4-828E-4702-8E43-90D61EB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93" y="123940"/>
            <a:ext cx="10363200" cy="1143000"/>
          </a:xfrm>
        </p:spPr>
        <p:txBody>
          <a:bodyPr/>
          <a:lstStyle/>
          <a:p>
            <a:r>
              <a:rPr lang="en-US" dirty="0"/>
              <a:t>March 2022 Registrant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4790B-B1E5-448D-B3B1-00E62317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AFDE-2242-4B96-AF6E-6B52B74F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0" y="1266940"/>
            <a:ext cx="112095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251BD4-A190-474D-AD75-5E4380C14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1387"/>
              </p:ext>
            </p:extLst>
          </p:nvPr>
        </p:nvGraphicFramePr>
        <p:xfrm>
          <a:off x="604774" y="578961"/>
          <a:ext cx="5003546" cy="5244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5626">
                  <a:extLst>
                    <a:ext uri="{9D8B030D-6E8A-4147-A177-3AD203B41FA5}">
                      <a16:colId xmlns:a16="http://schemas.microsoft.com/office/drawing/2014/main" val="2237359581"/>
                    </a:ext>
                  </a:extLst>
                </a:gridCol>
                <a:gridCol w="725351">
                  <a:extLst>
                    <a:ext uri="{9D8B030D-6E8A-4147-A177-3AD203B41FA5}">
                      <a16:colId xmlns:a16="http://schemas.microsoft.com/office/drawing/2014/main" val="2725725907"/>
                    </a:ext>
                  </a:extLst>
                </a:gridCol>
                <a:gridCol w="1682569">
                  <a:extLst>
                    <a:ext uri="{9D8B030D-6E8A-4147-A177-3AD203B41FA5}">
                      <a16:colId xmlns:a16="http://schemas.microsoft.com/office/drawing/2014/main" val="2535638205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Continent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67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241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Canada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716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Brazil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Americas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A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1585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3093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Japan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400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Republic of Korea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651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8747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Taiwan (Province of China)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8710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Russian Federation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6608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Singapore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0452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Australia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Asia/Oceania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4911"/>
                  </a:ext>
                </a:extLst>
              </a:tr>
              <a:tr h="52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Germany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9150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Israel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9918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Kingdom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Europe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9753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FB590B-0660-4838-B7FF-8B6FCB6DC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88542"/>
              </p:ext>
            </p:extLst>
          </p:nvPr>
        </p:nvGraphicFramePr>
        <p:xfrm>
          <a:off x="6005830" y="578961"/>
          <a:ext cx="5308346" cy="5907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534">
                  <a:extLst>
                    <a:ext uri="{9D8B030D-6E8A-4147-A177-3AD203B41FA5}">
                      <a16:colId xmlns:a16="http://schemas.microsoft.com/office/drawing/2014/main" val="2693050909"/>
                    </a:ext>
                  </a:extLst>
                </a:gridCol>
                <a:gridCol w="1030746">
                  <a:extLst>
                    <a:ext uri="{9D8B030D-6E8A-4147-A177-3AD203B41FA5}">
                      <a16:colId xmlns:a16="http://schemas.microsoft.com/office/drawing/2014/main" val="706091665"/>
                    </a:ext>
                  </a:extLst>
                </a:gridCol>
                <a:gridCol w="1785066">
                  <a:extLst>
                    <a:ext uri="{9D8B030D-6E8A-4147-A177-3AD203B41FA5}">
                      <a16:colId xmlns:a16="http://schemas.microsoft.com/office/drawing/2014/main" val="3328263095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Continent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664998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France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1399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Netherlands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90995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Sweden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3497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6927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Ireland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30316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Austria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6015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Turkey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8433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Switzerland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45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Finland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7194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1077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Norway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42511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Italy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4945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Hungary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34082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South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1342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Luxembourg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5848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Czech Republic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22601"/>
                  </a:ext>
                </a:extLst>
              </a:tr>
              <a:tr h="2731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Belgium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Europe Africa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1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0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0F72-F7F7-41CA-9D09-FDF0687F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11353800" cy="1143000"/>
          </a:xfrm>
        </p:spPr>
        <p:txBody>
          <a:bodyPr/>
          <a:lstStyle/>
          <a:p>
            <a:r>
              <a:rPr lang="en-US" dirty="0"/>
              <a:t>MAR 2022 &amp; NOV 2021 Registrant Time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5F257-24B5-42DC-9703-95F0DE57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337FC-5D5C-406B-8F20-72BB297A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4" y="2038991"/>
            <a:ext cx="12057314" cy="3306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6D037-CCD6-4653-90D4-49374A61E2F8}"/>
              </a:ext>
            </a:extLst>
          </p:cNvPr>
          <p:cNvSpPr txBox="1"/>
          <p:nvPr/>
        </p:nvSpPr>
        <p:spPr>
          <a:xfrm>
            <a:off x="2209800" y="5639800"/>
            <a:ext cx="240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925 registrants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D6B0B-25D8-4550-87D3-EB353AF9F3A0}"/>
              </a:ext>
            </a:extLst>
          </p:cNvPr>
          <p:cNvSpPr txBox="1"/>
          <p:nvPr/>
        </p:nvSpPr>
        <p:spPr>
          <a:xfrm>
            <a:off x="8342216" y="5612107"/>
            <a:ext cx="240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1095 registrants</a:t>
            </a:r>
          </a:p>
        </p:txBody>
      </p:sp>
    </p:spTree>
    <p:extLst>
      <p:ext uri="{BB962C8B-B14F-4D97-AF65-F5344CB8AC3E}">
        <p14:creationId xmlns:p14="http://schemas.microsoft.com/office/powerpoint/2010/main" val="297036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4334-ADBF-452C-8BD5-E45A6FE1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 2022 802 LMSC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177C-C74C-4DE7-9779-B8A8842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8CF440-0909-4255-A213-527EB9AF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10" y="2051183"/>
            <a:ext cx="5727290" cy="3184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40B3C-9CDA-49E1-A4CD-2EB1A158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51183"/>
            <a:ext cx="5677977" cy="31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2.01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5494"/>
            <a:ext cx="112776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#1: Please use IMAT to log your attendance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#2: Please remind your groups to consider nominating individuals to leadership positions in the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IEEE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Computer Society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Standards Association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sz="4000" dirty="0"/>
          </a:p>
          <a:p>
            <a:pPr lvl="1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3703-1D79-DCFD-B282-475281FD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3.001 Endorsement/Affiliation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B605-0402-253D-A3A7-DD9D5F1BD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A6F69-AADF-22B9-C28C-B6176604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53" y="1676400"/>
            <a:ext cx="10591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IEEE 802 LMSC Elections to be conducted at the March 2024 Plenary Session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802 Working Group and Technical Advisory Groups to hold elections for Chair and Vice Chair positions during the plenary session</a:t>
            </a:r>
          </a:p>
          <a:p>
            <a:pPr lvl="1"/>
            <a:r>
              <a:rPr lang="en-US" sz="1800" dirty="0"/>
              <a:t>Reminder to Chairs, please record and report numerical results of all elections</a:t>
            </a:r>
            <a:endParaRPr lang="en-US" sz="2000" dirty="0"/>
          </a:p>
          <a:p>
            <a:r>
              <a:rPr lang="en-US" sz="2400" dirty="0"/>
              <a:t>802 Executive Committee Elections/Confirmations at the closing 802 EC meeting</a:t>
            </a:r>
          </a:p>
          <a:p>
            <a:pPr lvl="1"/>
            <a:r>
              <a:rPr lang="en-US" sz="1800" dirty="0"/>
              <a:t>802 LMSC Chair to be elected by non-appointed EC voting members</a:t>
            </a:r>
          </a:p>
          <a:p>
            <a:pPr lvl="1"/>
            <a:r>
              <a:rPr lang="en-US" sz="1800" dirty="0"/>
              <a:t>802 LMSC Appointed position candidates to be confirmed by EC voting members</a:t>
            </a:r>
          </a:p>
          <a:p>
            <a:pPr lvl="1"/>
            <a:r>
              <a:rPr lang="en-US" sz="1800" dirty="0"/>
              <a:t>802 LMSC WG/TAG Chair and Vice Chair position candidates to be confirmed by EC voting members</a:t>
            </a:r>
          </a:p>
          <a:p>
            <a:pPr lvl="1"/>
            <a:r>
              <a:rPr lang="en-US" sz="1800" dirty="0"/>
              <a:t>Non-voting 802 LMSC position candidates to be confirmed by EC voting members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3.01 March 2024 802 LMSC Elections</a:t>
            </a:r>
          </a:p>
        </p:txBody>
      </p:sp>
    </p:spTree>
    <p:extLst>
      <p:ext uri="{BB962C8B-B14F-4D97-AF65-F5344CB8AC3E}">
        <p14:creationId xmlns:p14="http://schemas.microsoft.com/office/powerpoint/2010/main" val="121973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A936-0D0A-441C-B08C-80283E4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1582400" cy="1143000"/>
          </a:xfrm>
        </p:spPr>
        <p:txBody>
          <a:bodyPr/>
          <a:lstStyle/>
          <a:p>
            <a:r>
              <a:rPr lang="en-US" dirty="0"/>
              <a:t>3.01 802 Chair and Appointed Officer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1FBF-D814-4B23-A021-BCD0BDBB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14500"/>
            <a:ext cx="11658600" cy="4114800"/>
          </a:xfrm>
        </p:spPr>
        <p:txBody>
          <a:bodyPr/>
          <a:lstStyle/>
          <a:p>
            <a:r>
              <a:rPr lang="en-US" sz="2000" dirty="0"/>
              <a:t>James </a:t>
            </a:r>
            <a:r>
              <a:rPr lang="en-US" sz="2000" dirty="0" err="1"/>
              <a:t>Gilb</a:t>
            </a:r>
            <a:r>
              <a:rPr lang="en-US" sz="2000" dirty="0"/>
              <a:t> is the only candidate standing for election as Chair of 802 LMSC</a:t>
            </a:r>
          </a:p>
          <a:p>
            <a:r>
              <a:rPr lang="en-US" sz="2000" dirty="0"/>
              <a:t>If </a:t>
            </a:r>
            <a:r>
              <a:rPr lang="en-US" sz="2000" dirty="0" err="1"/>
              <a:t>Gilb</a:t>
            </a:r>
            <a:r>
              <a:rPr lang="en-US" sz="2000" dirty="0"/>
              <a:t> is elected, he recommends Nikolich nominate the 802 Appointed Officer voting positions as follows: </a:t>
            </a:r>
            <a:br>
              <a:rPr lang="en-US" sz="2000" dirty="0"/>
            </a:br>
            <a:r>
              <a:rPr lang="en-US" sz="2000" dirty="0"/>
              <a:t>- First Vice Chair – David </a:t>
            </a:r>
            <a:r>
              <a:rPr lang="en-US" sz="2000" dirty="0" err="1"/>
              <a:t>Halasz</a:t>
            </a:r>
            <a:r>
              <a:rPr lang="en-US" sz="2000" dirty="0"/>
              <a:t>, Second Vice-Chair – George Zimmerman, </a:t>
            </a:r>
            <a:br>
              <a:rPr lang="en-US" sz="2000" dirty="0"/>
            </a:br>
            <a:r>
              <a:rPr lang="en-US" sz="2000" dirty="0"/>
              <a:t>- Recording Secretary - John </a:t>
            </a:r>
            <a:r>
              <a:rPr lang="en-US" sz="2000" dirty="0" err="1"/>
              <a:t>D’Ambrosia</a:t>
            </a:r>
            <a:r>
              <a:rPr lang="en-US" sz="2000" dirty="0"/>
              <a:t>, Executive Secretary - Jon </a:t>
            </a:r>
            <a:r>
              <a:rPr lang="en-US" sz="2000" dirty="0" err="1"/>
              <a:t>Rosdahl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- Treasurer – Clint Chaplin. </a:t>
            </a:r>
          </a:p>
          <a:p>
            <a:r>
              <a:rPr lang="en-US" sz="2000" dirty="0"/>
              <a:t>Nikolich also plans to appoint the following individuals to fill the non-voting positions of 802: </a:t>
            </a:r>
            <a:br>
              <a:rPr lang="en-US" sz="2000" dirty="0"/>
            </a:br>
            <a:r>
              <a:rPr lang="en-US" sz="2000" dirty="0"/>
              <a:t>- Member Emeriti Positions:</a:t>
            </a:r>
            <a:br>
              <a:rPr lang="en-US" sz="2000" dirty="0"/>
            </a:br>
            <a:r>
              <a:rPr lang="en-US" sz="2000" dirty="0"/>
              <a:t>	Associate Treasurer – Jason </a:t>
            </a:r>
            <a:r>
              <a:rPr lang="en-US" sz="2000" dirty="0" err="1"/>
              <a:t>Potterf</a:t>
            </a:r>
            <a:r>
              <a:rPr lang="en-US" sz="2000" dirty="0"/>
              <a:t>,  802 Advisor - Geoff Thompson, 802 Past Chair – Paul Nikolich</a:t>
            </a:r>
            <a:br>
              <a:rPr lang="en-US" sz="2000" dirty="0"/>
            </a:br>
            <a:r>
              <a:rPr lang="en-US" sz="2000" dirty="0"/>
              <a:t>- Hibernating Working Group Chairs: </a:t>
            </a:r>
            <a:br>
              <a:rPr lang="en-US" sz="2000" dirty="0"/>
            </a:br>
            <a:r>
              <a:rPr lang="en-US" sz="2000" dirty="0"/>
              <a:t>	802.16 - Roger Marks, 802.21 - Subir Das and 802.22 - Apurva </a:t>
            </a:r>
            <a:r>
              <a:rPr lang="en-US" sz="2000" dirty="0" err="1"/>
              <a:t>Mody</a:t>
            </a:r>
            <a:br>
              <a:rPr lang="en-US" sz="2000" dirty="0"/>
            </a:br>
            <a:r>
              <a:rPr lang="en-US" sz="2000" dirty="0"/>
              <a:t>- Standing Committee Chairs: </a:t>
            </a:r>
            <a:br>
              <a:rPr lang="en-US" sz="2000" dirty="0"/>
            </a:br>
            <a:r>
              <a:rPr lang="en-US" sz="2000" dirty="0"/>
              <a:t>	802/JTC1- Peter Yee; 802/ITU- Glenn Parsons; 802/PV-Tuncer </a:t>
            </a:r>
            <a:r>
              <a:rPr lang="en-US" sz="2000" dirty="0" err="1"/>
              <a:t>Baykas</a:t>
            </a:r>
            <a:r>
              <a:rPr lang="en-US" sz="2000" dirty="0"/>
              <a:t>; </a:t>
            </a:r>
            <a:br>
              <a:rPr lang="en-US" sz="2000" dirty="0"/>
            </a:br>
            <a:r>
              <a:rPr lang="en-US" sz="2000" dirty="0"/>
              <a:t>	802/IETF- Dorothy Stanley; 802/WC-Dorothy Stanley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Details of the March 2024 IEEE 802 LMSC Executive Committee election process are defined in </a:t>
            </a:r>
            <a:br>
              <a:rPr lang="en-US" sz="1800" dirty="0"/>
            </a:br>
            <a:r>
              <a:rPr lang="en-US" sz="1800" dirty="0"/>
              <a:t>https://mentor.ieee.org/802-ec/dcn/23/ec-23-0168-00-00EC-march-2024-802-ec-election-process.pdf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14B56-B338-49AC-99FF-76C07DC4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37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259890</TotalTime>
  <Words>1785</Words>
  <Application>Microsoft Office PowerPoint</Application>
  <PresentationFormat>Widescreen</PresentationFormat>
  <Paragraphs>338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Unicode MS</vt:lpstr>
      <vt:lpstr>Calibri</vt:lpstr>
      <vt:lpstr>Lucida Grande</vt:lpstr>
      <vt:lpstr>Times New Roman</vt:lpstr>
      <vt:lpstr>Verdana</vt:lpstr>
      <vt:lpstr>Default Design</vt:lpstr>
      <vt:lpstr>Office Theme</vt:lpstr>
      <vt:lpstr>IEEE 802 LMSC  135th Plenary Session (6th mixed mode Plenary Session)  10 March 2024 to 15 March 2024    </vt:lpstr>
      <vt:lpstr>2.01 Participant behavior in IEEE-SA activities is guided by the IEEE Codes of Ethics &amp; Conduct</vt:lpstr>
      <vt:lpstr>2.01 Participants in the IEEE-SA “individual process” shall act independently of others, including employers</vt:lpstr>
      <vt:lpstr>2.01 IEEE-SA standards activities shall allow the fair &amp; equitable consideration of all viewpoints</vt:lpstr>
      <vt:lpstr>3.00 Chair’s Announcements</vt:lpstr>
      <vt:lpstr>3.00 Chair’s Announcements</vt:lpstr>
      <vt:lpstr>3.001 Endorsement/Affiliation letters</vt:lpstr>
      <vt:lpstr>3.01 March 2024 802 LMSC Elections</vt:lpstr>
      <vt:lpstr>3.01 802 Chair and Appointed Officer Candidates</vt:lpstr>
      <vt:lpstr>3.01 802 Elected Positions – Active Groups</vt:lpstr>
      <vt:lpstr>3.01 Motion – IEEE 802 Standards Committee WG / TAG Officer Confirmations</vt:lpstr>
      <vt:lpstr>3.02 Motion – IEEE 802 LMSC Chair Election</vt:lpstr>
      <vt:lpstr>3.03 802 Voting Positions Appointed by Chair</vt:lpstr>
      <vt:lpstr>3.04 Motion - IEEE 802 LMSC Non-voting Positions Appointed by Chair  Hibernating Chairs, Members Emeriti and Standing Committee Chairs</vt:lpstr>
      <vt:lpstr>3.041 Welcome new LMSC leadership members</vt:lpstr>
      <vt:lpstr>3.05 Recognition</vt:lpstr>
      <vt:lpstr>8.06 EC Action Item recap</vt:lpstr>
      <vt:lpstr>8.07 802/SA Meeting Reminder</vt:lpstr>
      <vt:lpstr>9.00 Any other Business</vt:lpstr>
      <vt:lpstr>End of Closing EC Meeting</vt:lpstr>
      <vt:lpstr>appendix</vt:lpstr>
      <vt:lpstr>PowerPoint Presentation</vt:lpstr>
      <vt:lpstr>March 2022 Registrant Locations</vt:lpstr>
      <vt:lpstr>PowerPoint Presentation</vt:lpstr>
      <vt:lpstr>MAR 2022 &amp; NOV 2021 Registrant Time Zones</vt:lpstr>
      <vt:lpstr>MAR 2022 802 LMSC Analytics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4072</cp:revision>
  <cp:lastPrinted>2022-03-04T19:16:52Z</cp:lastPrinted>
  <dcterms:created xsi:type="dcterms:W3CDTF">2002-03-10T15:43:16Z</dcterms:created>
  <dcterms:modified xsi:type="dcterms:W3CDTF">2024-03-16T22:23:44Z</dcterms:modified>
</cp:coreProperties>
</file>