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handoutMasterIdLst>
    <p:handoutMasterId r:id="rId30"/>
  </p:handoutMasterIdLst>
  <p:sldIdLst>
    <p:sldId id="361" r:id="rId3"/>
    <p:sldId id="287" r:id="rId4"/>
    <p:sldId id="288" r:id="rId5"/>
    <p:sldId id="289" r:id="rId6"/>
    <p:sldId id="677" r:id="rId7"/>
    <p:sldId id="672" r:id="rId8"/>
    <p:sldId id="710" r:id="rId9"/>
    <p:sldId id="686" r:id="rId10"/>
    <p:sldId id="691" r:id="rId11"/>
    <p:sldId id="278" r:id="rId12"/>
    <p:sldId id="281" r:id="rId13"/>
    <p:sldId id="280" r:id="rId14"/>
    <p:sldId id="279" r:id="rId15"/>
    <p:sldId id="698" r:id="rId16"/>
    <p:sldId id="705" r:id="rId17"/>
    <p:sldId id="699" r:id="rId18"/>
    <p:sldId id="661" r:id="rId19"/>
    <p:sldId id="668" r:id="rId20"/>
    <p:sldId id="708" r:id="rId21"/>
    <p:sldId id="359" r:id="rId22"/>
    <p:sldId id="707" r:id="rId23"/>
    <p:sldId id="709" r:id="rId24"/>
    <p:sldId id="702" r:id="rId25"/>
    <p:sldId id="257" r:id="rId26"/>
    <p:sldId id="704" r:id="rId27"/>
    <p:sldId id="694" r:id="rId2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3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AAFD"/>
    <a:srgbClr val="8FE2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95488" autoAdjust="0"/>
  </p:normalViewPr>
  <p:slideViewPr>
    <p:cSldViewPr>
      <p:cViewPr varScale="1">
        <p:scale>
          <a:sx n="89" d="100"/>
          <a:sy n="89" d="100"/>
        </p:scale>
        <p:origin x="96" y="720"/>
      </p:cViewPr>
      <p:guideLst>
        <p:guide orient="horz" pos="1152"/>
        <p:guide pos="3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386" y="-108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6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509" y="6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r"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833489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509" y="8833489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9F042E5D-BF76-408E-AF8C-1E201793E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2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6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509" y="6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r"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701675"/>
            <a:ext cx="61960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99" y="4416746"/>
            <a:ext cx="5142016" cy="417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833489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509" y="8833489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3F4789A0-AAA0-4A8A-9A40-13BCD6237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51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701675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789A0-AAA0-4A8A-9A40-13BCD623760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2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21F72-5A2D-4EBF-9D13-D35A5BD67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FD272-7419-4152-A918-3B2CE6CB5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16C83-32D5-4183-8BB8-F71204289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B76B9-85C7-4C18-BFB5-33B122916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37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6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8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951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2" y="1981201"/>
            <a:ext cx="5077884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443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6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691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716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7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10AE4-85DC-4894-8AA6-C21874994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537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2" y="685803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3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171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Blueb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87ABBB-8493-4657-AF76-3FB0E8D54470}"/>
              </a:ext>
            </a:extLst>
          </p:cNvPr>
          <p:cNvSpPr/>
          <p:nvPr/>
        </p:nvSpPr>
        <p:spPr>
          <a:xfrm>
            <a:off x="615952" y="823388"/>
            <a:ext cx="1608667" cy="8043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cap="none" baseline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214308" indent="-128585">
              <a:buFont typeface="Lucida Grande"/>
              <a:buChar char="﹣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98840" indent="-82152" defTabSz="513147">
              <a:buFont typeface="Lucida Grande"/>
              <a:buChar char="･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ED3407E6-7882-40C3-8350-8BC5F1D49C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142503" y="6241965"/>
            <a:ext cx="979311" cy="2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77763-78F2-4310-9E3D-B9E137BE33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79A82-1A5E-4C7B-AFC0-111CA6C3130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DB1747-FC43-43A9-9309-44FED6084D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02" y="6267258"/>
            <a:ext cx="2092684" cy="28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19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AFA7F-DAC6-4AD4-9B8D-4F97BD840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56E78-B411-4A49-8A56-75D9C3D57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CEB37-5104-4A8D-B584-F10BB8385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EF0D1-CDA8-4A2C-97F1-BCCEC6248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5AC62-79C9-439A-9F92-7BF53B4E8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02C4A-262E-4FC3-8014-622FD9074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BC5D-32F8-4359-BF9B-38DBA3AD3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9D398DEB-576E-470D-A31C-B5D1605DD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2" y="685803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2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8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6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20" y="6475416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6" y="6475415"/>
            <a:ext cx="314189" cy="138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900" dirty="0">
                <a:solidFill>
                  <a:srgbClr val="000000"/>
                </a:solidFill>
              </a:rPr>
              <a:t>Report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5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802.11-19/1753r0</a:t>
            </a:r>
          </a:p>
        </p:txBody>
      </p:sp>
    </p:spTree>
    <p:extLst>
      <p:ext uri="{BB962C8B-B14F-4D97-AF65-F5344CB8AC3E}">
        <p14:creationId xmlns:p14="http://schemas.microsoft.com/office/powerpoint/2010/main" val="102857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/>
  <p:txStyles>
    <p:titleStyle>
      <a:lvl1pPr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marL="557213" indent="-214313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8572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2001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15430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18859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2288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25717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29146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257175" indent="-257175" algn="l" defTabSz="336947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 b="1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2pPr>
      <a:lvl3pPr marL="857250" indent="-171450" algn="l" defTabSz="336947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2001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5pPr>
      <a:lvl6pPr marL="18859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6pPr>
      <a:lvl7pPr marL="22288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7pPr>
      <a:lvl8pPr marL="25717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8pPr>
      <a:lvl9pPr marL="29146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.org/content/dam/ieee-org/ieee/web/org/about/ieee_code_of_conduct.pdf" TargetMode="External"/><Relationship Id="rId2" Type="http://schemas.openxmlformats.org/officeDocument/2006/relationships/hyperlink" Target="http://www.ieee.org/about/corporate/governance/p7-8.html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ieee.org/about/corporate/governanc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tandards.ieee.org/develop/policies/bylaws/sb_bylaws.pdf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tandards.ieee.org/develop/policies/bylaws/sb_bylaws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0C4F2-6A6A-43CE-B303-91A81F3DB43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 cstate="print">
            <a:lum bright="-48000" contrast="66000"/>
            <a:grayscl/>
          </a:blip>
          <a:srcRect/>
          <a:stretch>
            <a:fillRect/>
          </a:stretch>
        </p:blipFill>
        <p:spPr bwMode="auto">
          <a:xfrm>
            <a:off x="1048410" y="733245"/>
            <a:ext cx="4070350" cy="556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3886200"/>
            <a:ext cx="67818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IEEE 802 LMSC </a:t>
            </a:r>
            <a:br>
              <a:rPr lang="en-US" sz="4000" dirty="0"/>
            </a:br>
            <a:r>
              <a:rPr lang="en-US" sz="4000" dirty="0"/>
              <a:t>135th Plenary Session</a:t>
            </a:r>
            <a:br>
              <a:rPr lang="en-US" sz="4000" dirty="0"/>
            </a:br>
            <a:r>
              <a:rPr lang="en-US" sz="2800" dirty="0"/>
              <a:t>(6th mixed mode Plenary Session)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10 March 2024 to</a:t>
            </a:r>
            <a:br>
              <a:rPr lang="en-US" sz="4000" dirty="0"/>
            </a:br>
            <a:r>
              <a:rPr lang="en-US" sz="4000" dirty="0"/>
              <a:t>15 March 2024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562601" y="6488668"/>
            <a:ext cx="528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DCN ec-24-0067-00-00EC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217DED-66A2-4B91-8AD1-050C74C4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09600"/>
          </a:xfrm>
        </p:spPr>
        <p:txBody>
          <a:bodyPr/>
          <a:lstStyle/>
          <a:p>
            <a:r>
              <a:rPr lang="en-US" dirty="0"/>
              <a:t>3.01 802 Elected Positions – Active Groups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82D5CD8-6F2E-4575-81EB-A85B4ACC7E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733734"/>
              </p:ext>
            </p:extLst>
          </p:nvPr>
        </p:nvGraphicFramePr>
        <p:xfrm>
          <a:off x="228600" y="726441"/>
          <a:ext cx="10957089" cy="6342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356">
                  <a:extLst>
                    <a:ext uri="{9D8B030D-6E8A-4147-A177-3AD203B41FA5}">
                      <a16:colId xmlns:a16="http://schemas.microsoft.com/office/drawing/2014/main" val="1121335469"/>
                    </a:ext>
                  </a:extLst>
                </a:gridCol>
                <a:gridCol w="1994376">
                  <a:extLst>
                    <a:ext uri="{9D8B030D-6E8A-4147-A177-3AD203B41FA5}">
                      <a16:colId xmlns:a16="http://schemas.microsoft.com/office/drawing/2014/main" val="1582700200"/>
                    </a:ext>
                  </a:extLst>
                </a:gridCol>
                <a:gridCol w="2185813">
                  <a:extLst>
                    <a:ext uri="{9D8B030D-6E8A-4147-A177-3AD203B41FA5}">
                      <a16:colId xmlns:a16="http://schemas.microsoft.com/office/drawing/2014/main" val="538097262"/>
                    </a:ext>
                  </a:extLst>
                </a:gridCol>
                <a:gridCol w="2691800">
                  <a:extLst>
                    <a:ext uri="{9D8B030D-6E8A-4147-A177-3AD203B41FA5}">
                      <a16:colId xmlns:a16="http://schemas.microsoft.com/office/drawing/2014/main" val="1033541604"/>
                    </a:ext>
                  </a:extLst>
                </a:gridCol>
                <a:gridCol w="2786744">
                  <a:extLst>
                    <a:ext uri="{9D8B030D-6E8A-4147-A177-3AD203B41FA5}">
                      <a16:colId xmlns:a16="http://schemas.microsoft.com/office/drawing/2014/main" val="1624792623"/>
                    </a:ext>
                  </a:extLst>
                </a:gridCol>
              </a:tblGrid>
              <a:tr h="44507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67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Position</a:t>
                      </a:r>
                    </a:p>
                  </a:txBody>
                  <a:tcPr>
                    <a:solidFill>
                      <a:srgbClr val="0067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Individual</a:t>
                      </a:r>
                    </a:p>
                  </a:txBody>
                  <a:tcPr>
                    <a:solidFill>
                      <a:srgbClr val="0067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Vote</a:t>
                      </a:r>
                    </a:p>
                  </a:txBody>
                  <a:tcPr>
                    <a:solidFill>
                      <a:srgbClr val="0067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Endorse. / </a:t>
                      </a:r>
                      <a:r>
                        <a:rPr lang="en-US" sz="2400" dirty="0" err="1"/>
                        <a:t>Affil</a:t>
                      </a:r>
                      <a:r>
                        <a:rPr lang="en-US" sz="2400" dirty="0"/>
                        <a:t>.</a:t>
                      </a:r>
                    </a:p>
                  </a:txBody>
                  <a:tcPr>
                    <a:solidFill>
                      <a:srgbClr val="0067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646207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r>
                        <a:rPr lang="en-US" sz="1400" dirty="0"/>
                        <a:t>802 LMSC</a:t>
                      </a:r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Chair</a:t>
                      </a:r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  <a:r>
                        <a:rPr lang="en-US" sz="1400" dirty="0" err="1"/>
                        <a:t>Gilb</a:t>
                      </a:r>
                      <a:endParaRPr lang="en-US" sz="1400" dirty="0"/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tbd</a:t>
                      </a:r>
                      <a:endParaRPr lang="en-US" sz="1400" dirty="0"/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01517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r>
                        <a:rPr lang="en-US" sz="1400" dirty="0"/>
                        <a:t>802.1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Glenn Parsons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42 / 0 /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041605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Vice-Chair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Jessy Rouyer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42 / 0 / 0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168365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r>
                        <a:rPr lang="en-US" sz="1400" dirty="0"/>
                        <a:t>802.3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Chair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David Law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143 / 0 / 0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331835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Vice-Chair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Adam Healey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146 / 0 / 1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472244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r>
                        <a:rPr lang="en-US" sz="1400" dirty="0"/>
                        <a:t>802.11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Robert Stacey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336/ 17 / 30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888253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Vice-Chair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Jon Rosdahl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357 / 16 / 18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226078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Vice-Chair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Stephen McCann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338 / 06 / 10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503639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r>
                        <a:rPr lang="en-US" sz="1400" dirty="0"/>
                        <a:t>802.15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Chair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Clint Powell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 / 0 / 1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309339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Vice-Chair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Ann Krieger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 / 0 / 1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906899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Vice-Chair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Phil Beecher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 / 0 / 1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52539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r>
                        <a:rPr lang="en-US" sz="1400" dirty="0"/>
                        <a:t>802.18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Edward Au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32 / 0/ 1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33614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Vice-Chair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 </a:t>
                      </a:r>
                      <a:r>
                        <a:rPr lang="en-US" sz="1400" dirty="0" err="1"/>
                        <a:t>Petrick</a:t>
                      </a:r>
                      <a:endParaRPr lang="en-US" sz="1400" dirty="0"/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 / 1/  2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877826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Vice-Chair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Gaurav Patwardhan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28 / 2 / 3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679231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r>
                        <a:rPr lang="en-US" sz="1400" dirty="0"/>
                        <a:t>802.19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Chair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Tuncer </a:t>
                      </a:r>
                      <a:r>
                        <a:rPr lang="en-US" sz="1400" dirty="0" err="1"/>
                        <a:t>Baykas</a:t>
                      </a:r>
                      <a:endParaRPr lang="en-US" sz="14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 / 0  / 1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249357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Vice-Chair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Steve </a:t>
                      </a:r>
                      <a:r>
                        <a:rPr lang="en-US" sz="1400" dirty="0" err="1"/>
                        <a:t>Shellhammer</a:t>
                      </a:r>
                      <a:endParaRPr lang="en-US" sz="14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 / 0 / 1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346993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r>
                        <a:rPr lang="en-US" sz="1400" dirty="0"/>
                        <a:t>802.24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Tim Godfrey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 / 0 / 1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114171"/>
                  </a:ext>
                </a:extLst>
              </a:tr>
              <a:tr h="48985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Vice-Chair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Ben Rolfe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9 / 0 / 1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06491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4FD6A-4B43-497D-8CCF-28D42EFE8E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30000" y="6172200"/>
            <a:ext cx="406400" cy="457200"/>
          </a:xfrm>
        </p:spPr>
        <p:txBody>
          <a:bodyPr/>
          <a:lstStyle/>
          <a:p>
            <a:fld id="{427953F7-7028-42D5-916D-7BE6627B023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23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8C966-1440-4D66-9A63-12FBEAAEE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11125200" cy="1143000"/>
          </a:xfrm>
        </p:spPr>
        <p:txBody>
          <a:bodyPr/>
          <a:lstStyle/>
          <a:p>
            <a:r>
              <a:rPr lang="en-US" dirty="0"/>
              <a:t>3.01 Motion – IEEE 802 Standards Committee WG / TAG Officer Confirmations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2C56A-5149-41E8-ABBA-8FB1605AE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Per IEEE 802 WG P&amp;P Section 3.1 Election or Appointment of Officers  </a:t>
            </a:r>
          </a:p>
          <a:p>
            <a:pPr marL="400050" lvl="1" indent="0">
              <a:buNone/>
            </a:pPr>
            <a:r>
              <a:rPr lang="en-US" sz="2000" dirty="0"/>
              <a:t>A Working Group may elect a new Chair or Vice Chair at any plenary session, subject to confirmation by the IEEE 802 LMSC Sponsor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Move to confirm the 802 LMSC elected positions on slide 09 of </a:t>
            </a:r>
            <a:br>
              <a:rPr lang="en-US" sz="2400" dirty="0"/>
            </a:br>
            <a:r>
              <a:rPr lang="en-US" sz="2400" dirty="0"/>
              <a:t>ec-24-00xx-00-00EC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WG/TAG Chair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WG/TAG Vice-Chair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All voting member of the LMSC Executive Committee are eligible to vote.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Moved: James </a:t>
            </a:r>
            <a:r>
              <a:rPr lang="en-US" sz="2400" dirty="0" err="1"/>
              <a:t>Gilb</a:t>
            </a:r>
            <a:r>
              <a:rPr lang="en-US" sz="2400" dirty="0"/>
              <a:t> 		Second: John </a:t>
            </a:r>
            <a:r>
              <a:rPr lang="en-US" sz="2400" dirty="0" err="1"/>
              <a:t>D’Ambrosia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B1503E-FC77-43F5-8C74-C89D8F3EF0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15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5D923-24C6-4964-989D-90F7091B1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1000"/>
            <a:ext cx="10896600" cy="1143000"/>
          </a:xfrm>
        </p:spPr>
        <p:txBody>
          <a:bodyPr/>
          <a:lstStyle/>
          <a:p>
            <a:r>
              <a:rPr lang="en-US" dirty="0"/>
              <a:t>3.02 Motion – IEEE 802 LMSC Chair Election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9A551-0E77-49CB-A2C9-9F1772204C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C70C59-004B-4658-AA15-9DD47003C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62100"/>
            <a:ext cx="115824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Per IEEE 802 LMSC P&amp;P Section 3.1 Election or appointment of LMSC officers</a:t>
            </a:r>
          </a:p>
          <a:p>
            <a:pPr marL="457200" lvl="1" indent="0">
              <a:buNone/>
            </a:pPr>
            <a:r>
              <a:rPr lang="en-US" sz="2400" dirty="0"/>
              <a:t>The LMSC Chair is elected by the WG Chairs and TAG Chairs who are Voting Members of the LMSC and is confirmed by the Computer Society VP of Standards Activities.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800" dirty="0"/>
              <a:t>LMSC Chair Election</a:t>
            </a:r>
            <a:br>
              <a:rPr lang="en-US" sz="2800" dirty="0"/>
            </a:br>
            <a:r>
              <a:rPr lang="en-US" sz="2800" dirty="0"/>
              <a:t>	candidate: James </a:t>
            </a:r>
            <a:r>
              <a:rPr lang="en-US" sz="2800" dirty="0" err="1"/>
              <a:t>Gilb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	tally: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1798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217DED-66A2-4B91-8AD1-050C74C4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09600"/>
            <a:ext cx="10972800" cy="1143000"/>
          </a:xfrm>
        </p:spPr>
        <p:txBody>
          <a:bodyPr/>
          <a:lstStyle/>
          <a:p>
            <a:r>
              <a:rPr lang="en-US" dirty="0"/>
              <a:t>3.03 802 Voting Positions Appointed by Chair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82D5CD8-6F2E-4575-81EB-A85B4ACC7E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02860"/>
              </p:ext>
            </p:extLst>
          </p:nvPr>
        </p:nvGraphicFramePr>
        <p:xfrm>
          <a:off x="914400" y="1828800"/>
          <a:ext cx="10363200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726">
                  <a:extLst>
                    <a:ext uri="{9D8B030D-6E8A-4147-A177-3AD203B41FA5}">
                      <a16:colId xmlns:a16="http://schemas.microsoft.com/office/drawing/2014/main" val="1121335469"/>
                    </a:ext>
                  </a:extLst>
                </a:gridCol>
                <a:gridCol w="2423474">
                  <a:extLst>
                    <a:ext uri="{9D8B030D-6E8A-4147-A177-3AD203B41FA5}">
                      <a16:colId xmlns:a16="http://schemas.microsoft.com/office/drawing/2014/main" val="15827002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53809726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033541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solidFill>
                      <a:srgbClr val="0067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Position</a:t>
                      </a:r>
                    </a:p>
                  </a:txBody>
                  <a:tcPr>
                    <a:solidFill>
                      <a:srgbClr val="0067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Individual</a:t>
                      </a:r>
                    </a:p>
                  </a:txBody>
                  <a:tcPr>
                    <a:solidFill>
                      <a:srgbClr val="0067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Endorse/ </a:t>
                      </a:r>
                      <a:r>
                        <a:rPr lang="en-US" sz="3200" dirty="0" err="1"/>
                        <a:t>Affil</a:t>
                      </a:r>
                      <a:r>
                        <a:rPr lang="en-US" sz="3200" dirty="0"/>
                        <a:t>.</a:t>
                      </a:r>
                    </a:p>
                  </a:txBody>
                  <a:tcPr>
                    <a:solidFill>
                      <a:srgbClr val="0067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646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802</a:t>
                      </a:r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  <a:r>
                        <a:rPr lang="en-US" sz="1800" baseline="30000" dirty="0"/>
                        <a:t>st</a:t>
                      </a:r>
                      <a:r>
                        <a:rPr lang="en-US" sz="1800" dirty="0"/>
                        <a:t> Vice Chair</a:t>
                      </a:r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David </a:t>
                      </a:r>
                      <a:r>
                        <a:rPr lang="en-US" sz="1800" dirty="0" err="1"/>
                        <a:t>Halasz</a:t>
                      </a:r>
                      <a:endParaRPr lang="en-US" sz="1800" dirty="0"/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Submitted</a:t>
                      </a:r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01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nd</a:t>
                      </a:r>
                      <a:r>
                        <a:rPr lang="en-US" sz="1800" dirty="0"/>
                        <a:t> Vice Chair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George Zimmerman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041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Executive Secretary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Jon Rosdahl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168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Recording Secretary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John D’Ambrosia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331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Treasurer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Clint Chaplin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47224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4FD6A-4B43-497D-8CCF-28D42EFE8E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51D0B9-ED0D-BBAC-C110-5602E1741711}"/>
              </a:ext>
            </a:extLst>
          </p:cNvPr>
          <p:cNvSpPr txBox="1"/>
          <p:nvPr/>
        </p:nvSpPr>
        <p:spPr>
          <a:xfrm>
            <a:off x="457200" y="4432518"/>
            <a:ext cx="11277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Move to confirm the slate of appointments listed in the above table</a:t>
            </a:r>
          </a:p>
          <a:p>
            <a:r>
              <a:rPr lang="en-US" sz="2800" dirty="0"/>
              <a:t>Moved: James </a:t>
            </a:r>
            <a:r>
              <a:rPr lang="en-US" sz="2800" dirty="0" err="1"/>
              <a:t>Gilb</a:t>
            </a:r>
            <a:r>
              <a:rPr lang="en-US" sz="2800" dirty="0"/>
              <a:t>		Second: David Law</a:t>
            </a:r>
          </a:p>
          <a:p>
            <a:endParaRPr lang="en-US" sz="2800" dirty="0"/>
          </a:p>
          <a:p>
            <a:r>
              <a:rPr lang="en-US" sz="2800" dirty="0"/>
              <a:t>All voting member of the LMSC Executive Committee are eligible to vote.</a:t>
            </a:r>
          </a:p>
        </p:txBody>
      </p:sp>
    </p:spTree>
    <p:extLst>
      <p:ext uri="{BB962C8B-B14F-4D97-AF65-F5344CB8AC3E}">
        <p14:creationId xmlns:p14="http://schemas.microsoft.com/office/powerpoint/2010/main" val="2530920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31ACD-6FA7-4E49-B785-2628525F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11201400" cy="1143000"/>
          </a:xfrm>
        </p:spPr>
        <p:txBody>
          <a:bodyPr/>
          <a:lstStyle/>
          <a:p>
            <a:r>
              <a:rPr lang="en-US" sz="2800" dirty="0"/>
              <a:t>3.04 Motion - IEEE 802 LMSC Non-voting Positions Appointed by Chair</a:t>
            </a:r>
            <a:br>
              <a:rPr lang="en-US" sz="2800" dirty="0"/>
            </a:br>
            <a:r>
              <a:rPr lang="en-US" sz="2800" dirty="0"/>
              <a:t> Hibernating Chairs, Members Emeriti and Standing Committee Chairs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48D8F-2DF9-4551-87F0-65D7EAEAC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Per IEEE 802 P&amp;P Section 4 Membership   </a:t>
            </a:r>
          </a:p>
          <a:p>
            <a:pPr marL="400050" lvl="1" indent="0">
              <a:buNone/>
            </a:pPr>
            <a:r>
              <a:rPr lang="en-US" sz="2000" dirty="0"/>
              <a:t>Appointment to each non-voting membership position is subject to confirmation by the LMSC.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000" dirty="0"/>
              <a:t>Move to confirm Hibernating Chairs, Emeriti and Standing Committee (SC) appointed positions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- Hibernating Working Group Chairs: </a:t>
            </a:r>
            <a:br>
              <a:rPr lang="en-US" sz="1800" dirty="0"/>
            </a:br>
            <a:r>
              <a:rPr lang="en-US" sz="1800" dirty="0"/>
              <a:t>	802.16 - Roger Marks, 802.21 - Subir Das and 802.22 - Apurva </a:t>
            </a:r>
            <a:r>
              <a:rPr lang="en-US" sz="1800" dirty="0" err="1"/>
              <a:t>Mody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- Member Emeritus Positions:</a:t>
            </a:r>
            <a:br>
              <a:rPr lang="en-US" sz="1800" dirty="0"/>
            </a:br>
            <a:r>
              <a:rPr lang="en-US" sz="1800" dirty="0"/>
              <a:t>	Associate Treasurer – Jason </a:t>
            </a:r>
            <a:r>
              <a:rPr lang="en-US" sz="1800" dirty="0" err="1"/>
              <a:t>Potterf</a:t>
            </a:r>
            <a:r>
              <a:rPr lang="en-US" sz="1800" dirty="0"/>
              <a:t>,  802 Advisor - Geoff Thompson, Past Chair – Paul Nikolich</a:t>
            </a:r>
            <a:br>
              <a:rPr lang="en-US" sz="1800" dirty="0"/>
            </a:br>
            <a:r>
              <a:rPr lang="en-US" sz="1800" dirty="0"/>
              <a:t>- Standing Committee Chairs: </a:t>
            </a:r>
            <a:br>
              <a:rPr lang="en-US" sz="1800" dirty="0"/>
            </a:br>
            <a:r>
              <a:rPr lang="en-US" sz="1800" dirty="0"/>
              <a:t>	802/JTC1- Peter Yee; 802/ITU- Glenn Parsons; 802/Public Visibility-Tuncer </a:t>
            </a:r>
            <a:r>
              <a:rPr lang="en-US" sz="1800" dirty="0" err="1"/>
              <a:t>Baykas</a:t>
            </a:r>
            <a:r>
              <a:rPr lang="en-US" sz="1800" dirty="0"/>
              <a:t>; </a:t>
            </a:r>
            <a:br>
              <a:rPr lang="en-US" sz="1800" dirty="0"/>
            </a:br>
            <a:r>
              <a:rPr lang="en-US" sz="1800" dirty="0"/>
              <a:t>	802/IETF- Dorothy Stanley; 802/Wireless Charis-Dorothy Stanley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All voting member of the LMSC Executive Committee are eligible to vote.</a:t>
            </a:r>
          </a:p>
          <a:p>
            <a:pPr marL="0" indent="0">
              <a:buNone/>
            </a:pPr>
            <a:r>
              <a:rPr lang="en-US" sz="2000" dirty="0"/>
              <a:t>Moved: James </a:t>
            </a:r>
            <a:r>
              <a:rPr lang="en-US" sz="2000" dirty="0" err="1"/>
              <a:t>Gilb</a:t>
            </a:r>
            <a:r>
              <a:rPr lang="en-US" sz="2000" dirty="0"/>
              <a:t>	Second: John </a:t>
            </a:r>
            <a:r>
              <a:rPr lang="en-US" sz="2000" dirty="0" err="1"/>
              <a:t>D’Ambrosia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03D70A-E51A-4382-8E8F-C3D07AF65F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80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3CE95-6EC9-4421-876D-18663EBB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11430000" cy="1143000"/>
          </a:xfrm>
        </p:spPr>
        <p:txBody>
          <a:bodyPr/>
          <a:lstStyle/>
          <a:p>
            <a:r>
              <a:rPr lang="en-US" dirty="0"/>
              <a:t>3.041 Welcome new LMSC leadership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63AB7-BA32-4A88-8596-4E030F1B9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Dave </a:t>
            </a:r>
            <a:r>
              <a:rPr lang="en-US" dirty="0" err="1"/>
              <a:t>Halasz</a:t>
            </a:r>
            <a:r>
              <a:rPr lang="en-US" dirty="0"/>
              <a:t> – 802 Vice Chair</a:t>
            </a:r>
          </a:p>
          <a:p>
            <a:r>
              <a:rPr lang="en-US" dirty="0"/>
              <a:t>Jason </a:t>
            </a:r>
            <a:r>
              <a:rPr lang="en-US" dirty="0" err="1"/>
              <a:t>Potterf</a:t>
            </a:r>
            <a:r>
              <a:rPr lang="en-US" dirty="0"/>
              <a:t> – 802 Assistant Treasurer</a:t>
            </a:r>
          </a:p>
          <a:p>
            <a:r>
              <a:rPr lang="en-US" dirty="0"/>
              <a:t>Stephen McCann – 802.11 Vice Chair</a:t>
            </a:r>
          </a:p>
          <a:p>
            <a:r>
              <a:rPr lang="en-US" dirty="0"/>
              <a:t>Gaurav Patwardhan – 802.18 TAG Vice Chair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FD871-DD5E-4A7C-BC5D-E6575872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70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44221-4482-44C0-B672-CFAD6E72B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3.05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FF369-2560-41BF-B489-05E3C60D6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Outgoing IEEE 802 LMSC Leadership – Thank You!</a:t>
            </a:r>
          </a:p>
          <a:p>
            <a:pPr lvl="1"/>
            <a:r>
              <a:rPr lang="en-US" dirty="0"/>
              <a:t>Dorothy Stanley 		802.11 WG Chair (06 years)</a:t>
            </a:r>
          </a:p>
          <a:p>
            <a:pPr lvl="1"/>
            <a:r>
              <a:rPr lang="en-US" dirty="0"/>
              <a:t>Stuart Kerry			802.18 TAG Vice Chair (03 years)</a:t>
            </a:r>
          </a:p>
          <a:p>
            <a:pPr lvl="1"/>
            <a:r>
              <a:rPr lang="en-US" dirty="0"/>
              <a:t>Roger Marks 			802 Vice Chair (06 years)</a:t>
            </a:r>
          </a:p>
          <a:p>
            <a:pPr lvl="1"/>
            <a:r>
              <a:rPr lang="en-US" dirty="0"/>
              <a:t>Paul Nikolich			802 Chair (22 years)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5CCA8-9216-44C2-A9EF-79308217A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08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610600" cy="5181600"/>
          </a:xfrm>
        </p:spPr>
        <p:txBody>
          <a:bodyPr/>
          <a:lstStyle/>
          <a:p>
            <a:r>
              <a:rPr lang="en-US" sz="2400" dirty="0"/>
              <a:t>Review Recording Secretary’s list of Open Action Items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209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dirty="0"/>
              <a:t>8.06 EC Action Item recap</a:t>
            </a:r>
          </a:p>
        </p:txBody>
      </p:sp>
    </p:spTree>
    <p:extLst>
      <p:ext uri="{BB962C8B-B14F-4D97-AF65-F5344CB8AC3E}">
        <p14:creationId xmlns:p14="http://schemas.microsoft.com/office/powerpoint/2010/main" val="2377937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BFD41-4FBB-4B2A-B8EA-25FA07AA2DC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200" y="5715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8.07 802/SA Meeting Reminder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11201400" cy="4724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n-US" sz="1600" dirty="0"/>
          </a:p>
          <a:p>
            <a:pPr lvl="2" eaLnBrk="1" hangingPunct="1">
              <a:defRPr/>
            </a:pPr>
            <a:endParaRPr lang="en-US" sz="2000" dirty="0"/>
          </a:p>
          <a:p>
            <a:pPr lvl="2" eaLnBrk="1" hangingPunct="1">
              <a:defRPr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971E45-81A2-DC81-AAB3-391029982328}"/>
              </a:ext>
            </a:extLst>
          </p:cNvPr>
          <p:cNvSpPr txBox="1"/>
          <p:nvPr/>
        </p:nvSpPr>
        <p:spPr>
          <a:xfrm>
            <a:off x="3048000" y="2967335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None at this time</a:t>
            </a:r>
          </a:p>
        </p:txBody>
      </p:sp>
    </p:spTree>
    <p:extLst>
      <p:ext uri="{BB962C8B-B14F-4D97-AF65-F5344CB8AC3E}">
        <p14:creationId xmlns:p14="http://schemas.microsoft.com/office/powerpoint/2010/main" val="4294434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B48D5-EDC4-375E-6AD7-DC4B18FEA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9.00 Any other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765BA-DD7F-F5B5-AEE2-0A53B670A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tbd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06EF5-9CDC-F8A2-C5BE-73EF6DE30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2.01 Participant behavior in IEEE-SA activities is guided</a:t>
            </a:r>
            <a:br>
              <a:rPr lang="en-US" dirty="0"/>
            </a:br>
            <a:r>
              <a:rPr lang="en-US" dirty="0"/>
              <a:t>by the IEEE Codes of Ethics &amp; Conduct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participants in IEEE-SA activities are expected to adhere to the core principles underlying the: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>
                <a:hlinkClick r:id="rId2"/>
              </a:rPr>
              <a:t>IEEE Code of Ethics</a:t>
            </a:r>
            <a:endParaRPr lang="en-US" sz="135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>
                <a:hlinkClick r:id="rId3"/>
              </a:rPr>
              <a:t>IEEE Code of Conduct</a:t>
            </a:r>
            <a:endParaRPr lang="en-US" sz="135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core principles of the IEEE Codes of Ethics &amp; Conduct are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Uphold the highest standards of integrity, responsible behavior, and ethical and professional conduct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Treat people fairly and with respect, to not engage in harassment, discrimination, or retaliation, and to protect people's privacy.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Avoid injuring others, their property, reputation, or employment by false or malicious 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most recent versions of these Codes are available 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>
                <a:hlinkClick r:id="rId4"/>
              </a:rPr>
              <a:t>http://www.ieee.org/about/corporate/governance</a:t>
            </a:r>
            <a:endParaRPr lang="en-US" sz="13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lang="en-GB">
                <a:latin typeface="Times New Roman" pitchFamily="16" charset="0"/>
                <a:ea typeface="MS Gothic" charset="-128"/>
              </a:rPr>
              <a:pPr defTabSz="336947" eaLnBrk="0" hangingPunct="0">
                <a:buClr>
                  <a:srgbClr val="000000"/>
                </a:buClr>
                <a:buSzPct val="100000"/>
                <a:defRPr/>
              </a:pPr>
              <a:t>2</a:t>
            </a:fld>
            <a:endParaRPr lang="en-GB" dirty="0"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 dirty="0">
                <a:latin typeface="Times New Roman" pitchFamily="16" charset="0"/>
                <a:ea typeface="MS Gothic" charset="-128"/>
              </a:rPr>
              <a:t>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US" dirty="0">
                <a:latin typeface="Times New Roman" pitchFamily="16" charset="0"/>
                <a:ea typeface="MS Gothic" charset="-128"/>
              </a:rPr>
              <a:t>November 2019</a:t>
            </a:r>
            <a:endParaRPr lang="en-GB" dirty="0"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308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2791D-10B7-4ED3-A051-1D6710D95BE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End of Closing EC Meeting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36920B-6779-C141-186F-E22862869AA5}"/>
              </a:ext>
            </a:extLst>
          </p:cNvPr>
          <p:cNvSpPr txBox="1"/>
          <p:nvPr/>
        </p:nvSpPr>
        <p:spPr>
          <a:xfrm>
            <a:off x="3581400" y="2514600"/>
            <a:ext cx="48581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Please stay for a photograph immediately after the meeting adjourns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C578-6A90-B495-46F8-965CC3119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0589F-9EB2-C7F8-70F7-945DFE43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98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7D3EA-EA2D-D252-C24C-2DD434BA9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D61DDF-914B-EEF8-9431-7817A7891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"/>
            <a:ext cx="11201400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62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929E4-828E-4702-8E43-90D61EB0D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793" y="123940"/>
            <a:ext cx="10363200" cy="1143000"/>
          </a:xfrm>
        </p:spPr>
        <p:txBody>
          <a:bodyPr/>
          <a:lstStyle/>
          <a:p>
            <a:r>
              <a:rPr lang="en-US" dirty="0"/>
              <a:t>March 2022 Registrant Locations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4790B-B1E5-448D-B3B1-00E623174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8BAFDE-2242-4B96-AF6E-6B52B74FD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80" y="1266940"/>
            <a:ext cx="11209582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6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251BD4-A190-474D-AD75-5E4380C14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71387"/>
              </p:ext>
            </p:extLst>
          </p:nvPr>
        </p:nvGraphicFramePr>
        <p:xfrm>
          <a:off x="604774" y="578961"/>
          <a:ext cx="5003546" cy="52448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5626">
                  <a:extLst>
                    <a:ext uri="{9D8B030D-6E8A-4147-A177-3AD203B41FA5}">
                      <a16:colId xmlns:a16="http://schemas.microsoft.com/office/drawing/2014/main" val="2237359581"/>
                    </a:ext>
                  </a:extLst>
                </a:gridCol>
                <a:gridCol w="725351">
                  <a:extLst>
                    <a:ext uri="{9D8B030D-6E8A-4147-A177-3AD203B41FA5}">
                      <a16:colId xmlns:a16="http://schemas.microsoft.com/office/drawing/2014/main" val="2725725907"/>
                    </a:ext>
                  </a:extLst>
                </a:gridCol>
                <a:gridCol w="1682569">
                  <a:extLst>
                    <a:ext uri="{9D8B030D-6E8A-4147-A177-3AD203B41FA5}">
                      <a16:colId xmlns:a16="http://schemas.microsoft.com/office/drawing/2014/main" val="2535638205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Country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#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Continent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7678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USA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1A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448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1A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Americas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1A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22419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Canada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1A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1A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Americas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1A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07164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Brazil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1A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1A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Americas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1A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21585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China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Asia/Oceania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030935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Japan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Asia/Oceania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240093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Republic of Korea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Asia/Oceania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65193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India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Asia/Oceania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587474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Taiwan (Province of China)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Asia/Oceania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187100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Russian Federation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Asia/Oceania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966085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Singapore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Asia/Oceania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104523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Australia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Asia/Oceania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24911"/>
                  </a:ext>
                </a:extLst>
              </a:tr>
              <a:tr h="525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Germany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Europe Africa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391504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Israel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Europe Africa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799180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United Kingdom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Europe Africa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97533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FB590B-0660-4838-B7FF-8B6FCB6DC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788542"/>
              </p:ext>
            </p:extLst>
          </p:nvPr>
        </p:nvGraphicFramePr>
        <p:xfrm>
          <a:off x="6005830" y="578961"/>
          <a:ext cx="5308346" cy="5907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2534">
                  <a:extLst>
                    <a:ext uri="{9D8B030D-6E8A-4147-A177-3AD203B41FA5}">
                      <a16:colId xmlns:a16="http://schemas.microsoft.com/office/drawing/2014/main" val="2693050909"/>
                    </a:ext>
                  </a:extLst>
                </a:gridCol>
                <a:gridCol w="1030746">
                  <a:extLst>
                    <a:ext uri="{9D8B030D-6E8A-4147-A177-3AD203B41FA5}">
                      <a16:colId xmlns:a16="http://schemas.microsoft.com/office/drawing/2014/main" val="706091665"/>
                    </a:ext>
                  </a:extLst>
                </a:gridCol>
                <a:gridCol w="1785066">
                  <a:extLst>
                    <a:ext uri="{9D8B030D-6E8A-4147-A177-3AD203B41FA5}">
                      <a16:colId xmlns:a16="http://schemas.microsoft.com/office/drawing/2014/main" val="3328263095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Country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#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Continent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664998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France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413999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Netherlands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490995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Sweden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034970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Spain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556927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Ireland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230316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Austria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260154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Turkey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084334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Switzerland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2453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Finland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571949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Poland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010773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Norway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442511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Italy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349450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Hungary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134082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South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213424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Luxembourg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158489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Czech Republic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022601"/>
                  </a:ext>
                </a:extLst>
              </a:tr>
              <a:tr h="27311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Belgium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Europe Africa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618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200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90F72-F7F7-41CA-9D09-FDF0687F8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09600"/>
            <a:ext cx="11353800" cy="1143000"/>
          </a:xfrm>
        </p:spPr>
        <p:txBody>
          <a:bodyPr/>
          <a:lstStyle/>
          <a:p>
            <a:r>
              <a:rPr lang="en-US" dirty="0"/>
              <a:t>MAR 2022 &amp; NOV 2021 Registrant Time Zones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5F257-24B5-42DC-9703-95F0DE57C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F337FC-5D5C-406B-8F20-72BB297AD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14" y="2038991"/>
            <a:ext cx="12057314" cy="33061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86D037-CCD6-4653-90D4-49374A61E2F8}"/>
              </a:ext>
            </a:extLst>
          </p:cNvPr>
          <p:cNvSpPr txBox="1"/>
          <p:nvPr/>
        </p:nvSpPr>
        <p:spPr>
          <a:xfrm>
            <a:off x="2209800" y="5639800"/>
            <a:ext cx="240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925 registrants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FD6B0B-25D8-4550-87D3-EB353AF9F3A0}"/>
              </a:ext>
            </a:extLst>
          </p:cNvPr>
          <p:cNvSpPr txBox="1"/>
          <p:nvPr/>
        </p:nvSpPr>
        <p:spPr>
          <a:xfrm>
            <a:off x="8342216" y="5612107"/>
            <a:ext cx="240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1095 registrants</a:t>
            </a:r>
          </a:p>
        </p:txBody>
      </p:sp>
    </p:spTree>
    <p:extLst>
      <p:ext uri="{BB962C8B-B14F-4D97-AF65-F5344CB8AC3E}">
        <p14:creationId xmlns:p14="http://schemas.microsoft.com/office/powerpoint/2010/main" val="2970363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C4334-ADBF-452C-8BD5-E45A6FE1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 2022 802 LMSC Analytics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2177C-C74C-4DE7-9779-B8A8842D3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8CF440-0909-4255-A213-527EB9AFB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710" y="2051183"/>
            <a:ext cx="5727290" cy="31841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040B3C-9CDA-49E1-A4CD-2EB1A1581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2051183"/>
            <a:ext cx="5677977" cy="31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18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685803"/>
            <a:ext cx="7999414" cy="1065213"/>
          </a:xfrm>
        </p:spPr>
        <p:txBody>
          <a:bodyPr/>
          <a:lstStyle/>
          <a:p>
            <a:r>
              <a:rPr lang="en-US" dirty="0"/>
              <a:t>2.01 Participants in the IEEE-SA “individual process” shall</a:t>
            </a:r>
            <a:br>
              <a:rPr lang="en-US" dirty="0"/>
            </a:br>
            <a:r>
              <a:rPr lang="en-US" dirty="0"/>
              <a:t>act independently of others, including employers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The </a:t>
            </a:r>
            <a:r>
              <a:rPr lang="en-US" sz="1500" dirty="0">
                <a:hlinkClick r:id="rId2"/>
              </a:rPr>
              <a:t>IEEE-SA Standards Board Bylaws </a:t>
            </a:r>
            <a:r>
              <a:rPr lang="en-US" sz="1500" dirty="0"/>
              <a:t>require that “participants in the IEEE standards development individual process shall act based on their qualifications and experience”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This means participants: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B050"/>
                </a:solidFill>
              </a:rPr>
              <a:t>Shall act &amp; vote </a:t>
            </a:r>
            <a:r>
              <a:rPr lang="en-US" sz="1350" dirty="0"/>
              <a:t>based on their personal &amp; independent opinions derived from their expertise, knowledge, and qualifications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FF0000"/>
                </a:solidFill>
              </a:rPr>
              <a:t>Shall not act or vote </a:t>
            </a:r>
            <a:r>
              <a:rPr lang="en-US" sz="1350" dirty="0"/>
              <a:t>based on any obligation to or any direction from any other person or organization, including an employer or client, regardless of any external commitments, agreements, contracts, or orders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FF0000"/>
                </a:solidFill>
              </a:rPr>
              <a:t>Shall not direct </a:t>
            </a:r>
            <a:r>
              <a:rPr lang="en-US" sz="1350" dirty="0"/>
              <a:t>the actions or votes of other participants or retaliate against other participants for fulfilling their responsibility to act &amp; vote based on their personal &amp; independently developed opinions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By participating in standards activities using the “</a:t>
            </a:r>
            <a:r>
              <a:rPr lang="en-US" sz="1500" i="1" dirty="0"/>
              <a:t>individual process</a:t>
            </a:r>
            <a:r>
              <a:rPr lang="en-US" sz="1500" dirty="0"/>
              <a:t>”, you are deemed to accept these requirements; if you are unable to satisfy these requirements then you shall immediately cease any participation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lang="en-GB">
                <a:latin typeface="Times New Roman" pitchFamily="16" charset="0"/>
                <a:ea typeface="MS Gothic" charset="-128"/>
              </a:rPr>
              <a:pPr defTabSz="336947" eaLnBrk="0" hangingPunct="0">
                <a:buClr>
                  <a:srgbClr val="000000"/>
                </a:buClr>
                <a:buSzPct val="100000"/>
                <a:defRPr/>
              </a:pPr>
              <a:t>3</a:t>
            </a:fld>
            <a:endParaRPr lang="en-GB" dirty="0"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 dirty="0">
                <a:latin typeface="Times New Roman" pitchFamily="16" charset="0"/>
                <a:ea typeface="MS Gothic" charset="-128"/>
              </a:rPr>
              <a:t>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US">
                <a:latin typeface="Times New Roman" pitchFamily="16" charset="0"/>
                <a:ea typeface="MS Gothic" charset="-128"/>
              </a:rPr>
              <a:t>November 2019</a:t>
            </a:r>
            <a:endParaRPr lang="en-GB" dirty="0"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370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2.01 IEEE-SA standards activities shall allow the fair &amp;</a:t>
            </a:r>
            <a:br>
              <a:rPr lang="en-US" dirty="0"/>
            </a:br>
            <a:r>
              <a:rPr lang="en-US" dirty="0"/>
              <a:t>equitable consideration of all viewpoints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>
                <a:hlinkClick r:id="rId2"/>
              </a:rPr>
              <a:t>IEEE-SA Standards Board Bylaws </a:t>
            </a:r>
            <a:r>
              <a:rPr lang="en-US" dirty="0"/>
              <a:t>(clause 5.2.1.3) specifies that “</a:t>
            </a:r>
            <a:r>
              <a:rPr lang="en-US" i="1" dirty="0"/>
              <a:t>the standards development process shall not be dominated by any single interest category, individual, or organization</a:t>
            </a:r>
            <a:r>
              <a:rPr lang="en-US" dirty="0"/>
              <a:t>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This means no participant may exercise “</a:t>
            </a:r>
            <a:r>
              <a:rPr lang="en-US" sz="1350" i="1" dirty="0"/>
              <a:t>authority, leadership, or influence by reason of superior leverage, strength, or representation to the exclusion of fair and equitable consideration of other viewpoints</a:t>
            </a:r>
            <a:r>
              <a:rPr lang="en-US" sz="1350" dirty="0"/>
              <a:t>” or “</a:t>
            </a:r>
            <a:r>
              <a:rPr lang="en-US" sz="1350" i="1" dirty="0"/>
              <a:t>to hinder the progress of the standards development activity</a:t>
            </a:r>
            <a:r>
              <a:rPr lang="en-US" sz="1350" dirty="0"/>
              <a:t>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rule applies equally to those participating in a standards development project and to that project’s leadership group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Any person who reasonably suspects that dominance is occurring in a standards development project is encouraged to bring the issue to the attention of the Standards Committee or the project’s IEEE-SA Program Manager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lang="en-GB">
                <a:latin typeface="Times New Roman" pitchFamily="16" charset="0"/>
                <a:ea typeface="MS Gothic" charset="-128"/>
              </a:rPr>
              <a:pPr defTabSz="336947" eaLnBrk="0" hangingPunct="0">
                <a:buClr>
                  <a:srgbClr val="000000"/>
                </a:buClr>
                <a:buSzPct val="100000"/>
                <a:defRPr/>
              </a:pPr>
              <a:t>4</a:t>
            </a:fld>
            <a:endParaRPr lang="en-GB" dirty="0"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 dirty="0">
                <a:latin typeface="Times New Roman" pitchFamily="16" charset="0"/>
                <a:ea typeface="MS Gothic" charset="-128"/>
              </a:rPr>
              <a:t>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US">
                <a:latin typeface="Times New Roman" pitchFamily="16" charset="0"/>
                <a:ea typeface="MS Gothic" charset="-128"/>
              </a:rPr>
              <a:t>November 2019</a:t>
            </a:r>
            <a:endParaRPr lang="en-GB" dirty="0"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9542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797FA-4349-4FFA-8969-F3DDF5BC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57500"/>
            <a:ext cx="10363200" cy="1143000"/>
          </a:xfrm>
        </p:spPr>
        <p:txBody>
          <a:bodyPr/>
          <a:lstStyle/>
          <a:p>
            <a:r>
              <a:rPr lang="en-US" dirty="0"/>
              <a:t>3.00 Chair’s Announcements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C5EFF-860A-43B9-8CAA-487FCCBF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0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3.00 Chair’s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5494"/>
            <a:ext cx="11277600" cy="41148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Reminder #1: Please use IMAT to log your attendance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Reminder #2: Please remind your groups to consider nominating individuals to leadership positions in the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IEEE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Computer Society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Standards Association</a:t>
            </a:r>
          </a:p>
          <a:p>
            <a:pPr marL="457200" lvl="1" indent="0">
              <a:buNone/>
            </a:pP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br>
              <a:rPr lang="en-US" dirty="0"/>
            </a:br>
            <a:br>
              <a:rPr lang="en-US" dirty="0"/>
            </a:br>
            <a:endParaRPr lang="en-US" sz="4000" dirty="0"/>
          </a:p>
          <a:p>
            <a:pPr lvl="1"/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8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23703-1D79-DCFD-B282-475281FD4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3.001 Endorsement/Affiliation letters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EB605-0402-253D-A3A7-DD9D5F1BD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A6F69-AADF-22B9-C28C-B6176604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44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453" y="1676400"/>
            <a:ext cx="105918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IEEE 802 LMSC Elections to be conducted at the March 2024 Plenary Session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400" dirty="0"/>
              <a:t>802 Working Group and Technical Advisory Groups to hold elections for Chair and Vice Chair positions during the plenary session</a:t>
            </a:r>
          </a:p>
          <a:p>
            <a:pPr lvl="1"/>
            <a:r>
              <a:rPr lang="en-US" sz="1800" dirty="0"/>
              <a:t>Reminder to Chairs, please record and report numerical results of all elections</a:t>
            </a:r>
            <a:endParaRPr lang="en-US" sz="2000" dirty="0"/>
          </a:p>
          <a:p>
            <a:r>
              <a:rPr lang="en-US" sz="2400" dirty="0"/>
              <a:t>802 Executive Committee Elections/Confirmations at the closing 802 EC meeting</a:t>
            </a:r>
          </a:p>
          <a:p>
            <a:pPr lvl="1"/>
            <a:r>
              <a:rPr lang="en-US" sz="1800" dirty="0"/>
              <a:t>802 LMSC Chair to be elected by non-appointed EC voting members</a:t>
            </a:r>
          </a:p>
          <a:p>
            <a:pPr lvl="1"/>
            <a:r>
              <a:rPr lang="en-US" sz="1800" dirty="0"/>
              <a:t>802 LMSC Appointed position candidates to be confirmed by EC voting members</a:t>
            </a:r>
          </a:p>
          <a:p>
            <a:pPr lvl="1"/>
            <a:r>
              <a:rPr lang="en-US" sz="1800" dirty="0"/>
              <a:t>802 LMSC WG/TAG Chair and Vice Chair position candidates to be confirmed by EC voting members</a:t>
            </a:r>
          </a:p>
          <a:p>
            <a:pPr lvl="1"/>
            <a:r>
              <a:rPr lang="en-US" sz="1800" dirty="0"/>
              <a:t>Non-voting 802 LMSC position candidates to be confirmed by EC voting members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295400" y="304800"/>
            <a:ext cx="952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dirty="0"/>
              <a:t>3.01 March 2024 802 LMSC Elections</a:t>
            </a:r>
          </a:p>
        </p:txBody>
      </p:sp>
    </p:spTree>
    <p:extLst>
      <p:ext uri="{BB962C8B-B14F-4D97-AF65-F5344CB8AC3E}">
        <p14:creationId xmlns:p14="http://schemas.microsoft.com/office/powerpoint/2010/main" val="1219736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AA936-0D0A-441C-B08C-80283E463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"/>
            <a:ext cx="11582400" cy="1143000"/>
          </a:xfrm>
        </p:spPr>
        <p:txBody>
          <a:bodyPr/>
          <a:lstStyle/>
          <a:p>
            <a:r>
              <a:rPr lang="en-US" dirty="0"/>
              <a:t>3.01 802 Chair and Appointed Officer Candidates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C1FBF-D814-4B23-A021-BCD0BDBBB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714500"/>
            <a:ext cx="11658600" cy="4114800"/>
          </a:xfrm>
        </p:spPr>
        <p:txBody>
          <a:bodyPr/>
          <a:lstStyle/>
          <a:p>
            <a:r>
              <a:rPr lang="en-US" sz="2000" dirty="0"/>
              <a:t>James </a:t>
            </a:r>
            <a:r>
              <a:rPr lang="en-US" sz="2000" dirty="0" err="1"/>
              <a:t>Gilb</a:t>
            </a:r>
            <a:r>
              <a:rPr lang="en-US" sz="2000" dirty="0"/>
              <a:t> is the only candidate standing for election as Chair of 802 LMSC</a:t>
            </a:r>
          </a:p>
          <a:p>
            <a:r>
              <a:rPr lang="en-US" sz="2000" dirty="0"/>
              <a:t>If </a:t>
            </a:r>
            <a:r>
              <a:rPr lang="en-US" sz="2000" dirty="0" err="1"/>
              <a:t>Gilb</a:t>
            </a:r>
            <a:r>
              <a:rPr lang="en-US" sz="2000" dirty="0"/>
              <a:t> is elected, he recommends Nikolich nominate the 802 Appointed Officer voting positions as follows: </a:t>
            </a:r>
            <a:br>
              <a:rPr lang="en-US" sz="2000" dirty="0"/>
            </a:br>
            <a:r>
              <a:rPr lang="en-US" sz="2000" dirty="0"/>
              <a:t>- First Vice Chair – David </a:t>
            </a:r>
            <a:r>
              <a:rPr lang="en-US" sz="2000" dirty="0" err="1"/>
              <a:t>Halasz</a:t>
            </a:r>
            <a:r>
              <a:rPr lang="en-US" sz="2000" dirty="0"/>
              <a:t>, Second Vice-Chair – George Zimmerman, </a:t>
            </a:r>
            <a:br>
              <a:rPr lang="en-US" sz="2000" dirty="0"/>
            </a:br>
            <a:r>
              <a:rPr lang="en-US" sz="2000" dirty="0"/>
              <a:t>- Recording Secretary - John </a:t>
            </a:r>
            <a:r>
              <a:rPr lang="en-US" sz="2000" dirty="0" err="1"/>
              <a:t>D’Ambrosia</a:t>
            </a:r>
            <a:r>
              <a:rPr lang="en-US" sz="2000" dirty="0"/>
              <a:t>, Executive Secretary - Jon </a:t>
            </a:r>
            <a:r>
              <a:rPr lang="en-US" sz="2000" dirty="0" err="1"/>
              <a:t>Rosdahl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- Treasurer – Clint Chaplin. </a:t>
            </a:r>
          </a:p>
          <a:p>
            <a:r>
              <a:rPr lang="en-US" sz="2000" dirty="0"/>
              <a:t>Nikolich also plans to appoint the following individuals to fill the non-voting positions of 802: </a:t>
            </a:r>
            <a:br>
              <a:rPr lang="en-US" sz="2000" dirty="0"/>
            </a:br>
            <a:r>
              <a:rPr lang="en-US" sz="2000" dirty="0"/>
              <a:t>- Member Emeriti Positions:</a:t>
            </a:r>
            <a:br>
              <a:rPr lang="en-US" sz="2000" dirty="0"/>
            </a:br>
            <a:r>
              <a:rPr lang="en-US" sz="2000" dirty="0"/>
              <a:t>	Associate Treasurer – Jason </a:t>
            </a:r>
            <a:r>
              <a:rPr lang="en-US" sz="2000" dirty="0" err="1"/>
              <a:t>Potterf</a:t>
            </a:r>
            <a:r>
              <a:rPr lang="en-US" sz="2000" dirty="0"/>
              <a:t>,  802 Advisor - Geoff Thompson, 802 Past Chair – Paul Nikolich</a:t>
            </a:r>
            <a:br>
              <a:rPr lang="en-US" sz="2000" dirty="0"/>
            </a:br>
            <a:r>
              <a:rPr lang="en-US" sz="2000" dirty="0"/>
              <a:t>- Hibernating Working Group Chairs: </a:t>
            </a:r>
            <a:br>
              <a:rPr lang="en-US" sz="2000" dirty="0"/>
            </a:br>
            <a:r>
              <a:rPr lang="en-US" sz="2000" dirty="0"/>
              <a:t>	802.16 - Roger Marks, 802.21 - Subir Das and 802.22 - Apurva </a:t>
            </a:r>
            <a:r>
              <a:rPr lang="en-US" sz="2000" dirty="0" err="1"/>
              <a:t>Mody</a:t>
            </a:r>
            <a:br>
              <a:rPr lang="en-US" sz="2000" dirty="0"/>
            </a:br>
            <a:r>
              <a:rPr lang="en-US" sz="2000" dirty="0"/>
              <a:t>- Standing Committee Chairs: </a:t>
            </a:r>
            <a:br>
              <a:rPr lang="en-US" sz="2000" dirty="0"/>
            </a:br>
            <a:r>
              <a:rPr lang="en-US" sz="2000" dirty="0"/>
              <a:t>	802/JTC1- Peter Yee; 802/ITU- Glenn Parsons; 802/PV-Tuncer </a:t>
            </a:r>
            <a:r>
              <a:rPr lang="en-US" sz="2000" dirty="0" err="1"/>
              <a:t>Baykas</a:t>
            </a:r>
            <a:r>
              <a:rPr lang="en-US" sz="2000" dirty="0"/>
              <a:t>; </a:t>
            </a:r>
            <a:br>
              <a:rPr lang="en-US" sz="2000" dirty="0"/>
            </a:br>
            <a:r>
              <a:rPr lang="en-US" sz="2000" dirty="0"/>
              <a:t>	802/IETF- Dorothy Stanley; 802/WC-Dorothy Stanley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Details of the March 2024 IEEE 802 LMSC Executive Committee election process are defined in </a:t>
            </a:r>
            <a:br>
              <a:rPr lang="en-US" sz="1800" dirty="0"/>
            </a:br>
            <a:r>
              <a:rPr lang="en-US" sz="1800" dirty="0"/>
              <a:t>https://mentor.ieee.org/802-ec/dcn/23/ec-23-0168-00-00EC-march-2024-802-ec-election-process.pdf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14B56-B338-49AC-99FF-76C07DC4D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337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70C0"/>
      </a:hlink>
      <a:folHlink>
        <a:srgbClr val="00B0F0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ce presentation subject title text here].potx" id="{9F2EEA62-9711-4D79-A2F1-C9EE3C92C099}" vid="{BDB7B821-D8C8-422B-824F-241F074B2013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258097</TotalTime>
  <Words>1781</Words>
  <Application>Microsoft Office PowerPoint</Application>
  <PresentationFormat>Widescreen</PresentationFormat>
  <Paragraphs>337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Unicode MS</vt:lpstr>
      <vt:lpstr>Calibri</vt:lpstr>
      <vt:lpstr>Lucida Grande</vt:lpstr>
      <vt:lpstr>Times New Roman</vt:lpstr>
      <vt:lpstr>Verdana</vt:lpstr>
      <vt:lpstr>Default Design</vt:lpstr>
      <vt:lpstr>Office Theme</vt:lpstr>
      <vt:lpstr>IEEE 802 LMSC  135th Plenary Session (6th mixed mode Plenary Session)  10 March 2024 to 15 March 2024    </vt:lpstr>
      <vt:lpstr>2.01 Participant behavior in IEEE-SA activities is guided by the IEEE Codes of Ethics &amp; Conduct</vt:lpstr>
      <vt:lpstr>2.01 Participants in the IEEE-SA “individual process” shall act independently of others, including employers</vt:lpstr>
      <vt:lpstr>2.01 IEEE-SA standards activities shall allow the fair &amp; equitable consideration of all viewpoints</vt:lpstr>
      <vt:lpstr>3.00 Chair’s Announcements</vt:lpstr>
      <vt:lpstr>3.00 Chair’s Announcements</vt:lpstr>
      <vt:lpstr>3.001 Endorsement/Affiliation letters</vt:lpstr>
      <vt:lpstr>3.01 March 2024 802 LMSC Elections</vt:lpstr>
      <vt:lpstr>3.01 802 Chair and Appointed Officer Candidates</vt:lpstr>
      <vt:lpstr>3.01 802 Elected Positions – Active Groups</vt:lpstr>
      <vt:lpstr>3.01 Motion – IEEE 802 Standards Committee WG / TAG Officer Confirmations</vt:lpstr>
      <vt:lpstr>3.02 Motion – IEEE 802 LMSC Chair Election</vt:lpstr>
      <vt:lpstr>3.03 802 Voting Positions Appointed by Chair</vt:lpstr>
      <vt:lpstr>3.04 Motion - IEEE 802 LMSC Non-voting Positions Appointed by Chair  Hibernating Chairs, Members Emeriti and Standing Committee Chairs</vt:lpstr>
      <vt:lpstr>3.041 Welcome new LMSC leadership members</vt:lpstr>
      <vt:lpstr>3.05 Recognition</vt:lpstr>
      <vt:lpstr>8.06 EC Action Item recap</vt:lpstr>
      <vt:lpstr>8.07 802/SA Meeting Reminder</vt:lpstr>
      <vt:lpstr>9.00 Any other Business</vt:lpstr>
      <vt:lpstr>End of Closing EC Meeting</vt:lpstr>
      <vt:lpstr>appendix</vt:lpstr>
      <vt:lpstr>PowerPoint Presentation</vt:lpstr>
      <vt:lpstr>March 2022 Registrant Locations</vt:lpstr>
      <vt:lpstr>PowerPoint Presentation</vt:lpstr>
      <vt:lpstr>MAR 2022 &amp; NOV 2021 Registrant Time Zones</vt:lpstr>
      <vt:lpstr>MAR 2022 802 LMSC Analytics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 LMSC Opening EC meeting</dc:title>
  <dc:subject>IEEE 802 LMSC Plenary Session</dc:subject>
  <dc:creator>Paul Nikolich</dc:creator>
  <cp:lastModifiedBy>paulnikolich paulnikolich</cp:lastModifiedBy>
  <cp:revision>4059</cp:revision>
  <cp:lastPrinted>2022-03-04T19:16:52Z</cp:lastPrinted>
  <dcterms:created xsi:type="dcterms:W3CDTF">2002-03-10T15:43:16Z</dcterms:created>
  <dcterms:modified xsi:type="dcterms:W3CDTF">2024-03-15T16:30:53Z</dcterms:modified>
</cp:coreProperties>
</file>