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iCV9DpzYD7bZ2/EsGD0Ad9aT/u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231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232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233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234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235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236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237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238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239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240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241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242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243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244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245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46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29" name="Google Shape;1429;p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0" name="Google Shape;1430;p2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36" name="Google Shape;1436;p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7" name="Google Shape;1437;p2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249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51" name="Google Shape;1451;p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2" name="Google Shape;1452;p2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59" name="Google Shape;14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0" name="Google Shape;146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66" name="Google Shape;1466;p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7" name="Google Shape;1467;p2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73" name="Google Shape;14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4" name="Google Shape;147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0" name="Google Shape;14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1" name="Google Shape;148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7" name="Google Shape;14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8" name="Google Shape;148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94" name="Google Shape;149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5" name="Google Shape;149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1" name="Google Shape;150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2" name="Google Shape;150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8" name="Google Shape;150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9" name="Google Shape;150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15" name="Google Shape;151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6" name="Google Shape;151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252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22" name="Google Shape;1522;p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225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295" name="Google Shape;1295;p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27" name="Google Shape;1527;p253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8" name="Google Shape;1528;p253:notes"/>
          <p:cNvSpPr txBox="1">
            <a:spLocks noGrp="1"/>
          </p:cNvSpPr>
          <p:nvPr>
            <p:ph type="sldNum" idx="12"/>
          </p:nvPr>
        </p:nvSpPr>
        <p:spPr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34" name="Google Shape;1534;p254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5" name="Google Shape;1535;p254:notes"/>
          <p:cNvSpPr txBox="1">
            <a:spLocks noGrp="1"/>
          </p:cNvSpPr>
          <p:nvPr>
            <p:ph type="sldNum" idx="12"/>
          </p:nvPr>
        </p:nvSpPr>
        <p:spPr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2" name="Google Shape;1542;p255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3" name="Google Shape;1543;p255:notes"/>
          <p:cNvSpPr txBox="1">
            <a:spLocks noGrp="1"/>
          </p:cNvSpPr>
          <p:nvPr>
            <p:ph type="sldNum" idx="12"/>
          </p:nvPr>
        </p:nvSpPr>
        <p:spPr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9" name="Google Shape;1549;p256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0" name="Google Shape;1550;p256:notes"/>
          <p:cNvSpPr txBox="1">
            <a:spLocks noGrp="1"/>
          </p:cNvSpPr>
          <p:nvPr>
            <p:ph type="sldNum" idx="12"/>
          </p:nvPr>
        </p:nvSpPr>
        <p:spPr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257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63" name="Google Shape;1563;p258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4" name="Google Shape;1564;p258:notes"/>
          <p:cNvSpPr txBox="1">
            <a:spLocks noGrp="1"/>
          </p:cNvSpPr>
          <p:nvPr>
            <p:ph type="sldNum" idx="12"/>
          </p:nvPr>
        </p:nvSpPr>
        <p:spPr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259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70" name="Google Shape;1570;p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5" name="Google Shape;15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1" name="Google Shape;15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7" name="Google Shape;15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26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3" name="Google Shape;1593;p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19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99" name="Google Shape;15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4" name="Google Shape;1604;p261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5" name="Google Shape;1605;p261:notes"/>
          <p:cNvSpPr txBox="1">
            <a:spLocks noGrp="1"/>
          </p:cNvSpPr>
          <p:nvPr>
            <p:ph type="sldNum" idx="12"/>
          </p:nvPr>
        </p:nvSpPr>
        <p:spPr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11" name="Google Shape;1611;p262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2" name="Google Shape;1612;p262:notes"/>
          <p:cNvSpPr txBox="1">
            <a:spLocks noGrp="1"/>
          </p:cNvSpPr>
          <p:nvPr>
            <p:ph type="sldNum" idx="12"/>
          </p:nvPr>
        </p:nvSpPr>
        <p:spPr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227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306" name="Google Shape;1306;p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11" name="Google Shape;1311;p228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2" name="Google Shape;1312;p228:notes"/>
          <p:cNvSpPr txBox="1">
            <a:spLocks noGrp="1"/>
          </p:cNvSpPr>
          <p:nvPr>
            <p:ph type="sldNum" idx="12"/>
          </p:nvPr>
        </p:nvSpPr>
        <p:spPr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18" name="Google Shape;1318;p229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9" name="Google Shape;1319;p229:notes"/>
          <p:cNvSpPr txBox="1">
            <a:spLocks noGrp="1"/>
          </p:cNvSpPr>
          <p:nvPr>
            <p:ph type="sldNum" idx="12"/>
          </p:nvPr>
        </p:nvSpPr>
        <p:spPr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230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0"/>
          <p:cNvSpPr/>
          <p:nvPr/>
        </p:nvSpPr>
        <p:spPr>
          <a:xfrm>
            <a:off x="14288" y="6597650"/>
            <a:ext cx="9129712" cy="260350"/>
          </a:xfrm>
          <a:prstGeom prst="rect">
            <a:avLst/>
          </a:prstGeom>
          <a:solidFill>
            <a:srgbClr val="2FAD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0"/>
          <p:cNvSpPr/>
          <p:nvPr/>
        </p:nvSpPr>
        <p:spPr>
          <a:xfrm>
            <a:off x="3175" y="3175"/>
            <a:ext cx="9136063" cy="260350"/>
          </a:xfrm>
          <a:prstGeom prst="rect">
            <a:avLst/>
          </a:prstGeom>
          <a:solidFill>
            <a:srgbClr val="2FAD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/>
          <p:nvPr/>
        </p:nvSpPr>
        <p:spPr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0"/>
          <p:cNvSpPr txBox="1"/>
          <p:nvPr/>
        </p:nvSpPr>
        <p:spPr>
          <a:xfrm>
            <a:off x="1828800" y="6591301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IEEE 802 LMSC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40"/>
          <p:cNvGrpSpPr/>
          <p:nvPr/>
        </p:nvGrpSpPr>
        <p:grpSpPr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31" name="Google Shape;31;p40"/>
            <p:cNvSpPr/>
            <p:nvPr/>
          </p:nvSpPr>
          <p:spPr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0"/>
            <p:cNvSpPr txBox="1"/>
            <p:nvPr/>
          </p:nvSpPr>
          <p:spPr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EEE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" name="Google Shape;33;p40"/>
            <p:cNvCxnSpPr/>
            <p:nvPr/>
          </p:nvCxnSpPr>
          <p:spPr>
            <a:xfrm>
              <a:off x="3331" y="3542"/>
              <a:ext cx="0" cy="317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" name="Google Shape;34;p40"/>
            <p:cNvSpPr txBox="1"/>
            <p:nvPr/>
          </p:nvSpPr>
          <p:spPr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40"/>
          <p:cNvSpPr txBox="1"/>
          <p:nvPr/>
        </p:nvSpPr>
        <p:spPr>
          <a:xfrm>
            <a:off x="0" y="6586539"/>
            <a:ext cx="1981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ec-24-0064-01-00EC 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1"/>
          </p:nvPr>
        </p:nvSpPr>
        <p:spPr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6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7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8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48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body" idx="1"/>
          </p:nvPr>
        </p:nvSpPr>
        <p:spPr>
          <a:xfrm rot="5400000">
            <a:off x="2102644" y="-510381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0"/>
          <p:cNvSpPr txBox="1">
            <a:spLocks noGrp="1"/>
          </p:cNvSpPr>
          <p:nvPr>
            <p:ph type="title"/>
          </p:nvPr>
        </p:nvSpPr>
        <p:spPr>
          <a:xfrm rot="5400000">
            <a:off x="4901407" y="2082007"/>
            <a:ext cx="5462587" cy="2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0"/>
          <p:cNvSpPr txBox="1">
            <a:spLocks noGrp="1"/>
          </p:cNvSpPr>
          <p:nvPr>
            <p:ph type="body" idx="1"/>
          </p:nvPr>
        </p:nvSpPr>
        <p:spPr>
          <a:xfrm rot="5400000">
            <a:off x="607219" y="48419"/>
            <a:ext cx="5462587" cy="617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86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33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/>
          <p:nvPr/>
        </p:nvSpPr>
        <p:spPr>
          <a:xfrm>
            <a:off x="0" y="6604000"/>
            <a:ext cx="9139238" cy="260350"/>
          </a:xfrm>
          <a:prstGeom prst="rect">
            <a:avLst/>
          </a:prstGeom>
          <a:solidFill>
            <a:srgbClr val="2FB1DF"/>
          </a:solidFill>
          <a:ln w="9525" cap="flat" cmpd="sng">
            <a:solidFill>
              <a:srgbClr val="2FB1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9"/>
          <p:cNvSpPr/>
          <p:nvPr/>
        </p:nvSpPr>
        <p:spPr>
          <a:xfrm>
            <a:off x="3175" y="3175"/>
            <a:ext cx="9136063" cy="260350"/>
          </a:xfrm>
          <a:prstGeom prst="rect">
            <a:avLst/>
          </a:prstGeom>
          <a:solidFill>
            <a:srgbClr val="2FB1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body" idx="1"/>
          </p:nvPr>
        </p:nvSpPr>
        <p:spPr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" name="Google Shape;14;p39"/>
          <p:cNvCxnSpPr/>
          <p:nvPr/>
        </p:nvCxnSpPr>
        <p:spPr>
          <a:xfrm>
            <a:off x="395288" y="1268413"/>
            <a:ext cx="8353425" cy="0"/>
          </a:xfrm>
          <a:prstGeom prst="straightConnector1">
            <a:avLst/>
          </a:prstGeom>
          <a:noFill/>
          <a:ln w="9525" cap="flat" cmpd="sng">
            <a:solidFill>
              <a:srgbClr val="2FA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39"/>
          <p:cNvSpPr txBox="1"/>
          <p:nvPr/>
        </p:nvSpPr>
        <p:spPr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9"/>
          <p:cNvSpPr txBox="1"/>
          <p:nvPr/>
        </p:nvSpPr>
        <p:spPr>
          <a:xfrm>
            <a:off x="0" y="6586539"/>
            <a:ext cx="1981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ec-24-0064-01-00EC 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9"/>
          <p:cNvSpPr txBox="1"/>
          <p:nvPr/>
        </p:nvSpPr>
        <p:spPr>
          <a:xfrm>
            <a:off x="1828800" y="6591301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IEEE 802 LMSC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39"/>
          <p:cNvGrpSpPr/>
          <p:nvPr/>
        </p:nvGrpSpPr>
        <p:grpSpPr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19" name="Google Shape;19;p39"/>
            <p:cNvSpPr/>
            <p:nvPr/>
          </p:nvSpPr>
          <p:spPr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9"/>
            <p:cNvSpPr txBox="1"/>
            <p:nvPr/>
          </p:nvSpPr>
          <p:spPr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EEE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" name="Google Shape;21;p39"/>
            <p:cNvCxnSpPr/>
            <p:nvPr/>
          </p:nvCxnSpPr>
          <p:spPr>
            <a:xfrm>
              <a:off x="3331" y="3542"/>
              <a:ext cx="0" cy="317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" name="Google Shape;22;p39"/>
            <p:cNvSpPr txBox="1"/>
            <p:nvPr/>
          </p:nvSpPr>
          <p:spPr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802-REVc-drafts/d1/802-REVc-d1-2-comments-dis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802-REVc-drafts/d1/1-23-0008-15-Mntg-802-revc-comments-wg-lb1-dis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/dcn/24/1-24-0018-00-Mntg-p802-revc-comments-dis.pdf" TargetMode="External"/><Relationship Id="rId4" Type="http://schemas.openxmlformats.org/officeDocument/2006/relationships/hyperlink" Target="https://www.ieee802.org/1/files/private/802-REVc-drafts/d1/1-23-0037-00-Mntg-p802-revc-d1-1-comments-dis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mentor.ieee.org/802.1/dcn/24/1-24-0016-01-Mntg-p802-revc-unsatisfied-comments.od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9/ec-19-0139-00-ACSD-p802-1qdj.pdf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dj-drafts/d2/802-1Qdj-d2-0-dis-v02.pdf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hyperlink" Target="https://www.ieee802.org/1/files/private/dj-drafts/d2/802-1Qdj-d2-2-dis-v01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23/ec-23-0075-00-ACSD-p802-1qdx.pdf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802.org/1/files/private/dx-drafts/d2/802-1Qdx-d2-0-dis-v01.pdf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4/liaison-randall-SC6CommentResponseQcw-0324.pdf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ee802.org/1/files/public/docs2024/liaison-randall-SC6CommentResponseQcj-0324.pdf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4/liaison-itu-t-sg15-LS89-OTNTSWP33-ieee8021status-0324.pdf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4/eb-PAR-0324-v0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ee802.org/1/files/public/docs2024/eb-CSD-0324-v01.pdf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4/liaison-response-itu-t-JCA-RoadmapIMT2020-0324.pdf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4/liaison-response-BroadbandForum-YANG-0324-v01.pdf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4/liaison-response-ieee1588-P8021ASebPARcomments-0324-v01.pdf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8/ec-18-0088-01-ACSD-p60802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60802-drafts/d2/60802-d2-1-dis-v02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hyperlink" Target="https://www.ieee802.org/1/files/private/60802-drafts/d2/60802-d2-2-pdis-v03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60802-drafts/d2/60802-d2-1-dis-v02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802.1 consent agenda items for LMSC Closing Plenary</a:t>
            </a:r>
            <a:endParaRPr/>
          </a:p>
        </p:txBody>
      </p:sp>
      <p:sp>
        <p:nvSpPr>
          <p:cNvPr id="132" name="Google Shape;132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CA" dirty="0"/>
              <a:t>March 2024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dirty="0"/>
              <a:t> </a:t>
            </a:r>
            <a:r>
              <a:rPr lang="en-US" sz="1400" dirty="0"/>
              <a:t>(V3 – 802.1 version #)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31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336" name="Google Shape;1336;p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687" y="1562100"/>
            <a:ext cx="5000625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232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342" name="Google Shape;1342;p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37016"/>
            <a:ext cx="9144000" cy="5116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233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348" name="Google Shape;1348;p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60885"/>
            <a:ext cx="9144000" cy="4992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234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354" name="Google Shape;1354;p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57141"/>
            <a:ext cx="9144000" cy="5572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235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360" name="Google Shape;1360;p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29453"/>
            <a:ext cx="9144000" cy="5599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236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366" name="Google Shape;1366;p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93495"/>
            <a:ext cx="9144000" cy="5159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237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372" name="Google Shape;1372;p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844" y="1181100"/>
            <a:ext cx="8115300" cy="54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238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378" name="Google Shape;1378;p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165552"/>
            <a:ext cx="8084820" cy="542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239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384" name="Google Shape;1384;p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95400"/>
            <a:ext cx="9144000" cy="5292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240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390" name="Google Shape;1390;p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71600"/>
            <a:ext cx="9144000" cy="5185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Agenda </a:t>
            </a:r>
            <a:endParaRPr/>
          </a:p>
        </p:txBody>
      </p:sp>
      <p:sp>
        <p:nvSpPr>
          <p:cNvPr id="138" name="Google Shape;138;p2"/>
          <p:cNvSpPr txBox="1">
            <a:spLocks noGrp="1"/>
          </p:cNvSpPr>
          <p:nvPr>
            <p:ph type="body" idx="1"/>
          </p:nvPr>
        </p:nvSpPr>
        <p:spPr>
          <a:xfrm>
            <a:off x="533401" y="1301928"/>
            <a:ext cx="8286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ts val="2400"/>
            </a:pPr>
            <a:r>
              <a:rPr lang="en-US" sz="2000" dirty="0"/>
              <a:t>PARs to NesCom</a:t>
            </a:r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5.021 – P802.1ASeb</a:t>
            </a:r>
          </a:p>
          <a:p>
            <a:pPr marL="342900" lvl="0">
              <a:spcBef>
                <a:spcPts val="0"/>
              </a:spcBef>
              <a:buSzPts val="2400"/>
            </a:pPr>
            <a:r>
              <a:rPr lang="en-US" sz="2000" dirty="0"/>
              <a:t>Drafts to SA Ballot</a:t>
            </a:r>
            <a:endParaRPr lang="en-US" sz="28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5.022 – IEC/IEEE 60802</a:t>
            </a:r>
            <a:endParaRPr lang="en-US"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5.023 – P802-REVc</a:t>
            </a:r>
            <a:endParaRPr lang="en-US" sz="24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strike="sngStrike" dirty="0"/>
              <a:t>5.024 – P802.1Qdy</a:t>
            </a:r>
          </a:p>
          <a:p>
            <a:pPr marL="342900" lvl="0">
              <a:spcBef>
                <a:spcPts val="480"/>
              </a:spcBef>
              <a:buSzPts val="2400"/>
            </a:pPr>
            <a:r>
              <a:rPr lang="en-US" sz="2000" dirty="0"/>
              <a:t>Drafts to </a:t>
            </a:r>
            <a:r>
              <a:rPr lang="en-US" sz="2000" dirty="0" err="1"/>
              <a:t>RevCom</a:t>
            </a:r>
            <a:endParaRPr lang="en-US" sz="2000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strike="sngStrike" dirty="0"/>
              <a:t>5.025 – P802.1DC</a:t>
            </a:r>
            <a:endParaRPr lang="en-US" sz="2400" strike="sngStrike" dirty="0"/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5.026 – P802.1Qdj</a:t>
            </a:r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strike="sngStrike" dirty="0"/>
              <a:t>5.027 – P802.1ASdm</a:t>
            </a:r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strike="sngStrike" dirty="0"/>
              <a:t>5.028 – P802.1ASdn</a:t>
            </a:r>
          </a:p>
          <a:p>
            <a:pPr marL="742950" lvl="1" indent="-285750">
              <a:spcBef>
                <a:spcPts val="400"/>
              </a:spcBef>
              <a:buSzPts val="2000"/>
            </a:pPr>
            <a:r>
              <a:rPr lang="en-US" sz="1800" dirty="0"/>
              <a:t>5.029 – P802.1Qdx</a:t>
            </a:r>
            <a:endParaRPr lang="en-US" sz="1800" strike="sngStrike" dirty="0"/>
          </a:p>
          <a:p>
            <a:pPr marL="742950" lvl="1" indent="-285750">
              <a:spcBef>
                <a:spcPts val="400"/>
              </a:spcBef>
              <a:buSzPts val="2000"/>
            </a:pPr>
            <a:endParaRPr lang="en-US" sz="18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endParaRPr lang="en-CA" sz="2400" dirty="0"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dirty="0"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241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396" name="Google Shape;1396;p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71600"/>
            <a:ext cx="9144000" cy="5236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42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402" name="Google Shape;1402;p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864" y="1197761"/>
            <a:ext cx="8418136" cy="5338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243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408" name="Google Shape;1408;p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287930"/>
            <a:ext cx="8153400" cy="530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244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414" name="Google Shape;1414;p2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32838"/>
            <a:ext cx="9144000" cy="279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245"/>
          <p:cNvSpPr txBox="1">
            <a:spLocks noGrp="1"/>
          </p:cNvSpPr>
          <p:nvPr>
            <p:ph type="title"/>
          </p:nvPr>
        </p:nvSpPr>
        <p:spPr>
          <a:xfrm>
            <a:off x="381000" y="404813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420" name="Google Shape;1420;p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67224"/>
            <a:ext cx="9144000" cy="488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246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pic>
        <p:nvPicPr>
          <p:cNvPr id="1426" name="Google Shape;1426;p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5883"/>
            <a:ext cx="9144000" cy="549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247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5.023 - Motion</a:t>
            </a:r>
            <a:endParaRPr/>
          </a:p>
        </p:txBody>
      </p:sp>
      <p:sp>
        <p:nvSpPr>
          <p:cNvPr id="1433" name="Google Shape;1433;p247"/>
          <p:cNvSpPr txBox="1">
            <a:spLocks noGrp="1"/>
          </p:cNvSpPr>
          <p:nvPr>
            <p:ph type="body" idx="1"/>
          </p:nvPr>
        </p:nvSpPr>
        <p:spPr>
          <a:xfrm>
            <a:off x="250824" y="1295400"/>
            <a:ext cx="8893175" cy="521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Conditionally approve sending P802-REVc D2.0 to Standards Association Ballot</a:t>
            </a:r>
            <a:endParaRPr sz="2400" dirty="0"/>
          </a:p>
          <a:p>
            <a:pPr marL="742950" lvl="1" indent="-3238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 sz="2400" dirty="0"/>
              <a:t>Note: there is no CSD statement since this maintenance project is not intended to provide any new functionality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P802-REVc D1.2 had 83% approval at the end of the last WG ballot</a:t>
            </a: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Mark Hantel, Second: Karen Randall</a:t>
            </a:r>
            <a:endParaRPr sz="24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 30, 1, 6</a:t>
            </a: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Parsons, 	Second: Roger Marks</a:t>
            </a:r>
            <a:endParaRPr sz="24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24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P802-REVc </a:t>
            </a:r>
            <a:endParaRPr sz="3200"/>
          </a:p>
        </p:txBody>
      </p:sp>
      <p:sp>
        <p:nvSpPr>
          <p:cNvPr id="1440" name="Google Shape;1440;p248"/>
          <p:cNvSpPr/>
          <p:nvPr/>
        </p:nvSpPr>
        <p:spPr>
          <a:xfrm>
            <a:off x="76200" y="1219200"/>
            <a:ext cx="4572000" cy="49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D1.2 WG recirculation ballot closed: 11 January 2024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All WG ballot requirements are met</a:t>
            </a:r>
            <a:endParaRPr sz="9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ballot resulted in 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 outstanding no voters over 3 WG ballots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 Must Be Satisfied (MBS) comments on D1.2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56 MBS comments on D1.1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99 MBS comments on D1.0</a:t>
            </a:r>
          </a:p>
          <a:p>
            <a:pPr marL="914400" marR="0" lvl="1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dirty="0"/>
              <a:t>104 MBS comments remaining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Comment resolution available here: </a:t>
            </a:r>
            <a:r>
              <a:rPr lang="en-US" sz="1500" b="0" i="0" u="sng" strike="noStrike" cap="none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https://www.ieee802.org/1/files/private/802-REVc-drafts/d1/802-REVc-d1-2-comments-dis.pdf</a:t>
            </a:r>
            <a:endParaRPr sz="1500" b="0" i="0" u="sng" strike="noStrike" cap="none" dirty="0">
              <a:solidFill>
                <a:srgbClr val="00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Recirculation ballot will be conducted late March/early April with comment resolution in mid-April. A possible final recirculation in late April/early May if required with comment resolution at the May 802.1 interim meeting.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7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248"/>
          <p:cNvSpPr txBox="1"/>
          <p:nvPr/>
        </p:nvSpPr>
        <p:spPr>
          <a:xfrm>
            <a:off x="6653871" y="1290935"/>
            <a:ext cx="2032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Ballot results: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88A621AC-8061-8B2D-6F86-2A87ABE1D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7" y="1898430"/>
            <a:ext cx="3977276" cy="359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49"/>
          <p:cNvSpPr txBox="1">
            <a:spLocks noGrp="1"/>
          </p:cNvSpPr>
          <p:nvPr>
            <p:ph type="title"/>
          </p:nvPr>
        </p:nvSpPr>
        <p:spPr>
          <a:xfrm>
            <a:off x="395926" y="404813"/>
            <a:ext cx="8290874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P802-REVc</a:t>
            </a:r>
            <a:endParaRPr/>
          </a:p>
        </p:txBody>
      </p:sp>
      <p:sp>
        <p:nvSpPr>
          <p:cNvPr id="1448" name="Google Shape;1448;p249"/>
          <p:cNvSpPr txBox="1">
            <a:spLocks noGrp="1"/>
          </p:cNvSpPr>
          <p:nvPr>
            <p:ph type="body" idx="1"/>
          </p:nvPr>
        </p:nvSpPr>
        <p:spPr>
          <a:xfrm>
            <a:off x="250824" y="1341438"/>
            <a:ext cx="851217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Voters maintaining Disapprove vote from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initial WG ballot</a:t>
            </a:r>
            <a:r>
              <a:rPr lang="en-US" sz="2400" dirty="0"/>
              <a:t> on D1.0, as well as 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recirc</a:t>
            </a:r>
            <a:r>
              <a:rPr lang="en-US" sz="2400" dirty="0"/>
              <a:t> on D1.1 and </a:t>
            </a:r>
            <a:r>
              <a:rPr lang="en-US" sz="2400" u="sng" dirty="0">
                <a:solidFill>
                  <a:schemeClr val="hlink"/>
                </a:solidFill>
                <a:hlinkClick r:id="rId5"/>
              </a:rPr>
              <a:t>recirc</a:t>
            </a:r>
            <a:r>
              <a:rPr lang="en-US" sz="2400" dirty="0"/>
              <a:t> on D1.2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Joe Levy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Mark Hamilton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Roger Marks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Johannes Specht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Jessy Rouyer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Geoff Thompson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Dorothy Stanley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Craig Gunther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CA" sz="1800" dirty="0"/>
              <a:t>Marco Hernandez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MBS comments associated with the maintained Disapprove vote are on the following slides</a:t>
            </a:r>
            <a:br>
              <a:rPr lang="en-US" sz="2400" dirty="0"/>
            </a:br>
            <a:endParaRPr sz="2400"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250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455" name="Google Shape;1455;p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49525"/>
            <a:ext cx="6184724" cy="52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6" name="Google Shape;1456;p250"/>
          <p:cNvSpPr txBox="1"/>
          <p:nvPr/>
        </p:nvSpPr>
        <p:spPr>
          <a:xfrm>
            <a:off x="6643850" y="1470100"/>
            <a:ext cx="23307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sng" strike="noStrike" cap="none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https://mentor.ieee.org/802.1/dcn/24/1-24-0016-01-Mntg-p802-revc-unsatisfied-comments.ods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Agenda </a:t>
            </a:r>
            <a:endParaRPr dirty="0"/>
          </a:p>
        </p:txBody>
      </p:sp>
      <p:sp>
        <p:nvSpPr>
          <p:cNvPr id="144" name="Google Shape;144;p3"/>
          <p:cNvSpPr txBox="1">
            <a:spLocks noGrp="1"/>
          </p:cNvSpPr>
          <p:nvPr>
            <p:ph type="body" idx="1"/>
          </p:nvPr>
        </p:nvSpPr>
        <p:spPr>
          <a:xfrm>
            <a:off x="533401" y="1371600"/>
            <a:ext cx="8286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Liaisons and external communications (ME)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7.0?? – Approve liaison of drafts for adoption to ISO/IEC JTC1/SC6 under the PSDO agreement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7.031 – Approve responses to ballot comments received from SC6 on FDIS and CIB ballots</a:t>
            </a:r>
          </a:p>
          <a:p>
            <a:pPr marL="742950" lvl="1" indent="-285750"/>
            <a:r>
              <a:rPr lang="en-US" sz="1800" dirty="0"/>
              <a:t>7.032 – Approve 802.1 communication to ITU-T SG15</a:t>
            </a:r>
          </a:p>
          <a:p>
            <a:pPr marL="742950" lvl="1" indent="-285750"/>
            <a:r>
              <a:rPr lang="en-US" sz="1800" dirty="0"/>
              <a:t>7.033 – Approve 802.1 communication to ITU-T JCA IMT-2020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Liaisons and external communications (II)</a:t>
            </a:r>
            <a:endParaRPr dirty="0"/>
          </a:p>
          <a:p>
            <a:pPr marL="742950" lvl="1" indent="-285750"/>
            <a:r>
              <a:rPr lang="en-US" sz="1800" dirty="0"/>
              <a:t>7.034 – Approve 802.1 communication to Broadband Forum</a:t>
            </a:r>
          </a:p>
          <a:p>
            <a:pPr marL="742950" lvl="1" indent="-285750"/>
            <a:r>
              <a:rPr lang="en-US" sz="1800" dirty="0"/>
              <a:t>7.035 – Approve 802.1 communication to IEEE 1588</a:t>
            </a:r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7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463" name="Google Shape;14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49525"/>
            <a:ext cx="6305725" cy="522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251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470" name="Google Shape;1470;p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49525"/>
            <a:ext cx="6209024" cy="524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477" name="Google Shape;14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49525"/>
            <a:ext cx="5448625" cy="526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10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484" name="Google Shape;14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49525"/>
            <a:ext cx="5187927" cy="5136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11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491" name="Google Shape;149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49525"/>
            <a:ext cx="5260349" cy="524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2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498" name="Google Shape;149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49525"/>
            <a:ext cx="4818602" cy="520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3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505" name="Google Shape;150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49525"/>
            <a:ext cx="4708673" cy="5196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14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512" name="Google Shape;151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49525"/>
            <a:ext cx="6114875" cy="5240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5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Supporting Information P802-REVc </a:t>
            </a:r>
            <a:endParaRPr sz="27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chemeClr val="dk1"/>
                </a:solidFill>
              </a:rPr>
              <a:t>Outstanding MBS Comments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519" name="Google Shape;151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49513"/>
            <a:ext cx="8839200" cy="2910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252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802.1 Motions</a:t>
            </a:r>
            <a:br>
              <a:rPr lang="en-US"/>
            </a:br>
            <a:r>
              <a:rPr lang="en-US"/>
              <a:t>2024-03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Consent Agenda </a:t>
            </a:r>
            <a:br>
              <a:rPr lang="en-US"/>
            </a:br>
            <a:br>
              <a:rPr lang="en-US"/>
            </a:br>
            <a:r>
              <a:rPr lang="en-US"/>
              <a:t>Drafts to RevCom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225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802.1 Motions</a:t>
            </a:r>
            <a:br>
              <a:rPr lang="en-US"/>
            </a:br>
            <a:r>
              <a:rPr lang="en-US"/>
              <a:t>2024-03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Consent Agenda </a:t>
            </a:r>
            <a:br>
              <a:rPr lang="en-US"/>
            </a:br>
            <a:br>
              <a:rPr lang="en-US"/>
            </a:br>
            <a:r>
              <a:rPr lang="en-US"/>
              <a:t>PARs to NesCom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253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5.026 - Motion</a:t>
            </a:r>
            <a:endParaRPr/>
          </a:p>
        </p:txBody>
      </p:sp>
      <p:sp>
        <p:nvSpPr>
          <p:cNvPr id="1531" name="Google Shape;1531;p253"/>
          <p:cNvSpPr txBox="1">
            <a:spLocks noGrp="1"/>
          </p:cNvSpPr>
          <p:nvPr>
            <p:ph type="body" idx="1"/>
          </p:nvPr>
        </p:nvSpPr>
        <p:spPr>
          <a:xfrm>
            <a:off x="250824" y="1295400"/>
            <a:ext cx="8893175" cy="521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Approve sending P802.1Qdj to </a:t>
            </a:r>
            <a:r>
              <a:rPr lang="en-US" sz="2400" dirty="0" err="1"/>
              <a:t>RevCom</a:t>
            </a:r>
            <a:endParaRPr sz="2400" dirty="0"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b="0" dirty="0">
                <a:solidFill>
                  <a:schemeClr val="dk1"/>
                </a:solidFill>
              </a:rPr>
              <a:t>Approve</a:t>
            </a:r>
            <a:r>
              <a:rPr lang="en-US" sz="2400" dirty="0"/>
              <a:t> CSD </a:t>
            </a:r>
            <a:r>
              <a:rPr lang="en-US" sz="2400" b="0" dirty="0">
                <a:solidFill>
                  <a:schemeClr val="dk1"/>
                </a:solidFill>
              </a:rPr>
              <a:t>documentation </a:t>
            </a:r>
            <a:r>
              <a:rPr lang="en-US" sz="2400" dirty="0"/>
              <a:t>in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https://mentor.ieee.org/802-ec/dcn/19/ec-19-0139-00-ACSD-p802-1qdj.pdf</a:t>
            </a:r>
            <a:endParaRPr sz="2400" dirty="0"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P802.Qdj D2.2 had 100% approval at the end of the last SA ballot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In the WG, Proposed: Stephan Kehrer, Second: János Farkas</a:t>
            </a:r>
            <a:endParaRPr sz="2400"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41, 0, 1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CSD (y/n/a): 41, 0, 1</a:t>
            </a:r>
            <a:endParaRPr sz="20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In EC, mover: Glenn Parsons, 	Second: Roger Marks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(y/n/a): &lt;y&gt;,&lt;n&gt;,&lt;a&gt;</a:t>
            </a:r>
            <a:endParaRPr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25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P802.1Qdj</a:t>
            </a:r>
            <a:endParaRPr sz="3200"/>
          </a:p>
        </p:txBody>
      </p:sp>
      <p:sp>
        <p:nvSpPr>
          <p:cNvPr id="1538" name="Google Shape;1538;p254"/>
          <p:cNvSpPr/>
          <p:nvPr/>
        </p:nvSpPr>
        <p:spPr>
          <a:xfrm>
            <a:off x="228600" y="1676400"/>
            <a:ext cx="8915400" cy="449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 ballot closed: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 March 2024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SA ballot requirements</a:t>
            </a:r>
            <a:b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met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ballot resulted in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100% approval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Disapprove vote </a:t>
            </a:r>
            <a:b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without any comments,</a:t>
            </a:r>
            <a:b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maintained from </a:t>
            </a:r>
            <a:r>
              <a:rPr lang="en-US" sz="2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initial</a:t>
            </a:r>
            <a:br>
              <a:rPr lang="en-US" sz="2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 ballot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comments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Disposition: </a:t>
            </a:r>
            <a:r>
              <a:rPr lang="en-US" sz="2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https://www.ieee802.org/1/files/private/dj-drafts/d2/802-1Qdj-d2-2-dis-v01.pdf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539" name="Google Shape;1539;p2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3825" y="1390650"/>
            <a:ext cx="5210175" cy="40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255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5.029 - Motion</a:t>
            </a:r>
            <a:endParaRPr/>
          </a:p>
        </p:txBody>
      </p:sp>
      <p:sp>
        <p:nvSpPr>
          <p:cNvPr id="1546" name="Google Shape;1546;p255"/>
          <p:cNvSpPr txBox="1">
            <a:spLocks noGrp="1"/>
          </p:cNvSpPr>
          <p:nvPr>
            <p:ph type="body" idx="1"/>
          </p:nvPr>
        </p:nvSpPr>
        <p:spPr>
          <a:xfrm>
            <a:off x="250824" y="1295400"/>
            <a:ext cx="8893175" cy="521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b="0" dirty="0">
                <a:solidFill>
                  <a:schemeClr val="dk1"/>
                </a:solidFill>
              </a:rPr>
              <a:t>Conditionally a</a:t>
            </a:r>
            <a:r>
              <a:rPr lang="en-US" sz="2400" dirty="0"/>
              <a:t>pprove sending P802.1Qdx to </a:t>
            </a:r>
            <a:r>
              <a:rPr lang="en-US" sz="2400" dirty="0" err="1"/>
              <a:t>RevCom</a:t>
            </a:r>
            <a:endParaRPr sz="2400" dirty="0"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b="0" dirty="0">
                <a:solidFill>
                  <a:schemeClr val="dk1"/>
                </a:solidFill>
              </a:rPr>
              <a:t>Approve</a:t>
            </a:r>
            <a:r>
              <a:rPr lang="en-US" sz="2400" dirty="0"/>
              <a:t> CSD </a:t>
            </a:r>
            <a:r>
              <a:rPr lang="en-US" sz="2400" b="0" dirty="0">
                <a:solidFill>
                  <a:schemeClr val="dk1"/>
                </a:solidFill>
              </a:rPr>
              <a:t>documentation </a:t>
            </a:r>
            <a:r>
              <a:rPr lang="en-US" sz="2400" dirty="0"/>
              <a:t>in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https://mentor.ieee.org/802-ec/dcn/23/ec-23-0075-00-ACSD-p802-1qdx.pdf</a:t>
            </a:r>
            <a:r>
              <a:rPr lang="en-US" sz="2400" dirty="0"/>
              <a:t> 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P802.1Qdx D2.0 had 98% approval at the end of the last SA ballot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In the WG, Proposed: János Farkas, Second: Mick Seaman</a:t>
            </a:r>
            <a:endParaRPr sz="2400"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 37, 0, 2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CSD (y/n/a): </a:t>
            </a:r>
            <a:r>
              <a:rPr lang="en-CA" sz="2000" dirty="0"/>
              <a:t>  37, 0, 2</a:t>
            </a:r>
            <a:endParaRPr sz="20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In EC, mover: Glenn Parsons, 	Second: Roger Marks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(y/n/a): &lt;y&gt;,&lt;n&gt;,&lt;a&gt;</a:t>
            </a:r>
            <a:endParaRPr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25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P802.1Qdx</a:t>
            </a:r>
            <a:endParaRPr sz="3200"/>
          </a:p>
        </p:txBody>
      </p:sp>
      <p:sp>
        <p:nvSpPr>
          <p:cNvPr id="1553" name="Google Shape;1553;p256"/>
          <p:cNvSpPr/>
          <p:nvPr/>
        </p:nvSpPr>
        <p:spPr>
          <a:xfrm>
            <a:off x="30637" y="1371600"/>
            <a:ext cx="4572000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 ballot closed: 4 March 2024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SA ballot requirements are met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ballot resulted in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Disapprove votes with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Must Be Satisfied (MBS) comments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Comment resolution available here: </a:t>
            </a:r>
            <a:r>
              <a:rPr lang="en-US" sz="2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https://ieee802.org/1/files/private/dx-drafts/d2/802-1Qdx-d2-0-dis-v01.pdf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Recirculation ballot will be conducted during April/May with comment resolution in the regularly scheduled TSN TG meetings. A possible final recirculation in May/June if required with comment resolution in the regularly scheduled TSN TG meetings.</a:t>
            </a:r>
            <a:endParaRPr/>
          </a:p>
        </p:txBody>
      </p:sp>
      <p:pic>
        <p:nvPicPr>
          <p:cNvPr id="1554" name="Google Shape;1554;p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364530"/>
            <a:ext cx="4469892" cy="3440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257"/>
          <p:cNvSpPr txBox="1">
            <a:spLocks noGrp="1"/>
          </p:cNvSpPr>
          <p:nvPr>
            <p:ph type="body" idx="1"/>
          </p:nvPr>
        </p:nvSpPr>
        <p:spPr>
          <a:xfrm>
            <a:off x="250824" y="1341438"/>
            <a:ext cx="851217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/>
              <a:t>Voters with Disapprove vote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Rodney Cummings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MBS comments associated with the Disapprove vote are on the following slide</a:t>
            </a:r>
            <a:br>
              <a:rPr lang="en-US"/>
            </a:b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560" name="Google Shape;1560;p257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P802.1Qdx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25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P802.1Qdx</a:t>
            </a:r>
            <a:endParaRPr sz="3200"/>
          </a:p>
        </p:txBody>
      </p:sp>
      <p:pic>
        <p:nvPicPr>
          <p:cNvPr id="1567" name="Google Shape;1567;p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48697"/>
            <a:ext cx="9144000" cy="5280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259"/>
          <p:cNvSpPr txBox="1"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802.1 Motions</a:t>
            </a:r>
            <a:br>
              <a:rPr lang="en-US"/>
            </a:br>
            <a:r>
              <a:rPr lang="en-US"/>
              <a:t>2024-03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Consent Agenda </a:t>
            </a:r>
            <a:br>
              <a:rPr lang="en-US"/>
            </a:br>
            <a:br>
              <a:rPr lang="en-US"/>
            </a:br>
            <a:r>
              <a:rPr lang="en-US"/>
              <a:t>Liaisons and external communications (ME)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18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Motion</a:t>
            </a:r>
            <a:endParaRPr/>
          </a:p>
        </p:txBody>
      </p:sp>
      <p:sp>
        <p:nvSpPr>
          <p:cNvPr id="1578" name="Google Shape;1578;p18"/>
          <p:cNvSpPr txBox="1">
            <a:spLocks noGrp="1"/>
          </p:cNvSpPr>
          <p:nvPr>
            <p:ph type="body" idx="1"/>
          </p:nvPr>
        </p:nvSpPr>
        <p:spPr>
          <a:xfrm>
            <a:off x="152400" y="1265238"/>
            <a:ext cx="8839200" cy="49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submission of the following drafts when published to ISO/IEC JTC1/SC6 for adoption under the PSDO agreement: </a:t>
            </a:r>
            <a:endParaRPr dirty="0"/>
          </a:p>
          <a:p>
            <a:pPr marL="1143000" lvl="2" indent="-215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dirty="0"/>
              <a:t>IEEE 802.1Qdj, IEEE 802.1Qdx</a:t>
            </a:r>
            <a:endParaRPr sz="1600"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2400" dirty="0"/>
              <a:t>In the WG, Proposed: Mark Hantel Second: Karen Randall</a:t>
            </a:r>
            <a:endParaRPr sz="24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 35, 0, 2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     Second: Roger Marks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17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Motion</a:t>
            </a:r>
            <a:endParaRPr/>
          </a:p>
        </p:txBody>
      </p:sp>
      <p:sp>
        <p:nvSpPr>
          <p:cNvPr id="1584" name="Google Shape;1584;p17"/>
          <p:cNvSpPr txBox="1">
            <a:spLocks noGrp="1"/>
          </p:cNvSpPr>
          <p:nvPr>
            <p:ph type="body" idx="1"/>
          </p:nvPr>
        </p:nvSpPr>
        <p:spPr>
          <a:xfrm>
            <a:off x="152400" y="1265238"/>
            <a:ext cx="8839200" cy="49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submission of the following comment responses to ISO/IEC JTC1/SC6 under the PSDO agreement: 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IEEE 802.1Qcw-2023</a:t>
            </a:r>
            <a:endParaRPr dirty="0"/>
          </a:p>
          <a:p>
            <a:pPr marL="11430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BE28"/>
              </a:buClr>
              <a:buSzPts val="1800"/>
              <a:buFont typeface="Calibri"/>
              <a:buChar char="•"/>
            </a:pPr>
            <a:r>
              <a:rPr lang="en-US" sz="1600" u="sng" dirty="0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https://www.ieee802.org/1/files/public/docs2024/liaison-randall-SC6CommentResponseQcw-0324.pdf</a:t>
            </a:r>
            <a:endParaRPr sz="800" dirty="0">
              <a:solidFill>
                <a:srgbClr val="69BE28"/>
              </a:solidFill>
              <a:highlight>
                <a:schemeClr val="lt1"/>
              </a:highlight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IEEE 802.1Qcj-2023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9BE28"/>
              </a:buClr>
              <a:buSzPts val="1800"/>
              <a:buFont typeface="Calibri"/>
              <a:buChar char="•"/>
            </a:pPr>
            <a:r>
              <a:rPr lang="en-US" sz="1800" u="sng" dirty="0">
                <a:solidFill>
                  <a:schemeClr val="hlink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  <a:hlinkClick r:id="rId4"/>
              </a:rPr>
              <a:t>https://www.ieee802.org/1/files/public/docs2024/liaison-randall-SC6CommentResponseQcj-0324.pdf</a:t>
            </a:r>
            <a:endParaRPr sz="800" dirty="0">
              <a:solidFill>
                <a:srgbClr val="69BE28"/>
              </a:solidFill>
              <a:highlight>
                <a:schemeClr val="lt1"/>
              </a:highlight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Mark Hantel Second: Karen Randall</a:t>
            </a:r>
            <a:endParaRPr sz="24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 37, 0, 3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     Second: Roger Marks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20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7.032 - Motion</a:t>
            </a:r>
            <a:endParaRPr/>
          </a:p>
        </p:txBody>
      </p:sp>
      <p:sp>
        <p:nvSpPr>
          <p:cNvPr id="1590" name="Google Shape;1590;p20"/>
          <p:cNvSpPr txBox="1">
            <a:spLocks noGrp="1"/>
          </p:cNvSpPr>
          <p:nvPr>
            <p:ph type="body" idx="1"/>
          </p:nvPr>
        </p:nvSpPr>
        <p:spPr>
          <a:xfrm>
            <a:off x="152400" y="1265238"/>
            <a:ext cx="8839200" cy="49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Approve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https://www.ieee802.org/1/files/public/docs2024/liaison-itu-t-sg15-LS89-OTNTSWP33-ieee8021status-0324.pdf</a:t>
            </a:r>
            <a:r>
              <a:rPr lang="en-US" sz="2000" dirty="0">
                <a:highlight>
                  <a:schemeClr val="lt1"/>
                </a:highlight>
              </a:rPr>
              <a:t> </a:t>
            </a:r>
            <a:r>
              <a:rPr lang="en-US" sz="2000" dirty="0"/>
              <a:t>as communication to ITU-T SG15 on LS89: LS on OTNT Standardization Work Plan Issue 33, granting the IEEE 802.1 WG chair (or his delegate) editorial license.</a:t>
            </a:r>
            <a:endParaRPr dirty="0"/>
          </a:p>
          <a:p>
            <a:pPr marL="6858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This approval is under LMSC OM “Procedure for public statements to government bodies” </a:t>
            </a:r>
            <a:endParaRPr sz="1400" dirty="0"/>
          </a:p>
          <a:p>
            <a:pPr marL="400050" lvl="1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In the WG, Proposed: Mark Hantel	Second: Karen Randall</a:t>
            </a:r>
            <a:endParaRPr sz="2000"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Sending draft (y/n/a):  34, 0 ,5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In EC, mover: Glenn Parsons     Second: Roger Marks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(y/n/a): &lt;y&gt;,&lt;n&gt;,&lt;a&gt;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226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5.021 - Motion</a:t>
            </a:r>
            <a:endParaRPr/>
          </a:p>
        </p:txBody>
      </p:sp>
      <p:sp>
        <p:nvSpPr>
          <p:cNvPr id="1303" name="Google Shape;1303;p226"/>
          <p:cNvSpPr txBox="1">
            <a:spLocks noGrp="1"/>
          </p:cNvSpPr>
          <p:nvPr>
            <p:ph type="body" idx="1"/>
          </p:nvPr>
        </p:nvSpPr>
        <p:spPr>
          <a:xfrm>
            <a:off x="250824" y="1219200"/>
            <a:ext cx="8816976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Approve forwarding P802.1ASeb PAR documentation in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https://www.ieee802.org/1/files/public/docs2024/eb-PAR-0324-v01.pdf</a:t>
            </a:r>
            <a:r>
              <a:rPr lang="en-US" sz="2400" dirty="0"/>
              <a:t> to </a:t>
            </a:r>
            <a:r>
              <a:rPr lang="en-US" sz="2400" dirty="0" err="1"/>
              <a:t>NesCom</a:t>
            </a:r>
            <a:endParaRPr sz="2400" dirty="0"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Approve CSD documentation in 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https://www.ieee802.org/1/files/public/docs2024/eb-CSD-0324-v01.pdf</a:t>
            </a:r>
            <a:r>
              <a:rPr lang="en-US" sz="2400" dirty="0"/>
              <a:t> </a:t>
            </a:r>
            <a:endParaRPr sz="2400" dirty="0"/>
          </a:p>
          <a:p>
            <a:pPr marL="285750" lvl="0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endParaRPr sz="20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In the WG, Proposed: Don Pannell, Second: </a:t>
            </a:r>
            <a:r>
              <a:rPr lang="en-CA" sz="2400" dirty="0"/>
              <a:t>Craig Gunther</a:t>
            </a:r>
            <a:endParaRPr sz="2400"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PAR (y/n/a): </a:t>
            </a:r>
            <a:r>
              <a:rPr lang="en-CA" sz="2000" dirty="0"/>
              <a:t> 30, 1, 4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CSD (y/n/a): </a:t>
            </a:r>
            <a:r>
              <a:rPr lang="en-CA" sz="2000" dirty="0"/>
              <a:t> 30, 0, 4</a:t>
            </a:r>
            <a:endParaRPr sz="2000" dirty="0"/>
          </a:p>
          <a:p>
            <a: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In EC, mover: Glenn Parsons,	Second: Roger Marks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(y/n/a): &lt;y&gt;,&lt;n&gt;,&lt;a&gt;</a:t>
            </a:r>
            <a:endParaRPr sz="2000"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260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7.033 - Motion</a:t>
            </a:r>
            <a:endParaRPr/>
          </a:p>
        </p:txBody>
      </p:sp>
      <p:sp>
        <p:nvSpPr>
          <p:cNvPr id="1596" name="Google Shape;1596;p260"/>
          <p:cNvSpPr txBox="1">
            <a:spLocks noGrp="1"/>
          </p:cNvSpPr>
          <p:nvPr>
            <p:ph type="body" idx="1"/>
          </p:nvPr>
        </p:nvSpPr>
        <p:spPr>
          <a:xfrm>
            <a:off x="152400" y="1265238"/>
            <a:ext cx="88392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highlight>
                  <a:schemeClr val="lt1"/>
                </a:highlight>
              </a:rPr>
              <a:t>Approve </a:t>
            </a:r>
            <a:r>
              <a:rPr lang="en-US" sz="2000" u="sng" dirty="0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https://www.ieee802.org/1/files/public/docs2024/liaison-response-itu-t-JCA-RoadmapIMT2020-0324.pdf</a:t>
            </a:r>
            <a:r>
              <a:rPr lang="en-US" sz="2000" dirty="0">
                <a:highlight>
                  <a:schemeClr val="lt1"/>
                </a:highlight>
              </a:rPr>
              <a:t> as communication to ITU-T JCA on LS14: LS on Invitation to update the information in the IMT2020 roadmap, granting the IEEE 802.1 WG chair (or his delegate) editorial license.</a:t>
            </a:r>
            <a:endParaRPr dirty="0">
              <a:highlight>
                <a:schemeClr val="lt1"/>
              </a:highlight>
            </a:endParaRPr>
          </a:p>
          <a:p>
            <a:pPr marL="6858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>
                <a:highlight>
                  <a:schemeClr val="lt1"/>
                </a:highlight>
              </a:rPr>
              <a:t>This approval is under LMSC OM “Procedure for public statements to government bodies” </a:t>
            </a:r>
            <a:endParaRPr sz="1400" dirty="0">
              <a:highlight>
                <a:schemeClr val="lt1"/>
              </a:highlight>
            </a:endParaRPr>
          </a:p>
          <a:p>
            <a:pPr marL="400050" lvl="1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highlight>
                <a:schemeClr val="lt1"/>
              </a:highlight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highlight>
                  <a:schemeClr val="lt1"/>
                </a:highlight>
              </a:rPr>
              <a:t>In the WG, Proposed: Mark Hantel	Second: Karen Randall</a:t>
            </a:r>
            <a:endParaRPr sz="2000" dirty="0">
              <a:highlight>
                <a:schemeClr val="lt1"/>
              </a:highlight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>
                <a:highlight>
                  <a:schemeClr val="lt1"/>
                </a:highlight>
              </a:rPr>
              <a:t>Sending draft (y/n/a): </a:t>
            </a:r>
            <a:r>
              <a:rPr lang="en-CA" sz="1800" dirty="0">
                <a:highlight>
                  <a:schemeClr val="lt1"/>
                </a:highlight>
              </a:rPr>
              <a:t>  36, 0, 2</a:t>
            </a:r>
            <a:endParaRPr dirty="0">
              <a:highlight>
                <a:schemeClr val="lt1"/>
              </a:highlight>
            </a:endParaRPr>
          </a:p>
          <a:p>
            <a:pPr marL="4572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highlight>
                <a:schemeClr val="lt1"/>
              </a:highlight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highlight>
                  <a:schemeClr val="lt1"/>
                </a:highlight>
              </a:rPr>
              <a:t>In EC, mover: Glenn Parsons     Second: Roger Marks</a:t>
            </a:r>
            <a:endParaRPr dirty="0">
              <a:highlight>
                <a:schemeClr val="lt1"/>
              </a:highlight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>
                <a:highlight>
                  <a:schemeClr val="lt1"/>
                </a:highlight>
              </a:rPr>
              <a:t>(y/n/a): &lt;y&gt;,&lt;n&gt;,&lt;a&gt;</a:t>
            </a:r>
            <a:endParaRPr sz="2400" dirty="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9"/>
          <p:cNvSpPr txBox="1"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802.1 Motions</a:t>
            </a:r>
            <a:br>
              <a:rPr lang="en-US"/>
            </a:br>
            <a:r>
              <a:rPr lang="en-US"/>
              <a:t>2024-03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Consent Agenda </a:t>
            </a:r>
            <a:br>
              <a:rPr lang="en-US"/>
            </a:br>
            <a:br>
              <a:rPr lang="en-US"/>
            </a:br>
            <a:r>
              <a:rPr lang="en-US"/>
              <a:t>Liaisons and external communications (II)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26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7.034 - Motion</a:t>
            </a:r>
            <a:endParaRPr/>
          </a:p>
        </p:txBody>
      </p:sp>
      <p:sp>
        <p:nvSpPr>
          <p:cNvPr id="1608" name="Google Shape;1608;p261"/>
          <p:cNvSpPr/>
          <p:nvPr/>
        </p:nvSpPr>
        <p:spPr>
          <a:xfrm>
            <a:off x="762000" y="1752600"/>
            <a:ext cx="7924800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Approve </a:t>
            </a:r>
            <a:r>
              <a:rPr lang="en-US" sz="2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https://www.ieee802.org/1/files/public/docs2024/liaison-response-BroadbandForum-YANG-0324-v01.pdf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as communication to Broadband Forum, granting the IEEE 802.1 WG chair (or his delegate) editorial license.</a:t>
            </a:r>
            <a:endParaRPr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Proposed: Stephan Kehrer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Second: Jessy Rouyer</a:t>
            </a:r>
            <a:endParaRPr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WG (y/n/a): </a:t>
            </a:r>
            <a:r>
              <a:rPr lang="en-CA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38, 0 , 3</a:t>
            </a:r>
            <a:endParaRPr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EC, for information (or motion to block)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26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7.035 - Motion</a:t>
            </a:r>
            <a:endParaRPr/>
          </a:p>
        </p:txBody>
      </p:sp>
      <p:sp>
        <p:nvSpPr>
          <p:cNvPr id="1615" name="Google Shape;1615;p262"/>
          <p:cNvSpPr/>
          <p:nvPr/>
        </p:nvSpPr>
        <p:spPr>
          <a:xfrm>
            <a:off x="762000" y="1752600"/>
            <a:ext cx="7924800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Approve </a:t>
            </a:r>
            <a:r>
              <a:rPr lang="en-US" sz="2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https://www.ieee802.org/1/files/public/docs2024/liaison-response-ieee1588-P8021ASebPARcomments-0324-v01.pdf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communication to IEEE 1588 WG, granting the IEEE 802.1 WG chair (or his delegate) editorial license.</a:t>
            </a:r>
            <a:endParaRPr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Proposed: Don Pannell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Second: Jessy Rouyer</a:t>
            </a:r>
            <a:endParaRPr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WG (y/n/a): </a:t>
            </a:r>
            <a:r>
              <a:rPr lang="en-CA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33, 1, 5</a:t>
            </a:r>
            <a:endParaRPr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EC, for information (or motion to block)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227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802.1 Motions</a:t>
            </a:r>
            <a:br>
              <a:rPr lang="en-US"/>
            </a:br>
            <a:r>
              <a:rPr lang="en-US"/>
              <a:t>2024-03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Consent Agenda </a:t>
            </a:r>
            <a:br>
              <a:rPr lang="en-US"/>
            </a:br>
            <a:br>
              <a:rPr lang="en-US"/>
            </a:br>
            <a:r>
              <a:rPr lang="en-US"/>
              <a:t>Drafts to SA Ballot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228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5.022 - Motion</a:t>
            </a:r>
            <a:endParaRPr/>
          </a:p>
        </p:txBody>
      </p:sp>
      <p:sp>
        <p:nvSpPr>
          <p:cNvPr id="1315" name="Google Shape;1315;p228"/>
          <p:cNvSpPr txBox="1">
            <a:spLocks noGrp="1"/>
          </p:cNvSpPr>
          <p:nvPr>
            <p:ph type="body" idx="1"/>
          </p:nvPr>
        </p:nvSpPr>
        <p:spPr>
          <a:xfrm>
            <a:off x="250824" y="1295400"/>
            <a:ext cx="8893175" cy="521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Conditionally approve sending IEC/IEEE 60802 D3.0 to Standards Association ballot</a:t>
            </a:r>
            <a:endParaRPr sz="2400" dirty="0"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Confirm the CSD for IEC/IEEE 60802 in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https://mentor.ieee.org/802-ec/dcn/18/ec-18-0088-01-ACSD-p60802.pdf</a:t>
            </a:r>
            <a:r>
              <a:rPr lang="en-US" sz="2400" dirty="0"/>
              <a:t> 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dirty="0"/>
              <a:t>IEC/IEEE 60802 D2.2 had 98% approval at the end of the last WG ballot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In the WG, Proposed: Ludwig Winkel, Second: János Farkas</a:t>
            </a:r>
            <a:endParaRPr sz="2400"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 41, 0, 0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CSD (y/n/a): </a:t>
            </a:r>
            <a:r>
              <a:rPr lang="en-CA" sz="2000" dirty="0"/>
              <a:t> 39, 0, 2</a:t>
            </a:r>
            <a:endParaRPr sz="2000" dirty="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/>
              <a:t>In EC, mover: Glenn Parsons, 	Second: Roger Marks</a:t>
            </a:r>
            <a:endParaRPr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2000" dirty="0"/>
              <a:t>(y/n/a): &lt;y&gt;,&lt;n&gt;,&lt;a&gt;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229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3058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 sz="3200"/>
          </a:p>
        </p:txBody>
      </p:sp>
      <p:sp>
        <p:nvSpPr>
          <p:cNvPr id="1322" name="Google Shape;1322;p229"/>
          <p:cNvSpPr/>
          <p:nvPr/>
        </p:nvSpPr>
        <p:spPr>
          <a:xfrm>
            <a:off x="76200" y="1219200"/>
            <a:ext cx="502920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WG ballot closed: 9 March 2024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WG ballot requirements are met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ballot resulted in 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new Disapprove votes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Disapprove vote maintained from </a:t>
            </a:r>
            <a:r>
              <a:rPr lang="en-US" sz="18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initial WG ballot</a:t>
            </a:r>
            <a:endParaRPr lang="en-US" sz="18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3" indent="-285750"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75 Must Be Satisfied (MBS) comments</a:t>
            </a:r>
            <a:endParaRPr lang="en-US" sz="18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Comment resolution available here: </a:t>
            </a:r>
            <a:r>
              <a:rPr lang="en-US" sz="18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https://www.ieee802.org/1/files/private/60802-drafts/d2/60802-d2-2-pdis-v03.pdf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Recirculation ballot will be conducted during April/May with comment resolution in the regularly scheduled IEC/IEEE 60802 meetings. A possible final recirculation in May/June if required with comment resolution in the regularly scheduled IEC/IEEE 60802 meetings.</a:t>
            </a:r>
            <a:endParaRPr dirty="0"/>
          </a:p>
        </p:txBody>
      </p:sp>
      <p:sp>
        <p:nvSpPr>
          <p:cNvPr id="1323" name="Google Shape;1323;p229"/>
          <p:cNvSpPr txBox="1"/>
          <p:nvPr/>
        </p:nvSpPr>
        <p:spPr>
          <a:xfrm>
            <a:off x="5181600" y="1290935"/>
            <a:ext cx="20329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Ballot results:</a:t>
            </a:r>
            <a:endParaRPr/>
          </a:p>
        </p:txBody>
      </p:sp>
      <p:pic>
        <p:nvPicPr>
          <p:cNvPr id="1324" name="Google Shape;1324;p2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0181" y="1737460"/>
            <a:ext cx="3807619" cy="381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230"/>
          <p:cNvSpPr txBox="1">
            <a:spLocks noGrp="1"/>
          </p:cNvSpPr>
          <p:nvPr>
            <p:ph type="title"/>
          </p:nvPr>
        </p:nvSpPr>
        <p:spPr>
          <a:xfrm>
            <a:off x="395926" y="404813"/>
            <a:ext cx="8290874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IEC/IEEE 60802 </a:t>
            </a:r>
            <a:endParaRPr/>
          </a:p>
        </p:txBody>
      </p:sp>
      <p:sp>
        <p:nvSpPr>
          <p:cNvPr id="1330" name="Google Shape;1330;p230"/>
          <p:cNvSpPr txBox="1">
            <a:spLocks noGrp="1"/>
          </p:cNvSpPr>
          <p:nvPr>
            <p:ph type="body" idx="1"/>
          </p:nvPr>
        </p:nvSpPr>
        <p:spPr>
          <a:xfrm>
            <a:off x="250824" y="1341438"/>
            <a:ext cx="851217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/>
              <a:t>Voters maintaining Disapprove vote from </a:t>
            </a:r>
            <a:r>
              <a:rPr lang="en-US" sz="3200" u="sng">
                <a:solidFill>
                  <a:schemeClr val="hlink"/>
                </a:solidFill>
                <a:hlinkClick r:id="rId3"/>
              </a:rPr>
              <a:t>initial WG ballot</a:t>
            </a:r>
            <a:r>
              <a:rPr lang="en-US" sz="3200"/>
              <a:t> on D2.1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Karl Weber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MBS comments associated with the maintained Disapprove vote are on the following slides</a:t>
            </a:r>
            <a:br>
              <a:rPr lang="en-US"/>
            </a:b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2086</Words>
  <Application>Microsoft Office PowerPoint</Application>
  <PresentationFormat>On-screen Show (4:3)</PresentationFormat>
  <Paragraphs>257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Calibri</vt:lpstr>
      <vt:lpstr>Title slide</vt:lpstr>
      <vt:lpstr>802.1 consent agenda items for LMSC Closing Plenary</vt:lpstr>
      <vt:lpstr>Agenda </vt:lpstr>
      <vt:lpstr>Agenda </vt:lpstr>
      <vt:lpstr>802.1 Motions 2024-03    Consent Agenda   PARs to NesCom </vt:lpstr>
      <vt:lpstr>5.021 - Motion</vt:lpstr>
      <vt:lpstr>802.1 Motions 2024-03    Consent Agenda   Drafts to SA Ballot </vt:lpstr>
      <vt:lpstr>5.022 - Motion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Supporting Information IEC/IEEE 60802 </vt:lpstr>
      <vt:lpstr>5.023 - Motion</vt:lpstr>
      <vt:lpstr>Supporting Information P802-REVc </vt:lpstr>
      <vt:lpstr>Supporting Information P802-REVc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Supporting Information P802-REVc  Outstanding MBS Comments</vt:lpstr>
      <vt:lpstr>802.1 Motions 2024-03    Consent Agenda   Drafts to RevCom </vt:lpstr>
      <vt:lpstr>5.026 - Motion</vt:lpstr>
      <vt:lpstr>Supporting Information P802.1Qdj</vt:lpstr>
      <vt:lpstr>5.029 - Motion</vt:lpstr>
      <vt:lpstr>Supporting Information P802.1Qdx</vt:lpstr>
      <vt:lpstr>Supporting Information P802.1Qdx</vt:lpstr>
      <vt:lpstr>Supporting Information P802.1Qdx</vt:lpstr>
      <vt:lpstr>802.1 Motions 2024-03   Consent Agenda   Liaisons and external communications (ME) </vt:lpstr>
      <vt:lpstr>Motion</vt:lpstr>
      <vt:lpstr>Motion</vt:lpstr>
      <vt:lpstr>7.032 - Motion</vt:lpstr>
      <vt:lpstr>7.033 - Motion</vt:lpstr>
      <vt:lpstr>802.1 Motions 2024-03   Consent Agenda   Liaisons and external communications (II) </vt:lpstr>
      <vt:lpstr>7.034 - Motion</vt:lpstr>
      <vt:lpstr>7.035 - Motion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 consent agenda items for LMSC Closing Plenary</dc:title>
  <dc:creator>John DAmbrosia</dc:creator>
  <cp:lastModifiedBy>Glenn Parsons</cp:lastModifiedBy>
  <cp:revision>31</cp:revision>
  <dcterms:created xsi:type="dcterms:W3CDTF">2017-02-01T20:21:43Z</dcterms:created>
  <dcterms:modified xsi:type="dcterms:W3CDTF">2024-03-14T23:56:12Z</dcterms:modified>
</cp:coreProperties>
</file>