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361" r:id="rId2"/>
    <p:sldId id="691" r:id="rId3"/>
    <p:sldId id="672" r:id="rId4"/>
    <p:sldId id="702" r:id="rId5"/>
    <p:sldId id="703" r:id="rId6"/>
    <p:sldId id="701" r:id="rId7"/>
    <p:sldId id="698" r:id="rId8"/>
    <p:sldId id="359" r:id="rId9"/>
  </p:sldIdLst>
  <p:sldSz cx="12192000" cy="6858000"/>
  <p:notesSz cx="70104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imes New Roman" pitchFamily="18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52" userDrawn="1">
          <p15:clr>
            <a:srgbClr val="A4A3A4"/>
          </p15:clr>
        </p15:guide>
        <p15:guide id="2" pos="3904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29" userDrawn="1">
          <p15:clr>
            <a:srgbClr val="A4A3A4"/>
          </p15:clr>
        </p15:guide>
        <p15:guide id="2" pos="2208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675" autoAdjust="0"/>
    <p:restoredTop sz="95488" autoAdjust="0"/>
  </p:normalViewPr>
  <p:slideViewPr>
    <p:cSldViewPr>
      <p:cViewPr varScale="1">
        <p:scale>
          <a:sx n="98" d="100"/>
          <a:sy n="98" d="100"/>
        </p:scale>
        <p:origin x="396" y="78"/>
      </p:cViewPr>
      <p:guideLst>
        <p:guide orient="horz" pos="1152"/>
        <p:guide pos="3904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50" d="100"/>
        <a:sy n="5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386" y="-108"/>
      </p:cViewPr>
      <p:guideLst>
        <p:guide orient="horz" pos="2929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30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9F042E5D-BF76-408E-AF8C-1E201793EC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252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5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1509" y="6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506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407988" y="701675"/>
            <a:ext cx="6196012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34199" y="4416746"/>
            <a:ext cx="5142016" cy="41789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/>
              <a:t>Click to edit Master text styles</a:t>
            </a:r>
          </a:p>
          <a:p>
            <a:pPr lvl="1"/>
            <a:r>
              <a:rPr lang="en-US" noProof="0"/>
              <a:t>Second level</a:t>
            </a:r>
          </a:p>
          <a:p>
            <a:pPr lvl="2"/>
            <a:r>
              <a:rPr lang="en-US" noProof="0"/>
              <a:t>Third level</a:t>
            </a:r>
          </a:p>
          <a:p>
            <a:pPr lvl="3"/>
            <a:r>
              <a:rPr lang="en-US" noProof="0"/>
              <a:t>Fourth level</a:t>
            </a:r>
          </a:p>
          <a:p>
            <a:pPr lvl="4"/>
            <a:r>
              <a:rPr lang="en-US" noProof="0"/>
              <a:t>Fifth level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5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1509" y="8833489"/>
            <a:ext cx="3038896" cy="4629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199" tIns="46099" rIns="92199" bIns="46099" numCol="1" anchor="b" anchorCtr="0" compatLnSpc="1">
            <a:prstTxWarp prst="textNoShape">
              <a:avLst/>
            </a:prstTxWarp>
          </a:bodyPr>
          <a:lstStyle>
            <a:lvl1pPr algn="r" defTabSz="922261">
              <a:lnSpc>
                <a:spcPct val="100000"/>
              </a:lnSpc>
              <a:spcBef>
                <a:spcPct val="0"/>
              </a:spcBef>
              <a:defRPr sz="1200">
                <a:cs typeface="+mn-cs"/>
              </a:defRPr>
            </a:lvl1pPr>
          </a:lstStyle>
          <a:p>
            <a:pPr>
              <a:defRPr/>
            </a:pPr>
            <a:fld id="{3F4789A0-AAA0-4A8A-9A40-13BCD623760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1951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07988" y="701675"/>
            <a:ext cx="6196012" cy="348615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3F4789A0-AAA0-4A8A-9A40-13BCD6237604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0287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021F72-5A2D-4EBF-9D13-D35A5BD6752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1FD272-7419-4152-A918-3B2CE6CB50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0" y="609600"/>
            <a:ext cx="2590800" cy="54864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09600"/>
            <a:ext cx="7569200" cy="54864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916C83-32D5-4183-8BB8-F71204289A3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609600"/>
            <a:ext cx="103632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914400" y="1981200"/>
            <a:ext cx="10363200" cy="4114800"/>
          </a:xfrm>
        </p:spPr>
        <p:txBody>
          <a:bodyPr/>
          <a:lstStyle/>
          <a:p>
            <a:pPr lvl="0"/>
            <a:endParaRPr lang="en-US" noProof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CCB76B9-85C7-4C18-BFB5-33B122916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910AE4-85DC-4894-8AA6-C2187499416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FAFA7F-DAC6-4AD4-9B8D-4F97BD8402E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981200"/>
            <a:ext cx="508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756E78-B411-4A49-8A56-75D9C3D57CC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8CEB37-5104-4A8D-B584-F10BB83859B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7EF0D1-CDA8-4A2C-97F1-BCCEC62488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F5AC62-79C9-439A-9F92-7BF53B4E81E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2C4A-262E-4FC3-8014-622FD9074A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CBBC5D-32F8-4359-BF9B-38DBA3AD3F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609600"/>
            <a:ext cx="103632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981200"/>
            <a:ext cx="10363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8400"/>
            <a:ext cx="3860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8400"/>
            <a:ext cx="2540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lnSpc>
                <a:spcPct val="100000"/>
              </a:lnSpc>
              <a:spcBef>
                <a:spcPct val="0"/>
              </a:spcBef>
              <a:defRPr sz="1400">
                <a:cs typeface="+mn-cs"/>
              </a:defRPr>
            </a:lvl1pPr>
          </a:lstStyle>
          <a:p>
            <a:pPr>
              <a:defRPr/>
            </a:pPr>
            <a:fld id="{9D398DEB-576E-470D-A31C-B5D1605DDD3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standards.ieee.org/content/dam/ieee-standards/standards/web/documents/other/Participant-Behavior-Individual-Method.pdf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120C4F2-6A6A-43CE-B303-91A81F3DB43A}" type="slidenum">
              <a:rPr lang="en-US" smtClean="0"/>
              <a:pPr>
                <a:defRPr/>
              </a:pPr>
              <a:t>1</a:t>
            </a:fld>
            <a:endParaRPr lang="en-US"/>
          </a:p>
        </p:txBody>
      </p:sp>
      <p:sp>
        <p:nvSpPr>
          <p:cNvPr id="205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0" y="3886200"/>
            <a:ext cx="5283132" cy="1143000"/>
          </a:xfrm>
        </p:spPr>
        <p:txBody>
          <a:bodyPr/>
          <a:lstStyle/>
          <a:p>
            <a:pPr eaLnBrk="1" hangingPunct="1"/>
            <a:r>
              <a:rPr lang="en-US" sz="4000" dirty="0"/>
              <a:t>IEEE 802 LMSC</a:t>
            </a:r>
            <a:br>
              <a:rPr lang="en-US" sz="4000" dirty="0"/>
            </a:br>
            <a:r>
              <a:rPr lang="en-US" sz="4000" dirty="0"/>
              <a:t>Executive Committee </a:t>
            </a:r>
            <a:br>
              <a:rPr lang="en-US" sz="4000" dirty="0"/>
            </a:br>
            <a:br>
              <a:rPr lang="en-US" sz="4000" dirty="0"/>
            </a:br>
            <a:r>
              <a:rPr lang="en-US" sz="4000" dirty="0"/>
              <a:t>06 February 2024</a:t>
            </a:r>
            <a:br>
              <a:rPr lang="en-US" sz="4000" dirty="0"/>
            </a:br>
            <a:r>
              <a:rPr lang="en-US" sz="2800" dirty="0"/>
              <a:t>Electronic Meeting</a:t>
            </a:r>
            <a:br>
              <a:rPr lang="en-US" sz="2800" dirty="0"/>
            </a:br>
            <a:r>
              <a:rPr lang="en-US" sz="2800" dirty="0"/>
              <a:t>19:00-21:00 UTC</a:t>
            </a:r>
            <a:br>
              <a:rPr lang="en-US" sz="2800" dirty="0"/>
            </a:br>
            <a:r>
              <a:rPr lang="en-US" sz="2800" dirty="0"/>
              <a:t>14:00-16:00 ET</a:t>
            </a:r>
            <a:br>
              <a:rPr lang="en-US" sz="4000" dirty="0"/>
            </a:br>
            <a:br>
              <a:rPr lang="en-US" sz="4000" dirty="0"/>
            </a:br>
            <a:endParaRPr lang="en-US" sz="4000" dirty="0"/>
          </a:p>
        </p:txBody>
      </p:sp>
      <p:sp>
        <p:nvSpPr>
          <p:cNvPr id="2" name="TextBox 1"/>
          <p:cNvSpPr txBox="1"/>
          <p:nvPr/>
        </p:nvSpPr>
        <p:spPr>
          <a:xfrm>
            <a:off x="5562601" y="6488668"/>
            <a:ext cx="52831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DCN ec-24-0035-00-00EC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F44ADD4C-25DD-437C-B213-64B4D89B4C1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40247" y="406393"/>
            <a:ext cx="4822354" cy="6236749"/>
          </a:xfrm>
          <a:prstGeom prst="rect">
            <a:avLst/>
          </a:prstGeom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DAC9C6-36EA-4C1E-92FE-FED0C5A082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295400"/>
            <a:ext cx="11049000" cy="4800600"/>
          </a:xfrm>
        </p:spPr>
        <p:txBody>
          <a:bodyPr/>
          <a:lstStyle/>
          <a:p>
            <a:pPr marL="0" indent="0">
              <a:buNone/>
            </a:pPr>
            <a:r>
              <a:rPr lang="en-US" dirty="0"/>
              <a:t>1.00 Meeting called to order/roll call</a:t>
            </a:r>
          </a:p>
          <a:p>
            <a:pPr marL="0" indent="0">
              <a:buNone/>
            </a:pPr>
            <a:r>
              <a:rPr lang="en-US" dirty="0"/>
              <a:t>2.00 Review/modify/approve agenda</a:t>
            </a:r>
          </a:p>
          <a:p>
            <a:pPr marL="0" lvl="0" indent="0">
              <a:buNone/>
            </a:pPr>
            <a:r>
              <a:rPr lang="en-US" dirty="0"/>
              <a:t>2.01 </a:t>
            </a:r>
            <a:r>
              <a:rPr lang="en-US" dirty="0">
                <a:solidFill>
                  <a:srgbClr val="000000"/>
                </a:solidFill>
              </a:rPr>
              <a:t>Participation Slide Set URLs:</a:t>
            </a:r>
            <a:endParaRPr lang="en-US" sz="2800" dirty="0">
              <a:solidFill>
                <a:srgbClr val="000000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r>
              <a:rPr lang="en-US" sz="20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https://ieee802.org/sapolicies.shtml </a:t>
            </a:r>
          </a:p>
          <a:p>
            <a:r>
              <a:rPr lang="en-US" sz="2000" dirty="0">
                <a:solidFill>
                  <a:srgbClr val="000000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https://standards.ieee.org/content/dam/ieee-standards/standards/web/documents/other/Participant-Behavior-Individual-Method.pdf</a:t>
            </a:r>
            <a:endParaRPr lang="en-US" sz="2000" dirty="0">
              <a:solidFill>
                <a:srgbClr val="000000"/>
              </a:solidFill>
            </a:endParaRPr>
          </a:p>
          <a:p>
            <a:pPr lvl="0"/>
            <a:endParaRPr lang="en-US" sz="2000" dirty="0">
              <a:solidFill>
                <a:srgbClr val="000000"/>
              </a:solidFill>
            </a:endParaRPr>
          </a:p>
          <a:p>
            <a:pPr lvl="0"/>
            <a:r>
              <a:rPr lang="en-US" sz="2000" dirty="0">
                <a:solidFill>
                  <a:srgbClr val="000000"/>
                </a:solidFill>
              </a:rPr>
              <a:t>Participant behavior is guided by IEEE Code of Ethics &amp; Conduct</a:t>
            </a:r>
          </a:p>
          <a:p>
            <a:pPr lvl="0"/>
            <a:r>
              <a:rPr lang="en-US" sz="2000" dirty="0">
                <a:solidFill>
                  <a:srgbClr val="000000"/>
                </a:solidFill>
              </a:rPr>
              <a:t>Participants shall act independently of others, including employers</a:t>
            </a:r>
          </a:p>
          <a:p>
            <a:pPr lvl="0"/>
            <a:r>
              <a:rPr lang="en-US" sz="2000" dirty="0">
                <a:solidFill>
                  <a:srgbClr val="000000"/>
                </a:solidFill>
              </a:rPr>
              <a:t>Standards activities shall allow the fair &amp; equitable consideration of all viewpoints</a:t>
            </a:r>
          </a:p>
          <a:p>
            <a:pPr marL="0" lvl="0" indent="0">
              <a:buNone/>
            </a:pPr>
            <a:r>
              <a:rPr lang="en-US" sz="2800" dirty="0">
                <a:solidFill>
                  <a:srgbClr val="000000"/>
                </a:solidFill>
              </a:rPr>
              <a:t>2.02 Approval of 09JAN2024 minutes (consent agenda)</a:t>
            </a:r>
            <a:endParaRPr lang="en-US" sz="4000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39153D1-5C5D-456F-969E-A7D21AF83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11344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 Chair’s Announcements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905000"/>
            <a:ext cx="11887200" cy="4114800"/>
          </a:xfrm>
        </p:spPr>
        <p:txBody>
          <a:bodyPr/>
          <a:lstStyle/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Proforma: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Use IMAT to log your attendance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enable mute when you are not speaking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sz="2000" dirty="0"/>
              <a:t>Please use the chat function to request being put in the queue</a:t>
            </a:r>
            <a:br>
              <a:rPr lang="en-US" sz="2000" dirty="0"/>
            </a:br>
            <a:endParaRPr lang="en-US" sz="2000" dirty="0"/>
          </a:p>
          <a:p>
            <a:pPr marL="914400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/>
            </a:pPr>
            <a:r>
              <a:rPr lang="en-US" sz="2000" dirty="0"/>
              <a:t>Other</a:t>
            </a:r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</a:pPr>
            <a:r>
              <a:rPr lang="en-US" sz="1600" dirty="0" err="1"/>
              <a:t>tbd</a:t>
            </a:r>
            <a:br>
              <a:rPr lang="en-US" sz="1600" dirty="0"/>
            </a:br>
            <a:endParaRPr lang="en-US" sz="1600" dirty="0"/>
          </a:p>
          <a:p>
            <a:pPr marL="1314450" lvl="2" indent="-457200">
              <a:spcBef>
                <a:spcPts val="0"/>
              </a:spcBef>
              <a:spcAft>
                <a:spcPts val="0"/>
              </a:spcAft>
            </a:pPr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29837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3.001 IEEE 802 Milestone Update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B2C151C-0C8B-D0C2-F02B-0972CD74505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04800" y="1600200"/>
            <a:ext cx="10972800" cy="4114800"/>
          </a:xfrm>
        </p:spPr>
        <p:txBody>
          <a:bodyPr/>
          <a:lstStyle/>
          <a:p>
            <a:r>
              <a:rPr lang="en-US" sz="2800" dirty="0"/>
              <a:t>IEEE 802 Milestone Plaque ‘early viewing’ at March 802 Plenary Social</a:t>
            </a:r>
          </a:p>
          <a:p>
            <a:pPr lvl="1"/>
            <a:r>
              <a:rPr lang="en-US" sz="2400" dirty="0"/>
              <a:t>Short (15 minute) ceremony planned</a:t>
            </a:r>
          </a:p>
          <a:p>
            <a:pPr lvl="1"/>
            <a:r>
              <a:rPr lang="en-US" sz="2400" dirty="0"/>
              <a:t>Objective is to give visibility and credit to the hard-working dedicated IEEE 802 volunteers that made the Milestone possible</a:t>
            </a:r>
          </a:p>
          <a:p>
            <a:pPr lvl="1"/>
            <a:r>
              <a:rPr lang="en-US" sz="2400" dirty="0"/>
              <a:t>Invites issued to IEEE leadership, waiting for responses</a:t>
            </a:r>
          </a:p>
          <a:p>
            <a:r>
              <a:rPr lang="en-US" sz="2800" dirty="0"/>
              <a:t>Formal dedication ceremony to be held 19 May 2024 at Stanford University Memorial Auditorium</a:t>
            </a:r>
          </a:p>
          <a:p>
            <a:pPr lvl="1"/>
            <a:r>
              <a:rPr lang="en-US" sz="2400" dirty="0"/>
              <a:t>Public event, all are welcome to attend</a:t>
            </a:r>
          </a:p>
        </p:txBody>
      </p:sp>
    </p:spTree>
    <p:extLst>
      <p:ext uri="{BB962C8B-B14F-4D97-AF65-F5344CB8AC3E}">
        <p14:creationId xmlns:p14="http://schemas.microsoft.com/office/powerpoint/2010/main" val="36838965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33855" y="192932"/>
            <a:ext cx="10363200" cy="1143000"/>
          </a:xfrm>
        </p:spPr>
        <p:txBody>
          <a:bodyPr/>
          <a:lstStyle/>
          <a:p>
            <a:r>
              <a:rPr lang="en-US" dirty="0"/>
              <a:t>3.002 802 Election/Appointment Process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B2C151C-0C8B-D0C2-F02B-0972CD74505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90500" y="1219200"/>
            <a:ext cx="11811000" cy="4114800"/>
          </a:xfrm>
        </p:spPr>
        <p:txBody>
          <a:bodyPr/>
          <a:lstStyle/>
          <a:p>
            <a:r>
              <a:rPr lang="en-US" sz="2800" dirty="0"/>
              <a:t>Prior to start of March 2024 plenary session (8amMT Monday 11 March 2024)</a:t>
            </a:r>
          </a:p>
          <a:p>
            <a:pPr marL="457200" lvl="1"/>
            <a:r>
              <a:rPr lang="en-US" sz="2000" dirty="0"/>
              <a:t>Potential LMSC Chair candidates shall declare candidacy</a:t>
            </a:r>
          </a:p>
          <a:p>
            <a:pPr marL="457200" lvl="1"/>
            <a:r>
              <a:rPr lang="en-US" sz="2000" dirty="0"/>
              <a:t>Candidate(s) shall identify individuals to serve in LMSC appointed officer positions</a:t>
            </a:r>
          </a:p>
          <a:p>
            <a:pPr marL="457200" lvl="1"/>
            <a:r>
              <a:rPr lang="en-US" sz="2000" dirty="0"/>
              <a:t>James </a:t>
            </a:r>
            <a:r>
              <a:rPr lang="en-US" sz="2000" dirty="0" err="1"/>
              <a:t>Gilb</a:t>
            </a:r>
            <a:r>
              <a:rPr lang="en-US" sz="2000" dirty="0"/>
              <a:t> is the only candidate at </a:t>
            </a:r>
            <a:r>
              <a:rPr lang="en-US" sz="2000"/>
              <a:t>this time.</a:t>
            </a:r>
            <a:endParaRPr lang="en-US" sz="2000" dirty="0"/>
          </a:p>
          <a:p>
            <a:r>
              <a:rPr lang="en-US" sz="2800" dirty="0"/>
              <a:t>At the closing plenary meeting</a:t>
            </a:r>
          </a:p>
          <a:p>
            <a:pPr marL="171450" lvl="1" indent="0">
              <a:buNone/>
              <a:tabLst>
                <a:tab pos="515938" algn="l"/>
              </a:tabLst>
            </a:pPr>
            <a:r>
              <a:rPr lang="en-US" sz="1800" dirty="0"/>
              <a:t>1. LMSC Chair-Elect to be elected by current Working Group and Technical Advisory Group Chairs.</a:t>
            </a:r>
          </a:p>
          <a:p>
            <a:pPr marL="171450" lvl="1" indent="0">
              <a:buNone/>
              <a:tabLst>
                <a:tab pos="515938" algn="l"/>
              </a:tabLst>
            </a:pPr>
            <a:r>
              <a:rPr lang="en-US" sz="1800" dirty="0"/>
              <a:t>2. Nikolich appoints individuals as identified by the eventual LMSC Chair-Elect.</a:t>
            </a:r>
          </a:p>
          <a:p>
            <a:pPr marL="171450" lvl="1" indent="0">
              <a:buNone/>
              <a:tabLst>
                <a:tab pos="515938" algn="l"/>
              </a:tabLst>
            </a:pPr>
            <a:r>
              <a:rPr lang="en-US" sz="1800" dirty="0"/>
              <a:t>3. Confirmation of </a:t>
            </a:r>
            <a:r>
              <a:rPr lang="en-US" sz="1800" dirty="0" err="1"/>
              <a:t>Nikolich’s</a:t>
            </a:r>
            <a:r>
              <a:rPr lang="en-US" sz="1800" dirty="0"/>
              <a:t> appointments by current EC voting members will be considered.</a:t>
            </a:r>
          </a:p>
          <a:p>
            <a:pPr marL="171450" lvl="1" indent="0">
              <a:buNone/>
              <a:tabLst>
                <a:tab pos="515938" algn="l"/>
              </a:tabLst>
            </a:pPr>
            <a:r>
              <a:rPr lang="en-US" sz="1800" dirty="0"/>
              <a:t>4. Confirmation of LMSC WG/TAG Chair and Vice-Chair elections will be considered by current EC voting members.</a:t>
            </a:r>
          </a:p>
          <a:p>
            <a:pPr marL="171450" lvl="1" indent="0">
              <a:buNone/>
              <a:tabLst>
                <a:tab pos="515938" algn="l"/>
              </a:tabLst>
            </a:pPr>
            <a:r>
              <a:rPr lang="en-US" sz="1800" dirty="0"/>
              <a:t>5. Confirmation of elected WG/TAG chairs and vice chairs will be considered by current EC voting members.</a:t>
            </a:r>
          </a:p>
          <a:p>
            <a:pPr marL="171450" lvl="1" indent="0">
              <a:buNone/>
              <a:tabLst>
                <a:tab pos="515938" algn="l"/>
              </a:tabLst>
            </a:pPr>
            <a:r>
              <a:rPr lang="en-US" sz="1800" dirty="0"/>
              <a:t>6. Confirmation of appointed Hibernating WG Chairs will be considered by current EC voting members. will be considered by current EC voting members.</a:t>
            </a:r>
          </a:p>
          <a:p>
            <a:pPr marL="171450" lvl="1" indent="0">
              <a:buNone/>
              <a:tabLst>
                <a:tab pos="515938" algn="l"/>
              </a:tabLst>
            </a:pPr>
            <a:r>
              <a:rPr lang="en-US" sz="1800" dirty="0"/>
              <a:t>7. Confirmation of appointed Standing Committee chairs will be considered by current EC voting members. will be considered by current EC voting members.</a:t>
            </a:r>
          </a:p>
          <a:p>
            <a:pPr marL="171450" lvl="1" indent="0">
              <a:buNone/>
              <a:tabLst>
                <a:tab pos="515938" algn="l"/>
              </a:tabLst>
            </a:pPr>
            <a:r>
              <a:rPr lang="en-US" sz="1800" dirty="0"/>
              <a:t>Details at https://mentor.ieee.org/802-ec/dcn/23/ec-23-0168-00-00EC-march-2024-802-ec-election-process.pdf</a:t>
            </a:r>
            <a:endParaRPr lang="en-US" sz="2400" dirty="0"/>
          </a:p>
          <a:p>
            <a:pPr lvl="1"/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47662504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6.00 Any Other Business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3E4BC44-9D13-6C86-9F5A-6C50C75846A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Any Other Business?</a:t>
            </a:r>
          </a:p>
          <a:p>
            <a:pPr lvl="1"/>
            <a:r>
              <a:rPr lang="en-US" dirty="0"/>
              <a:t>TBD</a:t>
            </a:r>
          </a:p>
        </p:txBody>
      </p:sp>
    </p:spTree>
    <p:extLst>
      <p:ext uri="{BB962C8B-B14F-4D97-AF65-F5344CB8AC3E}">
        <p14:creationId xmlns:p14="http://schemas.microsoft.com/office/powerpoint/2010/main" val="236693983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C40BA2-5E0E-4B1F-8938-E5A9588084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9.0 EC Action Item Status Review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6CA8C6-97BC-40FB-9E02-15B44FA77F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1000" y="1981200"/>
            <a:ext cx="11430000" cy="4114800"/>
          </a:xfrm>
        </p:spPr>
        <p:txBody>
          <a:bodyPr/>
          <a:lstStyle/>
          <a:p>
            <a:pPr marL="0" indent="0">
              <a:buNone/>
            </a:pPr>
            <a:r>
              <a:rPr lang="en-US" sz="2000" dirty="0"/>
              <a:t>Review Action Items from this meeting</a:t>
            </a:r>
          </a:p>
          <a:p>
            <a:r>
              <a:rPr lang="en-US" sz="2000" dirty="0" err="1">
                <a:solidFill>
                  <a:srgbClr val="000000"/>
                </a:solidFill>
                <a:latin typeface="+mj-lt"/>
              </a:rPr>
              <a:t>tbd</a:t>
            </a:r>
            <a:endParaRPr lang="en-US" sz="2000" dirty="0">
              <a:solidFill>
                <a:srgbClr val="000000"/>
              </a:solidFill>
              <a:latin typeface="+mj-lt"/>
            </a:endParaRPr>
          </a:p>
          <a:p>
            <a:pPr marL="0" indent="0">
              <a:buNone/>
            </a:pPr>
            <a:endParaRPr lang="en-US" sz="2000" dirty="0">
              <a:solidFill>
                <a:srgbClr val="000000"/>
              </a:solidFill>
              <a:latin typeface="+mj-lt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1F008D-F1E1-4F8D-8B0B-293DE55C22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8910AE4-85DC-4894-8AA6-C2187499416B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45843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C22791D-10B7-4ED3-A051-1D6710D95BE8}" type="slidenum">
              <a:rPr lang="en-US" smtClean="0"/>
              <a:pPr>
                <a:defRPr/>
              </a:pPr>
              <a:t>8</a:t>
            </a:fld>
            <a:endParaRPr lang="en-US"/>
          </a:p>
        </p:txBody>
      </p:sp>
      <p:sp>
        <p:nvSpPr>
          <p:cNvPr id="21507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en-US" sz="4000" dirty="0"/>
              <a:t>Adjourn EC Meeting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efault 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342900" marR="0" indent="-342900" algn="l" defTabSz="914400" rtl="0" eaLnBrk="1" fontAlgn="base" latinLnBrk="0" hangingPunct="1">
          <a:lnSpc>
            <a:spcPct val="80000"/>
          </a:lnSpc>
          <a:spcBef>
            <a:spcPct val="2000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261912</TotalTime>
  <Words>479</Words>
  <Application>Microsoft Office PowerPoint</Application>
  <PresentationFormat>Widescreen</PresentationFormat>
  <Paragraphs>56</Paragraphs>
  <Slides>8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1" baseType="lpstr">
      <vt:lpstr>Arial</vt:lpstr>
      <vt:lpstr>Times New Roman</vt:lpstr>
      <vt:lpstr>Default Design</vt:lpstr>
      <vt:lpstr>IEEE 802 LMSC Executive Committee   06 February 2024 Electronic Meeting 19:00-21:00 UTC 14:00-16:00 ET  </vt:lpstr>
      <vt:lpstr>PowerPoint Presentation</vt:lpstr>
      <vt:lpstr>3.00 Chair’s Announcements</vt:lpstr>
      <vt:lpstr>3.001 IEEE 802 Milestone Update</vt:lpstr>
      <vt:lpstr>3.002 802 Election/Appointment Process</vt:lpstr>
      <vt:lpstr>6.00 Any Other Business</vt:lpstr>
      <vt:lpstr>9.0 EC Action Item Status Review</vt:lpstr>
      <vt:lpstr>Adjourn EC Meeting</vt:lpstr>
    </vt:vector>
  </TitlesOfParts>
  <Company>self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802 LMSC Opening EC meeting</dc:title>
  <dc:subject>IEEE 802 LMSC Plenary Session</dc:subject>
  <dc:creator>Paul Nikolich</dc:creator>
  <cp:lastModifiedBy>paulnikolich paulnikolich</cp:lastModifiedBy>
  <cp:revision>4030</cp:revision>
  <cp:lastPrinted>2023-09-05T18:05:44Z</cp:lastPrinted>
  <dcterms:created xsi:type="dcterms:W3CDTF">2002-03-10T15:43:16Z</dcterms:created>
  <dcterms:modified xsi:type="dcterms:W3CDTF">2024-02-06T18:28:42Z</dcterms:modified>
</cp:coreProperties>
</file>