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48"/>
  </p:notesMasterIdLst>
  <p:handoutMasterIdLst>
    <p:handoutMasterId r:id="rId49"/>
  </p:handoutMasterIdLst>
  <p:sldIdLst>
    <p:sldId id="256" r:id="rId5"/>
    <p:sldId id="257" r:id="rId6"/>
    <p:sldId id="348" r:id="rId7"/>
    <p:sldId id="509" r:id="rId8"/>
    <p:sldId id="525" r:id="rId9"/>
    <p:sldId id="533" r:id="rId10"/>
    <p:sldId id="534" r:id="rId11"/>
    <p:sldId id="545" r:id="rId12"/>
    <p:sldId id="372" r:id="rId13"/>
    <p:sldId id="544" r:id="rId14"/>
    <p:sldId id="543" r:id="rId15"/>
    <p:sldId id="528" r:id="rId16"/>
    <p:sldId id="542" r:id="rId17"/>
    <p:sldId id="520" r:id="rId18"/>
    <p:sldId id="548" r:id="rId19"/>
    <p:sldId id="550" r:id="rId20"/>
    <p:sldId id="551" r:id="rId21"/>
    <p:sldId id="531" r:id="rId22"/>
    <p:sldId id="538" r:id="rId23"/>
    <p:sldId id="552" r:id="rId24"/>
    <p:sldId id="535" r:id="rId25"/>
    <p:sldId id="519" r:id="rId26"/>
    <p:sldId id="339" r:id="rId27"/>
    <p:sldId id="366" r:id="rId28"/>
    <p:sldId id="507" r:id="rId29"/>
    <p:sldId id="373" r:id="rId30"/>
    <p:sldId id="532" r:id="rId31"/>
    <p:sldId id="529" r:id="rId32"/>
    <p:sldId id="510" r:id="rId33"/>
    <p:sldId id="342" r:id="rId34"/>
    <p:sldId id="370" r:id="rId35"/>
    <p:sldId id="365" r:id="rId36"/>
    <p:sldId id="333" r:id="rId37"/>
    <p:sldId id="325" r:id="rId38"/>
    <p:sldId id="332" r:id="rId39"/>
    <p:sldId id="328" r:id="rId40"/>
    <p:sldId id="312" r:id="rId41"/>
    <p:sldId id="308" r:id="rId42"/>
    <p:sldId id="304" r:id="rId43"/>
    <p:sldId id="303" r:id="rId44"/>
    <p:sldId id="291" r:id="rId45"/>
    <p:sldId id="374" r:id="rId46"/>
    <p:sldId id="269" r:id="rId47"/>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521415D9-36F7-43E2-AB2F-B90AF26B5E84}">
      <p14:sectionLst xmlns:p14="http://schemas.microsoft.com/office/powerpoint/2010/main">
        <p14:section name="Treasurer Report" id="{942DF32E-C4DB-4B23-A515-A18105EAC902}">
          <p14:sldIdLst>
            <p14:sldId id="256"/>
            <p14:sldId id="257"/>
            <p14:sldId id="348"/>
            <p14:sldId id="509"/>
            <p14:sldId id="525"/>
            <p14:sldId id="533"/>
            <p14:sldId id="534"/>
            <p14:sldId id="545"/>
            <p14:sldId id="372"/>
            <p14:sldId id="544"/>
            <p14:sldId id="543"/>
            <p14:sldId id="528"/>
            <p14:sldId id="542"/>
            <p14:sldId id="520"/>
            <p14:sldId id="548"/>
            <p14:sldId id="550"/>
            <p14:sldId id="551"/>
            <p14:sldId id="531"/>
            <p14:sldId id="538"/>
            <p14:sldId id="552"/>
            <p14:sldId id="535"/>
            <p14:sldId id="519"/>
            <p14:sldId id="339"/>
            <p14:sldId id="366"/>
          </p14:sldIdLst>
        </p14:section>
        <p14:section name="Attendance report" id="{BD1B59D3-59B9-4028-996E-6850690D080D}">
          <p14:sldIdLst>
            <p14:sldId id="507"/>
          </p14:sldIdLst>
        </p14:section>
        <p14:section name="Meeting Income Report Record" id="{90888863-D814-48AF-89AB-7EB609E9FF5C}">
          <p14:sldIdLst>
            <p14:sldId id="373"/>
            <p14:sldId id="532"/>
            <p14:sldId id="529"/>
            <p14:sldId id="510"/>
            <p14:sldId id="342"/>
            <p14:sldId id="370"/>
            <p14:sldId id="365"/>
            <p14:sldId id="333"/>
            <p14:sldId id="325"/>
            <p14:sldId id="332"/>
            <p14:sldId id="328"/>
            <p14:sldId id="312"/>
            <p14:sldId id="308"/>
            <p14:sldId id="304"/>
            <p14:sldId id="303"/>
            <p14:sldId id="291"/>
          </p14:sldIdLst>
        </p14:section>
        <p14:section name="Historical Attendance" id="{1C4EA2CF-D4AE-4AE5-8C56-BAD4577E2C2B}">
          <p14:sldIdLst>
            <p14:sldId id="374"/>
            <p14:sldId id="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E40E95-C5A4-4276-82B2-29499B1C2F10}" v="1" dt="2024-11-15T16:53:16.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77" autoAdjust="0"/>
    <p:restoredTop sz="69115" autoAdjust="0"/>
  </p:normalViewPr>
  <p:slideViewPr>
    <p:cSldViewPr>
      <p:cViewPr varScale="1">
        <p:scale>
          <a:sx n="64" d="100"/>
          <a:sy n="64" d="100"/>
        </p:scale>
        <p:origin x="1542" y="66"/>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4" d="100"/>
          <a:sy n="54" d="100"/>
        </p:scale>
        <p:origin x="180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2BE40E95-C5A4-4276-82B2-29499B1C2F10}"/>
    <pc:docChg chg="modSld modMainMaster">
      <pc:chgData name="Jon Rosdahl" userId="2820f357-2dd4-4127-8713-e0bfde0fd756" providerId="ADAL" clId="{2BE40E95-C5A4-4276-82B2-29499B1C2F10}" dt="2024-11-15T16:58:42.635" v="88" actId="20577"/>
      <pc:docMkLst>
        <pc:docMk/>
      </pc:docMkLst>
      <pc:sldChg chg="modSp mod">
        <pc:chgData name="Jon Rosdahl" userId="2820f357-2dd4-4127-8713-e0bfde0fd756" providerId="ADAL" clId="{2BE40E95-C5A4-4276-82B2-29499B1C2F10}" dt="2024-11-15T16:53:28.720" v="0" actId="20577"/>
        <pc:sldMkLst>
          <pc:docMk/>
          <pc:sldMk cId="0" sldId="256"/>
        </pc:sldMkLst>
        <pc:spChg chg="mod">
          <ac:chgData name="Jon Rosdahl" userId="2820f357-2dd4-4127-8713-e0bfde0fd756" providerId="ADAL" clId="{2BE40E95-C5A4-4276-82B2-29499B1C2F10}" dt="2024-11-15T16:53:28.720" v="0" actId="20577"/>
          <ac:spMkLst>
            <pc:docMk/>
            <pc:sldMk cId="0" sldId="256"/>
            <ac:spMk id="3074" creationId="{00000000-0000-0000-0000-000000000000}"/>
          </ac:spMkLst>
        </pc:spChg>
      </pc:sldChg>
      <pc:sldChg chg="modSp mod">
        <pc:chgData name="Jon Rosdahl" userId="2820f357-2dd4-4127-8713-e0bfde0fd756" providerId="ADAL" clId="{2BE40E95-C5A4-4276-82B2-29499B1C2F10}" dt="2024-11-15T16:54:09.609" v="63" actId="14100"/>
        <pc:sldMkLst>
          <pc:docMk/>
          <pc:sldMk cId="0" sldId="257"/>
        </pc:sldMkLst>
        <pc:spChg chg="mod">
          <ac:chgData name="Jon Rosdahl" userId="2820f357-2dd4-4127-8713-e0bfde0fd756" providerId="ADAL" clId="{2BE40E95-C5A4-4276-82B2-29499B1C2F10}" dt="2024-11-15T16:54:09.609" v="63" actId="14100"/>
          <ac:spMkLst>
            <pc:docMk/>
            <pc:sldMk cId="0" sldId="257"/>
            <ac:spMk id="4098" creationId="{00000000-0000-0000-0000-000000000000}"/>
          </ac:spMkLst>
        </pc:spChg>
      </pc:sldChg>
      <pc:sldChg chg="modSp mod modNotesTx">
        <pc:chgData name="Jon Rosdahl" userId="2820f357-2dd4-4127-8713-e0bfde0fd756" providerId="ADAL" clId="{2BE40E95-C5A4-4276-82B2-29499B1C2F10}" dt="2024-11-15T16:58:42.635" v="88" actId="20577"/>
        <pc:sldMkLst>
          <pc:docMk/>
          <pc:sldMk cId="1790584663" sldId="507"/>
        </pc:sldMkLst>
        <pc:spChg chg="mod">
          <ac:chgData name="Jon Rosdahl" userId="2820f357-2dd4-4127-8713-e0bfde0fd756" providerId="ADAL" clId="{2BE40E95-C5A4-4276-82B2-29499B1C2F10}" dt="2024-11-15T16:58:17.038" v="87" actId="20577"/>
          <ac:spMkLst>
            <pc:docMk/>
            <pc:sldMk cId="1790584663" sldId="507"/>
            <ac:spMk id="8200" creationId="{00000000-0000-0000-0000-000000000000}"/>
          </ac:spMkLst>
        </pc:spChg>
      </pc:sldChg>
      <pc:sldMasterChg chg="modSp mod">
        <pc:chgData name="Jon Rosdahl" userId="2820f357-2dd4-4127-8713-e0bfde0fd756" providerId="ADAL" clId="{2BE40E95-C5A4-4276-82B2-29499B1C2F10}" dt="2024-11-15T16:53:42.404" v="2" actId="6549"/>
        <pc:sldMasterMkLst>
          <pc:docMk/>
          <pc:sldMasterMk cId="0" sldId="2147483648"/>
        </pc:sldMasterMkLst>
        <pc:spChg chg="mod">
          <ac:chgData name="Jon Rosdahl" userId="2820f357-2dd4-4127-8713-e0bfde0fd756" providerId="ADAL" clId="{2BE40E95-C5A4-4276-82B2-29499B1C2F10}" dt="2024-11-15T16:53:42.404" v="2" actId="6549"/>
          <ac:spMkLst>
            <pc:docMk/>
            <pc:sldMasterMk cId="0" sldId="2147483648"/>
            <ac:spMk id="10"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EC-24/0007r8</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November 2024</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Ben Rolfe (BCA); 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EC-24/0007r8</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November 2024</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Ben Rolfe (BCA); 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EC-24/0007r8</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13</a:t>
            </a:fld>
            <a:endParaRPr lang="en-AU"/>
          </a:p>
        </p:txBody>
      </p:sp>
    </p:spTree>
    <p:extLst>
      <p:ext uri="{BB962C8B-B14F-4D97-AF65-F5344CB8AC3E}">
        <p14:creationId xmlns:p14="http://schemas.microsoft.com/office/powerpoint/2010/main" val="148190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per person is up about $300.</a:t>
            </a:r>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14</a:t>
            </a:fld>
            <a:endParaRPr lang="en-US"/>
          </a:p>
        </p:txBody>
      </p:sp>
    </p:spTree>
    <p:extLst>
      <p:ext uri="{BB962C8B-B14F-4D97-AF65-F5344CB8AC3E}">
        <p14:creationId xmlns:p14="http://schemas.microsoft.com/office/powerpoint/2010/main" val="12409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Kobe Notes for November:  </a:t>
            </a:r>
          </a:p>
          <a:p>
            <a:r>
              <a:rPr lang="en-US" dirty="0"/>
              <a:t>Accommodation and Meeting Registrations are live.</a:t>
            </a:r>
          </a:p>
          <a:p>
            <a:endParaRPr lang="en-US" dirty="0"/>
          </a:p>
          <a:p>
            <a:r>
              <a:rPr lang="en-US" dirty="0"/>
              <a:t>Biggest change in Revised Budget is </a:t>
            </a:r>
          </a:p>
          <a:p>
            <a:r>
              <a:rPr lang="en-US" dirty="0"/>
              <a:t> - adjustment to the cost of the social cruise, after receiving quotes.  More cost effective than thought.</a:t>
            </a:r>
          </a:p>
          <a:p>
            <a:r>
              <a:rPr lang="en-US" dirty="0"/>
              <a:t> - Added in $24.99 as cost to attend social, reflected in Other - Funding</a:t>
            </a:r>
          </a:p>
          <a:p>
            <a:endParaRPr lang="en-US" dirty="0"/>
          </a:p>
          <a:p>
            <a:r>
              <a:rPr lang="en-US" dirty="0"/>
              <a:t>we have some contingencies factored into the expenses for this budget as there is quite a bit unknown, so anticipate the bottom line improving</a:t>
            </a:r>
          </a:p>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16</a:t>
            </a:fld>
            <a:endParaRPr lang="en-US"/>
          </a:p>
        </p:txBody>
      </p:sp>
    </p:spTree>
    <p:extLst>
      <p:ext uri="{BB962C8B-B14F-4D97-AF65-F5344CB8AC3E}">
        <p14:creationId xmlns:p14="http://schemas.microsoft.com/office/powerpoint/2010/main" val="2745306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NOVEMBER Note: Contract Executed Oct 28, 2024</a:t>
            </a:r>
          </a:p>
          <a:p>
            <a:r>
              <a:rPr lang="en-US" dirty="0"/>
              <a:t>Based on registration fees: </a:t>
            </a:r>
          </a:p>
          <a:p>
            <a:r>
              <a:rPr lang="en-US" dirty="0"/>
              <a:t>       300/500/700 at hotel.   </a:t>
            </a:r>
          </a:p>
          <a:p>
            <a:r>
              <a:rPr lang="en-US" dirty="0"/>
              <a:t>       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17</a:t>
            </a:fld>
            <a:endParaRPr lang="en-US"/>
          </a:p>
        </p:txBody>
      </p:sp>
    </p:spTree>
    <p:extLst>
      <p:ext uri="{BB962C8B-B14F-4D97-AF65-F5344CB8AC3E}">
        <p14:creationId xmlns:p14="http://schemas.microsoft.com/office/powerpoint/2010/main" val="1237503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July Note: Draft for Warsaw Marriott May 2025.</a:t>
            </a:r>
          </a:p>
          <a:p>
            <a:r>
              <a:rPr lang="en-US" dirty="0"/>
              <a:t>Based on registration fees: 300/500/700 at hotel.   600/800/1000 remote and non hotel</a:t>
            </a:r>
          </a:p>
          <a:p>
            <a:endParaRPr lang="en-US" dirty="0"/>
          </a:p>
          <a:p>
            <a:r>
              <a:rPr lang="en-US" dirty="0"/>
              <a:t>The income projection has been adjusted to reflect the actual registration figures achieved from May 2024.</a:t>
            </a:r>
          </a:p>
          <a:p>
            <a:r>
              <a:rPr lang="en-US" dirty="0"/>
              <a:t>Likewise, the anticipated expenditure has been updated to reflect slight increases as predicted</a:t>
            </a:r>
          </a:p>
          <a:p>
            <a:endParaRPr lang="en-US" dirty="0"/>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18</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3974223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Motion to set the 2025 Session Fees: July 14, 2024</a:t>
            </a:r>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21</a:t>
            </a:fld>
            <a:endParaRPr lang="en-US"/>
          </a:p>
        </p:txBody>
      </p:sp>
    </p:spTree>
    <p:extLst>
      <p:ext uri="{BB962C8B-B14F-4D97-AF65-F5344CB8AC3E}">
        <p14:creationId xmlns:p14="http://schemas.microsoft.com/office/powerpoint/2010/main" val="3272793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(Local/Remote) [Virtual/Mixed/Person]- Location -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Note 2022 January was originally scheduled for a replacement for 2021 Jan Irvine – The Hotel did not reopen, and Panama was scheduled for 2022 Jan, but we did remain virtual – No Budget for that meeting, but Irvine paid a penalty for cancelling, and F2F Events was paid a fee.  Balance is shown.</a:t>
            </a:r>
          </a:p>
          <a:p>
            <a:pPr defTabSz="933450"/>
            <a:endParaRPr lang="en-US" dirty="0">
              <a:latin typeface="Times New Roman" pitchFamily="18" charset="0"/>
            </a:endParaRPr>
          </a:p>
          <a:p>
            <a:pPr defTabSz="933450"/>
            <a:r>
              <a:rPr lang="en-US" dirty="0">
                <a:latin typeface="Times New Roman" pitchFamily="18" charset="0"/>
              </a:rPr>
              <a:t>Note 2023 January was originally scheduled to be at the Marriott Baltimore hotel.  The Hotel cancelled on Sept 2, and paid a penalty to move the meeting to the Hilton Baltimore:</a:t>
            </a:r>
          </a:p>
          <a:p>
            <a:pPr defTabSz="933450"/>
            <a:br>
              <a:rPr lang="en-US" dirty="0">
                <a:latin typeface="Times New Roman" pitchFamily="18" charset="0"/>
              </a:rPr>
            </a:br>
            <a:r>
              <a:rPr lang="en-US" dirty="0">
                <a:latin typeface="Times New Roman" pitchFamily="18" charset="0"/>
              </a:rPr>
              <a:t>Note 2024 Warsaw: Originally budget (2021) was for 280 total mixed mode ($34k) – Updated Budget for Dec 2023 Budget 600 pax (-$69,990)</a:t>
            </a:r>
          </a:p>
        </p:txBody>
      </p:sp>
    </p:spTree>
    <p:extLst>
      <p:ext uri="{BB962C8B-B14F-4D97-AF65-F5344CB8AC3E}">
        <p14:creationId xmlns:p14="http://schemas.microsoft.com/office/powerpoint/2010/main" val="29684107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26</a:t>
            </a:fld>
            <a:endParaRPr lang="en-US"/>
          </a:p>
        </p:txBody>
      </p:sp>
    </p:spTree>
    <p:extLst>
      <p:ext uri="{BB962C8B-B14F-4D97-AF65-F5344CB8AC3E}">
        <p14:creationId xmlns:p14="http://schemas.microsoft.com/office/powerpoint/2010/main" val="440241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28</a:t>
            </a:fld>
            <a:endParaRPr lang="en-US"/>
          </a:p>
        </p:txBody>
      </p:sp>
    </p:spTree>
    <p:extLst>
      <p:ext uri="{BB962C8B-B14F-4D97-AF65-F5344CB8AC3E}">
        <p14:creationId xmlns:p14="http://schemas.microsoft.com/office/powerpoint/2010/main" val="26822036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2023-05 Orlando Attrition Fees = $8,403.11.</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997113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EC-24/0007r8</a:t>
            </a:r>
          </a:p>
        </p:txBody>
      </p:sp>
      <p:sp>
        <p:nvSpPr>
          <p:cNvPr id="5" name="Rectangle 3"/>
          <p:cNvSpPr>
            <a:spLocks noGrp="1" noChangeArrowheads="1"/>
          </p:cNvSpPr>
          <p:nvPr>
            <p:ph type="dt"/>
          </p:nvPr>
        </p:nvSpPr>
        <p:spPr>
          <a:ln/>
        </p:spPr>
        <p:txBody>
          <a:bodyPr/>
          <a:lstStyle/>
          <a:p>
            <a:r>
              <a:rPr lang="en-US"/>
              <a:t>November 2024</a:t>
            </a:r>
          </a:p>
        </p:txBody>
      </p:sp>
      <p:sp>
        <p:nvSpPr>
          <p:cNvPr id="6" name="Rectangle 6"/>
          <p:cNvSpPr>
            <a:spLocks noGrp="1" noChangeArrowheads="1"/>
          </p:cNvSpPr>
          <p:nvPr>
            <p:ph type="ftr"/>
          </p:nvPr>
        </p:nvSpPr>
        <p:spPr>
          <a:ln/>
        </p:spPr>
        <p:txBody>
          <a:bodyPr/>
          <a:lstStyle/>
          <a:p>
            <a:r>
              <a:rPr lang="en-US"/>
              <a:t>Ben Rolfe (BCA); 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30</a:t>
            </a:fld>
            <a:endParaRPr lang="en-US"/>
          </a:p>
        </p:txBody>
      </p:sp>
    </p:spTree>
    <p:extLst>
      <p:ext uri="{BB962C8B-B14F-4D97-AF65-F5344CB8AC3E}">
        <p14:creationId xmlns:p14="http://schemas.microsoft.com/office/powerpoint/2010/main" val="1392185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32</a:t>
            </a:fld>
            <a:endParaRPr lang="en-US"/>
          </a:p>
        </p:txBody>
      </p:sp>
    </p:spTree>
    <p:extLst>
      <p:ext uri="{BB962C8B-B14F-4D97-AF65-F5344CB8AC3E}">
        <p14:creationId xmlns:p14="http://schemas.microsoft.com/office/powerpoint/2010/main" val="796526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2020: </a:t>
            </a:r>
          </a:p>
          <a:p>
            <a:r>
              <a:rPr lang="en-US" dirty="0"/>
              <a:t>	SLIKSVN Inv # F20200053 – Subversion for $138.07</a:t>
            </a:r>
          </a:p>
          <a:p>
            <a:r>
              <a:rPr lang="en-US" dirty="0"/>
              <a:t>	Post office – Stamps/envelopes - $16.50</a:t>
            </a:r>
          </a:p>
          <a:p>
            <a:r>
              <a:rPr lang="en-US" dirty="0"/>
              <a:t>2020-05 – Warsaw Poland – Session Cancelled- $35 is wire transfer shortage – still payable to MTG-Events.</a:t>
            </a:r>
            <a:br>
              <a:rPr lang="en-US" dirty="0"/>
            </a:br>
            <a:r>
              <a:rPr lang="en-US" dirty="0" err="1"/>
              <a:t>Misc</a:t>
            </a:r>
            <a:r>
              <a:rPr lang="en-US" dirty="0"/>
              <a:t> Expenses Finance Fees are the Authorize.net monthly charges that have no meeting to be applied to.</a:t>
            </a:r>
          </a:p>
          <a:p>
            <a:r>
              <a:rPr lang="en-US" dirty="0"/>
              <a:t>Audit fee for 2019 $5030.76 included in 4.12 in 2020 – </a:t>
            </a:r>
            <a:r>
              <a:rPr lang="en-US" dirty="0" err="1"/>
              <a:t>Misc</a:t>
            </a:r>
            <a:br>
              <a:rPr lang="en-US" dirty="0"/>
            </a:br>
            <a:r>
              <a:rPr lang="en-US" dirty="0"/>
              <a:t>All expenses/income for 2020 included.</a:t>
            </a:r>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34</a:t>
            </a:fld>
            <a:endParaRPr lang="en-US"/>
          </a:p>
        </p:txBody>
      </p:sp>
    </p:spTree>
    <p:extLst>
      <p:ext uri="{BB962C8B-B14F-4D97-AF65-F5344CB8AC3E}">
        <p14:creationId xmlns:p14="http://schemas.microsoft.com/office/powerpoint/2010/main" val="1690105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err="1"/>
              <a:t>Misc</a:t>
            </a:r>
            <a:r>
              <a:rPr lang="en-US" dirty="0"/>
              <a:t> Expenses for 2019: </a:t>
            </a:r>
            <a:r>
              <a:rPr lang="en-US" dirty="0" err="1"/>
              <a:t>SlikSVN</a:t>
            </a:r>
            <a:r>
              <a:rPr lang="en-US" dirty="0"/>
              <a:t> Invoice # F20190061 – Subversion for $139.42</a:t>
            </a:r>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36</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3907841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Financial fees in 2018 </a:t>
            </a:r>
            <a:r>
              <a:rPr lang="en-US" dirty="0" err="1"/>
              <a:t>Misc</a:t>
            </a:r>
            <a:r>
              <a:rPr lang="en-US" dirty="0"/>
              <a:t> includes Audit Fees for 2017 Audit.</a:t>
            </a:r>
          </a:p>
          <a:p>
            <a:r>
              <a:rPr lang="en-US" dirty="0"/>
              <a:t>The Registrations in 2018 </a:t>
            </a:r>
            <a:r>
              <a:rPr lang="en-US" dirty="0" err="1"/>
              <a:t>Misc</a:t>
            </a:r>
            <a:r>
              <a:rPr lang="en-US" dirty="0"/>
              <a:t> is the 802Wireless share of closing the 802.16 Treasury</a:t>
            </a:r>
          </a:p>
          <a:p>
            <a:r>
              <a:rPr lang="en-US" dirty="0"/>
              <a:t>The 2018 </a:t>
            </a:r>
            <a:r>
              <a:rPr lang="en-US" dirty="0" err="1"/>
              <a:t>Misc</a:t>
            </a:r>
            <a:r>
              <a:rPr lang="en-US" dirty="0"/>
              <a:t> 4.18 Expense = SLIK SVN Invoice #F20180126 - Depository for 802.11 Tools.  And a box of envelops.</a:t>
            </a:r>
          </a:p>
          <a:p>
            <a:endParaRPr lang="en-US" dirty="0"/>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37</a:t>
            </a:fld>
            <a:endParaRPr lang="en-US"/>
          </a:p>
        </p:txBody>
      </p:sp>
    </p:spTree>
    <p:extLst>
      <p:ext uri="{BB962C8B-B14F-4D97-AF65-F5344CB8AC3E}">
        <p14:creationId xmlns:p14="http://schemas.microsoft.com/office/powerpoint/2010/main" val="138184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2017 January Interim session - Miscellaneous Income</a:t>
            </a:r>
            <a:r>
              <a:rPr lang="en-US" baseline="0" dirty="0"/>
              <a:t> is the penalty that the Hyatt Regency Atlanta paid for cancelling the meeting.</a:t>
            </a:r>
          </a:p>
          <a:p>
            <a:r>
              <a:rPr lang="en-US" baseline="0" dirty="0"/>
              <a:t>The meeting was relocated to the Grand Hyatt Atlanta in Buckhead.</a:t>
            </a:r>
            <a:endParaRPr lang="en-US" dirty="0"/>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38</a:t>
            </a:fld>
            <a:endParaRPr lang="en-US"/>
          </a:p>
        </p:txBody>
      </p:sp>
    </p:spTree>
    <p:extLst>
      <p:ext uri="{BB962C8B-B14F-4D97-AF65-F5344CB8AC3E}">
        <p14:creationId xmlns:p14="http://schemas.microsoft.com/office/powerpoint/2010/main" val="3816065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2016 – Line item 4.10 – 802 Sponsored Interim, balance of funds ($</a:t>
            </a:r>
            <a:r>
              <a:rPr lang="en-US" sz="1200" b="0" i="0" u="none" strike="noStrike" dirty="0">
                <a:solidFill>
                  <a:srgbClr val="000000"/>
                </a:solidFill>
                <a:effectLst/>
                <a:latin typeface="Arial" panose="020B0604020202020204" pitchFamily="34" charset="0"/>
              </a:rPr>
              <a:t>99,214.06)</a:t>
            </a:r>
            <a:r>
              <a:rPr lang="en-US" dirty="0"/>
              <a:t> returned to 802 Treasury for 802 Interim.</a:t>
            </a:r>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39</a:t>
            </a:fld>
            <a:endParaRPr lang="en-US"/>
          </a:p>
        </p:txBody>
      </p:sp>
    </p:spTree>
    <p:extLst>
      <p:ext uri="{BB962C8B-B14F-4D97-AF65-F5344CB8AC3E}">
        <p14:creationId xmlns:p14="http://schemas.microsoft.com/office/powerpoint/2010/main" val="68789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r>
              <a:rPr lang="en-US" dirty="0"/>
              <a:t>January 2015 – 802 Sponsored Plenary – Line item 4.10 returned balance of funds (</a:t>
            </a:r>
            <a:r>
              <a:rPr lang="en-US" sz="1200" b="0" i="0" u="none" strike="noStrike" dirty="0">
                <a:solidFill>
                  <a:srgbClr val="000000"/>
                </a:solidFill>
                <a:effectLst/>
                <a:latin typeface="Arial" panose="020B0604020202020204" pitchFamily="34" charset="0"/>
              </a:rPr>
              <a:t>$185,196) </a:t>
            </a:r>
            <a:r>
              <a:rPr lang="en-US" dirty="0"/>
              <a:t>to 802 Treasury for 802 Interim</a:t>
            </a:r>
            <a:br>
              <a:rPr lang="en-US" dirty="0"/>
            </a:br>
            <a:r>
              <a:rPr lang="en-US" dirty="0"/>
              <a:t>Site Survey - </a:t>
            </a:r>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40</a:t>
            </a:fld>
            <a:endParaRPr lang="en-US"/>
          </a:p>
        </p:txBody>
      </p:sp>
    </p:spTree>
    <p:extLst>
      <p:ext uri="{BB962C8B-B14F-4D97-AF65-F5344CB8AC3E}">
        <p14:creationId xmlns:p14="http://schemas.microsoft.com/office/powerpoint/2010/main" val="16503729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idx="10"/>
          </p:nvPr>
        </p:nvSpPr>
        <p:spPr/>
        <p:txBody>
          <a:bodyPr/>
          <a:lstStyle/>
          <a:p>
            <a:pPr>
              <a:defRPr/>
            </a:pPr>
            <a:r>
              <a:rPr lang="en-US"/>
              <a:t>doc.: IEEE 802 EC-24/0007r8</a:t>
            </a:r>
            <a:endParaRPr lang="en-US" dirty="0"/>
          </a:p>
        </p:txBody>
      </p:sp>
      <p:sp>
        <p:nvSpPr>
          <p:cNvPr id="5" name="Date Placeholder 4"/>
          <p:cNvSpPr>
            <a:spLocks noGrp="1"/>
          </p:cNvSpPr>
          <p:nvPr>
            <p:ph type="dt" idx="11"/>
          </p:nvPr>
        </p:nvSpPr>
        <p:spPr/>
        <p:txBody>
          <a:bodyPr/>
          <a:lstStyle/>
          <a:p>
            <a:pPr>
              <a:defRPr/>
            </a:pPr>
            <a:r>
              <a:rPr lang="en-US"/>
              <a:t>November 2024</a:t>
            </a:r>
            <a:endParaRPr lang="en-US" dirty="0"/>
          </a:p>
        </p:txBody>
      </p:sp>
      <p:sp>
        <p:nvSpPr>
          <p:cNvPr id="6" name="Footer Placeholder 5"/>
          <p:cNvSpPr>
            <a:spLocks noGrp="1"/>
          </p:cNvSpPr>
          <p:nvPr>
            <p:ph type="ftr" idx="12"/>
          </p:nvPr>
        </p:nvSpPr>
        <p:spPr/>
        <p:txBody>
          <a:bodyPr/>
          <a:lstStyle/>
          <a:p>
            <a:pPr>
              <a:defRPr/>
            </a:pPr>
            <a:r>
              <a:rPr lang="en-US"/>
              <a:t>Ben Rolfe (BCA); Jon Rosdahl (Qualcomm)</a:t>
            </a:r>
          </a:p>
        </p:txBody>
      </p:sp>
      <p:sp>
        <p:nvSpPr>
          <p:cNvPr id="7" name="Slide Number Placeholder 6"/>
          <p:cNvSpPr>
            <a:spLocks noGrp="1"/>
          </p:cNvSpPr>
          <p:nvPr>
            <p:ph type="sldNum" idx="13"/>
          </p:nvPr>
        </p:nvSpPr>
        <p:spPr/>
        <p:txBody>
          <a:bodyPr/>
          <a:lstStyle/>
          <a:p>
            <a:pPr>
              <a:defRPr/>
            </a:pPr>
            <a:r>
              <a:rPr lang="en-US"/>
              <a:t>Page </a:t>
            </a:r>
            <a:fld id="{7A478400-C302-40FF-A836-EC3AD3B263C9}" type="slidenum">
              <a:rPr lang="en-US" smtClean="0"/>
              <a:pPr>
                <a:defRPr/>
              </a:pPr>
              <a:t>41</a:t>
            </a:fld>
            <a:endParaRPr lang="en-US"/>
          </a:p>
        </p:txBody>
      </p:sp>
    </p:spTree>
    <p:extLst>
      <p:ext uri="{BB962C8B-B14F-4D97-AF65-F5344CB8AC3E}">
        <p14:creationId xmlns:p14="http://schemas.microsoft.com/office/powerpoint/2010/main" val="2002563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txBox="1">
            <a:spLocks noGrp="1" noChangeArrowheads="1"/>
          </p:cNvSpPr>
          <p:nvPr/>
        </p:nvSpPr>
        <p:spPr bwMode="auto">
          <a:xfrm>
            <a:off x="3467100" y="96838"/>
            <a:ext cx="2814638" cy="214312"/>
          </a:xfrm>
          <a:prstGeom prst="rect">
            <a:avLst/>
          </a:prstGeom>
          <a:noFill/>
          <a:ln w="9525">
            <a:noFill/>
            <a:miter lim="800000"/>
            <a:headEnd/>
            <a:tailEnd/>
          </a:ln>
        </p:spPr>
        <p:txBody>
          <a:bodyPr lIns="0" tIns="0" rIns="0" bIns="0" anchor="b">
            <a:spAutoFit/>
          </a:bodyPr>
          <a:lstStyle/>
          <a:p>
            <a:pPr marL="0" marR="0" lvl="0" indent="0" algn="r"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doc.: IEEE 802.15-11/0204r0</a:t>
            </a:r>
          </a:p>
        </p:txBody>
      </p:sp>
      <p:sp>
        <p:nvSpPr>
          <p:cNvPr id="15363" name="Rectangle 3"/>
          <p:cNvSpPr txBox="1">
            <a:spLocks noGrp="1" noChangeArrowheads="1"/>
          </p:cNvSpPr>
          <p:nvPr/>
        </p:nvSpPr>
        <p:spPr bwMode="auto">
          <a:xfrm>
            <a:off x="654050" y="96838"/>
            <a:ext cx="2736850" cy="214312"/>
          </a:xfrm>
          <a:prstGeom prst="rect">
            <a:avLst/>
          </a:prstGeom>
          <a:noFill/>
          <a:ln w="9525">
            <a:noFill/>
            <a:miter lim="800000"/>
            <a:headEnd/>
            <a:tailEnd/>
          </a:ln>
        </p:spPr>
        <p:txBody>
          <a:bodyPr lIns="0" tIns="0" rIns="0" bIns="0" anchor="b">
            <a:spAutoFit/>
          </a:bodyPr>
          <a:lstStyle/>
          <a:p>
            <a:pPr marL="0" marR="0" lvl="0" indent="0" algn="l" defTabSz="933450" rtl="0" eaLnBrk="0" fontAlgn="base" latinLnBrk="0" hangingPunct="0">
              <a:lnSpc>
                <a:spcPct val="100000"/>
              </a:lnSpc>
              <a:spcBef>
                <a:spcPct val="0"/>
              </a:spcBef>
              <a:spcAft>
                <a:spcPct val="0"/>
              </a:spcAft>
              <a:buClr>
                <a:srgbClr val="000000"/>
              </a:buClr>
              <a:buSzPct val="100000"/>
              <a:buFont typeface="Times New Roman" pitchFamily="16" charset="0"/>
              <a:buNone/>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PGothic" pitchFamily="34" charset="-128"/>
                <a:cs typeface="+mn-cs"/>
              </a:rPr>
              <a:t>March 2011</a:t>
            </a:r>
          </a:p>
        </p:txBody>
      </p:sp>
      <p:sp>
        <p:nvSpPr>
          <p:cNvPr id="15364" name="Rectangle 2"/>
          <p:cNvSpPr>
            <a:spLocks noGrp="1" noRot="1" noChangeAspect="1" noChangeArrowheads="1" noTextEdit="1"/>
          </p:cNvSpPr>
          <p:nvPr>
            <p:ph type="sldImg"/>
          </p:nvPr>
        </p:nvSpPr>
        <p:spPr>
          <a:xfrm>
            <a:off x="385763" y="701675"/>
            <a:ext cx="6164262" cy="3468688"/>
          </a:xfrm>
          <a:ln/>
        </p:spPr>
      </p:sp>
      <p:sp>
        <p:nvSpPr>
          <p:cNvPr id="15365" name="Rectangle 3"/>
          <p:cNvSpPr>
            <a:spLocks noGrp="1" noChangeArrowheads="1"/>
          </p:cNvSpPr>
          <p:nvPr>
            <p:ph type="body" idx="1"/>
          </p:nvPr>
        </p:nvSpPr>
        <p:spPr>
          <a:xfrm>
            <a:off x="923925" y="4408488"/>
            <a:ext cx="5086350" cy="4176712"/>
          </a:xfrm>
          <a:noFill/>
          <a:ln/>
        </p:spPr>
        <p:txBody>
          <a:bodyPr lIns="93648" tIns="46031" rIns="93648" bIns="46031"/>
          <a:lstStyle/>
          <a:p>
            <a:pPr defTabSz="933450"/>
            <a:r>
              <a:rPr lang="en-US" dirty="0">
                <a:latin typeface="Times New Roman" pitchFamily="18" charset="0"/>
              </a:rPr>
              <a:t>Historical Attendance: </a:t>
            </a:r>
          </a:p>
          <a:p>
            <a:pPr defTabSz="933450"/>
            <a:r>
              <a:rPr lang="en-US" dirty="0">
                <a:latin typeface="Times New Roman" pitchFamily="18" charset="0"/>
              </a:rPr>
              <a:t>      Number attending the meeting (Initial Budget, final budget )</a:t>
            </a:r>
          </a:p>
          <a:p>
            <a:pPr defTabSz="933450"/>
            <a:r>
              <a:rPr lang="en-US" dirty="0">
                <a:latin typeface="Times New Roman" pitchFamily="18" charset="0"/>
              </a:rPr>
              <a:t>      The numbers in red are a negative (loss), and the black are a positive</a:t>
            </a:r>
          </a:p>
          <a:p>
            <a:pPr defTabSz="933450"/>
            <a:endParaRPr lang="en-US" dirty="0">
              <a:latin typeface="Times New Roman" pitchFamily="18" charset="0"/>
            </a:endParaRPr>
          </a:p>
          <a:p>
            <a:pPr defTabSz="933450"/>
            <a:r>
              <a:rPr lang="en-US" dirty="0">
                <a:latin typeface="Times New Roman" pitchFamily="18" charset="0"/>
              </a:rPr>
              <a:t>2017 Atlanta had a cancellation credit – the $733.50 loss is without the cancellation credit</a:t>
            </a:r>
          </a:p>
          <a:p>
            <a:pPr defTabSz="933450"/>
            <a:r>
              <a:rPr lang="en-US" dirty="0">
                <a:latin typeface="Times New Roman" pitchFamily="18" charset="0"/>
              </a:rPr>
              <a:t>2004-January (Vancouver) and 2007 January (London)</a:t>
            </a:r>
            <a:r>
              <a:rPr lang="en-US" baseline="0" dirty="0">
                <a:latin typeface="Times New Roman" pitchFamily="18" charset="0"/>
              </a:rPr>
              <a:t> </a:t>
            </a:r>
            <a:r>
              <a:rPr lang="en-US" dirty="0">
                <a:latin typeface="Times New Roman" pitchFamily="18" charset="0"/>
              </a:rPr>
              <a:t>Interims were hosted</a:t>
            </a:r>
            <a:r>
              <a:rPr lang="en-US" baseline="0" dirty="0">
                <a:latin typeface="Times New Roman" pitchFamily="18" charset="0"/>
              </a:rPr>
              <a:t> by IEEE 802                – The IEEE 802 LMSC Treasury was used for accounting.</a:t>
            </a:r>
          </a:p>
          <a:p>
            <a:pPr defTabSz="933450"/>
            <a:r>
              <a:rPr lang="en-US" dirty="0">
                <a:latin typeface="Times New Roman" pitchFamily="18" charset="0"/>
              </a:rPr>
              <a:t>2015-January and 2016-January Interims (Atlanta) were hosted by IEEE 802 and surplus was moved to 802. </a:t>
            </a:r>
            <a:r>
              <a:rPr lang="en-US" baseline="0" dirty="0">
                <a:latin typeface="Times New Roman" pitchFamily="18" charset="0"/>
              </a:rPr>
              <a:t>–</a:t>
            </a:r>
            <a:r>
              <a:rPr lang="en-US" dirty="0">
                <a:latin typeface="Times New Roman" pitchFamily="18" charset="0"/>
              </a:rPr>
              <a:t> </a:t>
            </a:r>
            <a:r>
              <a:rPr lang="en-US" baseline="0" dirty="0">
                <a:latin typeface="Times New Roman" pitchFamily="18" charset="0"/>
              </a:rPr>
              <a:t>The IEEE 802 LMSC Treasury was used for accounting</a:t>
            </a:r>
            <a:r>
              <a:rPr lang="en-US" dirty="0">
                <a:latin typeface="Times New Roman" pitchFamily="18" charset="0"/>
              </a:rPr>
              <a:t> </a:t>
            </a:r>
          </a:p>
          <a:p>
            <a:pPr defTabSz="933450"/>
            <a:endParaRPr lang="en-US" dirty="0">
              <a:latin typeface="Times New Roman" pitchFamily="18" charset="0"/>
            </a:endParaRPr>
          </a:p>
          <a:p>
            <a:pPr defTabSz="933450"/>
            <a:r>
              <a:rPr lang="en-US" dirty="0">
                <a:latin typeface="Times New Roman" pitchFamily="18" charset="0"/>
              </a:rPr>
              <a:t>The 2010 Beijing and 2011 Okinawa meetings had a sponsor, and so were run on a net zero basis.</a:t>
            </a:r>
          </a:p>
          <a:p>
            <a:pPr defTabSz="933450"/>
            <a:r>
              <a:rPr lang="en-US" dirty="0">
                <a:latin typeface="Times New Roman" pitchFamily="18" charset="0"/>
              </a:rPr>
              <a:t>The 2013 Nanjing meeting had a sponsor,</a:t>
            </a:r>
            <a:r>
              <a:rPr lang="en-US" baseline="0" dirty="0">
                <a:latin typeface="Times New Roman" pitchFamily="18" charset="0"/>
              </a:rPr>
              <a:t> but we failed to include a site visit charge when settling with the Sponsor.  </a:t>
            </a:r>
          </a:p>
          <a:p>
            <a:pPr defTabSz="933450"/>
            <a:r>
              <a:rPr lang="en-US" baseline="0">
                <a:latin typeface="Times New Roman" pitchFamily="18" charset="0"/>
              </a:rPr>
              <a:t>  The </a:t>
            </a:r>
            <a:r>
              <a:rPr lang="en-US" baseline="0" dirty="0">
                <a:latin typeface="Times New Roman" pitchFamily="18" charset="0"/>
              </a:rPr>
              <a:t>2013 Nanjing loss includes the site visit and a wire transfer finance charge.</a:t>
            </a:r>
            <a:endParaRPr lang="en-US" dirty="0">
              <a:latin typeface="Times New Roman" pitchFamily="18" charset="0"/>
            </a:endParaRPr>
          </a:p>
        </p:txBody>
      </p:sp>
    </p:spTree>
    <p:extLst>
      <p:ext uri="{BB962C8B-B14F-4D97-AF65-F5344CB8AC3E}">
        <p14:creationId xmlns:p14="http://schemas.microsoft.com/office/powerpoint/2010/main" val="1922129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3</a:t>
            </a:fld>
            <a:endParaRPr lang="en-US"/>
          </a:p>
        </p:txBody>
      </p:sp>
    </p:spTree>
    <p:extLst>
      <p:ext uri="{BB962C8B-B14F-4D97-AF65-F5344CB8AC3E}">
        <p14:creationId xmlns:p14="http://schemas.microsoft.com/office/powerpoint/2010/main" val="898497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4</a:t>
            </a:fld>
            <a:endParaRPr lang="en-US"/>
          </a:p>
        </p:txBody>
      </p:sp>
    </p:spTree>
    <p:extLst>
      <p:ext uri="{BB962C8B-B14F-4D97-AF65-F5344CB8AC3E}">
        <p14:creationId xmlns:p14="http://schemas.microsoft.com/office/powerpoint/2010/main" val="1844062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r>
              <a:rPr lang="en-US"/>
              <a:t>doc.: IEEE 802 EC-24/0007r8</a:t>
            </a:r>
          </a:p>
        </p:txBody>
      </p:sp>
      <p:sp>
        <p:nvSpPr>
          <p:cNvPr id="5" name="Date Placeholder 4"/>
          <p:cNvSpPr>
            <a:spLocks noGrp="1"/>
          </p:cNvSpPr>
          <p:nvPr>
            <p:ph type="dt"/>
          </p:nvPr>
        </p:nvSpPr>
        <p:spPr/>
        <p:txBody>
          <a:bodyPr/>
          <a:lstStyle/>
          <a:p>
            <a:r>
              <a:rPr lang="en-US"/>
              <a:t>November 2024</a:t>
            </a:r>
          </a:p>
        </p:txBody>
      </p:sp>
      <p:sp>
        <p:nvSpPr>
          <p:cNvPr id="6" name="Footer Placeholder 5"/>
          <p:cNvSpPr>
            <a:spLocks noGrp="1"/>
          </p:cNvSpPr>
          <p:nvPr>
            <p:ph type="ftr"/>
          </p:nvPr>
        </p:nvSpPr>
        <p:spPr/>
        <p:txBody>
          <a:bodyPr/>
          <a:lstStyle/>
          <a:p>
            <a:r>
              <a:rPr lang="en-US"/>
              <a:t>Ben Rolfe (BCA); 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5</a:t>
            </a:fld>
            <a:endParaRPr lang="en-US"/>
          </a:p>
        </p:txBody>
      </p:sp>
    </p:spTree>
    <p:extLst>
      <p:ext uri="{BB962C8B-B14F-4D97-AF65-F5344CB8AC3E}">
        <p14:creationId xmlns:p14="http://schemas.microsoft.com/office/powerpoint/2010/main" val="362757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2451167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 Notes:  we picked up 5 additional registrations through the process of checking the IMAT list.  All paid except 2.</a:t>
            </a:r>
          </a:p>
        </p:txBody>
      </p:sp>
      <p:sp>
        <p:nvSpPr>
          <p:cNvPr id="4" name="Slide Number Placeholder 3"/>
          <p:cNvSpPr>
            <a:spLocks noGrp="1"/>
          </p:cNvSpPr>
          <p:nvPr>
            <p:ph type="sldNum" sz="quarter" idx="5"/>
          </p:nvPr>
        </p:nvSpPr>
        <p:spPr/>
        <p:txBody>
          <a:bodyPr/>
          <a:lstStyle/>
          <a:p>
            <a:fld id="{94ABF407-7CD6-4D51-81D1-5D2A584CC42D}" type="slidenum">
              <a:rPr lang="en-AU" smtClean="0"/>
              <a:t>10</a:t>
            </a:fld>
            <a:endParaRPr lang="en-AU"/>
          </a:p>
        </p:txBody>
      </p:sp>
    </p:spTree>
    <p:extLst>
      <p:ext uri="{BB962C8B-B14F-4D97-AF65-F5344CB8AC3E}">
        <p14:creationId xmlns:p14="http://schemas.microsoft.com/office/powerpoint/2010/main" val="1453296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035A6A-B5B3-F2C9-2290-17EB4ED6A7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537A7D-C9A2-CB68-7891-B23A75C0C6F7}"/>
              </a:ext>
            </a:extLst>
          </p:cNvPr>
          <p:cNvSpPr>
            <a:spLocks noGrp="1" noRot="1" noChangeAspect="1"/>
          </p:cNvSpPr>
          <p:nvPr>
            <p:ph type="sldImg"/>
          </p:nvPr>
        </p:nvSpPr>
        <p:spPr>
          <a:xfrm>
            <a:off x="385763" y="701675"/>
            <a:ext cx="6161087" cy="3467100"/>
          </a:xfrm>
        </p:spPr>
      </p:sp>
      <p:sp>
        <p:nvSpPr>
          <p:cNvPr id="3" name="Notes Placeholder 2">
            <a:extLst>
              <a:ext uri="{FF2B5EF4-FFF2-40B4-BE49-F238E27FC236}">
                <a16:creationId xmlns:a16="http://schemas.microsoft.com/office/drawing/2014/main" id="{AB537C7A-9833-12F5-CC6D-E738424838EF}"/>
              </a:ext>
            </a:extLst>
          </p:cNvPr>
          <p:cNvSpPr>
            <a:spLocks noGrp="1"/>
          </p:cNvSpPr>
          <p:nvPr>
            <p:ph type="body" idx="1"/>
          </p:nvPr>
        </p:nvSpPr>
        <p:spPr/>
        <p:txBody>
          <a:bodyPr/>
          <a:lstStyle/>
          <a:p>
            <a:r>
              <a:rPr lang="en-US" dirty="0"/>
              <a:t>The Deficit in the June update was -$52,750.  The bottom line has improved with some final invoices and additional income from the potential deadbeats.</a:t>
            </a:r>
          </a:p>
        </p:txBody>
      </p:sp>
      <p:sp>
        <p:nvSpPr>
          <p:cNvPr id="4" name="Header Placeholder 3">
            <a:extLst>
              <a:ext uri="{FF2B5EF4-FFF2-40B4-BE49-F238E27FC236}">
                <a16:creationId xmlns:a16="http://schemas.microsoft.com/office/drawing/2014/main" id="{02A66427-4A0F-E5ED-AA8B-433FFE1E67B9}"/>
              </a:ext>
            </a:extLst>
          </p:cNvPr>
          <p:cNvSpPr>
            <a:spLocks noGrp="1"/>
          </p:cNvSpPr>
          <p:nvPr>
            <p:ph type="hd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doc.: IEEE 802 EC-24/0007r8</a:t>
            </a:r>
          </a:p>
        </p:txBody>
      </p:sp>
      <p:sp>
        <p:nvSpPr>
          <p:cNvPr id="5" name="Date Placeholder 4">
            <a:extLst>
              <a:ext uri="{FF2B5EF4-FFF2-40B4-BE49-F238E27FC236}">
                <a16:creationId xmlns:a16="http://schemas.microsoft.com/office/drawing/2014/main" id="{1446A533-5924-7CDB-9970-EBE019B95D3A}"/>
              </a:ext>
            </a:extLst>
          </p:cNvPr>
          <p:cNvSpPr>
            <a:spLocks noGrp="1"/>
          </p:cNvSpPr>
          <p:nvPr>
            <p:ph type="dt"/>
          </p:nvPr>
        </p:nvSpPr>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p>
        </p:txBody>
      </p:sp>
      <p:sp>
        <p:nvSpPr>
          <p:cNvPr id="6" name="Footer Placeholder 5">
            <a:extLst>
              <a:ext uri="{FF2B5EF4-FFF2-40B4-BE49-F238E27FC236}">
                <a16:creationId xmlns:a16="http://schemas.microsoft.com/office/drawing/2014/main" id="{C33C82C2-8E08-008F-270E-95FE3D0EA4F6}"/>
              </a:ext>
            </a:extLst>
          </p:cNvPr>
          <p:cNvSpPr>
            <a:spLocks noGrp="1"/>
          </p:cNvSpPr>
          <p:nvPr>
            <p:ph type="ftr"/>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p>
        </p:txBody>
      </p:sp>
      <p:sp>
        <p:nvSpPr>
          <p:cNvPr id="7" name="Slide Number Placeholder 6">
            <a:extLst>
              <a:ext uri="{FF2B5EF4-FFF2-40B4-BE49-F238E27FC236}">
                <a16:creationId xmlns:a16="http://schemas.microsoft.com/office/drawing/2014/main" id="{47A18920-D647-CA85-6D45-8D1D4A411791}"/>
              </a:ext>
            </a:extLst>
          </p:cNvPr>
          <p:cNvSpPr>
            <a:spLocks noGrp="1"/>
          </p:cNvSpPr>
          <p:nvPr>
            <p:ph type="sldNum"/>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rPr>
              <a:t>Page </a:t>
            </a:r>
            <a:fld id="{47A7FEEB-9CD2-43FE-843C-C5350BEACB45}" type="slidenum">
              <a:rPr kumimoji="0" lang="en-US"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11</a:t>
            </a:fld>
            <a:endParaRPr kumimoji="0" lang="en-US"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Tree>
    <p:extLst>
      <p:ext uri="{BB962C8B-B14F-4D97-AF65-F5344CB8AC3E}">
        <p14:creationId xmlns:p14="http://schemas.microsoft.com/office/powerpoint/2010/main" val="1810288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ABF407-7CD6-4D51-81D1-5D2A584CC42D}" type="slidenum">
              <a:rPr lang="en-AU" smtClean="0"/>
              <a:t>12</a:t>
            </a:fld>
            <a:endParaRPr lang="en-AU"/>
          </a:p>
        </p:txBody>
      </p:sp>
    </p:spTree>
    <p:extLst>
      <p:ext uri="{BB962C8B-B14F-4D97-AF65-F5344CB8AC3E}">
        <p14:creationId xmlns:p14="http://schemas.microsoft.com/office/powerpoint/2010/main" val="2417380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62800" y="6551475"/>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2" name="Rectangle 3"/>
          <p:cNvSpPr>
            <a:spLocks noGrp="1" noChangeArrowheads="1"/>
          </p:cNvSpPr>
          <p:nvPr>
            <p:ph type="dt" idx="15"/>
          </p:nvPr>
        </p:nvSpPr>
        <p:spPr bwMode="auto">
          <a:xfrm>
            <a:off x="934657" y="297658"/>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2024</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idx="10"/>
          </p:nvPr>
        </p:nvSpPr>
        <p:spPr/>
        <p:txBody>
          <a:bodyPr/>
          <a:lstStyle>
            <a:lvl1pPr>
              <a:defRPr/>
            </a:lvl1pPr>
          </a:lstStyle>
          <a:p>
            <a:r>
              <a:rPr lang="en-US"/>
              <a:t>November 2024</a:t>
            </a:r>
            <a:endParaRPr lang="en-GB"/>
          </a:p>
        </p:txBody>
      </p:sp>
      <p:sp>
        <p:nvSpPr>
          <p:cNvPr id="6" name="Footer Placeholder 5"/>
          <p:cNvSpPr>
            <a:spLocks noGrp="1"/>
          </p:cNvSpPr>
          <p:nvPr>
            <p:ph type="ftr" idx="11"/>
          </p:nvPr>
        </p:nvSpPr>
        <p:spPr/>
        <p:txBody>
          <a:bodyPr/>
          <a:lstStyle>
            <a:lvl1pPr>
              <a:defRPr/>
            </a:lvl1pPr>
          </a:lstStyle>
          <a:p>
            <a:r>
              <a:rPr lang="en-GB"/>
              <a:t>Ben Rolfe (BCA);   Jon Rosdahl (Qualcomm)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31836"/>
            <a:ext cx="10972800" cy="685801"/>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defRPr/>
            </a:lvl1pPr>
          </a:lstStyle>
          <a:p>
            <a:r>
              <a:rPr lang="en-US"/>
              <a:t>November 2024</a:t>
            </a:r>
            <a:endParaRPr lang="en-GB"/>
          </a:p>
        </p:txBody>
      </p:sp>
      <p:sp>
        <p:nvSpPr>
          <p:cNvPr id="8" name="Footer Placeholder 7"/>
          <p:cNvSpPr>
            <a:spLocks noGrp="1"/>
          </p:cNvSpPr>
          <p:nvPr>
            <p:ph type="ftr" idx="11"/>
          </p:nvPr>
        </p:nvSpPr>
        <p:spPr>
          <a:xfrm>
            <a:off x="7543800" y="6555519"/>
            <a:ext cx="3865024" cy="180975"/>
          </a:xfrm>
        </p:spPr>
        <p:txBody>
          <a:bodyPr/>
          <a:lstStyle>
            <a:lvl1pPr>
              <a:defRPr/>
            </a:lvl1pPr>
          </a:lstStyle>
          <a:p>
            <a:r>
              <a:rPr lang="en-GB"/>
              <a:t>Ben Rolfe (BCA);   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a:t>November 2024</a:t>
            </a:r>
            <a:endParaRPr lang="en-GB"/>
          </a:p>
        </p:txBody>
      </p:sp>
      <p:sp>
        <p:nvSpPr>
          <p:cNvPr id="4" name="Footer Placeholder 3"/>
          <p:cNvSpPr>
            <a:spLocks noGrp="1"/>
          </p:cNvSpPr>
          <p:nvPr>
            <p:ph type="ftr" idx="11"/>
          </p:nvPr>
        </p:nvSpPr>
        <p:spPr/>
        <p:txBody>
          <a:bodyPr/>
          <a:lstStyle>
            <a:lvl1pPr>
              <a:defRPr/>
            </a:lvl1pPr>
          </a:lstStyle>
          <a:p>
            <a:r>
              <a:rPr lang="en-GB"/>
              <a:t>Ben Rolfe (BCA);   Jon Rosdahl (Qualcomm)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a:t>November 2024</a:t>
            </a:r>
            <a:endParaRPr lang="en-GB"/>
          </a:p>
        </p:txBody>
      </p:sp>
      <p:sp>
        <p:nvSpPr>
          <p:cNvPr id="3" name="Footer Placeholder 2"/>
          <p:cNvSpPr>
            <a:spLocks noGrp="1"/>
          </p:cNvSpPr>
          <p:nvPr>
            <p:ph type="ftr" idx="11"/>
          </p:nvPr>
        </p:nvSpPr>
        <p:spPr/>
        <p:txBody>
          <a:bodyPr/>
          <a:lstStyle>
            <a:lvl1pPr>
              <a:defRPr/>
            </a:lvl1pPr>
          </a:lstStyle>
          <a:p>
            <a:r>
              <a:rPr lang="en-GB"/>
              <a:t>Ben Rolfe (BCA);   Jon Rosdahl (Qualcomm)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idx="10"/>
          </p:nvPr>
        </p:nvSpPr>
        <p:spPr/>
        <p:txBody>
          <a:bodyPr/>
          <a:lstStyle>
            <a:lvl1pPr>
              <a:defRPr/>
            </a:lvl1pPr>
          </a:lstStyle>
          <a:p>
            <a:r>
              <a:rPr lang="en-US"/>
              <a:t>November 2024</a:t>
            </a:r>
            <a:endParaRPr lang="en-GB"/>
          </a:p>
        </p:txBody>
      </p:sp>
      <p:sp>
        <p:nvSpPr>
          <p:cNvPr id="5" name="Footer Placeholder 4"/>
          <p:cNvSpPr>
            <a:spLocks noGrp="1"/>
          </p:cNvSpPr>
          <p:nvPr>
            <p:ph type="ftr" idx="11"/>
          </p:nvPr>
        </p:nvSpPr>
        <p:spPr/>
        <p:txBody>
          <a:bodyPr/>
          <a:lstStyle>
            <a:lvl1pPr>
              <a:defRPr/>
            </a:lvl1pPr>
          </a:lstStyle>
          <a:p>
            <a:r>
              <a:rPr lang="en-GB"/>
              <a:t>Ben Rolfe (BCA);   Jon Rosdahl (Qualcomm)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40257" y="259010"/>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November 2024</a:t>
            </a:r>
            <a:endParaRPr lang="en-GB" dirty="0"/>
          </a:p>
        </p:txBody>
      </p:sp>
      <p:sp>
        <p:nvSpPr>
          <p:cNvPr id="1028" name="Rectangle 4"/>
          <p:cNvSpPr>
            <a:spLocks noGrp="1" noChangeArrowheads="1"/>
          </p:cNvSpPr>
          <p:nvPr>
            <p:ph type="ftr"/>
          </p:nvPr>
        </p:nvSpPr>
        <p:spPr bwMode="auto">
          <a:xfrm>
            <a:off x="6737774" y="6555519"/>
            <a:ext cx="4667283" cy="184666"/>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Ben Rolfe (BCA);   Jon Rosdahl (Qualcomm)</a:t>
            </a:r>
            <a:endParaRPr lang="en-GB" dirty="0"/>
          </a:p>
        </p:txBody>
      </p:sp>
      <p:sp>
        <p:nvSpPr>
          <p:cNvPr id="1029" name="Rectangle 5"/>
          <p:cNvSpPr>
            <a:spLocks noGrp="1" noChangeArrowheads="1"/>
          </p:cNvSpPr>
          <p:nvPr>
            <p:ph type="sldNum"/>
          </p:nvPr>
        </p:nvSpPr>
        <p:spPr bwMode="auto">
          <a:xfrm>
            <a:off x="5753102" y="6555519"/>
            <a:ext cx="683682" cy="25524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1044581"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Treasurer Report</a:t>
            </a:r>
          </a:p>
        </p:txBody>
      </p:sp>
      <p:sp>
        <p:nvSpPr>
          <p:cNvPr id="1032" name="Line 8"/>
          <p:cNvSpPr>
            <a:spLocks noChangeShapeType="1"/>
          </p:cNvSpPr>
          <p:nvPr/>
        </p:nvSpPr>
        <p:spPr bwMode="auto">
          <a:xfrm>
            <a:off x="940257" y="6461735"/>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EC-24/0007r9</a:t>
            </a:r>
            <a:endParaRPr kumimoji="0" lang="en-GB" sz="1800" b="1" i="0" u="none" strike="noStrike" kern="1200" cap="none" spc="0" normalizeH="0" baseline="0" noProof="0" dirty="0">
              <a:ln>
                <a:noFill/>
              </a:ln>
              <a:solidFill>
                <a:srgbClr val="FF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hyperlink" Target="mailto:wenchaoliu93@gmail.com" TargetMode="External"/><Relationship Id="rId2" Type="http://schemas.openxmlformats.org/officeDocument/2006/relationships/hyperlink" Target="mailto:cmhi_zhb@163.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chaind3@gmail.com" TargetMode="External"/><Relationship Id="rId2" Type="http://schemas.openxmlformats.org/officeDocument/2006/relationships/hyperlink" Target="mailto:hosseinianfar_h@yahoo.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900901" y="285751"/>
            <a:ext cx="2303451" cy="273050"/>
          </a:xfrm>
        </p:spPr>
        <p:txBody>
          <a:bodyPr/>
          <a:lstStyle/>
          <a:p>
            <a:r>
              <a:rPr lang="en-US"/>
              <a:t>November 2024</a:t>
            </a:r>
            <a:endParaRPr lang="en-GB" dirty="0"/>
          </a:p>
        </p:txBody>
      </p:sp>
      <p:sp>
        <p:nvSpPr>
          <p:cNvPr id="7" name="Footer Placeholder 4"/>
          <p:cNvSpPr>
            <a:spLocks noGrp="1"/>
          </p:cNvSpPr>
          <p:nvPr>
            <p:ph type="ftr" idx="14"/>
          </p:nvPr>
        </p:nvSpPr>
        <p:spPr>
          <a:xfrm>
            <a:off x="8305800" y="6502527"/>
            <a:ext cx="3041644" cy="180975"/>
          </a:xfrm>
        </p:spPr>
        <p:txBody>
          <a:bodyPr/>
          <a:lstStyle/>
          <a:p>
            <a:r>
              <a:rPr lang="en-GB" dirty="0"/>
              <a:t>Ben Rolfe (BCA);   Jon Rosdahl (Qualcomm)</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2209800" y="685800"/>
            <a:ext cx="7772400" cy="81915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b="0" dirty="0"/>
              <a:t>Wireless Treasurer Report 2024</a:t>
            </a:r>
            <a:endParaRPr lang="en-GB" dirty="0"/>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2024-11-15</a:t>
            </a:r>
          </a:p>
        </p:txBody>
      </p:sp>
      <p:graphicFrame>
        <p:nvGraphicFramePr>
          <p:cNvPr id="3075" name="Object 3"/>
          <p:cNvGraphicFramePr>
            <a:graphicFrameLocks noChangeAspect="1"/>
          </p:cNvGraphicFramePr>
          <p:nvPr>
            <p:extLst>
              <p:ext uri="{D42A27DB-BD31-4B8C-83A1-F6EECF244321}">
                <p14:modId xmlns:p14="http://schemas.microsoft.com/office/powerpoint/2010/main" val="3827292126"/>
              </p:ext>
            </p:extLst>
          </p:nvPr>
        </p:nvGraphicFramePr>
        <p:xfrm>
          <a:off x="2073275" y="2317750"/>
          <a:ext cx="7910513" cy="1785938"/>
        </p:xfrm>
        <a:graphic>
          <a:graphicData uri="http://schemas.openxmlformats.org/presentationml/2006/ole">
            <mc:AlternateContent xmlns:mc="http://schemas.openxmlformats.org/markup-compatibility/2006">
              <mc:Choice xmlns:v="urn:schemas-microsoft-com:vml" Requires="v">
                <p:oleObj name="Document" r:id="rId3" imgW="8196879" imgH="1957829" progId="Word.Document.8">
                  <p:embed/>
                </p:oleObj>
              </mc:Choice>
              <mc:Fallback>
                <p:oleObj name="Document" r:id="rId3" imgW="8196879" imgH="1957829" progId="Word.Document.8">
                  <p:embed/>
                  <p:pic>
                    <p:nvPicPr>
                      <p:cNvPr id="3075" name="Object 3"/>
                      <p:cNvPicPr>
                        <a:picLocks noChangeAspect="1" noChangeArrowheads="1"/>
                      </p:cNvPicPr>
                      <p:nvPr/>
                    </p:nvPicPr>
                    <p:blipFill>
                      <a:blip r:embed="rId4"/>
                      <a:srcRect/>
                      <a:stretch>
                        <a:fillRect/>
                      </a:stretch>
                    </p:blipFill>
                    <p:spPr bwMode="auto">
                      <a:xfrm>
                        <a:off x="2073275" y="2317750"/>
                        <a:ext cx="7910513" cy="1785938"/>
                      </a:xfrm>
                      <a:prstGeom prst="rect">
                        <a:avLst/>
                      </a:prstGeom>
                      <a:noFill/>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439335" y="1016149"/>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August 12,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AD8608CD-5E88-884C-8509-E9D87947CA22}"/>
              </a:ext>
            </a:extLst>
          </p:cNvPr>
          <p:cNvSpPr txBox="1">
            <a:spLocks/>
          </p:cNvSpPr>
          <p:nvPr/>
        </p:nvSpPr>
        <p:spPr bwMode="auto">
          <a:xfrm>
            <a:off x="439335" y="3978425"/>
            <a:ext cx="4725896" cy="2086414"/>
          </a:xfrm>
          <a:prstGeom prst="rect">
            <a:avLst/>
          </a:prstGeom>
          <a:solidFill>
            <a:schemeClr val="bg1">
              <a:lumMod val="95000"/>
            </a:schemeClr>
          </a:solidFill>
          <a:ln w="9525">
            <a:noFill/>
            <a:round/>
            <a:headEnd/>
            <a:tailEnd/>
          </a:ln>
          <a:effectLst>
            <a:outerShdw blurRad="50800" dist="38100" dir="2700000" algn="tl" rotWithShape="0">
              <a:prstClr val="black">
                <a:alpha val="40000"/>
              </a:prstClr>
            </a:outerShdw>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000" kern="0" dirty="0">
                <a:solidFill>
                  <a:srgbClr val="002060"/>
                </a:solidFill>
                <a:latin typeface="Arial" panose="020B0604020202020204" pitchFamily="34" charset="0"/>
                <a:cs typeface="Arial" panose="020B0604020202020204" pitchFamily="34" charset="0"/>
              </a:rPr>
              <a:t>Deadbeats:</a:t>
            </a:r>
          </a:p>
          <a:p>
            <a:pPr marL="342900" indent="-342900" algn="l">
              <a:buFont typeface="+mj-lt"/>
              <a:buAutoNum type="arabicPeriod"/>
            </a:pPr>
            <a:r>
              <a:rPr lang="en-AU" sz="1600" b="1" i="0" u="none" strike="noStrike" dirty="0" err="1">
                <a:solidFill>
                  <a:srgbClr val="002060"/>
                </a:solidFill>
                <a:effectLst/>
                <a:latin typeface="Arial" panose="020B0604020202020204" pitchFamily="34" charset="0"/>
                <a:cs typeface="Arial" panose="020B0604020202020204" pitchFamily="34" charset="0"/>
              </a:rPr>
              <a:t>Hangbin</a:t>
            </a:r>
            <a:r>
              <a:rPr lang="en-AU" sz="1600" b="1" i="0" u="none" strike="noStrike" dirty="0">
                <a:solidFill>
                  <a:srgbClr val="002060"/>
                </a:solidFill>
                <a:effectLst/>
                <a:latin typeface="Arial" panose="020B0604020202020204" pitchFamily="34" charset="0"/>
                <a:cs typeface="Arial" panose="020B0604020202020204" pitchFamily="34" charset="0"/>
              </a:rPr>
              <a:t>, Zhao, </a:t>
            </a:r>
            <a:r>
              <a:rPr lang="en-AU" sz="1600"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cmhi_zhb@163.com</a:t>
            </a:r>
          </a:p>
          <a:p>
            <a:pPr marL="342900" indent="-342900" algn="l">
              <a:buFont typeface="+mj-lt"/>
              <a:buAutoNum type="arabicPeriod"/>
            </a:pPr>
            <a:endParaRPr lang="en-AU" sz="400" b="0" i="0" u="none" strike="noStrike" dirty="0">
              <a:solidFill>
                <a:srgbClr val="002060"/>
              </a:solidFill>
              <a:effectLst/>
              <a:latin typeface="Arial" panose="020B0604020202020204" pitchFamily="34" charset="0"/>
              <a:cs typeface="Arial" panose="020B0604020202020204" pitchFamily="34" charset="0"/>
            </a:endParaRPr>
          </a:p>
          <a:p>
            <a:pPr marL="342900" indent="-342900" algn="l">
              <a:buFont typeface="+mj-lt"/>
              <a:buAutoNum type="arabicPeriod"/>
            </a:pPr>
            <a:r>
              <a:rPr lang="en-AU" sz="1600" b="1" i="0" u="none" strike="noStrike" dirty="0">
                <a:solidFill>
                  <a:srgbClr val="002060"/>
                </a:solidFill>
                <a:effectLst/>
                <a:latin typeface="Arial" panose="020B0604020202020204" pitchFamily="34" charset="0"/>
                <a:cs typeface="Arial" panose="020B0604020202020204" pitchFamily="34" charset="0"/>
              </a:rPr>
              <a:t>Liu, Wenchao</a:t>
            </a:r>
            <a:r>
              <a:rPr lang="en-AU" sz="1600" b="0" dirty="0">
                <a:solidFill>
                  <a:srgbClr val="002060"/>
                </a:solidFill>
                <a:latin typeface="Arial" panose="020B0604020202020204" pitchFamily="34" charset="0"/>
                <a:cs typeface="Arial" panose="020B0604020202020204" pitchFamily="34" charset="0"/>
              </a:rPr>
              <a:t>, Self, wenchaoliu93@gmail.com</a:t>
            </a:r>
            <a:endParaRPr lang="en-US" sz="1600" kern="0" dirty="0">
              <a:solidFill>
                <a:srgbClr val="002060"/>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4C5510B6-5DDD-49E0-EC92-9AADE678DEF3}"/>
              </a:ext>
            </a:extLst>
          </p:cNvPr>
          <p:cNvPicPr>
            <a:picLocks noChangeAspect="1"/>
          </p:cNvPicPr>
          <p:nvPr/>
        </p:nvPicPr>
        <p:blipFill>
          <a:blip r:embed="rId3"/>
          <a:stretch>
            <a:fillRect/>
          </a:stretch>
        </p:blipFill>
        <p:spPr>
          <a:xfrm>
            <a:off x="5753408" y="663176"/>
            <a:ext cx="4604634" cy="5809874"/>
          </a:xfrm>
          <a:prstGeom prst="rect">
            <a:avLst/>
          </a:prstGeom>
        </p:spPr>
      </p:pic>
      <p:sp>
        <p:nvSpPr>
          <p:cNvPr id="4" name="Footer Placeholder 3">
            <a:extLst>
              <a:ext uri="{FF2B5EF4-FFF2-40B4-BE49-F238E27FC236}">
                <a16:creationId xmlns:a16="http://schemas.microsoft.com/office/drawing/2014/main" id="{677E0F6E-6DB0-70D6-9F29-52CB850BCF87}"/>
              </a:ext>
            </a:extLst>
          </p:cNvPr>
          <p:cNvSpPr>
            <a:spLocks noGrp="1"/>
          </p:cNvSpPr>
          <p:nvPr>
            <p:ph type="ftr" idx="14"/>
          </p:nvPr>
        </p:nvSpPr>
        <p:spPr/>
        <p:txBody>
          <a:bodyPr/>
          <a:lstStyle/>
          <a:p>
            <a:r>
              <a:rPr lang="en-GB"/>
              <a:t>Ben Rolfe (BCA);   Jon Rosdahl (Qualcomm)</a:t>
            </a:r>
            <a:endParaRPr lang="en-GB" dirty="0"/>
          </a:p>
        </p:txBody>
      </p:sp>
      <p:sp>
        <p:nvSpPr>
          <p:cNvPr id="5" name="Slide Number Placeholder 4">
            <a:extLst>
              <a:ext uri="{FF2B5EF4-FFF2-40B4-BE49-F238E27FC236}">
                <a16:creationId xmlns:a16="http://schemas.microsoft.com/office/drawing/2014/main" id="{0AC9E538-5001-0BEF-C975-133B85FAD1C7}"/>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884965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5" y="1203567"/>
            <a:ext cx="3350682" cy="2962276"/>
          </a:xfrm>
        </p:spPr>
        <p:txBody>
          <a:bodyPr/>
          <a:lstStyle/>
          <a:p>
            <a:r>
              <a:rPr lang="en-US" sz="2400" dirty="0">
                <a:latin typeface="Arial" panose="020B0604020202020204" pitchFamily="34" charset="0"/>
                <a:cs typeface="Arial" panose="020B0604020202020204" pitchFamily="34" charset="0"/>
              </a:rPr>
              <a:t>2024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FINAL</a:t>
            </a:r>
            <a:r>
              <a:rPr lang="en-US" sz="2400" dirty="0">
                <a:latin typeface="Arial" panose="020B0604020202020204" pitchFamily="34" charset="0"/>
                <a:cs typeface="Arial" panose="020B0604020202020204" pitchFamily="34" charset="0"/>
              </a:rPr>
              <a:t> </a:t>
            </a:r>
            <a:r>
              <a:rPr lang="en-US" sz="2400" dirty="0">
                <a:solidFill>
                  <a:srgbClr val="0070C0"/>
                </a:solidFill>
                <a:latin typeface="Arial" panose="020B0604020202020204" pitchFamily="34" charset="0"/>
                <a:cs typeface="Arial" panose="020B0604020202020204" pitchFamily="34" charset="0"/>
              </a:rPr>
              <a:t>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12-17, 2024</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Marriott Warsaw, POLAND </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August 12, 2024</a:t>
            </a:r>
            <a:br>
              <a:rPr lang="en-US" sz="1800" b="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9" name="Picture 8">
            <a:extLst>
              <a:ext uri="{FF2B5EF4-FFF2-40B4-BE49-F238E27FC236}">
                <a16:creationId xmlns:a16="http://schemas.microsoft.com/office/drawing/2014/main" id="{226638A2-AA40-1504-165E-CE3C50CE2A7C}"/>
              </a:ext>
            </a:extLst>
          </p:cNvPr>
          <p:cNvPicPr>
            <a:picLocks noChangeAspect="1"/>
          </p:cNvPicPr>
          <p:nvPr/>
        </p:nvPicPr>
        <p:blipFill>
          <a:blip r:embed="rId3"/>
          <a:stretch>
            <a:fillRect/>
          </a:stretch>
        </p:blipFill>
        <p:spPr>
          <a:xfrm>
            <a:off x="172823" y="4796204"/>
            <a:ext cx="4358080" cy="932289"/>
          </a:xfrm>
          <a:prstGeom prst="rect">
            <a:avLst/>
          </a:prstGeom>
        </p:spPr>
      </p:pic>
      <p:pic>
        <p:nvPicPr>
          <p:cNvPr id="10" name="Picture 9">
            <a:extLst>
              <a:ext uri="{FF2B5EF4-FFF2-40B4-BE49-F238E27FC236}">
                <a16:creationId xmlns:a16="http://schemas.microsoft.com/office/drawing/2014/main" id="{F3BD8BF6-9AF1-1DCF-3532-9F143FDFFA55}"/>
              </a:ext>
            </a:extLst>
          </p:cNvPr>
          <p:cNvPicPr>
            <a:picLocks noChangeAspect="1"/>
          </p:cNvPicPr>
          <p:nvPr/>
        </p:nvPicPr>
        <p:blipFill>
          <a:blip r:embed="rId4"/>
          <a:stretch>
            <a:fillRect/>
          </a:stretch>
        </p:blipFill>
        <p:spPr>
          <a:xfrm>
            <a:off x="4643918" y="861243"/>
            <a:ext cx="7066127" cy="5371239"/>
          </a:xfrm>
          <a:prstGeom prst="rect">
            <a:avLst/>
          </a:prstGeom>
        </p:spPr>
      </p:pic>
      <p:sp>
        <p:nvSpPr>
          <p:cNvPr id="3" name="Footer Placeholder 2">
            <a:extLst>
              <a:ext uri="{FF2B5EF4-FFF2-40B4-BE49-F238E27FC236}">
                <a16:creationId xmlns:a16="http://schemas.microsoft.com/office/drawing/2014/main" id="{11D47121-D890-2A2B-9962-8E947EC18602}"/>
              </a:ext>
            </a:extLst>
          </p:cNvPr>
          <p:cNvSpPr>
            <a:spLocks noGrp="1"/>
          </p:cNvSpPr>
          <p:nvPr>
            <p:ph type="ftr" idx="14"/>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C27A2AE3-7F01-967E-E9B0-10D4205AD48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3331740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75099" y="1777650"/>
            <a:ext cx="4085616"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May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a:t>
            </a:r>
          </a:p>
          <a:p>
            <a:r>
              <a:rPr lang="en-US" sz="2400" kern="0" dirty="0">
                <a:latin typeface="Arial" panose="020B0604020202020204" pitchFamily="34" charset="0"/>
                <a:cs typeface="Arial" panose="020B0604020202020204" pitchFamily="34" charset="0"/>
              </a:rPr>
              <a:t>REGISTRATION WG</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May 12-17,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Marriott Warsaw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July 10,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626F2B8C-90E1-8665-8BAA-B0230119DDDD}"/>
              </a:ext>
            </a:extLst>
          </p:cNvPr>
          <p:cNvPicPr>
            <a:picLocks noChangeAspect="1"/>
          </p:cNvPicPr>
          <p:nvPr/>
        </p:nvPicPr>
        <p:blipFill>
          <a:blip r:embed="rId3"/>
          <a:stretch>
            <a:fillRect/>
          </a:stretch>
        </p:blipFill>
        <p:spPr>
          <a:xfrm>
            <a:off x="4429881" y="1427303"/>
            <a:ext cx="7002812" cy="3694587"/>
          </a:xfrm>
          <a:prstGeom prst="rect">
            <a:avLst/>
          </a:prstGeom>
        </p:spPr>
      </p:pic>
      <p:sp>
        <p:nvSpPr>
          <p:cNvPr id="3" name="Footer Placeholder 4">
            <a:extLst>
              <a:ext uri="{FF2B5EF4-FFF2-40B4-BE49-F238E27FC236}">
                <a16:creationId xmlns:a16="http://schemas.microsoft.com/office/drawing/2014/main" id="{EE509759-7FBC-F79F-7E5A-6B086281DC16}"/>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4" name="Slide Number Placeholder 3">
            <a:extLst>
              <a:ext uri="{FF2B5EF4-FFF2-40B4-BE49-F238E27FC236}">
                <a16:creationId xmlns:a16="http://schemas.microsoft.com/office/drawing/2014/main" id="{A7A1C798-92F0-1EEE-03DF-133AC897E985}"/>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Tree>
    <p:extLst>
      <p:ext uri="{BB962C8B-B14F-4D97-AF65-F5344CB8AC3E}">
        <p14:creationId xmlns:p14="http://schemas.microsoft.com/office/powerpoint/2010/main" val="304537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sp>
        <p:nvSpPr>
          <p:cNvPr id="10" name="Title 1">
            <a:extLst>
              <a:ext uri="{FF2B5EF4-FFF2-40B4-BE49-F238E27FC236}">
                <a16:creationId xmlns:a16="http://schemas.microsoft.com/office/drawing/2014/main" id="{D79EFA9D-1933-0A43-5CF5-80AD02C86095}"/>
              </a:ext>
            </a:extLst>
          </p:cNvPr>
          <p:cNvSpPr txBox="1">
            <a:spLocks/>
          </p:cNvSpPr>
          <p:nvPr/>
        </p:nvSpPr>
        <p:spPr bwMode="auto">
          <a:xfrm>
            <a:off x="1407654" y="914400"/>
            <a:ext cx="4053534" cy="38100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Sept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Sept 8-13,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Hilton Waikoloa</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Nov 9, 2024</a:t>
            </a:r>
          </a:p>
          <a:p>
            <a:endParaRPr lang="en-US" sz="1800" b="0" kern="0" dirty="0">
              <a:latin typeface="Arial" panose="020B0604020202020204" pitchFamily="34" charset="0"/>
              <a:cs typeface="Arial" panose="020B0604020202020204" pitchFamily="34" charset="0"/>
            </a:endParaRPr>
          </a:p>
          <a:p>
            <a:r>
              <a:rPr lang="en-US" sz="1800" b="0" kern="0" dirty="0">
                <a:latin typeface="Arial" panose="020B0604020202020204" pitchFamily="34" charset="0"/>
                <a:cs typeface="Arial" panose="020B0604020202020204" pitchFamily="34" charset="0"/>
              </a:rPr>
              <a:t>Total Registration collected: </a:t>
            </a:r>
            <a:r>
              <a:rPr lang="en-US" sz="1800" b="0" kern="0" dirty="0">
                <a:solidFill>
                  <a:schemeClr val="accent1">
                    <a:lumMod val="50000"/>
                  </a:schemeClr>
                </a:solidFill>
                <a:latin typeface="Arial" panose="020B0604020202020204" pitchFamily="34" charset="0"/>
                <a:cs typeface="Arial" panose="020B0604020202020204" pitchFamily="34" charset="0"/>
              </a:rPr>
              <a:t>$305,900</a:t>
            </a:r>
            <a:endParaRPr lang="en-US" sz="1800" kern="0" dirty="0">
              <a:solidFill>
                <a:schemeClr val="accent1">
                  <a:lumMod val="50000"/>
                </a:schemeClr>
              </a:solidFill>
              <a:latin typeface="Arial" panose="020B0604020202020204" pitchFamily="34" charset="0"/>
              <a:cs typeface="Arial" panose="020B0604020202020204" pitchFamily="34" charset="0"/>
            </a:endParaRPr>
          </a:p>
        </p:txBody>
      </p:sp>
      <p:sp>
        <p:nvSpPr>
          <p:cNvPr id="8" name="Footer Placeholder 4">
            <a:extLst>
              <a:ext uri="{FF2B5EF4-FFF2-40B4-BE49-F238E27FC236}">
                <a16:creationId xmlns:a16="http://schemas.microsoft.com/office/drawing/2014/main" id="{925DF6A3-F991-DD9A-F81C-E82257133BB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graphicFrame>
        <p:nvGraphicFramePr>
          <p:cNvPr id="4" name="Object 3">
            <a:extLst>
              <a:ext uri="{FF2B5EF4-FFF2-40B4-BE49-F238E27FC236}">
                <a16:creationId xmlns:a16="http://schemas.microsoft.com/office/drawing/2014/main" id="{0F83435A-BDE1-554A-B27D-F4EDFA022176}"/>
              </a:ext>
            </a:extLst>
          </p:cNvPr>
          <p:cNvGraphicFramePr>
            <a:graphicFrameLocks noChangeAspect="1"/>
          </p:cNvGraphicFramePr>
          <p:nvPr>
            <p:extLst>
              <p:ext uri="{D42A27DB-BD31-4B8C-83A1-F6EECF244321}">
                <p14:modId xmlns:p14="http://schemas.microsoft.com/office/powerpoint/2010/main" val="1806987787"/>
              </p:ext>
            </p:extLst>
          </p:nvPr>
        </p:nvGraphicFramePr>
        <p:xfrm>
          <a:off x="6731000" y="751683"/>
          <a:ext cx="4999038" cy="5672930"/>
        </p:xfrm>
        <a:graphic>
          <a:graphicData uri="http://schemas.openxmlformats.org/presentationml/2006/ole">
            <mc:AlternateContent xmlns:mc="http://schemas.openxmlformats.org/markup-compatibility/2006">
              <mc:Choice xmlns:v="urn:schemas-microsoft-com:vml" Requires="v">
                <p:oleObj name="Worksheet" r:id="rId3" imgW="5134068" imgH="5781409" progId="Excel.Sheet.12">
                  <p:embed/>
                </p:oleObj>
              </mc:Choice>
              <mc:Fallback>
                <p:oleObj name="Worksheet" r:id="rId3" imgW="5134068" imgH="5781409" progId="Excel.Sheet.12">
                  <p:embed/>
                  <p:pic>
                    <p:nvPicPr>
                      <p:cNvPr id="4" name="Object 3">
                        <a:extLst>
                          <a:ext uri="{FF2B5EF4-FFF2-40B4-BE49-F238E27FC236}">
                            <a16:creationId xmlns:a16="http://schemas.microsoft.com/office/drawing/2014/main" id="{0F83435A-BDE1-554A-B27D-F4EDFA022176}"/>
                          </a:ext>
                        </a:extLst>
                      </p:cNvPr>
                      <p:cNvPicPr/>
                      <p:nvPr/>
                    </p:nvPicPr>
                    <p:blipFill>
                      <a:blip r:embed="rId4"/>
                      <a:stretch>
                        <a:fillRect/>
                      </a:stretch>
                    </p:blipFill>
                    <p:spPr>
                      <a:xfrm>
                        <a:off x="6731000" y="751683"/>
                        <a:ext cx="4999038" cy="567293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497EE253-76E1-7880-7E8A-720FEC11C1C5}"/>
              </a:ext>
            </a:extLst>
          </p:cNvPr>
          <p:cNvSpPr txBox="1"/>
          <p:nvPr/>
        </p:nvSpPr>
        <p:spPr>
          <a:xfrm>
            <a:off x="609600" y="5150285"/>
            <a:ext cx="5486400" cy="1169551"/>
          </a:xfrm>
          <a:prstGeom prst="rect">
            <a:avLst/>
          </a:prstGeom>
          <a:noFill/>
        </p:spPr>
        <p:txBody>
          <a:bodyPr wrap="square" rtlCol="0">
            <a:spAutoFit/>
          </a:bodyPr>
          <a:lstStyle/>
          <a:p>
            <a:r>
              <a:rPr lang="en-US" sz="1400" dirty="0">
                <a:solidFill>
                  <a:schemeClr val="accent6">
                    <a:lumMod val="50000"/>
                  </a:schemeClr>
                </a:solidFill>
                <a:latin typeface="Arial" panose="020B0604020202020204" pitchFamily="34" charset="0"/>
                <a:cs typeface="Arial" panose="020B0604020202020204" pitchFamily="34" charset="0"/>
              </a:rPr>
              <a:t>Registration Fees and Deadlines</a:t>
            </a:r>
          </a:p>
          <a:p>
            <a:pPr lvl="1"/>
            <a:r>
              <a:rPr lang="en-US" sz="1400" dirty="0">
                <a:solidFill>
                  <a:schemeClr val="accent6">
                    <a:lumMod val="50000"/>
                  </a:schemeClr>
                </a:solidFill>
                <a:latin typeface="Arial" panose="020B0604020202020204" pitchFamily="34" charset="0"/>
                <a:cs typeface="Arial" panose="020B0604020202020204" pitchFamily="34" charset="0"/>
              </a:rPr>
              <a:t>Early		 $US 600.00 until June 21, 2024</a:t>
            </a:r>
          </a:p>
          <a:p>
            <a:pPr lvl="1"/>
            <a:r>
              <a:rPr lang="en-US" sz="1400" dirty="0">
                <a:solidFill>
                  <a:schemeClr val="accent6">
                    <a:lumMod val="50000"/>
                  </a:schemeClr>
                </a:solidFill>
                <a:latin typeface="Arial" panose="020B0604020202020204" pitchFamily="34" charset="0"/>
                <a:cs typeface="Arial" panose="020B0604020202020204" pitchFamily="34" charset="0"/>
              </a:rPr>
              <a:t>Standard	 $US 800.00 After June 21, until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Late/Onsite $US 1000 after August 16, 2024</a:t>
            </a:r>
          </a:p>
          <a:p>
            <a:pPr lvl="1"/>
            <a:r>
              <a:rPr lang="en-US" sz="1400" dirty="0">
                <a:solidFill>
                  <a:schemeClr val="accent6">
                    <a:lumMod val="50000"/>
                  </a:schemeClr>
                </a:solidFill>
                <a:latin typeface="Arial" panose="020B0604020202020204" pitchFamily="34" charset="0"/>
                <a:cs typeface="Arial" panose="020B0604020202020204" pitchFamily="34" charset="0"/>
              </a:rPr>
              <a:t>Student	 $US 100.00</a:t>
            </a:r>
            <a:endParaRPr lang="en-US" sz="1400" dirty="0">
              <a:solidFill>
                <a:schemeClr val="accent6">
                  <a:lumMod val="50000"/>
                </a:schemeClr>
              </a:solidFill>
            </a:endParaRPr>
          </a:p>
        </p:txBody>
      </p:sp>
      <p:sp>
        <p:nvSpPr>
          <p:cNvPr id="2" name="Slide Number Placeholder 1">
            <a:extLst>
              <a:ext uri="{FF2B5EF4-FFF2-40B4-BE49-F238E27FC236}">
                <a16:creationId xmlns:a16="http://schemas.microsoft.com/office/drawing/2014/main" id="{4112E2AA-F047-DD9E-5851-211C6ECE2F73}"/>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348210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E143B-45F5-83C1-3BFD-93F9B40CF3F9}"/>
              </a:ext>
            </a:extLst>
          </p:cNvPr>
          <p:cNvSpPr>
            <a:spLocks noGrp="1"/>
          </p:cNvSpPr>
          <p:nvPr>
            <p:ph type="title"/>
          </p:nvPr>
        </p:nvSpPr>
        <p:spPr>
          <a:xfrm>
            <a:off x="914401" y="685801"/>
            <a:ext cx="10361084" cy="380999"/>
          </a:xfrm>
        </p:spPr>
        <p:txBody>
          <a:bodyPr/>
          <a:lstStyle/>
          <a:p>
            <a:r>
              <a:rPr lang="en-US" sz="2800" dirty="0"/>
              <a:t>2024 Sept IEEE 802W Mixed-mode Interim Budget report</a:t>
            </a:r>
          </a:p>
        </p:txBody>
      </p:sp>
      <p:sp>
        <p:nvSpPr>
          <p:cNvPr id="3" name="Content Placeholder 2">
            <a:extLst>
              <a:ext uri="{FF2B5EF4-FFF2-40B4-BE49-F238E27FC236}">
                <a16:creationId xmlns:a16="http://schemas.microsoft.com/office/drawing/2014/main" id="{BA570E2E-9D8E-8FC3-F53A-1D4B73DF86CB}"/>
              </a:ext>
            </a:extLst>
          </p:cNvPr>
          <p:cNvSpPr>
            <a:spLocks noGrp="1"/>
          </p:cNvSpPr>
          <p:nvPr>
            <p:ph idx="1"/>
          </p:nvPr>
        </p:nvSpPr>
        <p:spPr>
          <a:xfrm>
            <a:off x="965200" y="1079460"/>
            <a:ext cx="10693400" cy="5293521"/>
          </a:xfrm>
        </p:spPr>
        <p:txBody>
          <a:bodyPr/>
          <a:lstStyle/>
          <a:p>
            <a:pPr marL="0">
              <a:spcBef>
                <a:spcPts val="0"/>
              </a:spcBef>
            </a:pPr>
            <a:r>
              <a:rPr lang="en-US" sz="1800" dirty="0"/>
              <a:t>Interim: Sept 2024 -Waikoloa			Update Date: 2024-August-07 </a:t>
            </a:r>
          </a:p>
          <a:p>
            <a:pPr marL="0">
              <a:spcBef>
                <a:spcPts val="0"/>
              </a:spcBef>
            </a:pPr>
            <a:r>
              <a:rPr lang="en-US" sz="1800" dirty="0"/>
              <a:t>Income (</a:t>
            </a:r>
            <a:r>
              <a:rPr lang="en-US" sz="1800" dirty="0">
                <a:highlight>
                  <a:srgbClr val="FFFF00"/>
                </a:highlight>
              </a:rPr>
              <a:t>BUDGET</a:t>
            </a:r>
            <a:r>
              <a:rPr lang="en-US" sz="1800" dirty="0"/>
              <a:t>):</a:t>
            </a:r>
          </a:p>
          <a:p>
            <a:pPr marL="857250" lvl="3">
              <a:spcBef>
                <a:spcPts val="0"/>
              </a:spcBef>
            </a:pPr>
            <a:r>
              <a:rPr lang="en-US" sz="1800" dirty="0"/>
              <a:t>Registrations In-person				277 =&gt; 	$111,450.00</a:t>
            </a:r>
          </a:p>
          <a:p>
            <a:pPr marL="857250" lvl="3">
              <a:spcBef>
                <a:spcPts val="0"/>
              </a:spcBef>
            </a:pPr>
            <a:r>
              <a:rPr lang="en-US" sz="1800" dirty="0"/>
              <a:t>Registrations Virtual + Student			290 =&gt; 	$194,750.00</a:t>
            </a:r>
          </a:p>
          <a:p>
            <a:pPr marL="857250" lvl="3">
              <a:spcBef>
                <a:spcPts val="0"/>
              </a:spcBef>
            </a:pPr>
            <a:r>
              <a:rPr lang="en-US" sz="1800" dirty="0"/>
              <a:t>Hotel Credits/Rebates					             	$  38,289.51</a:t>
            </a:r>
          </a:p>
          <a:p>
            <a:pPr marL="857250" lvl="3">
              <a:spcBef>
                <a:spcPts val="0"/>
              </a:spcBef>
            </a:pPr>
            <a:r>
              <a:rPr lang="en-US" sz="1800" dirty="0"/>
              <a:t>Total Income:						567  = &gt; </a:t>
            </a:r>
            <a:r>
              <a:rPr lang="en-US" sz="1800" b="1" dirty="0"/>
              <a:t>$344,489.51          Est Income per person: </a:t>
            </a:r>
            <a:r>
              <a:rPr lang="en-US" sz="1800" b="1" dirty="0">
                <a:solidFill>
                  <a:schemeClr val="accent1">
                    <a:lumMod val="50000"/>
                  </a:schemeClr>
                </a:solidFill>
              </a:rPr>
              <a:t>$532.27</a:t>
            </a:r>
          </a:p>
          <a:p>
            <a:pPr marL="400050" lvl="2">
              <a:spcBef>
                <a:spcPts val="0"/>
              </a:spcBef>
            </a:pPr>
            <a:r>
              <a:rPr lang="en-US" dirty="0"/>
              <a:t>Expense:				Budget			   Actual			</a:t>
            </a:r>
          </a:p>
          <a:p>
            <a:pPr marL="0">
              <a:spcBef>
                <a:spcPts val="0"/>
              </a:spcBef>
            </a:pPr>
            <a:r>
              <a:rPr lang="en-US" sz="1800" dirty="0"/>
              <a:t>	</a:t>
            </a:r>
            <a:r>
              <a:rPr lang="en-US" sz="1800" b="0" dirty="0"/>
              <a:t>Financial Fee:		$  10,118,90 			$   11,238.80</a:t>
            </a:r>
          </a:p>
          <a:p>
            <a:pPr marL="0" lvl="1">
              <a:spcBef>
                <a:spcPts val="0"/>
              </a:spcBef>
            </a:pPr>
            <a:r>
              <a:rPr lang="en-US" sz="1800" dirty="0"/>
              <a:t>	Venue:			$  26,640.00			$  16,110.37</a:t>
            </a:r>
          </a:p>
          <a:p>
            <a:pPr marL="0" lvl="1">
              <a:spcBef>
                <a:spcPts val="0"/>
              </a:spcBef>
            </a:pPr>
            <a:r>
              <a:rPr lang="en-US" sz="1800" dirty="0"/>
              <a:t>	AV Services:		$  24,000.00			$  23,850.00</a:t>
            </a:r>
          </a:p>
          <a:p>
            <a:pPr marL="0" lvl="1">
              <a:spcBef>
                <a:spcPts val="0"/>
              </a:spcBef>
            </a:pPr>
            <a:r>
              <a:rPr lang="en-US" sz="1800" dirty="0"/>
              <a:t>	Networking		$  29,650.00			$  40,464.89	</a:t>
            </a:r>
          </a:p>
          <a:p>
            <a:pPr marL="0" lvl="1">
              <a:spcBef>
                <a:spcPts val="0"/>
              </a:spcBef>
            </a:pPr>
            <a:r>
              <a:rPr lang="en-US" sz="1800" dirty="0"/>
              <a:t>	F&amp;B			$232,700.77			$ 198,970.56</a:t>
            </a:r>
          </a:p>
          <a:p>
            <a:pPr marL="0" lvl="1">
              <a:spcBef>
                <a:spcPts val="0"/>
              </a:spcBef>
            </a:pPr>
            <a:r>
              <a:rPr lang="en-US" sz="1800" dirty="0"/>
              <a:t>	Social			$  65,031.41			$  55,255.78</a:t>
            </a:r>
          </a:p>
          <a:p>
            <a:pPr marL="0" lvl="1">
              <a:spcBef>
                <a:spcPts val="0"/>
              </a:spcBef>
            </a:pPr>
            <a:r>
              <a:rPr lang="en-US" sz="1800" dirty="0"/>
              <a:t>	Meeting Planner:	$  67,400.00			$  66,446.39</a:t>
            </a:r>
          </a:p>
          <a:p>
            <a:pPr marL="0" lvl="1">
              <a:spcBef>
                <a:spcPts val="0"/>
              </a:spcBef>
            </a:pPr>
            <a:r>
              <a:rPr lang="en-US" sz="1800" dirty="0"/>
              <a:t>	Shipping			$    7,000.00			$   5,341.00</a:t>
            </a:r>
          </a:p>
          <a:p>
            <a:pPr marL="0" lvl="1">
              <a:spcBef>
                <a:spcPts val="0"/>
              </a:spcBef>
            </a:pPr>
            <a:r>
              <a:rPr lang="en-US" sz="1800" dirty="0"/>
              <a:t>	Misc.			$    8,212.02			$   8,299.95</a:t>
            </a:r>
          </a:p>
          <a:p>
            <a:pPr marL="0" lvl="1">
              <a:spcBef>
                <a:spcPts val="0"/>
              </a:spcBef>
            </a:pPr>
            <a:r>
              <a:rPr lang="en-US" sz="1800" dirty="0"/>
              <a:t>	Site Visit			$    0.00				$          0.00	</a:t>
            </a:r>
            <a:endParaRPr lang="en-US" sz="1800" dirty="0">
              <a:solidFill>
                <a:srgbClr val="C00000"/>
              </a:solidFill>
            </a:endParaRPr>
          </a:p>
          <a:p>
            <a:pPr marL="0" lvl="1">
              <a:spcBef>
                <a:spcPts val="0"/>
              </a:spcBef>
            </a:pPr>
            <a:r>
              <a:rPr lang="en-US" sz="1800" dirty="0"/>
              <a:t>	     Total Expense:	</a:t>
            </a:r>
            <a:r>
              <a:rPr lang="en-US" sz="1800" b="1" dirty="0">
                <a:solidFill>
                  <a:srgbClr val="C00000"/>
                </a:solidFill>
              </a:rPr>
              <a:t>$(470,753.10)			$ (425,991.94)</a:t>
            </a:r>
            <a:r>
              <a:rPr lang="en-US" sz="1800" dirty="0">
                <a:solidFill>
                  <a:srgbClr val="C00000"/>
                </a:solidFill>
              </a:rPr>
              <a:t>	</a:t>
            </a:r>
            <a:r>
              <a:rPr lang="en-US" sz="1800" dirty="0"/>
              <a:t>Budget Expense per Person:   </a:t>
            </a:r>
            <a:r>
              <a:rPr lang="en-US" sz="1800" b="1" dirty="0">
                <a:solidFill>
                  <a:srgbClr val="FF0000"/>
                </a:solidFill>
                <a:cs typeface="+mn-cs"/>
              </a:rPr>
              <a:t>$753.97 	</a:t>
            </a:r>
          </a:p>
          <a:p>
            <a:pPr marL="0">
              <a:spcBef>
                <a:spcPts val="0"/>
              </a:spcBef>
            </a:pPr>
            <a:r>
              <a:rPr lang="en-US" sz="1800" dirty="0"/>
              <a:t>                       												Meeting Surplus/</a:t>
            </a:r>
            <a:r>
              <a:rPr lang="en-US" sz="1800" dirty="0">
                <a:solidFill>
                  <a:srgbClr val="FF0000"/>
                </a:solidFill>
              </a:rPr>
              <a:t>(Deficit) (-$80,802.43)</a:t>
            </a:r>
            <a:r>
              <a:rPr lang="en-US" sz="1800" dirty="0"/>
              <a:t>	</a:t>
            </a:r>
            <a:endParaRPr lang="en-US" sz="1800" dirty="0">
              <a:solidFill>
                <a:srgbClr val="FF0000"/>
              </a:solidFill>
            </a:endParaRPr>
          </a:p>
        </p:txBody>
      </p:sp>
      <p:sp>
        <p:nvSpPr>
          <p:cNvPr id="4" name="Slide Number Placeholder 3">
            <a:extLst>
              <a:ext uri="{FF2B5EF4-FFF2-40B4-BE49-F238E27FC236}">
                <a16:creationId xmlns:a16="http://schemas.microsoft.com/office/drawing/2014/main" id="{D682958E-BDA9-2487-4E08-DA957491DC7D}"/>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922ECC93-E298-F29A-5D25-39941FFDE972}"/>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BC5243F-CE7A-293C-FA8F-8675707148E7}"/>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66387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F8A4B73A-58BD-14FE-D79A-D061DDF2143C}"/>
              </a:ext>
            </a:extLst>
          </p:cNvPr>
          <p:cNvSpPr>
            <a:spLocks noGrp="1"/>
          </p:cNvSpPr>
          <p:nvPr>
            <p:ph type="dt" idx="10"/>
          </p:nvPr>
        </p:nvSpPr>
        <p:spPr/>
        <p:txBody>
          <a:bodyPr/>
          <a:lstStyle/>
          <a:p>
            <a:r>
              <a:rPr lang="en-US"/>
              <a:t>November 2024</a:t>
            </a:r>
            <a:endParaRPr lang="en-GB" dirty="0"/>
          </a:p>
        </p:txBody>
      </p:sp>
      <p:sp>
        <p:nvSpPr>
          <p:cNvPr id="5" name="Footer Placeholder 4">
            <a:extLst>
              <a:ext uri="{FF2B5EF4-FFF2-40B4-BE49-F238E27FC236}">
                <a16:creationId xmlns:a16="http://schemas.microsoft.com/office/drawing/2014/main" id="{E190E95F-01D3-8E31-A907-CAC18612C779}"/>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C1040B01-4C9E-257F-A9B4-9FBAD8D4A321}"/>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10" name="Title 1">
            <a:extLst>
              <a:ext uri="{FF2B5EF4-FFF2-40B4-BE49-F238E27FC236}">
                <a16:creationId xmlns:a16="http://schemas.microsoft.com/office/drawing/2014/main" id="{EF713AF1-B7D9-5FD1-9AE3-8C9D193FF236}"/>
              </a:ext>
            </a:extLst>
          </p:cNvPr>
          <p:cNvSpPr txBox="1">
            <a:spLocks/>
          </p:cNvSpPr>
          <p:nvPr/>
        </p:nvSpPr>
        <p:spPr bwMode="auto">
          <a:xfrm>
            <a:off x="457200" y="1600200"/>
            <a:ext cx="4053534" cy="2962276"/>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p>
          <a:p>
            <a:r>
              <a:rPr lang="en-US" sz="2400" kern="0" dirty="0">
                <a:solidFill>
                  <a:srgbClr val="0070C0"/>
                </a:solidFill>
                <a:latin typeface="Arial" panose="020B0604020202020204" pitchFamily="34" charset="0"/>
                <a:cs typeface="Arial" panose="020B0604020202020204" pitchFamily="34" charset="0"/>
              </a:rPr>
              <a:t>REGISTRATION REPORT</a:t>
            </a:r>
            <a:br>
              <a:rPr lang="en-US" sz="1800" kern="0" dirty="0">
                <a:latin typeface="Arial" panose="020B0604020202020204" pitchFamily="34" charset="0"/>
                <a:cs typeface="Arial" panose="020B0604020202020204" pitchFamily="34" charset="0"/>
              </a:rPr>
            </a:br>
            <a:br>
              <a:rPr lang="en-US" sz="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a:t>
            </a:r>
            <a:br>
              <a:rPr lang="en-US" sz="1800" b="0" kern="0" dirty="0">
                <a:latin typeface="Arial" panose="020B0604020202020204" pitchFamily="34" charset="0"/>
                <a:cs typeface="Arial" panose="020B0604020202020204" pitchFamily="34" charset="0"/>
              </a:rPr>
            </a:br>
            <a:br>
              <a:rPr lang="en-US" sz="7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November 5,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3997EE0-A17E-5F8E-88B8-ED43E3D3BAF6}"/>
              </a:ext>
            </a:extLst>
          </p:cNvPr>
          <p:cNvPicPr>
            <a:picLocks noChangeAspect="1"/>
          </p:cNvPicPr>
          <p:nvPr/>
        </p:nvPicPr>
        <p:blipFill>
          <a:blip r:embed="rId2"/>
          <a:stretch>
            <a:fillRect/>
          </a:stretch>
        </p:blipFill>
        <p:spPr>
          <a:xfrm>
            <a:off x="5231305" y="744129"/>
            <a:ext cx="5585360" cy="5672437"/>
          </a:xfrm>
          <a:prstGeom prst="rect">
            <a:avLst/>
          </a:prstGeom>
        </p:spPr>
      </p:pic>
    </p:spTree>
    <p:extLst>
      <p:ext uri="{BB962C8B-B14F-4D97-AF65-F5344CB8AC3E}">
        <p14:creationId xmlns:p14="http://schemas.microsoft.com/office/powerpoint/2010/main" val="2589691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06C4C1-E257-4968-A08B-79C5C47A5316}"/>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17A5E288-384B-DF4D-F8A8-E5F7E9E161A6}"/>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6EE11E18-284D-AA55-7EEF-ECD418B24621}"/>
              </a:ext>
            </a:extLst>
          </p:cNvPr>
          <p:cNvSpPr>
            <a:spLocks noGrp="1"/>
          </p:cNvSpPr>
          <p:nvPr>
            <p:ph type="sldNum" idx="12"/>
          </p:nvPr>
        </p:nvSpPr>
        <p:spPr/>
        <p:txBody>
          <a:bodyPr/>
          <a:lstStyle/>
          <a:p>
            <a:r>
              <a:rPr lang="en-GB"/>
              <a:t>Slide </a:t>
            </a:r>
            <a:fld id="{F5D8E26B-7BCF-4D25-9C89-0168A6618F18}" type="slidenum">
              <a:rPr lang="en-GB" smtClean="0"/>
              <a:pPr/>
              <a:t>16</a:t>
            </a:fld>
            <a:endParaRPr lang="en-GB"/>
          </a:p>
        </p:txBody>
      </p:sp>
      <p:sp>
        <p:nvSpPr>
          <p:cNvPr id="5" name="Title 1">
            <a:extLst>
              <a:ext uri="{FF2B5EF4-FFF2-40B4-BE49-F238E27FC236}">
                <a16:creationId xmlns:a16="http://schemas.microsoft.com/office/drawing/2014/main" id="{1AED6743-9949-49D4-DA6E-24DE93A3A22A}"/>
              </a:ext>
            </a:extLst>
          </p:cNvPr>
          <p:cNvSpPr txBox="1">
            <a:spLocks/>
          </p:cNvSpPr>
          <p:nvPr/>
        </p:nvSpPr>
        <p:spPr>
          <a:xfrm>
            <a:off x="934395" y="1143000"/>
            <a:ext cx="3857823" cy="2962276"/>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2025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a:t>
            </a:r>
            <a:br>
              <a:rPr lang="en-US" sz="2400" kern="0" dirty="0">
                <a:latin typeface="Arial" panose="020B0604020202020204" pitchFamily="34" charset="0"/>
                <a:cs typeface="Arial" panose="020B0604020202020204" pitchFamily="34" charset="0"/>
              </a:rPr>
            </a:br>
            <a:r>
              <a:rPr lang="en-US" sz="2400" kern="0" dirty="0">
                <a:solidFill>
                  <a:srgbClr val="0070C0"/>
                </a:solidFill>
                <a:latin typeface="Arial" panose="020B0604020202020204" pitchFamily="34" charset="0"/>
                <a:cs typeface="Arial" panose="020B0604020202020204" pitchFamily="34" charset="0"/>
              </a:rPr>
              <a:t>Budget Update</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 12-17, 2025</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Kobe Convention Centre, Japan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November 5,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DD83819-C13D-395F-5C35-0E47ADE8D947}"/>
              </a:ext>
            </a:extLst>
          </p:cNvPr>
          <p:cNvPicPr>
            <a:picLocks noChangeAspect="1"/>
          </p:cNvPicPr>
          <p:nvPr/>
        </p:nvPicPr>
        <p:blipFill>
          <a:blip r:embed="rId3"/>
          <a:stretch>
            <a:fillRect/>
          </a:stretch>
        </p:blipFill>
        <p:spPr>
          <a:xfrm>
            <a:off x="910949" y="4554639"/>
            <a:ext cx="4492680" cy="1195530"/>
          </a:xfrm>
          <a:prstGeom prst="rect">
            <a:avLst/>
          </a:prstGeom>
        </p:spPr>
      </p:pic>
      <p:pic>
        <p:nvPicPr>
          <p:cNvPr id="7" name="Picture 6">
            <a:extLst>
              <a:ext uri="{FF2B5EF4-FFF2-40B4-BE49-F238E27FC236}">
                <a16:creationId xmlns:a16="http://schemas.microsoft.com/office/drawing/2014/main" id="{73EC283A-D846-24F9-CBD4-53435337CC76}"/>
              </a:ext>
            </a:extLst>
          </p:cNvPr>
          <p:cNvPicPr>
            <a:picLocks noChangeAspect="1"/>
          </p:cNvPicPr>
          <p:nvPr/>
        </p:nvPicPr>
        <p:blipFill>
          <a:blip r:embed="rId4"/>
          <a:stretch>
            <a:fillRect/>
          </a:stretch>
        </p:blipFill>
        <p:spPr>
          <a:xfrm>
            <a:off x="5889072" y="762000"/>
            <a:ext cx="5498400" cy="5655786"/>
          </a:xfrm>
          <a:prstGeom prst="rect">
            <a:avLst/>
          </a:prstGeom>
        </p:spPr>
      </p:pic>
    </p:spTree>
    <p:extLst>
      <p:ext uri="{BB962C8B-B14F-4D97-AF65-F5344CB8AC3E}">
        <p14:creationId xmlns:p14="http://schemas.microsoft.com/office/powerpoint/2010/main" val="11352840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7D28F6-EC08-5931-DF33-747F4F11A348}"/>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38C19143-F46E-FCC9-8F2B-14BA892FC575}"/>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C0CE1775-5AF2-CA33-5A3B-4B7D13D171FB}"/>
              </a:ext>
            </a:extLst>
          </p:cNvPr>
          <p:cNvSpPr>
            <a:spLocks noGrp="1"/>
          </p:cNvSpPr>
          <p:nvPr>
            <p:ph type="sldNum" idx="12"/>
          </p:nvPr>
        </p:nvSpPr>
        <p:spPr/>
        <p:txBody>
          <a:bodyPr/>
          <a:lstStyle/>
          <a:p>
            <a:r>
              <a:rPr lang="en-GB"/>
              <a:t>Slide </a:t>
            </a:r>
            <a:fld id="{F5D8E26B-7BCF-4D25-9C89-0168A6618F18}" type="slidenum">
              <a:rPr lang="en-GB" smtClean="0"/>
              <a:pPr/>
              <a:t>17</a:t>
            </a:fld>
            <a:endParaRPr lang="en-GB"/>
          </a:p>
        </p:txBody>
      </p:sp>
      <p:pic>
        <p:nvPicPr>
          <p:cNvPr id="5" name="Picture 4">
            <a:extLst>
              <a:ext uri="{FF2B5EF4-FFF2-40B4-BE49-F238E27FC236}">
                <a16:creationId xmlns:a16="http://schemas.microsoft.com/office/drawing/2014/main" id="{A5FA15FF-1FBB-844C-5CA3-328CECBC1E50}"/>
              </a:ext>
            </a:extLst>
          </p:cNvPr>
          <p:cNvPicPr>
            <a:picLocks noChangeAspect="1"/>
          </p:cNvPicPr>
          <p:nvPr/>
        </p:nvPicPr>
        <p:blipFill>
          <a:blip r:embed="rId3"/>
          <a:stretch>
            <a:fillRect/>
          </a:stretch>
        </p:blipFill>
        <p:spPr>
          <a:xfrm>
            <a:off x="5454227" y="727238"/>
            <a:ext cx="5950830" cy="5643615"/>
          </a:xfrm>
          <a:prstGeom prst="rect">
            <a:avLst/>
          </a:prstGeom>
        </p:spPr>
      </p:pic>
      <p:sp>
        <p:nvSpPr>
          <p:cNvPr id="6" name="Title 1">
            <a:extLst>
              <a:ext uri="{FF2B5EF4-FFF2-40B4-BE49-F238E27FC236}">
                <a16:creationId xmlns:a16="http://schemas.microsoft.com/office/drawing/2014/main" id="{1AED6743-9949-49D4-DA6E-24DE93A3A22A}"/>
              </a:ext>
            </a:extLst>
          </p:cNvPr>
          <p:cNvSpPr txBox="1">
            <a:spLocks/>
          </p:cNvSpPr>
          <p:nvPr/>
        </p:nvSpPr>
        <p:spPr>
          <a:xfrm>
            <a:off x="786943" y="1143000"/>
            <a:ext cx="3848100" cy="2962276"/>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a:latin typeface="Arial" panose="020B0604020202020204" pitchFamily="34" charset="0"/>
                <a:cs typeface="Arial" panose="020B0604020202020204" pitchFamily="34" charset="0"/>
              </a:rPr>
              <a:t>2025 May </a:t>
            </a:r>
            <a:br>
              <a:rPr lang="en-US" sz="2400" kern="0">
                <a:latin typeface="Arial" panose="020B0604020202020204" pitchFamily="34" charset="0"/>
                <a:cs typeface="Arial" panose="020B0604020202020204" pitchFamily="34" charset="0"/>
              </a:rPr>
            </a:br>
            <a:r>
              <a:rPr lang="en-US" sz="2400" kern="0">
                <a:latin typeface="Arial" panose="020B0604020202020204" pitchFamily="34" charset="0"/>
                <a:cs typeface="Arial" panose="020B0604020202020204" pitchFamily="34" charset="0"/>
              </a:rPr>
              <a:t>IEEE 802W Mixed-Mode Interim </a:t>
            </a:r>
            <a:br>
              <a:rPr lang="en-US" sz="2400" kern="0">
                <a:latin typeface="Arial" panose="020B0604020202020204" pitchFamily="34" charset="0"/>
                <a:cs typeface="Arial" panose="020B0604020202020204" pitchFamily="34" charset="0"/>
              </a:rPr>
            </a:br>
            <a:r>
              <a:rPr lang="en-US" sz="2400" kern="0">
                <a:solidFill>
                  <a:srgbClr val="0070C0"/>
                </a:solidFill>
                <a:latin typeface="Arial" panose="020B0604020202020204" pitchFamily="34" charset="0"/>
                <a:cs typeface="Arial" panose="020B0604020202020204" pitchFamily="34" charset="0"/>
              </a:rPr>
              <a:t>Draft Budget</a:t>
            </a:r>
            <a:br>
              <a:rPr lang="en-US" sz="1800" kern="0">
                <a:latin typeface="Arial" panose="020B0604020202020204" pitchFamily="34" charset="0"/>
                <a:cs typeface="Arial" panose="020B0604020202020204" pitchFamily="34" charset="0"/>
              </a:rPr>
            </a:br>
            <a:br>
              <a:rPr lang="en-US" sz="1800" kern="0">
                <a:latin typeface="Arial" panose="020B0604020202020204" pitchFamily="34" charset="0"/>
                <a:cs typeface="Arial" panose="020B0604020202020204" pitchFamily="34" charset="0"/>
              </a:rPr>
            </a:br>
            <a:r>
              <a:rPr lang="en-US" sz="1800" b="0" kern="0">
                <a:latin typeface="Arial" panose="020B0604020202020204" pitchFamily="34" charset="0"/>
                <a:cs typeface="Arial" panose="020B0604020202020204" pitchFamily="34" charset="0"/>
              </a:rPr>
              <a:t>May 11 - 16, 2025</a:t>
            </a:r>
            <a:br>
              <a:rPr lang="en-US" sz="1800" b="0" kern="0">
                <a:latin typeface="Arial" panose="020B0604020202020204" pitchFamily="34" charset="0"/>
                <a:cs typeface="Arial" panose="020B0604020202020204" pitchFamily="34" charset="0"/>
              </a:rPr>
            </a:br>
            <a:r>
              <a:rPr lang="en-US" sz="1800" b="0" kern="0">
                <a:latin typeface="Arial" panose="020B0604020202020204" pitchFamily="34" charset="0"/>
                <a:cs typeface="Arial" panose="020B0604020202020204" pitchFamily="34" charset="0"/>
              </a:rPr>
              <a:t>Warsaw Presidential Hotel, Poland</a:t>
            </a:r>
            <a:br>
              <a:rPr lang="en-US" sz="1800" b="0" kern="0">
                <a:latin typeface="Arial" panose="020B0604020202020204" pitchFamily="34" charset="0"/>
                <a:cs typeface="Arial" panose="020B0604020202020204" pitchFamily="34" charset="0"/>
              </a:rPr>
            </a:br>
            <a:br>
              <a:rPr lang="en-US" sz="1800" b="0" kern="0">
                <a:latin typeface="Arial" panose="020B0604020202020204" pitchFamily="34" charset="0"/>
                <a:cs typeface="Arial" panose="020B0604020202020204" pitchFamily="34" charset="0"/>
              </a:rPr>
            </a:br>
            <a:r>
              <a:rPr lang="en-US" sz="1800" b="0" kern="0">
                <a:latin typeface="Arial" panose="020B0604020202020204" pitchFamily="34" charset="0"/>
                <a:cs typeface="Arial" panose="020B0604020202020204" pitchFamily="34" charset="0"/>
              </a:rPr>
              <a:t>Update: November 5, 2024</a:t>
            </a:r>
            <a:br>
              <a:rPr lang="en-US" sz="1800" b="0" kern="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928534" y="4610100"/>
            <a:ext cx="3848100" cy="1104900"/>
          </a:xfrm>
          <a:prstGeom prst="rect">
            <a:avLst/>
          </a:prstGeom>
        </p:spPr>
      </p:pic>
    </p:spTree>
    <p:extLst>
      <p:ext uri="{BB962C8B-B14F-4D97-AF65-F5344CB8AC3E}">
        <p14:creationId xmlns:p14="http://schemas.microsoft.com/office/powerpoint/2010/main" val="1554926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3282D4-27F9-6938-618A-6A26C9ED8E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ED6743-9949-49D4-DA6E-24DE93A3A22A}"/>
              </a:ext>
            </a:extLst>
          </p:cNvPr>
          <p:cNvSpPr>
            <a:spLocks noGrp="1"/>
          </p:cNvSpPr>
          <p:nvPr>
            <p:ph type="title"/>
          </p:nvPr>
        </p:nvSpPr>
        <p:spPr>
          <a:xfrm>
            <a:off x="285914" y="1203567"/>
            <a:ext cx="3568455" cy="2962276"/>
          </a:xfrm>
        </p:spPr>
        <p:txBody>
          <a:bodyPr/>
          <a:lstStyle/>
          <a:p>
            <a:r>
              <a:rPr lang="en-US" sz="2400" dirty="0">
                <a:highlight>
                  <a:srgbClr val="FFFF00"/>
                </a:highlight>
                <a:latin typeface="Arial" panose="020B0604020202020204" pitchFamily="34" charset="0"/>
                <a:cs typeface="Arial" panose="020B0604020202020204" pitchFamily="34" charset="0"/>
              </a:rPr>
              <a:t>2025 May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IEEE 802W Mixed-Mode Interim </a:t>
            </a:r>
            <a:br>
              <a:rPr lang="en-US" sz="2400" dirty="0">
                <a:latin typeface="Arial" panose="020B0604020202020204" pitchFamily="34" charset="0"/>
                <a:cs typeface="Arial" panose="020B0604020202020204" pitchFamily="34" charset="0"/>
              </a:rPr>
            </a:br>
            <a:r>
              <a:rPr lang="en-US" sz="2400" dirty="0">
                <a:solidFill>
                  <a:srgbClr val="0070C0"/>
                </a:solidFill>
                <a:latin typeface="Arial" panose="020B0604020202020204" pitchFamily="34" charset="0"/>
                <a:cs typeface="Arial" panose="020B0604020202020204" pitchFamily="34" charset="0"/>
              </a:rPr>
              <a:t>Draft Budget</a:t>
            </a: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May 11 - 16, 2025</a:t>
            </a: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Warsaw Marriott, Poland</a:t>
            </a:r>
            <a:br>
              <a:rPr lang="en-US" sz="1800" b="0" dirty="0">
                <a:latin typeface="Arial" panose="020B0604020202020204" pitchFamily="34" charset="0"/>
                <a:cs typeface="Arial" panose="020B0604020202020204" pitchFamily="34" charset="0"/>
              </a:rPr>
            </a:br>
            <a:br>
              <a:rPr lang="en-US" sz="1800" b="0" dirty="0">
                <a:latin typeface="Arial" panose="020B0604020202020204" pitchFamily="34" charset="0"/>
                <a:cs typeface="Arial" panose="020B0604020202020204" pitchFamily="34" charset="0"/>
              </a:rPr>
            </a:br>
            <a:r>
              <a:rPr lang="en-US" sz="1800" b="0" dirty="0">
                <a:latin typeface="Arial" panose="020B0604020202020204" pitchFamily="34" charset="0"/>
                <a:cs typeface="Arial" panose="020B0604020202020204" pitchFamily="34" charset="0"/>
              </a:rPr>
              <a:t>Update Date: July 10, 2024</a:t>
            </a:r>
            <a:endParaRPr lang="en-US" sz="1800" dirty="0">
              <a:latin typeface="Arial" panose="020B0604020202020204" pitchFamily="34" charset="0"/>
              <a:cs typeface="Arial" panose="020B0604020202020204" pitchFamily="34" charset="0"/>
            </a:endParaRPr>
          </a:p>
        </p:txBody>
      </p:sp>
      <p:sp>
        <p:nvSpPr>
          <p:cNvPr id="6" name="Date Placeholder 5">
            <a:extLst>
              <a:ext uri="{FF2B5EF4-FFF2-40B4-BE49-F238E27FC236}">
                <a16:creationId xmlns:a16="http://schemas.microsoft.com/office/drawing/2014/main" id="{8D625995-26B9-D1F9-71E6-7441BC83B65A}"/>
              </a:ext>
            </a:extLst>
          </p:cNvPr>
          <p:cNvSpPr>
            <a:spLocks noGrp="1"/>
          </p:cNvSpPr>
          <p:nvPr>
            <p:ph type="dt" idx="4294967295"/>
          </p:nvPr>
        </p:nvSpPr>
        <p:spPr>
          <a:xfrm>
            <a:off x="934657" y="297658"/>
            <a:ext cx="2499764" cy="275548"/>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Arial" panose="020B0604020202020204" pitchFamily="34" charset="0"/>
                <a:ea typeface="MS Gothic" charset="-128"/>
                <a:cs typeface="Arial" panose="020B0604020202020204" pitchFamily="34" charset="0"/>
              </a:rPr>
              <a:t>November 2024</a:t>
            </a:r>
            <a:endParaRPr kumimoji="0" lang="en-GB" sz="1800" b="1" i="0" u="none" strike="noStrike" kern="1200" cap="none" spc="0" normalizeH="0" baseline="0" noProof="0" dirty="0">
              <a:ln>
                <a:noFill/>
              </a:ln>
              <a:solidFill>
                <a:srgbClr val="000000"/>
              </a:solidFill>
              <a:effectLst/>
              <a:uLnTx/>
              <a:uFillTx/>
              <a:latin typeface="Arial" panose="020B0604020202020204" pitchFamily="34" charset="0"/>
              <a:ea typeface="MS Gothic" charset="-128"/>
              <a:cs typeface="Arial" panose="020B0604020202020204" pitchFamily="34" charset="0"/>
            </a:endParaRPr>
          </a:p>
        </p:txBody>
      </p:sp>
      <p:pic>
        <p:nvPicPr>
          <p:cNvPr id="7" name="Picture 6">
            <a:extLst>
              <a:ext uri="{FF2B5EF4-FFF2-40B4-BE49-F238E27FC236}">
                <a16:creationId xmlns:a16="http://schemas.microsoft.com/office/drawing/2014/main" id="{ACD4EF60-92A0-7DF5-5E31-0D396BCF8C52}"/>
              </a:ext>
            </a:extLst>
          </p:cNvPr>
          <p:cNvPicPr>
            <a:picLocks noChangeAspect="1"/>
          </p:cNvPicPr>
          <p:nvPr/>
        </p:nvPicPr>
        <p:blipFill>
          <a:blip r:embed="rId3"/>
          <a:stretch>
            <a:fillRect/>
          </a:stretch>
        </p:blipFill>
        <p:spPr>
          <a:xfrm>
            <a:off x="5331333" y="685801"/>
            <a:ext cx="5907349" cy="5715000"/>
          </a:xfrm>
          <a:prstGeom prst="rect">
            <a:avLst/>
          </a:prstGeom>
        </p:spPr>
      </p:pic>
      <p:pic>
        <p:nvPicPr>
          <p:cNvPr id="9" name="Picture 8">
            <a:extLst>
              <a:ext uri="{FF2B5EF4-FFF2-40B4-BE49-F238E27FC236}">
                <a16:creationId xmlns:a16="http://schemas.microsoft.com/office/drawing/2014/main" id="{77AB2372-700D-68C6-85CD-13C362CF52EA}"/>
              </a:ext>
            </a:extLst>
          </p:cNvPr>
          <p:cNvPicPr>
            <a:picLocks noChangeAspect="1"/>
          </p:cNvPicPr>
          <p:nvPr/>
        </p:nvPicPr>
        <p:blipFill>
          <a:blip r:embed="rId4"/>
          <a:stretch>
            <a:fillRect/>
          </a:stretch>
        </p:blipFill>
        <p:spPr>
          <a:xfrm>
            <a:off x="494433" y="4796204"/>
            <a:ext cx="3848100" cy="1104900"/>
          </a:xfrm>
          <a:prstGeom prst="rect">
            <a:avLst/>
          </a:prstGeom>
        </p:spPr>
      </p:pic>
      <p:sp>
        <p:nvSpPr>
          <p:cNvPr id="3" name="Footer Placeholder 4">
            <a:extLst>
              <a:ext uri="{FF2B5EF4-FFF2-40B4-BE49-F238E27FC236}">
                <a16:creationId xmlns:a16="http://schemas.microsoft.com/office/drawing/2014/main" id="{2B5CF1C2-C500-276A-EE78-49802EA3BDA5}"/>
              </a:ext>
            </a:extLst>
          </p:cNvPr>
          <p:cNvSpPr>
            <a:spLocks noGrp="1"/>
          </p:cNvSpPr>
          <p:nvPr>
            <p:ph type="ftr" idx="14"/>
          </p:nvPr>
        </p:nvSpPr>
        <p:spPr>
          <a:xfrm>
            <a:off x="7162800" y="6551475"/>
            <a:ext cx="4246027" cy="180975"/>
          </a:xfrm>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4" name="Slide Number Placeholder 3">
            <a:extLst>
              <a:ext uri="{FF2B5EF4-FFF2-40B4-BE49-F238E27FC236}">
                <a16:creationId xmlns:a16="http://schemas.microsoft.com/office/drawing/2014/main" id="{3017BF47-0B36-7926-0048-B641CB012767}"/>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2174083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5D03F-1122-09C6-084E-8C077AEDDD68}"/>
              </a:ext>
            </a:extLst>
          </p:cNvPr>
          <p:cNvSpPr>
            <a:spLocks noGrp="1"/>
          </p:cNvSpPr>
          <p:nvPr>
            <p:ph type="title"/>
          </p:nvPr>
        </p:nvSpPr>
        <p:spPr>
          <a:xfrm>
            <a:off x="914401" y="685801"/>
            <a:ext cx="10361084" cy="834295"/>
          </a:xfrm>
        </p:spPr>
        <p:txBody>
          <a:bodyPr/>
          <a:lstStyle/>
          <a:p>
            <a:r>
              <a:rPr lang="en-US" dirty="0"/>
              <a:t>2024 May Interim Possible Deadbeats (after 16 July)</a:t>
            </a:r>
          </a:p>
        </p:txBody>
      </p:sp>
      <p:sp>
        <p:nvSpPr>
          <p:cNvPr id="3" name="Content Placeholder 2">
            <a:extLst>
              <a:ext uri="{FF2B5EF4-FFF2-40B4-BE49-F238E27FC236}">
                <a16:creationId xmlns:a16="http://schemas.microsoft.com/office/drawing/2014/main" id="{910C6893-61EC-AB87-C620-5172BE79A38A}"/>
              </a:ext>
            </a:extLst>
          </p:cNvPr>
          <p:cNvSpPr>
            <a:spLocks noGrp="1"/>
          </p:cNvSpPr>
          <p:nvPr>
            <p:ph idx="1"/>
          </p:nvPr>
        </p:nvSpPr>
        <p:spPr>
          <a:xfrm>
            <a:off x="914401" y="1447800"/>
            <a:ext cx="10361084" cy="4952999"/>
          </a:xfrm>
        </p:spPr>
        <p:txBody>
          <a:bodyPr/>
          <a:lstStyle/>
          <a:p>
            <a:r>
              <a:rPr lang="en-US" sz="2400" dirty="0"/>
              <a:t>Individuals that joined the May 2024 802 </a:t>
            </a:r>
            <a:r>
              <a:rPr lang="en-US" dirty="0"/>
              <a:t>Wireless Interim </a:t>
            </a:r>
            <a:r>
              <a:rPr lang="en-US" sz="2400" dirty="0"/>
              <a:t>Session that we cannot match a registration record with and have not responded to requests for payment or registration receipt:</a:t>
            </a:r>
          </a:p>
          <a:p>
            <a:endParaRPr lang="en-US" sz="2400" dirty="0"/>
          </a:p>
          <a:p>
            <a:pPr lvl="1" indent="-342900">
              <a:buFont typeface="+mj-lt"/>
              <a:buAutoNum type="arabicPeriod"/>
            </a:pPr>
            <a:r>
              <a:rPr lang="en-AU" b="1" i="0" u="none" strike="noStrike" dirty="0" err="1">
                <a:solidFill>
                  <a:srgbClr val="002060"/>
                </a:solidFill>
                <a:effectLst/>
                <a:latin typeface="Arial" panose="020B0604020202020204" pitchFamily="34" charset="0"/>
                <a:cs typeface="Arial" panose="020B0604020202020204" pitchFamily="34" charset="0"/>
              </a:rPr>
              <a:t>Hangbin</a:t>
            </a:r>
            <a:r>
              <a:rPr lang="en-AU" b="1" i="0" u="none" strike="noStrike" dirty="0">
                <a:solidFill>
                  <a:srgbClr val="002060"/>
                </a:solidFill>
                <a:effectLst/>
                <a:latin typeface="Arial" panose="020B0604020202020204" pitchFamily="34" charset="0"/>
                <a:cs typeface="Arial" panose="020B0604020202020204" pitchFamily="34" charset="0"/>
              </a:rPr>
              <a:t>, Zhao, </a:t>
            </a:r>
            <a:r>
              <a:rPr lang="en-AU" b="0" i="0" u="none" strike="noStrike" dirty="0">
                <a:solidFill>
                  <a:srgbClr val="002060"/>
                </a:solidFill>
                <a:effectLst/>
                <a:latin typeface="Arial" panose="020B0604020202020204" pitchFamily="34" charset="0"/>
                <a:cs typeface="Arial" panose="020B0604020202020204" pitchFamily="34" charset="0"/>
              </a:rPr>
              <a:t>China Mobile (Hangzhou) Information Technology Co., Ltd, </a:t>
            </a:r>
            <a:r>
              <a:rPr lang="en-AU" b="0" i="0" u="none" strike="noStrike" dirty="0">
                <a:solidFill>
                  <a:srgbClr val="002060"/>
                </a:solidFill>
                <a:effectLst/>
                <a:latin typeface="Arial" panose="020B0604020202020204" pitchFamily="34" charset="0"/>
                <a:cs typeface="Arial" panose="020B0604020202020204" pitchFamily="34" charset="0"/>
                <a:hlinkClick r:id="rId2"/>
              </a:rPr>
              <a:t>cmhi_zhb@163.com</a:t>
            </a: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endParaRPr lang="en-AU" b="0" i="0" u="none" strike="noStrike" dirty="0">
              <a:solidFill>
                <a:srgbClr val="002060"/>
              </a:solidFill>
              <a:effectLst/>
              <a:latin typeface="Arial" panose="020B0604020202020204" pitchFamily="34" charset="0"/>
              <a:cs typeface="Arial" panose="020B0604020202020204" pitchFamily="34" charset="0"/>
            </a:endParaRPr>
          </a:p>
          <a:p>
            <a:pPr lvl="1" indent="-342900">
              <a:buFont typeface="+mj-lt"/>
              <a:buAutoNum type="arabicPeriod"/>
            </a:pPr>
            <a:r>
              <a:rPr lang="en-AU" b="1" i="0" u="none" strike="noStrike" dirty="0">
                <a:solidFill>
                  <a:srgbClr val="002060"/>
                </a:solidFill>
                <a:effectLst/>
                <a:latin typeface="Arial" panose="020B0604020202020204" pitchFamily="34" charset="0"/>
                <a:cs typeface="Arial" panose="020B0604020202020204" pitchFamily="34" charset="0"/>
              </a:rPr>
              <a:t>Liu, Wenchao</a:t>
            </a:r>
            <a:r>
              <a:rPr lang="en-AU" b="0" dirty="0">
                <a:solidFill>
                  <a:srgbClr val="002060"/>
                </a:solidFill>
                <a:latin typeface="Arial" panose="020B0604020202020204" pitchFamily="34" charset="0"/>
                <a:cs typeface="Arial" panose="020B0604020202020204" pitchFamily="34" charset="0"/>
              </a:rPr>
              <a:t>, Self, </a:t>
            </a:r>
            <a:r>
              <a:rPr lang="en-AU" b="0" dirty="0">
                <a:solidFill>
                  <a:srgbClr val="002060"/>
                </a:solidFill>
                <a:latin typeface="Arial" panose="020B0604020202020204" pitchFamily="34" charset="0"/>
                <a:cs typeface="Arial" panose="020B0604020202020204" pitchFamily="34" charset="0"/>
                <a:hlinkClick r:id="rId3"/>
              </a:rPr>
              <a:t>wenchaoliu93@gmail.com</a:t>
            </a:r>
            <a:endParaRPr lang="en-AU" b="0" dirty="0">
              <a:solidFill>
                <a:srgbClr val="002060"/>
              </a:solidFill>
              <a:latin typeface="Arial" panose="020B0604020202020204" pitchFamily="34" charset="0"/>
              <a:cs typeface="Arial" panose="020B0604020202020204" pitchFamily="34" charset="0"/>
            </a:endParaRPr>
          </a:p>
          <a:p>
            <a:pPr lvl="1" indent="-342900">
              <a:buFont typeface="+mj-lt"/>
              <a:buAutoNum type="arabicPeriod"/>
            </a:pPr>
            <a:endParaRPr lang="en-US" kern="0" dirty="0">
              <a:solidFill>
                <a:srgbClr val="002060"/>
              </a:solidFill>
              <a:latin typeface="Arial" panose="020B0604020202020204" pitchFamily="34" charset="0"/>
              <a:cs typeface="Arial" panose="020B0604020202020204" pitchFamily="34" charset="0"/>
            </a:endParaRPr>
          </a:p>
          <a:p>
            <a:r>
              <a:rPr lang="en-US" sz="2400" dirty="0"/>
              <a:t>Please let me know if your name or your colleague's name is on this list.</a:t>
            </a:r>
          </a:p>
          <a:p>
            <a:r>
              <a:rPr lang="en-US" sz="2400" dirty="0"/>
              <a:t>These individuals will be added to the 802 Deadbeat list on July 17, 2024 (60 days in arrears) if the 2024 May 802 Wireless Interim Registration payment is not made.</a:t>
            </a:r>
          </a:p>
          <a:p>
            <a:endParaRPr lang="en-US" sz="2400" dirty="0"/>
          </a:p>
          <a:p>
            <a:endParaRPr lang="en-US" dirty="0"/>
          </a:p>
        </p:txBody>
      </p:sp>
      <p:sp>
        <p:nvSpPr>
          <p:cNvPr id="4" name="Slide Number Placeholder 3">
            <a:extLst>
              <a:ext uri="{FF2B5EF4-FFF2-40B4-BE49-F238E27FC236}">
                <a16:creationId xmlns:a16="http://schemas.microsoft.com/office/drawing/2014/main" id="{EC12FE9B-4E26-4531-B8D6-7229976F5ED5}"/>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90468A19-37E7-1440-F818-396416EB9B69}"/>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1B502CC7-7502-1C3B-68F2-B5982B447220}"/>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120742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lstStyle/>
          <a:p>
            <a:r>
              <a:rPr lang="en-GB" dirty="0"/>
              <a:t>Abstract</a:t>
            </a:r>
          </a:p>
        </p:txBody>
      </p:sp>
      <p:sp>
        <p:nvSpPr>
          <p:cNvPr id="4098" name="Rectangle 2"/>
          <p:cNvSpPr>
            <a:spLocks noGrp="1" noChangeArrowheads="1"/>
          </p:cNvSpPr>
          <p:nvPr>
            <p:ph type="body" idx="1"/>
          </p:nvPr>
        </p:nvSpPr>
        <p:spPr>
          <a:xfrm>
            <a:off x="914401" y="1981201"/>
            <a:ext cx="10361084" cy="4343399"/>
          </a:xfrm>
        </p:spPr>
        <p:txBody>
          <a:bodyPr/>
          <a:lstStyle/>
          <a:p>
            <a:r>
              <a:rPr lang="en-GB" dirty="0"/>
              <a:t>This file contains the Wireless Treasurer report for the Joint IEEE 802.11/.15 Wireless funds for 2023:</a:t>
            </a:r>
          </a:p>
          <a:p>
            <a:pPr lvl="1"/>
            <a:r>
              <a:rPr lang="en-GB" sz="1800" dirty="0"/>
              <a:t>R0: Presented to January 15th 802WCSC Opening Plenary mtg in Panama</a:t>
            </a:r>
          </a:p>
          <a:p>
            <a:pPr lvl="1"/>
            <a:r>
              <a:rPr lang="en-GB" sz="1800" dirty="0"/>
              <a:t>R1: Prepared for the February 14</a:t>
            </a:r>
            <a:r>
              <a:rPr lang="en-GB" sz="1800" baseline="30000" dirty="0"/>
              <a:t>th</a:t>
            </a:r>
            <a:r>
              <a:rPr lang="en-GB" sz="1800" dirty="0"/>
              <a:t> 802WCSC Telecon</a:t>
            </a:r>
          </a:p>
          <a:p>
            <a:pPr lvl="1"/>
            <a:r>
              <a:rPr lang="en-GB" sz="1800" dirty="0"/>
              <a:t>R2: Presented to the February 14</a:t>
            </a:r>
            <a:r>
              <a:rPr lang="en-GB" sz="1800" baseline="30000" dirty="0"/>
              <a:t>th</a:t>
            </a:r>
            <a:r>
              <a:rPr lang="en-GB" sz="1800" dirty="0"/>
              <a:t> 802WCSC Telecon (Updated Panama and Warsaw Budget).</a:t>
            </a:r>
          </a:p>
          <a:p>
            <a:pPr lvl="1"/>
            <a:r>
              <a:rPr lang="en-GB" sz="1800" dirty="0"/>
              <a:t>R3: Presented to March 10</a:t>
            </a:r>
            <a:r>
              <a:rPr lang="en-GB" sz="1800" baseline="30000" dirty="0"/>
              <a:t>th</a:t>
            </a:r>
            <a:r>
              <a:rPr lang="en-GB" sz="1800" dirty="0"/>
              <a:t> 802WCSC Meeting in Denver</a:t>
            </a:r>
          </a:p>
          <a:p>
            <a:pPr lvl="1"/>
            <a:r>
              <a:rPr lang="en-GB" sz="1800" dirty="0"/>
              <a:t>R4: Presented to May 12</a:t>
            </a:r>
            <a:r>
              <a:rPr lang="en-GB" sz="1800" baseline="30000" dirty="0"/>
              <a:t>th</a:t>
            </a:r>
            <a:r>
              <a:rPr lang="en-GB" sz="1800" dirty="0"/>
              <a:t> 802WCSC Meeting in Warsaw</a:t>
            </a:r>
          </a:p>
          <a:p>
            <a:pPr lvl="1"/>
            <a:r>
              <a:rPr lang="en-GB" sz="1800" dirty="0"/>
              <a:t>R5: Presented to July 14</a:t>
            </a:r>
            <a:r>
              <a:rPr lang="en-GB" sz="1800" baseline="30000" dirty="0"/>
              <a:t>th</a:t>
            </a:r>
            <a:r>
              <a:rPr lang="en-GB" sz="1800" dirty="0"/>
              <a:t> 802WCSC Meeting in Montreal</a:t>
            </a:r>
          </a:p>
          <a:p>
            <a:pPr lvl="1"/>
            <a:r>
              <a:rPr lang="en-GB" sz="1800" dirty="0"/>
              <a:t>R6/R7: Presented to the Aug 14</a:t>
            </a:r>
            <a:r>
              <a:rPr lang="en-GB" sz="1800" baseline="30000" dirty="0"/>
              <a:t>th</a:t>
            </a:r>
            <a:r>
              <a:rPr lang="en-GB" sz="1800" dirty="0"/>
              <a:t> 802WCSC Telecon (R7 has corrections made as identified on call).</a:t>
            </a:r>
          </a:p>
          <a:p>
            <a:pPr lvl="1"/>
            <a:r>
              <a:rPr lang="en-GB" sz="1800" dirty="0"/>
              <a:t>No report was created for September 2024.</a:t>
            </a:r>
          </a:p>
          <a:p>
            <a:pPr lvl="1"/>
            <a:r>
              <a:rPr lang="en-GB" sz="1800" dirty="0"/>
              <a:t>R8: Presented to the Nov 10</a:t>
            </a:r>
            <a:r>
              <a:rPr lang="en-GB" sz="1800" baseline="30000" dirty="0"/>
              <a:t>th</a:t>
            </a:r>
            <a:r>
              <a:rPr lang="en-GB" sz="1800" dirty="0"/>
              <a:t> 802WCSC Meeting in Vancouver</a:t>
            </a:r>
          </a:p>
          <a:p>
            <a:pPr lvl="1"/>
            <a:r>
              <a:rPr lang="en-GB" sz="1800" dirty="0"/>
              <a:t>R9: Minor updates noted in closing plenary applied.</a:t>
            </a:r>
          </a:p>
          <a:p>
            <a:pPr lvl="1"/>
            <a:endParaRPr lang="en-GB" sz="1800" dirty="0"/>
          </a:p>
          <a:p>
            <a:pPr lvl="1"/>
            <a:endParaRPr lang="en-GB" sz="1800" dirty="0"/>
          </a:p>
          <a:p>
            <a:pPr lvl="1"/>
            <a:endParaRPr lang="en-GB" dirty="0"/>
          </a:p>
          <a:p>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a:t>Ben Rolfe (BCA);   Jon Rosdahl (Qualcomm)</a:t>
            </a:r>
            <a:endParaRPr lang="en-GB" dirty="0"/>
          </a:p>
        </p:txBody>
      </p:sp>
      <p:sp>
        <p:nvSpPr>
          <p:cNvPr id="4" name="Date Placeholder 3"/>
          <p:cNvSpPr>
            <a:spLocks noGrp="1"/>
          </p:cNvSpPr>
          <p:nvPr>
            <p:ph type="dt" idx="15"/>
          </p:nvPr>
        </p:nvSpPr>
        <p:spPr/>
        <p:txBody>
          <a:bodyPr/>
          <a:lstStyle/>
          <a:p>
            <a:r>
              <a:rPr lang="en-US"/>
              <a:t>November 2024</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89648-6307-EC34-2846-7EFFA5B16DB6}"/>
              </a:ext>
            </a:extLst>
          </p:cNvPr>
          <p:cNvSpPr>
            <a:spLocks noGrp="1"/>
          </p:cNvSpPr>
          <p:nvPr>
            <p:ph type="title"/>
          </p:nvPr>
        </p:nvSpPr>
        <p:spPr/>
        <p:txBody>
          <a:bodyPr/>
          <a:lstStyle/>
          <a:p>
            <a:r>
              <a:rPr lang="en-US" dirty="0"/>
              <a:t>2024 Sept Potential New </a:t>
            </a:r>
            <a:r>
              <a:rPr lang="en-US" dirty="0" err="1"/>
              <a:t>DeadBeats</a:t>
            </a:r>
            <a:endParaRPr lang="en-US" dirty="0"/>
          </a:p>
        </p:txBody>
      </p:sp>
      <p:sp>
        <p:nvSpPr>
          <p:cNvPr id="4" name="Slide Number Placeholder 3">
            <a:extLst>
              <a:ext uri="{FF2B5EF4-FFF2-40B4-BE49-F238E27FC236}">
                <a16:creationId xmlns:a16="http://schemas.microsoft.com/office/drawing/2014/main" id="{15CC078C-FCCB-9009-B784-58845E6CEB2A}"/>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07EB9AE8-77AC-B416-8C3E-890DEF8023BB}"/>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B0BF869A-5397-E0F7-4B2F-05B371EE08D6}"/>
              </a:ext>
            </a:extLst>
          </p:cNvPr>
          <p:cNvSpPr>
            <a:spLocks noGrp="1"/>
          </p:cNvSpPr>
          <p:nvPr>
            <p:ph type="dt" idx="15"/>
          </p:nvPr>
        </p:nvSpPr>
        <p:spPr/>
        <p:txBody>
          <a:bodyPr/>
          <a:lstStyle/>
          <a:p>
            <a:r>
              <a:rPr lang="en-US"/>
              <a:t>November 2024</a:t>
            </a:r>
            <a:endParaRPr lang="en-GB" dirty="0"/>
          </a:p>
        </p:txBody>
      </p:sp>
      <p:sp>
        <p:nvSpPr>
          <p:cNvPr id="7" name="Rectangle 1">
            <a:extLst>
              <a:ext uri="{FF2B5EF4-FFF2-40B4-BE49-F238E27FC236}">
                <a16:creationId xmlns:a16="http://schemas.microsoft.com/office/drawing/2014/main" id="{73F994F3-5EBD-7C3A-3155-2EFC028F3D62}"/>
              </a:ext>
            </a:extLst>
          </p:cNvPr>
          <p:cNvSpPr>
            <a:spLocks noGrp="1" noChangeArrowheads="1"/>
          </p:cNvSpPr>
          <p:nvPr>
            <p:ph idx="1"/>
          </p:nvPr>
        </p:nvSpPr>
        <p:spPr bwMode="auto">
          <a:xfrm>
            <a:off x="952502" y="1866107"/>
            <a:ext cx="9601199" cy="4416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Deadbeat Date for 2024 Sept: (60 Days - Tues 19 Nov)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Hosseinianfa</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Hamid - ex-</a:t>
            </a:r>
            <a:r>
              <a:rPr kumimoji="0" lang="en-US" altLang="en-US" sz="18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Offino</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 SA-PIN: 228734 - $1000 due</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Email: </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hlinkClick r:id="rId2"/>
              </a:rPr>
              <a:t>hosseinianfar_h@yahoo.com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No longer with </a:t>
            </a:r>
            <a:r>
              <a:rPr kumimoji="0" lang="en-US" altLang="en-US" sz="11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Ofinno</a:t>
            </a:r>
            <a:r>
              <a:rPr kumimoji="0" lang="en-US" altLang="en-US" sz="11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since July 2024 (about a week before the Montreal Session)</a:t>
            </a:r>
            <a:r>
              <a:rPr kumimoji="0" lang="en-US" altLang="en-US" sz="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May 2024 - Attended 100% - Paid Registration</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July 2024 - Attended 106% - Paid Registration</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Sept 2024 - Attended 82% - NO Registration</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Nov 2024 - Not Registered</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Lim, Yeon </a:t>
            </a:r>
            <a:r>
              <a:rPr kumimoji="0" lang="en-US" altLang="en-US" sz="18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Geun</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a:t>
            </a:r>
            <a:r>
              <a:rPr kumimoji="0" lang="en-US" altLang="en-US" sz="1800" b="0" i="0" u="none" strike="noStrike" cap="none" normalizeH="0" baseline="0" dirty="0" err="1">
                <a:ln>
                  <a:noFill/>
                </a:ln>
                <a:solidFill>
                  <a:schemeClr val="tx1"/>
                </a:solidFill>
                <a:effectLst/>
                <a:latin typeface="Tahoma" panose="020B0604030504040204" pitchFamily="34" charset="0"/>
                <a:cs typeface="Tahoma" panose="020B0604030504040204" pitchFamily="34" charset="0"/>
              </a:rPr>
              <a:t>Newracom</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 Inc. - SA-PIN:208640 - $1000 due</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email: </a:t>
            </a: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hlinkClick r:id="rId3"/>
              </a:rPr>
              <a:t>chaind3@gmail.com</a:t>
            </a: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Sept 2024 - Attended 24% - NO Registration</a:t>
            </a:r>
            <a:b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br>
            <a:endParaRPr kumimoji="0" lang="en-US" altLang="en-US" sz="1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Tahoma" panose="020B0604030504040204" pitchFamily="34" charset="0"/>
                <a:cs typeface="Tahoma" panose="020B0604030504040204" pitchFamily="34" charset="0"/>
              </a:rPr>
              <a:t>Nov 2024 - No Registered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3132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1CC67-3612-C961-5DDC-25CE073B9DF5}"/>
              </a:ext>
            </a:extLst>
          </p:cNvPr>
          <p:cNvSpPr>
            <a:spLocks noGrp="1"/>
          </p:cNvSpPr>
          <p:nvPr>
            <p:ph type="title"/>
          </p:nvPr>
        </p:nvSpPr>
        <p:spPr/>
        <p:txBody>
          <a:bodyPr/>
          <a:lstStyle/>
          <a:p>
            <a:r>
              <a:rPr lang="en-US" dirty="0"/>
              <a:t>2020 to 2024 Net Session Value </a:t>
            </a:r>
          </a:p>
        </p:txBody>
      </p:sp>
      <p:sp>
        <p:nvSpPr>
          <p:cNvPr id="3" name="Content Placeholder 2">
            <a:extLst>
              <a:ext uri="{FF2B5EF4-FFF2-40B4-BE49-F238E27FC236}">
                <a16:creationId xmlns:a16="http://schemas.microsoft.com/office/drawing/2014/main" id="{D307F5F2-0697-8407-C93D-BB7C4763FF24}"/>
              </a:ext>
            </a:extLst>
          </p:cNvPr>
          <p:cNvSpPr>
            <a:spLocks noGrp="1"/>
          </p:cNvSpPr>
          <p:nvPr>
            <p:ph idx="1"/>
          </p:nvPr>
        </p:nvSpPr>
        <p:spPr>
          <a:xfrm>
            <a:off x="914401" y="1751014"/>
            <a:ext cx="10361084" cy="4344986"/>
          </a:xfrm>
        </p:spPr>
        <p:txBody>
          <a:bodyPr/>
          <a:lstStyle/>
          <a:p>
            <a:r>
              <a:rPr lang="en-US" dirty="0"/>
              <a:t>2020 - </a:t>
            </a:r>
            <a:r>
              <a:rPr lang="en-US" dirty="0">
                <a:solidFill>
                  <a:srgbClr val="C00000"/>
                </a:solidFill>
              </a:rPr>
              <a:t>$(-215,674.97)</a:t>
            </a:r>
          </a:p>
          <a:p>
            <a:r>
              <a:rPr lang="en-US" dirty="0"/>
              <a:t>2021 - </a:t>
            </a:r>
            <a:r>
              <a:rPr lang="en-US" dirty="0">
                <a:solidFill>
                  <a:srgbClr val="C00000"/>
                </a:solidFill>
              </a:rPr>
              <a:t>$( -26,309.74)</a:t>
            </a:r>
          </a:p>
          <a:p>
            <a:r>
              <a:rPr lang="en-US" dirty="0"/>
              <a:t>2022 - $ 454,714.16</a:t>
            </a:r>
          </a:p>
          <a:p>
            <a:r>
              <a:rPr lang="en-US" dirty="0"/>
              <a:t>2023 - $ 175,589.11</a:t>
            </a:r>
          </a:p>
          <a:p>
            <a:r>
              <a:rPr lang="en-US" dirty="0"/>
              <a:t>2024 - </a:t>
            </a:r>
            <a:r>
              <a:rPr lang="en-US" dirty="0">
                <a:solidFill>
                  <a:schemeClr val="tx1"/>
                </a:solidFill>
              </a:rPr>
              <a:t>$</a:t>
            </a:r>
            <a:r>
              <a:rPr lang="en-US" dirty="0">
                <a:solidFill>
                  <a:srgbClr val="C00000"/>
                </a:solidFill>
              </a:rPr>
              <a:t> </a:t>
            </a:r>
            <a:r>
              <a:rPr lang="en-US" dirty="0">
                <a:solidFill>
                  <a:schemeClr val="tx1"/>
                </a:solidFill>
              </a:rPr>
              <a:t>54,549.45</a:t>
            </a:r>
          </a:p>
          <a:p>
            <a:r>
              <a:rPr lang="en-US" dirty="0"/>
              <a:t>Net Session value 2020 to 2024 (November 9, 2024) = $442,868.01</a:t>
            </a:r>
          </a:p>
          <a:p>
            <a:endParaRPr lang="en-US" dirty="0"/>
          </a:p>
          <a:p>
            <a:r>
              <a:rPr lang="en-US" dirty="0"/>
              <a:t>Session Fees for 2025 to remain the same as 2024 ($600/$800/$1000)</a:t>
            </a:r>
          </a:p>
          <a:p>
            <a:r>
              <a:rPr lang="en-US" dirty="0"/>
              <a:t>Bank Balance as of Nov 9, 2024: $990,506.52</a:t>
            </a:r>
          </a:p>
        </p:txBody>
      </p:sp>
      <p:sp>
        <p:nvSpPr>
          <p:cNvPr id="4" name="Slide Number Placeholder 3">
            <a:extLst>
              <a:ext uri="{FF2B5EF4-FFF2-40B4-BE49-F238E27FC236}">
                <a16:creationId xmlns:a16="http://schemas.microsoft.com/office/drawing/2014/main" id="{134A3422-BFDF-787B-919E-A82B91308B41}"/>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F46B4DAC-23AF-1DDA-89BF-DE050FDA0ABF}"/>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51634646-A214-5B06-E572-85EBC689AD0F}"/>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40621507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83B09-FD36-4A9E-1281-9EDBD7512CD9}"/>
              </a:ext>
            </a:extLst>
          </p:cNvPr>
          <p:cNvSpPr>
            <a:spLocks noGrp="1"/>
          </p:cNvSpPr>
          <p:nvPr>
            <p:ph type="title"/>
          </p:nvPr>
        </p:nvSpPr>
        <p:spPr>
          <a:xfrm>
            <a:off x="914401" y="685802"/>
            <a:ext cx="10361084" cy="554394"/>
          </a:xfrm>
        </p:spPr>
        <p:txBody>
          <a:bodyPr/>
          <a:lstStyle/>
          <a:p>
            <a:r>
              <a:rPr lang="en-US" dirty="0"/>
              <a:t>Future Interim Meeting Fees –2025</a:t>
            </a:r>
          </a:p>
        </p:txBody>
      </p:sp>
      <p:sp>
        <p:nvSpPr>
          <p:cNvPr id="4" name="Slide Number Placeholder 3">
            <a:extLst>
              <a:ext uri="{FF2B5EF4-FFF2-40B4-BE49-F238E27FC236}">
                <a16:creationId xmlns:a16="http://schemas.microsoft.com/office/drawing/2014/main" id="{86D4980F-9FA9-5DC6-5D07-3001DC496352}"/>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9439926A-21AF-4B7B-7FF8-1FB7BFF35AE6}"/>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3323F0DE-0432-2ED2-FD49-ED3AC92AC5BC}"/>
              </a:ext>
            </a:extLst>
          </p:cNvPr>
          <p:cNvSpPr>
            <a:spLocks noGrp="1"/>
          </p:cNvSpPr>
          <p:nvPr>
            <p:ph type="dt" idx="15"/>
          </p:nvPr>
        </p:nvSpPr>
        <p:spPr/>
        <p:txBody>
          <a:bodyPr/>
          <a:lstStyle/>
          <a:p>
            <a:r>
              <a:rPr lang="en-US"/>
              <a:t>November 2024</a:t>
            </a:r>
            <a:endParaRPr lang="en-GB" dirty="0"/>
          </a:p>
        </p:txBody>
      </p:sp>
      <p:sp>
        <p:nvSpPr>
          <p:cNvPr id="7" name="Content Placeholder 2">
            <a:extLst>
              <a:ext uri="{FF2B5EF4-FFF2-40B4-BE49-F238E27FC236}">
                <a16:creationId xmlns:a16="http://schemas.microsoft.com/office/drawing/2014/main" id="{355C28BA-1AA8-BB42-2ACA-F4CE7DBE5711}"/>
              </a:ext>
            </a:extLst>
          </p:cNvPr>
          <p:cNvSpPr>
            <a:spLocks noGrp="1"/>
          </p:cNvSpPr>
          <p:nvPr>
            <p:ph idx="1"/>
          </p:nvPr>
        </p:nvSpPr>
        <p:spPr>
          <a:xfrm>
            <a:off x="929217" y="1383687"/>
            <a:ext cx="10460567" cy="4948235"/>
          </a:xfrm>
        </p:spPr>
        <p:txBody>
          <a:bodyPr/>
          <a:lstStyle/>
          <a:p>
            <a:r>
              <a:rPr lang="en-US" sz="2000" dirty="0"/>
              <a:t>IEEE 802 Wireless Interim Session meeting fees are set by </a:t>
            </a:r>
          </a:p>
          <a:p>
            <a:pPr lvl="1"/>
            <a:r>
              <a:rPr lang="en-US" dirty="0"/>
              <a:t>the IEEE 802W Exec Committee of the Joint Treasury </a:t>
            </a:r>
          </a:p>
          <a:p>
            <a:pPr lvl="1">
              <a:buFont typeface="Wingdings" panose="05000000000000000000" pitchFamily="2" charset="2"/>
              <a:buChar char="Ø"/>
            </a:pPr>
            <a:r>
              <a:rPr lang="en-US" b="0" dirty="0"/>
              <a:t>Meeting fees are expected to balance actual costs to zero over 2-3 years.</a:t>
            </a:r>
          </a:p>
          <a:p>
            <a:pPr marL="2286000" lvl="5" indent="0"/>
            <a:endParaRPr lang="en-US" sz="2000" b="0" dirty="0"/>
          </a:p>
          <a:p>
            <a:pPr marL="57150" indent="0"/>
            <a:r>
              <a:rPr lang="en-US" sz="2000" b="1" dirty="0"/>
              <a:t>Meeting Fees set for 2025 802W Interims </a:t>
            </a:r>
            <a:r>
              <a:rPr lang="en-US" sz="2000" dirty="0"/>
              <a:t>– </a:t>
            </a:r>
          </a:p>
          <a:p>
            <a:pPr marL="1257300" lvl="2" indent="-342900">
              <a:buFont typeface="Arial" panose="020B0604020202020204" pitchFamily="34" charset="0"/>
              <a:buChar char="•"/>
            </a:pPr>
            <a:r>
              <a:rPr lang="en-US" sz="2000" dirty="0"/>
              <a:t>$600/$800/$1,000 Mixed Mode – ((</a:t>
            </a:r>
            <a:r>
              <a:rPr lang="en-US" sz="2000" dirty="0">
                <a:highlight>
                  <a:srgbClr val="FFFF00"/>
                </a:highlight>
              </a:rPr>
              <a:t>No Hotel Discount January/but cheaper hotel</a:t>
            </a:r>
            <a:r>
              <a:rPr lang="en-US" sz="2000" dirty="0"/>
              <a:t>)</a:t>
            </a:r>
          </a:p>
          <a:p>
            <a:pPr marL="914400" lvl="2" indent="0"/>
            <a:r>
              <a:rPr lang="en-US" sz="2000" dirty="0"/>
              <a:t>									</a:t>
            </a:r>
            <a:r>
              <a:rPr lang="en-US" sz="2000" dirty="0">
                <a:highlight>
                  <a:srgbClr val="FFFF00"/>
                </a:highlight>
              </a:rPr>
              <a:t>In Hotel 3-night Stay Discount $300 (May/Sept)</a:t>
            </a:r>
            <a:r>
              <a:rPr lang="en-US" sz="2000" dirty="0"/>
              <a:t>)</a:t>
            </a:r>
            <a:endParaRPr lang="en-US" sz="1800" dirty="0"/>
          </a:p>
          <a:p>
            <a:pPr lvl="1"/>
            <a:endParaRPr lang="en-US" dirty="0"/>
          </a:p>
          <a:p>
            <a:pPr lvl="1"/>
            <a:endParaRPr lang="en-US" dirty="0"/>
          </a:p>
        </p:txBody>
      </p:sp>
    </p:spTree>
    <p:extLst>
      <p:ext uri="{BB962C8B-B14F-4D97-AF65-F5344CB8AC3E}">
        <p14:creationId xmlns:p14="http://schemas.microsoft.com/office/powerpoint/2010/main" val="494374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p:txBody>
          <a:bodyPr/>
          <a:lstStyle/>
          <a:p>
            <a:r>
              <a:rPr lang="en-US" dirty="0"/>
              <a:t>Deadbeat Consequences</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2209801" y="1751014"/>
            <a:ext cx="7770813" cy="4573587"/>
          </a:xfrm>
        </p:spPr>
        <p:txBody>
          <a:bodyPr/>
          <a:lstStyle/>
          <a:p>
            <a:pPr marL="457200" indent="-457200">
              <a:buAutoNum type="arabicPeriod"/>
            </a:pPr>
            <a:r>
              <a:rPr lang="en-US" dirty="0"/>
              <a:t>No participation credit will be granted for said session.</a:t>
            </a:r>
          </a:p>
          <a:p>
            <a:pPr marL="457200" indent="-457200">
              <a:buAutoNum type="arabicPeriod"/>
            </a:pPr>
            <a:r>
              <a:rPr lang="en-US" dirty="0"/>
              <a:t>Any participation credit acquired before said session toward membership in any IEEE 802 LMSC group is revoked.</a:t>
            </a:r>
          </a:p>
          <a:p>
            <a:pPr marL="457200" indent="-457200">
              <a:buAutoNum type="arabicPeriod"/>
            </a:pPr>
            <a:r>
              <a:rPr lang="en-US" dirty="0"/>
              <a:t>Membership in any IEEE 802 LMSC group is terminated.</a:t>
            </a:r>
          </a:p>
          <a:p>
            <a:pPr marL="457200" indent="-457200">
              <a:buAutoNum type="arabicPeriod"/>
            </a:pPr>
            <a:r>
              <a:rPr lang="en-US"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72D4215D-9417-4CA8-92C9-5150EB8862E4}"/>
              </a:ext>
            </a:extLst>
          </p:cNvPr>
          <p:cNvSpPr>
            <a:spLocks noGrp="1"/>
          </p:cNvSpPr>
          <p:nvPr>
            <p:ph type="ftr" idx="14"/>
          </p:nvPr>
        </p:nvSpPr>
        <p:spPr/>
        <p:txBody>
          <a:bodyPr/>
          <a:lstStyle/>
          <a:p>
            <a:r>
              <a:rPr lang="en-GB"/>
              <a:t>Ben Rolfe (BCA);   Jon Rosdahl (Qualcomm)</a:t>
            </a:r>
            <a:endParaRPr lang="en-GB" dirty="0"/>
          </a:p>
        </p:txBody>
      </p:sp>
      <p:sp>
        <p:nvSpPr>
          <p:cNvPr id="6" name="Date Placeholder 5">
            <a:extLst>
              <a:ext uri="{FF2B5EF4-FFF2-40B4-BE49-F238E27FC236}">
                <a16:creationId xmlns:a16="http://schemas.microsoft.com/office/drawing/2014/main" id="{AFD73180-C9F7-49DE-A948-4AF175CA6C7E}"/>
              </a:ext>
            </a:extLst>
          </p:cNvPr>
          <p:cNvSpPr>
            <a:spLocks noGrp="1"/>
          </p:cNvSpPr>
          <p:nvPr>
            <p:ph type="dt" idx="15"/>
          </p:nvPr>
        </p:nvSpPr>
        <p:spPr/>
        <p:txBody>
          <a:bodyPr/>
          <a:lstStyle/>
          <a:p>
            <a:r>
              <a:rPr lang="en-US"/>
              <a:t>November 2024</a:t>
            </a:r>
            <a:endParaRPr lang="en-GB" dirty="0"/>
          </a:p>
        </p:txBody>
      </p:sp>
    </p:spTree>
    <p:extLst>
      <p:ext uri="{BB962C8B-B14F-4D97-AF65-F5344CB8AC3E}">
        <p14:creationId xmlns:p14="http://schemas.microsoft.com/office/powerpoint/2010/main" val="3542181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103C8442-ED3C-9923-87AC-BD61AB6BDD76}"/>
              </a:ext>
            </a:extLst>
          </p:cNvPr>
          <p:cNvSpPr>
            <a:spLocks noGrp="1"/>
          </p:cNvSpPr>
          <p:nvPr>
            <p:ph type="dt" idx="10"/>
          </p:nvPr>
        </p:nvSpPr>
        <p:spPr/>
        <p:txBody>
          <a:bodyPr/>
          <a:lstStyle/>
          <a:p>
            <a:r>
              <a:rPr lang="en-US"/>
              <a:t>November 2024</a:t>
            </a:r>
            <a:endParaRPr lang="en-GB" dirty="0"/>
          </a:p>
        </p:txBody>
      </p:sp>
      <p:sp>
        <p:nvSpPr>
          <p:cNvPr id="4" name="object 4"/>
          <p:cNvSpPr txBox="1">
            <a:spLocks noGrp="1"/>
          </p:cNvSpPr>
          <p:nvPr>
            <p:ph type="ftr" idx="11"/>
          </p:nvPr>
        </p:nvSpPr>
        <p:spPr>
          <a:prstGeom prst="rect">
            <a:avLst/>
          </a:prstGeom>
        </p:spPr>
        <p:txBody>
          <a:bodyPr vert="horz" wrap="square" lIns="0" tIns="0" rIns="0" bIns="0" rtlCol="0">
            <a:spAutoFit/>
          </a:bodyPr>
          <a:lstStyle>
            <a:defPPr>
              <a:defRPr kern="0"/>
            </a:defPPr>
            <a:lvl1pPr>
              <a:defRPr sz="1200" b="0" i="0">
                <a:solidFill>
                  <a:srgbClr val="8A8A8A"/>
                </a:solidFill>
                <a:latin typeface="Calibri"/>
                <a:cs typeface="Calibri"/>
              </a:defRPr>
            </a:lvl1pPr>
          </a:lstStyle>
          <a:p>
            <a:pPr marL="9525">
              <a:lnSpc>
                <a:spcPts val="930"/>
              </a:lnSpc>
            </a:pPr>
            <a:r>
              <a:rPr lang="en-US" sz="1400" spc="-10" dirty="0"/>
              <a:t>Ben Rolfe (BCA);   Jon Rosdahl (Qualcomm)</a:t>
            </a:r>
            <a:endParaRPr sz="1400" spc="-15" dirty="0"/>
          </a:p>
        </p:txBody>
      </p:sp>
      <p:sp>
        <p:nvSpPr>
          <p:cNvPr id="7" name="Slide Number Placeholder 6">
            <a:extLst>
              <a:ext uri="{FF2B5EF4-FFF2-40B4-BE49-F238E27FC236}">
                <a16:creationId xmlns:a16="http://schemas.microsoft.com/office/drawing/2014/main" id="{4E8F0CB9-A8A3-8B17-DBC0-8A7AB3A74B76}"/>
              </a:ext>
            </a:extLst>
          </p:cNvPr>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3" name="Title 1">
            <a:extLst>
              <a:ext uri="{FF2B5EF4-FFF2-40B4-BE49-F238E27FC236}">
                <a16:creationId xmlns:a16="http://schemas.microsoft.com/office/drawing/2014/main" id="{D206C979-E3EC-B4B7-BD67-C51132B00CA6}"/>
              </a:ext>
            </a:extLst>
          </p:cNvPr>
          <p:cNvSpPr txBox="1">
            <a:spLocks/>
          </p:cNvSpPr>
          <p:nvPr/>
        </p:nvSpPr>
        <p:spPr>
          <a:xfrm>
            <a:off x="914400" y="685801"/>
            <a:ext cx="10361613" cy="685800"/>
          </a:xfrm>
          <a:prstGeom prst="rect">
            <a:avLst/>
          </a:prstGeom>
        </p:spPr>
        <p:txBody>
          <a:bodyPr>
            <a:normAutofit/>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a:t>These individuals are in arrears on meeting fees</a:t>
            </a:r>
            <a:endParaRPr lang="en-US" kern="0" dirty="0"/>
          </a:p>
        </p:txBody>
      </p:sp>
      <p:sp>
        <p:nvSpPr>
          <p:cNvPr id="8" name="TextBox 7">
            <a:extLst>
              <a:ext uri="{FF2B5EF4-FFF2-40B4-BE49-F238E27FC236}">
                <a16:creationId xmlns:a16="http://schemas.microsoft.com/office/drawing/2014/main" id="{C5645B08-8916-EF2B-6DD6-FDE9ADEDC43D}"/>
              </a:ext>
            </a:extLst>
          </p:cNvPr>
          <p:cNvSpPr txBox="1"/>
          <p:nvPr/>
        </p:nvSpPr>
        <p:spPr>
          <a:xfrm>
            <a:off x="914400" y="1436280"/>
            <a:ext cx="10361613" cy="1323439"/>
          </a:xfrm>
          <a:prstGeom prst="rect">
            <a:avLst/>
          </a:prstGeom>
          <a:noFill/>
        </p:spPr>
        <p:txBody>
          <a:bodyPr wrap="square" rtlCol="0">
            <a:spAutoFit/>
          </a:bodyPr>
          <a:lstStyle/>
          <a:p>
            <a:r>
              <a:rPr lang="en-US" sz="2000" dirty="0">
                <a:solidFill>
                  <a:srgbClr val="000000"/>
                </a:solidFill>
                <a:effectLst/>
                <a:latin typeface="Calibri" panose="020F0502020204030204" pitchFamily="34" charset="0"/>
                <a:ea typeface="Calibri" panose="020F0502020204030204" pitchFamily="34" charset="0"/>
              </a:rPr>
              <a:t>Until payment is made IEEE 802 rules mandate that they not attend meetings during any 802 plenary session, cannot complete registration for a meeting, voting rights are rescinded, and attendance credit is reset as if no meetings had been attended.</a:t>
            </a:r>
            <a:endParaRPr lang="en-US" sz="2000" dirty="0">
              <a:effectLst/>
              <a:latin typeface="Calibri" panose="020F0502020204030204" pitchFamily="34" charset="0"/>
              <a:ea typeface="Calibri" panose="020F0502020204030204" pitchFamily="34" charset="0"/>
            </a:endParaRPr>
          </a:p>
          <a:p>
            <a:endParaRPr lang="en-US" sz="2000" dirty="0"/>
          </a:p>
        </p:txBody>
      </p:sp>
      <p:graphicFrame>
        <p:nvGraphicFramePr>
          <p:cNvPr id="9" name="Content Placeholder 7">
            <a:extLst>
              <a:ext uri="{FF2B5EF4-FFF2-40B4-BE49-F238E27FC236}">
                <a16:creationId xmlns:a16="http://schemas.microsoft.com/office/drawing/2014/main" id="{2BCC95C9-7FFF-CA45-7A37-2E5DE8326D3B}"/>
              </a:ext>
            </a:extLst>
          </p:cNvPr>
          <p:cNvGraphicFramePr>
            <a:graphicFrameLocks/>
          </p:cNvGraphicFramePr>
          <p:nvPr>
            <p:extLst>
              <p:ext uri="{D42A27DB-BD31-4B8C-83A1-F6EECF244321}">
                <p14:modId xmlns:p14="http://schemas.microsoft.com/office/powerpoint/2010/main" val="1649520627"/>
              </p:ext>
            </p:extLst>
          </p:nvPr>
        </p:nvGraphicFramePr>
        <p:xfrm>
          <a:off x="914400" y="2962902"/>
          <a:ext cx="10361614" cy="2270760"/>
        </p:xfrm>
        <a:graphic>
          <a:graphicData uri="http://schemas.openxmlformats.org/drawingml/2006/table">
            <a:tbl>
              <a:tblPr firstRow="1" bandRow="1">
                <a:tableStyleId>{5C22544A-7EE6-4342-B048-85BDC9FD1C3A}</a:tableStyleId>
              </a:tblPr>
              <a:tblGrid>
                <a:gridCol w="621424">
                  <a:extLst>
                    <a:ext uri="{9D8B030D-6E8A-4147-A177-3AD203B41FA5}">
                      <a16:colId xmlns:a16="http://schemas.microsoft.com/office/drawing/2014/main" val="3479676343"/>
                    </a:ext>
                  </a:extLst>
                </a:gridCol>
                <a:gridCol w="3101031">
                  <a:extLst>
                    <a:ext uri="{9D8B030D-6E8A-4147-A177-3AD203B41FA5}">
                      <a16:colId xmlns:a16="http://schemas.microsoft.com/office/drawing/2014/main" val="3756562059"/>
                    </a:ext>
                  </a:extLst>
                </a:gridCol>
                <a:gridCol w="4252842">
                  <a:extLst>
                    <a:ext uri="{9D8B030D-6E8A-4147-A177-3AD203B41FA5}">
                      <a16:colId xmlns:a16="http://schemas.microsoft.com/office/drawing/2014/main" val="522431546"/>
                    </a:ext>
                  </a:extLst>
                </a:gridCol>
                <a:gridCol w="1252225">
                  <a:extLst>
                    <a:ext uri="{9D8B030D-6E8A-4147-A177-3AD203B41FA5}">
                      <a16:colId xmlns:a16="http://schemas.microsoft.com/office/drawing/2014/main" val="959611436"/>
                    </a:ext>
                  </a:extLst>
                </a:gridCol>
                <a:gridCol w="1134092">
                  <a:extLst>
                    <a:ext uri="{9D8B030D-6E8A-4147-A177-3AD203B41FA5}">
                      <a16:colId xmlns:a16="http://schemas.microsoft.com/office/drawing/2014/main" val="298854047"/>
                    </a:ext>
                  </a:extLst>
                </a:gridCol>
              </a:tblGrid>
              <a:tr h="211328">
                <a:tc>
                  <a:txBody>
                    <a:bodyPr/>
                    <a:lstStyle/>
                    <a:p>
                      <a:pPr algn="l" fontAlgn="ctr"/>
                      <a:r>
                        <a:rPr lang="en-US" sz="1800" b="1" u="none" strike="noStrike">
                          <a:solidFill>
                            <a:srgbClr val="FFFFFF"/>
                          </a:solidFill>
                          <a:effectLst/>
                        </a:rPr>
                        <a:t>WG</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l" fontAlgn="ctr"/>
                      <a:r>
                        <a:rPr lang="en-US" sz="1800" b="1" u="none" strike="noStrike">
                          <a:solidFill>
                            <a:srgbClr val="FFFFFF"/>
                          </a:solidFill>
                          <a:effectLst/>
                        </a:rPr>
                        <a:t>Name</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l" fontAlgn="ctr"/>
                      <a:r>
                        <a:rPr lang="en-US" sz="1800" b="1" u="none" strike="noStrike">
                          <a:solidFill>
                            <a:srgbClr val="FFFFFF"/>
                          </a:solidFill>
                          <a:effectLst/>
                        </a:rPr>
                        <a:t>Affiliation</a:t>
                      </a:r>
                      <a:endParaRPr lang="en-US" sz="1800" b="1" i="0" u="none" strike="noStrike">
                        <a:solidFill>
                          <a:srgbClr val="FFFFFF"/>
                        </a:solidFill>
                        <a:effectLst/>
                        <a:latin typeface="Calibri" panose="020F0502020204030204" pitchFamily="34" charset="0"/>
                      </a:endParaRPr>
                    </a:p>
                  </a:txBody>
                  <a:tcPr marL="9525" marR="9525" marT="9525" marB="0" anchor="ctr"/>
                </a:tc>
                <a:tc>
                  <a:txBody>
                    <a:bodyPr/>
                    <a:lstStyle/>
                    <a:p>
                      <a:pPr algn="l" fontAlgn="b"/>
                      <a:r>
                        <a:rPr lang="en-US" sz="1800" b="1" u="none" strike="noStrike">
                          <a:solidFill>
                            <a:srgbClr val="FFFFFF"/>
                          </a:solidFill>
                          <a:effectLst/>
                        </a:rPr>
                        <a:t>Session 1</a:t>
                      </a:r>
                      <a:endParaRPr lang="en-US" sz="1800" b="1" i="0" u="none" strike="noStrike">
                        <a:solidFill>
                          <a:srgbClr val="FFFFFF"/>
                        </a:solidFill>
                        <a:effectLst/>
                        <a:latin typeface="Calibri" panose="020F0502020204030204" pitchFamily="34" charset="0"/>
                      </a:endParaRPr>
                    </a:p>
                  </a:txBody>
                  <a:tcPr marL="9525" marR="9525" marT="9525" marB="0" anchor="b"/>
                </a:tc>
                <a:tc>
                  <a:txBody>
                    <a:bodyPr/>
                    <a:lstStyle/>
                    <a:p>
                      <a:pPr algn="l" fontAlgn="b"/>
                      <a:r>
                        <a:rPr lang="en-US" sz="1800" b="1" u="none" strike="noStrike">
                          <a:solidFill>
                            <a:srgbClr val="FFFFFF"/>
                          </a:solidFill>
                          <a:effectLst/>
                        </a:rPr>
                        <a:t>Session 2</a:t>
                      </a:r>
                      <a:endParaRPr lang="en-US" sz="1800" b="1" i="0" u="none" strike="noStrike">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21585225"/>
                  </a:ext>
                </a:extLst>
              </a:tr>
              <a:tr h="215591">
                <a:tc>
                  <a:txBody>
                    <a:bodyPr/>
                    <a:lstStyle/>
                    <a:p>
                      <a:pPr algn="ctr" fontAlgn="ctr"/>
                      <a:r>
                        <a:rPr lang="en-US" sz="1800" b="0" u="none" strike="noStrike">
                          <a:solidFill>
                            <a:srgbClr val="000000"/>
                          </a:solidFill>
                          <a:effectLst/>
                        </a:rPr>
                        <a:t>3</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800" b="0" u="none" strike="noStrike">
                          <a:solidFill>
                            <a:srgbClr val="000000"/>
                          </a:solidFill>
                          <a:effectLst/>
                        </a:rPr>
                        <a:t>Rea, David</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600" b="0" u="none" strike="noStrike" dirty="0">
                          <a:solidFill>
                            <a:srgbClr val="000000"/>
                          </a:solidFill>
                          <a:effectLst/>
                        </a:rPr>
                        <a:t>The Siemon Company (note - no longer with them)</a:t>
                      </a:r>
                      <a:endParaRPr lang="en-US" sz="1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b"/>
                      <a:r>
                        <a:rPr lang="en-US" sz="1800" b="0" u="none" strike="noStrike">
                          <a:solidFill>
                            <a:srgbClr val="000000"/>
                          </a:solidFill>
                          <a:effectLst/>
                        </a:rPr>
                        <a:t>Nov-21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26812204"/>
                  </a:ext>
                </a:extLst>
              </a:tr>
              <a:tr h="211328">
                <a:tc>
                  <a:txBody>
                    <a:bodyPr/>
                    <a:lstStyle/>
                    <a:p>
                      <a:pPr algn="ctr" fontAlgn="ctr"/>
                      <a:r>
                        <a:rPr lang="en-US" sz="1800" b="0" u="none" strike="noStrike" dirty="0">
                          <a:solidFill>
                            <a:srgbClr val="000000"/>
                          </a:solidFill>
                          <a:effectLst/>
                        </a:rPr>
                        <a:t>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a:solidFill>
                            <a:srgbClr val="000000"/>
                          </a:solidFill>
                          <a:effectLst/>
                        </a:rPr>
                        <a:t>Bolia,  Harsh</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r>
                        <a:rPr lang="en-US" sz="1800" b="0" u="none" strike="noStrike">
                          <a:solidFill>
                            <a:srgbClr val="000000"/>
                          </a:solidFill>
                          <a:effectLst/>
                        </a:rPr>
                        <a:t>Analog Devices Inc.</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81721955"/>
                  </a:ext>
                </a:extLst>
              </a:tr>
              <a:tr h="211328">
                <a:tc>
                  <a:txBody>
                    <a:bodyPr/>
                    <a:lstStyle/>
                    <a:p>
                      <a:pPr algn="ctr" fontAlgn="ctr"/>
                      <a:r>
                        <a:rPr lang="en-US" sz="1800" b="0" u="none" strike="noStrike">
                          <a:solidFill>
                            <a:srgbClr val="000000"/>
                          </a:solidFill>
                          <a:effectLst/>
                        </a:rPr>
                        <a:t>3</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dirty="0" err="1">
                          <a:solidFill>
                            <a:srgbClr val="000000"/>
                          </a:solidFill>
                          <a:effectLst/>
                        </a:rPr>
                        <a:t>Rannow</a:t>
                      </a:r>
                      <a:r>
                        <a:rPr lang="en-US" sz="1800" b="0" u="none" strike="noStrike" dirty="0">
                          <a:solidFill>
                            <a:srgbClr val="000000"/>
                          </a:solidFill>
                          <a:effectLst/>
                        </a:rPr>
                        <a:t>,  R K</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800" b="0" u="none" strike="noStrike">
                          <a:solidFill>
                            <a:srgbClr val="000000"/>
                          </a:solidFill>
                          <a:effectLst/>
                        </a:rPr>
                        <a:t>Silverdraft Supercomputing</a:t>
                      </a:r>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3141340"/>
                  </a:ext>
                </a:extLst>
              </a:tr>
              <a:tr h="211328">
                <a:tc>
                  <a:txBody>
                    <a:bodyPr/>
                    <a:lstStyle/>
                    <a:p>
                      <a:pPr algn="ctr" fontAlgn="ctr"/>
                      <a:r>
                        <a:rPr lang="en-US" sz="1800" b="0" u="none" strike="noStrike">
                          <a:solidFill>
                            <a:srgbClr val="000000"/>
                          </a:solidFill>
                          <a:effectLst/>
                        </a:rPr>
                        <a:t>15</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dirty="0">
                          <a:solidFill>
                            <a:srgbClr val="000000"/>
                          </a:solidFill>
                          <a:effectLst/>
                        </a:rPr>
                        <a:t>Rocha,  </a:t>
                      </a:r>
                      <a:r>
                        <a:rPr lang="en-US" sz="1800" b="0" u="none" strike="noStrike" dirty="0" err="1">
                          <a:solidFill>
                            <a:srgbClr val="000000"/>
                          </a:solidFill>
                          <a:effectLst/>
                        </a:rPr>
                        <a:t>alessandra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t"/>
                      <a:r>
                        <a:rPr lang="en-US" sz="1800" b="0" u="none" strike="noStrike" dirty="0" err="1">
                          <a:solidFill>
                            <a:srgbClr val="000000"/>
                          </a:solidFill>
                          <a:effectLst/>
                        </a:rPr>
                        <a:t>Wimax</a:t>
                      </a:r>
                      <a:r>
                        <a:rPr lang="en-US" sz="1800" b="0" u="none" strike="noStrike" dirty="0">
                          <a:solidFill>
                            <a:srgbClr val="000000"/>
                          </a:solidFill>
                          <a:effectLst/>
                        </a:rPr>
                        <a:t> forum</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9048867"/>
                  </a:ext>
                </a:extLst>
              </a:tr>
              <a:tr h="211328">
                <a:tc>
                  <a:txBody>
                    <a:bodyPr/>
                    <a:lstStyle/>
                    <a:p>
                      <a:pPr algn="ctr" fontAlgn="ctr"/>
                      <a:r>
                        <a:rPr lang="en-US" sz="1800" b="0" u="none" strike="noStrike">
                          <a:solidFill>
                            <a:srgbClr val="000000"/>
                          </a:solidFill>
                          <a:effectLst/>
                        </a:rPr>
                        <a:t>11</a:t>
                      </a:r>
                      <a:endParaRPr lang="en-US" sz="18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a:solidFill>
                            <a:srgbClr val="000000"/>
                          </a:solidFill>
                          <a:effectLst/>
                        </a:rPr>
                        <a:t>Roy,  Richard</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t"/>
                      <a:endParaRPr lang="en-US" sz="1800" b="0" i="0" u="none" strike="noStrike">
                        <a:solidFill>
                          <a:srgbClr val="000000"/>
                        </a:solidFill>
                        <a:effectLst/>
                        <a:latin typeface="Calibri" panose="020F0502020204030204" pitchFamily="34" charset="0"/>
                      </a:endParaRPr>
                    </a:p>
                  </a:txBody>
                  <a:tcPr marL="9525" marR="9525" marT="9525" marB="0"/>
                </a:tc>
                <a:tc>
                  <a:txBody>
                    <a:bodyPr/>
                    <a:lstStyle/>
                    <a:p>
                      <a:pPr algn="r" fontAlgn="b"/>
                      <a:r>
                        <a:rPr lang="en-US" sz="1800" b="0" u="none" strike="noStrike">
                          <a:solidFill>
                            <a:srgbClr val="000000"/>
                          </a:solidFill>
                          <a:effectLst/>
                        </a:rPr>
                        <a:t>Jul-21</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87375643"/>
                  </a:ext>
                </a:extLst>
              </a:tr>
              <a:tr h="211328">
                <a:tc>
                  <a:txBody>
                    <a:bodyPr/>
                    <a:lstStyle/>
                    <a:p>
                      <a:pPr algn="ctr" fontAlgn="ctr"/>
                      <a:r>
                        <a:rPr lang="en-US" sz="1800" b="0" u="none" strike="noStrike" dirty="0">
                          <a:solidFill>
                            <a:srgbClr val="000000"/>
                          </a:solidFill>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1800" b="0" u="none" strike="noStrike" dirty="0">
                          <a:solidFill>
                            <a:srgbClr val="000000"/>
                          </a:solidFill>
                          <a:effectLst/>
                        </a:rPr>
                        <a:t>Liu, </a:t>
                      </a:r>
                      <a:r>
                        <a:rPr lang="en-US" sz="1800" b="0" u="none" strike="noStrike" dirty="0" err="1">
                          <a:solidFill>
                            <a:srgbClr val="000000"/>
                          </a:solidFill>
                          <a:effectLst/>
                        </a:rPr>
                        <a:t>Baosheng</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u="none" strike="noStrike" dirty="0">
                          <a:solidFill>
                            <a:srgbClr val="000000"/>
                          </a:solidFill>
                          <a:effectLst/>
                        </a:rPr>
                        <a:t>Sep-21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56515923"/>
                  </a:ext>
                </a:extLst>
              </a:tr>
              <a:tr h="211328">
                <a:tc>
                  <a:txBody>
                    <a:bodyPr/>
                    <a:lstStyle/>
                    <a:p>
                      <a:pPr algn="ctr" fontAlgn="ctr"/>
                      <a:r>
                        <a:rPr lang="en-US" sz="1800" b="0" i="0" u="none" strike="noStrike" dirty="0">
                          <a:solidFill>
                            <a:srgbClr val="000000"/>
                          </a:solidFill>
                          <a:effectLst/>
                          <a:latin typeface="Calibri" panose="020F0502020204030204" pitchFamily="34" charset="0"/>
                        </a:rPr>
                        <a:t>11</a:t>
                      </a:r>
                    </a:p>
                  </a:txBody>
                  <a:tcPr marL="9525" marR="9525" marT="9525" marB="0" anchor="ctr"/>
                </a:tc>
                <a:tc>
                  <a:txBody>
                    <a:bodyPr/>
                    <a:lstStyle/>
                    <a:p>
                      <a:pPr algn="l" fontAlgn="t"/>
                      <a:r>
                        <a:rPr lang="en-US" sz="1800" b="0" i="0" u="none" strike="noStrike" dirty="0">
                          <a:solidFill>
                            <a:srgbClr val="000000"/>
                          </a:solidFill>
                          <a:effectLst/>
                          <a:latin typeface="Calibri" panose="020F0502020204030204" pitchFamily="34" charset="0"/>
                        </a:rPr>
                        <a:t>Yang, </a:t>
                      </a:r>
                      <a:r>
                        <a:rPr lang="en-US" sz="1800" b="0" i="0" u="none" strike="noStrike" dirty="0" err="1">
                          <a:solidFill>
                            <a:srgbClr val="000000"/>
                          </a:solidFill>
                          <a:effectLst/>
                          <a:latin typeface="Calibri" panose="020F0502020204030204" pitchFamily="34" charset="0"/>
                        </a:rPr>
                        <a:t>Yunpeng</a:t>
                      </a:r>
                      <a:endParaRPr lang="en-US" sz="1800" b="0" i="0" u="none" strike="noStrike" dirty="0">
                        <a:solidFill>
                          <a:srgbClr val="000000"/>
                        </a:solidFill>
                        <a:effectLst/>
                        <a:latin typeface="Calibri" panose="020F0502020204030204" pitchFamily="34" charset="0"/>
                      </a:endParaRPr>
                    </a:p>
                  </a:txBody>
                  <a:tcPr marL="9525" marR="9525" marT="9525" marB="0"/>
                </a:tc>
                <a:tc>
                  <a:txBody>
                    <a:bodyPr/>
                    <a:lstStyle/>
                    <a:p>
                      <a:pPr algn="l" fontAlgn="t"/>
                      <a:r>
                        <a:rPr lang="en-US" sz="1800" b="0" i="0" u="none" strike="noStrike" dirty="0" err="1">
                          <a:solidFill>
                            <a:srgbClr val="000000"/>
                          </a:solidFill>
                          <a:effectLst/>
                          <a:latin typeface="Calibri" panose="020F0502020204030204" pitchFamily="34" charset="0"/>
                        </a:rPr>
                        <a:t>Pulian</a:t>
                      </a:r>
                      <a:r>
                        <a:rPr lang="en-US" sz="1800" b="0" i="0" u="none" strike="noStrike" dirty="0">
                          <a:solidFill>
                            <a:srgbClr val="000000"/>
                          </a:solidFill>
                          <a:effectLst/>
                          <a:latin typeface="Calibri" panose="020F0502020204030204" pitchFamily="34" charset="0"/>
                        </a:rPr>
                        <a:t> Technology</a:t>
                      </a:r>
                    </a:p>
                  </a:txBody>
                  <a:tcPr marL="9525" marR="9525" marT="9525" marB="0"/>
                </a:tc>
                <a:tc>
                  <a:txBody>
                    <a:bodyPr/>
                    <a:lstStyle/>
                    <a:p>
                      <a:pPr algn="r" fontAlgn="b"/>
                      <a:r>
                        <a:rPr lang="en-US" sz="1800" b="0" i="0" u="none" strike="noStrike" dirty="0">
                          <a:solidFill>
                            <a:srgbClr val="000000"/>
                          </a:solidFill>
                          <a:effectLst/>
                          <a:latin typeface="Calibri" panose="020F0502020204030204" pitchFamily="34" charset="0"/>
                        </a:rPr>
                        <a:t>Jan-24</a:t>
                      </a:r>
                    </a:p>
                  </a:txBody>
                  <a:tcPr marL="9525" marR="9525" marT="9525" marB="0" anchor="b"/>
                </a:tc>
                <a:tc>
                  <a:txBody>
                    <a:bodyPr/>
                    <a:lstStyle/>
                    <a:p>
                      <a:pPr algn="l" fontAlgn="b"/>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6391327"/>
                  </a:ext>
                </a:extLst>
              </a:tr>
            </a:tbl>
          </a:graphicData>
        </a:graphic>
      </p:graphicFrame>
      <p:sp>
        <p:nvSpPr>
          <p:cNvPr id="10" name="TextBox 9">
            <a:extLst>
              <a:ext uri="{FF2B5EF4-FFF2-40B4-BE49-F238E27FC236}">
                <a16:creationId xmlns:a16="http://schemas.microsoft.com/office/drawing/2014/main" id="{75EB9D69-0EB8-4030-3453-BD49EF2BA0EA}"/>
              </a:ext>
            </a:extLst>
          </p:cNvPr>
          <p:cNvSpPr txBox="1"/>
          <p:nvPr/>
        </p:nvSpPr>
        <p:spPr>
          <a:xfrm>
            <a:off x="914400" y="5519257"/>
            <a:ext cx="10361613" cy="338554"/>
          </a:xfrm>
          <a:prstGeom prst="rect">
            <a:avLst/>
          </a:prstGeom>
          <a:noFill/>
        </p:spPr>
        <p:txBody>
          <a:bodyPr wrap="square" rtlCol="0">
            <a:spAutoFit/>
          </a:bodyPr>
          <a:lstStyle/>
          <a:p>
            <a:r>
              <a:rPr lang="en-US" sz="1600" dirty="0">
                <a:solidFill>
                  <a:schemeClr val="tx1"/>
                </a:solidFill>
              </a:rPr>
              <a:t>Updated July 14, 2024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
          <p:cNvSpPr>
            <a:spLocks noGrp="1" noChangeArrowheads="1"/>
          </p:cNvSpPr>
          <p:nvPr>
            <p:ph type="title"/>
          </p:nvPr>
        </p:nvSpPr>
        <p:spPr>
          <a:xfrm>
            <a:off x="914401" y="685801"/>
            <a:ext cx="10361084" cy="609599"/>
          </a:xfrm>
        </p:spPr>
        <p:txBody>
          <a:bodyPr vert="horz" wrap="square" lIns="69056" tIns="34529" rIns="69056" bIns="34529" numCol="1" anchor="ctr" anchorCtr="0" compatLnSpc="1">
            <a:prstTxWarp prst="textNoShape">
              <a:avLst/>
            </a:prstTxWarp>
          </a:bodyPr>
          <a:lstStyle/>
          <a:p>
            <a:pPr eaLnBrk="1" hangingPunct="1"/>
            <a:r>
              <a:rPr lang="en-US" dirty="0"/>
              <a:t>2020 – 2023 Historical Attendance</a:t>
            </a:r>
          </a:p>
        </p:txBody>
      </p:sp>
      <p:sp>
        <p:nvSpPr>
          <p:cNvPr id="8199" name="Rectangle 3"/>
          <p:cNvSpPr>
            <a:spLocks noGrp="1" noChangeArrowheads="1"/>
          </p:cNvSpPr>
          <p:nvPr>
            <p:ph sz="half" idx="1"/>
          </p:nvPr>
        </p:nvSpPr>
        <p:spPr>
          <a:xfrm>
            <a:off x="914401" y="1411175"/>
            <a:ext cx="5181600" cy="4754092"/>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600" dirty="0"/>
              <a:t>2020</a:t>
            </a:r>
          </a:p>
          <a:p>
            <a:pPr marL="340519" lvl="1" indent="-84535" defTabSz="685800">
              <a:lnSpc>
                <a:spcPct val="90000"/>
              </a:lnSpc>
              <a:tabLst>
                <a:tab pos="5529263" algn="r"/>
              </a:tabLst>
            </a:pPr>
            <a:r>
              <a:rPr lang="en-US" sz="1600" dirty="0"/>
              <a:t>335 – Person - Irvine </a:t>
            </a:r>
            <a:r>
              <a:rPr lang="en-US" sz="1600" dirty="0">
                <a:solidFill>
                  <a:schemeClr val="tx1"/>
                </a:solidFill>
              </a:rPr>
              <a:t>($1622; </a:t>
            </a:r>
            <a:r>
              <a:rPr lang="en-US" sz="1600" dirty="0"/>
              <a:t> </a:t>
            </a:r>
            <a:r>
              <a:rPr lang="en-US" sz="1600" dirty="0">
                <a:solidFill>
                  <a:srgbClr val="FF0000"/>
                </a:solidFill>
              </a:rPr>
              <a:t>-$3,648</a:t>
            </a:r>
            <a:r>
              <a:rPr lang="en-US" sz="1600" dirty="0"/>
              <a:t>)</a:t>
            </a:r>
          </a:p>
          <a:p>
            <a:pPr marL="340519" lvl="1" indent="-84535" defTabSz="685800">
              <a:lnSpc>
                <a:spcPct val="90000"/>
              </a:lnSpc>
              <a:tabLst>
                <a:tab pos="5529263" algn="r"/>
              </a:tabLst>
            </a:pPr>
            <a:r>
              <a:rPr lang="en-US" sz="1600" dirty="0"/>
              <a:t>000 – Canceled [</a:t>
            </a:r>
            <a:r>
              <a:rPr lang="en-US" sz="1600" strike="sngStrike" dirty="0"/>
              <a:t>Warsaw</a:t>
            </a:r>
            <a:r>
              <a:rPr lang="en-US" sz="1600" dirty="0"/>
              <a:t>] ($1,500;  </a:t>
            </a:r>
            <a:r>
              <a:rPr lang="en-US" sz="1600" dirty="0">
                <a:solidFill>
                  <a:srgbClr val="FF0000"/>
                </a:solidFill>
              </a:rPr>
              <a:t>-$6,750</a:t>
            </a:r>
            <a:r>
              <a:rPr lang="en-US" sz="1600" dirty="0">
                <a:solidFill>
                  <a:schemeClr val="tx1"/>
                </a:solidFill>
              </a:rPr>
              <a:t>) </a:t>
            </a:r>
            <a:endParaRPr lang="en-US" sz="1600" dirty="0">
              <a:solidFill>
                <a:srgbClr val="FF0000"/>
              </a:solidFill>
            </a:endParaRPr>
          </a:p>
          <a:p>
            <a:pPr marL="340519" lvl="1" indent="-84535" defTabSz="685800">
              <a:lnSpc>
                <a:spcPct val="90000"/>
              </a:lnSpc>
              <a:tabLst>
                <a:tab pos="5529263" algn="r"/>
              </a:tabLst>
            </a:pPr>
            <a:r>
              <a:rPr lang="en-US" sz="1600" dirty="0"/>
              <a:t>NR – Virtual [</a:t>
            </a:r>
            <a:r>
              <a:rPr lang="en-US" sz="1600" strike="sngStrike" dirty="0"/>
              <a:t>Atlanta</a:t>
            </a:r>
            <a:r>
              <a:rPr lang="en-US" sz="1600" dirty="0"/>
              <a:t>] (0; </a:t>
            </a:r>
            <a:r>
              <a:rPr lang="en-US" sz="1600" dirty="0">
                <a:solidFill>
                  <a:srgbClr val="FF0000"/>
                </a:solidFill>
              </a:rPr>
              <a:t>-$25,000</a:t>
            </a:r>
            <a:r>
              <a:rPr lang="en-US" sz="1600" dirty="0">
                <a:solidFill>
                  <a:schemeClr val="tx1"/>
                </a:solidFill>
              </a:rPr>
              <a:t>)</a:t>
            </a:r>
            <a:endParaRPr lang="en-US" sz="1600" dirty="0"/>
          </a:p>
          <a:p>
            <a:pPr marL="170260" indent="-170260" defTabSz="685800">
              <a:lnSpc>
                <a:spcPct val="90000"/>
              </a:lnSpc>
              <a:tabLst>
                <a:tab pos="5529263" algn="r"/>
              </a:tabLst>
            </a:pPr>
            <a:r>
              <a:rPr lang="en-US" sz="1600" dirty="0"/>
              <a:t>2021</a:t>
            </a:r>
          </a:p>
          <a:p>
            <a:pPr marL="340519" lvl="1" indent="-84535" defTabSz="685800">
              <a:lnSpc>
                <a:spcPct val="90000"/>
              </a:lnSpc>
              <a:tabLst>
                <a:tab pos="5529263" algn="r"/>
              </a:tabLst>
            </a:pPr>
            <a:r>
              <a:rPr lang="en-US" sz="1600" dirty="0"/>
              <a:t> NR – Virtual [</a:t>
            </a:r>
            <a:r>
              <a:rPr lang="en-US" sz="1600" strike="sngStrike" dirty="0"/>
              <a:t>Irvine</a:t>
            </a:r>
            <a:r>
              <a:rPr lang="en-US" sz="1600" dirty="0"/>
              <a:t>] (0;  </a:t>
            </a:r>
            <a:r>
              <a:rPr lang="en-US" sz="1600" dirty="0">
                <a:solidFill>
                  <a:srgbClr val="FF0000"/>
                </a:solidFill>
              </a:rPr>
              <a:t>-$12,500</a:t>
            </a:r>
            <a:r>
              <a:rPr lang="en-US" sz="1600" dirty="0">
                <a:solidFill>
                  <a:schemeClr val="tx1"/>
                </a:solidFill>
              </a:rPr>
              <a:t>)</a:t>
            </a:r>
          </a:p>
          <a:p>
            <a:pPr marL="340519" lvl="1" indent="-84535" defTabSz="685800">
              <a:lnSpc>
                <a:spcPct val="90000"/>
              </a:lnSpc>
              <a:tabLst>
                <a:tab pos="5529263" algn="r"/>
              </a:tabLst>
            </a:pPr>
            <a:r>
              <a:rPr lang="en-US" sz="1600" dirty="0"/>
              <a:t> NR – Virtual [</a:t>
            </a:r>
            <a:r>
              <a:rPr lang="en-US" sz="1600" strike="sngStrike" dirty="0"/>
              <a:t>Panama</a:t>
            </a:r>
            <a:r>
              <a:rPr lang="en-US" sz="1600" dirty="0"/>
              <a:t>] </a:t>
            </a:r>
            <a:r>
              <a:rPr lang="en-US" sz="1600" dirty="0">
                <a:solidFill>
                  <a:schemeClr val="tx1"/>
                </a:solidFill>
              </a:rPr>
              <a:t>(0, 0)</a:t>
            </a:r>
          </a:p>
          <a:p>
            <a:pPr marL="340519" lvl="1" indent="-84535" defTabSz="685800">
              <a:lnSpc>
                <a:spcPct val="90000"/>
              </a:lnSpc>
              <a:tabLst>
                <a:tab pos="5529263" algn="r"/>
              </a:tabLst>
            </a:pPr>
            <a:r>
              <a:rPr lang="en-US" sz="1600" dirty="0"/>
              <a:t> 497 – Virtual [</a:t>
            </a:r>
            <a:r>
              <a:rPr lang="en-US" sz="1600" strike="sngStrike" dirty="0"/>
              <a:t>Waikoloa</a:t>
            </a:r>
            <a:r>
              <a:rPr lang="en-US" sz="1600" dirty="0"/>
              <a:t>] (</a:t>
            </a:r>
            <a:r>
              <a:rPr lang="en-US" sz="1600" dirty="0">
                <a:solidFill>
                  <a:srgbClr val="FF0000"/>
                </a:solidFill>
              </a:rPr>
              <a:t>-$32,767; </a:t>
            </a:r>
            <a:r>
              <a:rPr lang="en-US" sz="1600" dirty="0"/>
              <a:t> $10,657)</a:t>
            </a:r>
          </a:p>
          <a:p>
            <a:pPr marL="170260" indent="-170260" defTabSz="685800">
              <a:lnSpc>
                <a:spcPct val="90000"/>
              </a:lnSpc>
              <a:tabLst>
                <a:tab pos="5529263" algn="r"/>
              </a:tabLst>
            </a:pPr>
            <a:r>
              <a:rPr lang="en-US" sz="1600" dirty="0"/>
              <a:t>2022</a:t>
            </a:r>
          </a:p>
          <a:p>
            <a:pPr marL="340519" lvl="1" indent="-84535" defTabSz="685800">
              <a:lnSpc>
                <a:spcPct val="90000"/>
              </a:lnSpc>
              <a:tabLst>
                <a:tab pos="5529263" algn="r"/>
              </a:tabLst>
            </a:pPr>
            <a:r>
              <a:rPr lang="en-US" sz="1600" dirty="0"/>
              <a:t> 600 – Virtual [</a:t>
            </a:r>
            <a:r>
              <a:rPr lang="en-US" sz="1600" strike="sngStrike" dirty="0"/>
              <a:t>Panama</a:t>
            </a:r>
            <a:r>
              <a:rPr lang="en-US" sz="1600" dirty="0"/>
              <a:t>] (0; $28,703)	</a:t>
            </a:r>
          </a:p>
          <a:p>
            <a:pPr marL="340519" lvl="1" indent="-84535" defTabSz="685800">
              <a:lnSpc>
                <a:spcPct val="90000"/>
              </a:lnSpc>
              <a:tabLst>
                <a:tab pos="5529263" algn="r"/>
              </a:tabLst>
            </a:pPr>
            <a:r>
              <a:rPr lang="en-US" sz="1600" dirty="0"/>
              <a:t> 527 – Virtual [</a:t>
            </a:r>
            <a:r>
              <a:rPr lang="en-US" sz="1600" strike="sngStrike" dirty="0"/>
              <a:t>Warsaw</a:t>
            </a:r>
            <a:r>
              <a:rPr lang="en-US" sz="1600" dirty="0"/>
              <a:t>] </a:t>
            </a:r>
            <a:r>
              <a:rPr lang="en-US" sz="1600" dirty="0">
                <a:solidFill>
                  <a:srgbClr val="FF0000"/>
                </a:solidFill>
              </a:rPr>
              <a:t>(-$67,324; </a:t>
            </a:r>
            <a:r>
              <a:rPr lang="en-US" sz="1600" dirty="0"/>
              <a:t> $208,230)</a:t>
            </a:r>
          </a:p>
          <a:p>
            <a:pPr marL="340519" lvl="1" indent="-84535" defTabSz="685800">
              <a:lnSpc>
                <a:spcPct val="90000"/>
              </a:lnSpc>
              <a:tabLst>
                <a:tab pos="5529263" algn="r"/>
              </a:tabLst>
            </a:pPr>
            <a:r>
              <a:rPr lang="en-US" sz="1600" dirty="0"/>
              <a:t> 499 (254/245) – Mixed - Waikoloa, ($23,324; $209,491)</a:t>
            </a:r>
          </a:p>
          <a:p>
            <a:pPr marL="0" indent="-144066" defTabSz="685800">
              <a:lnSpc>
                <a:spcPct val="90000"/>
              </a:lnSpc>
              <a:tabLst>
                <a:tab pos="5529263" algn="r"/>
              </a:tabLst>
            </a:pPr>
            <a:r>
              <a:rPr lang="en-US" sz="1800" dirty="0"/>
              <a:t>2023</a:t>
            </a:r>
          </a:p>
          <a:p>
            <a:pPr marL="400050" lvl="1" indent="-144066" defTabSz="685800">
              <a:lnSpc>
                <a:spcPct val="90000"/>
              </a:lnSpc>
              <a:tabLst>
                <a:tab pos="5529263" algn="r"/>
              </a:tabLst>
            </a:pPr>
            <a:r>
              <a:rPr lang="en-US" sz="1600" dirty="0"/>
              <a:t>605 (272/331) – Mixed Baltimore ($22,142; $110,497)</a:t>
            </a:r>
          </a:p>
          <a:p>
            <a:pPr marL="400050" lvl="1" indent="-144066" defTabSz="685800">
              <a:lnSpc>
                <a:spcPct val="90000"/>
              </a:lnSpc>
              <a:tabLst>
                <a:tab pos="5529263" algn="r"/>
              </a:tabLst>
            </a:pPr>
            <a:r>
              <a:rPr lang="en-US" sz="1600" dirty="0"/>
              <a:t>528 (248/280) – Mixed Orlando (</a:t>
            </a:r>
            <a:r>
              <a:rPr lang="en-US" sz="1600" dirty="0">
                <a:solidFill>
                  <a:srgbClr val="C00000"/>
                </a:solidFill>
              </a:rPr>
              <a:t>-$38,744.</a:t>
            </a:r>
            <a:r>
              <a:rPr lang="en-US" sz="1600" dirty="0"/>
              <a:t>; </a:t>
            </a:r>
            <a:r>
              <a:rPr lang="en-US" sz="1600" dirty="0">
                <a:solidFill>
                  <a:srgbClr val="C00000"/>
                </a:solidFill>
              </a:rPr>
              <a:t>-$24,566</a:t>
            </a:r>
            <a:r>
              <a:rPr lang="en-US" sz="1600" dirty="0"/>
              <a:t>)</a:t>
            </a:r>
          </a:p>
          <a:p>
            <a:pPr marL="400050" lvl="1" indent="-144066" defTabSz="685800">
              <a:lnSpc>
                <a:spcPct val="90000"/>
              </a:lnSpc>
              <a:tabLst>
                <a:tab pos="5529263" algn="r"/>
              </a:tabLst>
            </a:pPr>
            <a:r>
              <a:rPr lang="en-US" sz="1600" dirty="0"/>
              <a:t>536 (233/303) – Mixed Buckhead ($12,879; $34,070)</a:t>
            </a:r>
            <a:endParaRPr lang="en-US" sz="1600" dirty="0">
              <a:solidFill>
                <a:srgbClr val="FF0000"/>
              </a:solidFill>
            </a:endParaRPr>
          </a:p>
        </p:txBody>
      </p:sp>
      <p:sp>
        <p:nvSpPr>
          <p:cNvPr id="8200" name="Rectangle 4"/>
          <p:cNvSpPr>
            <a:spLocks noGrp="1" noChangeArrowheads="1"/>
          </p:cNvSpPr>
          <p:nvPr>
            <p:ph sz="half" idx="2"/>
          </p:nvPr>
        </p:nvSpPr>
        <p:spPr>
          <a:xfrm>
            <a:off x="5943600" y="1449141"/>
            <a:ext cx="5715000" cy="4716126"/>
          </a:xfrm>
        </p:spPr>
        <p:txBody>
          <a:bodyPr vert="horz" wrap="square" lIns="69056" tIns="34529" rIns="69056" bIns="34529" numCol="1" anchor="t" anchorCtr="0" compatLnSpc="1">
            <a:prstTxWarp prst="textNoShape">
              <a:avLst/>
            </a:prstTxWarp>
          </a:bodyPr>
          <a:lstStyle/>
          <a:p>
            <a:pPr marL="0" indent="-144065" defTabSz="685800">
              <a:lnSpc>
                <a:spcPct val="90000"/>
              </a:lnSpc>
              <a:tabLst>
                <a:tab pos="5529263" algn="r"/>
              </a:tabLst>
            </a:pPr>
            <a:r>
              <a:rPr lang="en-US" sz="2400" b="1" dirty="0"/>
              <a:t>  </a:t>
            </a:r>
            <a:r>
              <a:rPr lang="en-US" sz="2000" b="1" dirty="0"/>
              <a:t>2024</a:t>
            </a:r>
          </a:p>
          <a:p>
            <a:pPr marL="386954" lvl="1" indent="-130969" defTabSz="685800">
              <a:lnSpc>
                <a:spcPct val="90000"/>
              </a:lnSpc>
              <a:tabLst>
                <a:tab pos="5529263" algn="r"/>
              </a:tabLst>
            </a:pPr>
            <a:r>
              <a:rPr lang="en-US" sz="1800" dirty="0"/>
              <a:t>571 (222/349) – Mixed Panama ($15,740, </a:t>
            </a:r>
            <a:r>
              <a:rPr lang="en-US" altLang="en-US" sz="1800" dirty="0"/>
              <a:t>$24,287</a:t>
            </a:r>
            <a:r>
              <a:rPr lang="en-AU" sz="1800" dirty="0"/>
              <a:t>)</a:t>
            </a:r>
          </a:p>
          <a:p>
            <a:pPr marL="386954" lvl="1" indent="-130969" defTabSz="685800">
              <a:lnSpc>
                <a:spcPct val="90000"/>
              </a:lnSpc>
              <a:tabLst>
                <a:tab pos="5529263" algn="r"/>
              </a:tabLst>
            </a:pPr>
            <a:r>
              <a:rPr lang="en-AU" sz="1800" dirty="0"/>
              <a:t>631 (319/312) – Mixed Warsaw </a:t>
            </a:r>
            <a:r>
              <a:rPr lang="en-AU" sz="1800" dirty="0">
                <a:solidFill>
                  <a:srgbClr val="C00000"/>
                </a:solidFill>
              </a:rPr>
              <a:t>($-69,940</a:t>
            </a:r>
            <a:r>
              <a:rPr lang="en-AU" sz="1800" dirty="0"/>
              <a:t>, </a:t>
            </a:r>
            <a:r>
              <a:rPr lang="en-AU" sz="1800" dirty="0">
                <a:solidFill>
                  <a:srgbClr val="C00000"/>
                </a:solidFill>
              </a:rPr>
              <a:t>-$44,603</a:t>
            </a:r>
            <a:r>
              <a:rPr lang="en-AU" sz="1800" dirty="0">
                <a:solidFill>
                  <a:schemeClr val="tx1"/>
                </a:solidFill>
              </a:rPr>
              <a:t>)</a:t>
            </a:r>
          </a:p>
          <a:p>
            <a:pPr marL="386954" lvl="1" indent="-130969" defTabSz="685800">
              <a:lnSpc>
                <a:spcPct val="90000"/>
              </a:lnSpc>
              <a:tabLst>
                <a:tab pos="5529263" algn="r"/>
              </a:tabLst>
            </a:pPr>
            <a:r>
              <a:rPr lang="en-AU" sz="1800" dirty="0">
                <a:solidFill>
                  <a:schemeClr val="tx1"/>
                </a:solidFill>
              </a:rPr>
              <a:t>567 (277/290) – Mixed Waikoloa </a:t>
            </a:r>
            <a:r>
              <a:rPr lang="en-AU" sz="1800" dirty="0">
                <a:solidFill>
                  <a:srgbClr val="C00000"/>
                </a:solidFill>
              </a:rPr>
              <a:t>($-60,990, -80,802)</a:t>
            </a:r>
            <a:endParaRPr lang="en-AU" sz="1800" dirty="0"/>
          </a:p>
          <a:p>
            <a:pPr marL="386954" lvl="1" indent="-130969" defTabSz="685800">
              <a:lnSpc>
                <a:spcPct val="90000"/>
              </a:lnSpc>
              <a:tabLst>
                <a:tab pos="5529263" algn="r"/>
              </a:tabLst>
            </a:pPr>
            <a:endParaRPr lang="en-AU" sz="1800" dirty="0"/>
          </a:p>
          <a:p>
            <a:pPr marL="386954" lvl="1" indent="-130969" defTabSz="685800">
              <a:lnSpc>
                <a:spcPct val="90000"/>
              </a:lnSpc>
              <a:tabLst>
                <a:tab pos="5529263" algn="r"/>
              </a:tabLst>
            </a:pPr>
            <a:endParaRPr lang="en-US" sz="1600" dirty="0"/>
          </a:p>
        </p:txBody>
      </p:sp>
      <p:sp>
        <p:nvSpPr>
          <p:cNvPr id="8194" name="Rectangle 3"/>
          <p:cNvSpPr>
            <a:spLocks noGrp="1" noChangeArrowheads="1"/>
          </p:cNvSpPr>
          <p:nvPr>
            <p:ph type="dt" idx="10"/>
          </p:nvPr>
        </p:nvSpPr>
        <p:spPr bwMode="auto">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US"/>
              <a:t>November 2024</a:t>
            </a:r>
            <a:endParaRPr lang="en-GB" dirty="0"/>
          </a:p>
        </p:txBody>
      </p:sp>
      <p:sp>
        <p:nvSpPr>
          <p:cNvPr id="2" name="Footer Placeholder 1"/>
          <p:cNvSpPr>
            <a:spLocks noGrp="1"/>
          </p:cNvSpPr>
          <p:nvPr>
            <p:ph type="ftr" idx="11"/>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8" charset="0"/>
              <a:buNone/>
              <a:defRPr sz="1200" kern="1200">
                <a:solidFill>
                  <a:srgbClr val="000000"/>
                </a:solidFill>
                <a:latin typeface="Times New Roman" pitchFamily="18" charset="0"/>
                <a:ea typeface="Arial Unicode MS" pitchFamily="34" charset="-128"/>
                <a:cs typeface="Arial Unicode MS" pitchFamily="34" charset="-128"/>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a:lstStyle>
          <a:p>
            <a:pPr>
              <a:defRPr/>
            </a:pPr>
            <a:r>
              <a:rPr lang="en-GB"/>
              <a:t>Ben Rolfe (BCA);   Jon Rosdahl (Qualcomm)</a:t>
            </a:r>
            <a:endParaRPr lang="en-GB" dirty="0"/>
          </a:p>
        </p:txBody>
      </p:sp>
      <p:sp>
        <p:nvSpPr>
          <p:cNvPr id="8196" name="Rectangle 5"/>
          <p:cNvSpPr>
            <a:spLocks noGrp="1" noChangeArrowheads="1"/>
          </p:cNvSpPr>
          <p:nvPr>
            <p:ph type="sldNum" idx="12"/>
          </p:nvPr>
        </p:nvSpPr>
        <p:spPr/>
        <p:txBody>
          <a:bodyPr/>
          <a:lstStyle/>
          <a:p>
            <a:pPr>
              <a:defRPr/>
            </a:pPr>
            <a:r>
              <a:rPr lang="en-GB"/>
              <a:t>Slide </a:t>
            </a:r>
            <a:fld id="{3838B4BB-A4D0-4480-9F10-787314E25A66}" type="slidenum">
              <a:rPr lang="en-GB"/>
              <a:pPr>
                <a:defRPr/>
              </a:pPr>
              <a:t>25</a:t>
            </a:fld>
            <a:endParaRPr lang="en-GB"/>
          </a:p>
        </p:txBody>
      </p:sp>
      <p:sp>
        <p:nvSpPr>
          <p:cNvPr id="8201" name="Rectangle 5"/>
          <p:cNvSpPr>
            <a:spLocks noChangeArrowheads="1"/>
          </p:cNvSpPr>
          <p:nvPr/>
        </p:nvSpPr>
        <p:spPr bwMode="auto">
          <a:xfrm>
            <a:off x="9304738"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Tree>
    <p:extLst>
      <p:ext uri="{BB962C8B-B14F-4D97-AF65-F5344CB8AC3E}">
        <p14:creationId xmlns:p14="http://schemas.microsoft.com/office/powerpoint/2010/main" val="179058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F7F5592-0307-EAF6-3578-1106FFC7AA96}"/>
              </a:ext>
            </a:extLst>
          </p:cNvPr>
          <p:cNvSpPr>
            <a:spLocks noGrp="1"/>
          </p:cNvSpPr>
          <p:nvPr>
            <p:ph type="title"/>
          </p:nvPr>
        </p:nvSpPr>
        <p:spPr/>
        <p:txBody>
          <a:bodyPr/>
          <a:lstStyle/>
          <a:p>
            <a:pPr algn="ctr"/>
            <a:r>
              <a:rPr lang="en-US" dirty="0"/>
              <a:t>Historical </a:t>
            </a:r>
            <a:br>
              <a:rPr lang="en-US" dirty="0"/>
            </a:br>
            <a:r>
              <a:rPr lang="en-US" dirty="0"/>
              <a:t>Income/Expense reports</a:t>
            </a:r>
          </a:p>
        </p:txBody>
      </p:sp>
      <p:sp>
        <p:nvSpPr>
          <p:cNvPr id="11" name="Text Placeholder 10">
            <a:extLst>
              <a:ext uri="{FF2B5EF4-FFF2-40B4-BE49-F238E27FC236}">
                <a16:creationId xmlns:a16="http://schemas.microsoft.com/office/drawing/2014/main" id="{8FB49A56-6C18-A16C-122C-E0B8FD0FEE97}"/>
              </a:ext>
            </a:extLst>
          </p:cNvPr>
          <p:cNvSpPr>
            <a:spLocks noGrp="1"/>
          </p:cNvSpPr>
          <p:nvPr>
            <p:ph type="body" idx="1"/>
          </p:nvPr>
        </p:nvSpPr>
        <p:spPr/>
        <p:txBody>
          <a:bodyPr/>
          <a:lstStyle/>
          <a:p>
            <a:endParaRPr lang="en-US" dirty="0"/>
          </a:p>
        </p:txBody>
      </p:sp>
      <p:sp>
        <p:nvSpPr>
          <p:cNvPr id="7" name="Date Placeholder 6">
            <a:extLst>
              <a:ext uri="{FF2B5EF4-FFF2-40B4-BE49-F238E27FC236}">
                <a16:creationId xmlns:a16="http://schemas.microsoft.com/office/drawing/2014/main" id="{39540074-8719-D81E-96C7-B784AB82F112}"/>
              </a:ext>
            </a:extLst>
          </p:cNvPr>
          <p:cNvSpPr>
            <a:spLocks noGrp="1"/>
          </p:cNvSpPr>
          <p:nvPr>
            <p:ph type="dt" idx="10"/>
          </p:nvPr>
        </p:nvSpPr>
        <p:spPr/>
        <p:txBody>
          <a:bodyPr/>
          <a:lstStyle/>
          <a:p>
            <a:r>
              <a:rPr lang="en-US"/>
              <a:t>November 2024</a:t>
            </a:r>
            <a:endParaRPr lang="en-GB" dirty="0"/>
          </a:p>
        </p:txBody>
      </p:sp>
      <p:sp>
        <p:nvSpPr>
          <p:cNvPr id="8" name="Footer Placeholder 7">
            <a:extLst>
              <a:ext uri="{FF2B5EF4-FFF2-40B4-BE49-F238E27FC236}">
                <a16:creationId xmlns:a16="http://schemas.microsoft.com/office/drawing/2014/main" id="{346F32CE-7E7D-B602-3EF5-A23C0E1AFAF7}"/>
              </a:ext>
            </a:extLst>
          </p:cNvPr>
          <p:cNvSpPr>
            <a:spLocks noGrp="1"/>
          </p:cNvSpPr>
          <p:nvPr>
            <p:ph type="ftr" idx="11"/>
          </p:nvPr>
        </p:nvSpPr>
        <p:spPr/>
        <p:txBody>
          <a:bodyPr/>
          <a:lstStyle/>
          <a:p>
            <a:r>
              <a:rPr lang="en-GB"/>
              <a:t>Ben Rolfe (BCA);   Jon Rosdahl (Qualcomm)</a:t>
            </a:r>
            <a:endParaRPr lang="en-GB" dirty="0"/>
          </a:p>
        </p:txBody>
      </p:sp>
      <p:sp>
        <p:nvSpPr>
          <p:cNvPr id="9" name="Slide Number Placeholder 8">
            <a:extLst>
              <a:ext uri="{FF2B5EF4-FFF2-40B4-BE49-F238E27FC236}">
                <a16:creationId xmlns:a16="http://schemas.microsoft.com/office/drawing/2014/main" id="{A9465176-8190-569C-213D-7CAA7A2C2860}"/>
              </a:ext>
            </a:extLst>
          </p:cNvPr>
          <p:cNvSpPr>
            <a:spLocks noGrp="1"/>
          </p:cNvSpPr>
          <p:nvPr>
            <p:ph type="sldNum" idx="12"/>
          </p:nvPr>
        </p:nvSpPr>
        <p:spPr/>
        <p:txBody>
          <a:bodyPr/>
          <a:lstStyle/>
          <a:p>
            <a:r>
              <a:rPr lang="en-GB"/>
              <a:t>Slide </a:t>
            </a:r>
            <a:fld id="{69B99EC4-A1FB-4C79-B9A5-C1FFD5A90380}" type="slidenum">
              <a:rPr lang="en-GB" smtClean="0"/>
              <a:pPr/>
              <a:t>26</a:t>
            </a:fld>
            <a:endParaRPr lang="en-GB"/>
          </a:p>
        </p:txBody>
      </p:sp>
    </p:spTree>
    <p:extLst>
      <p:ext uri="{BB962C8B-B14F-4D97-AF65-F5344CB8AC3E}">
        <p14:creationId xmlns:p14="http://schemas.microsoft.com/office/powerpoint/2010/main" val="24684539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CEFCA-F99D-7E19-E3D5-86652401F66A}"/>
              </a:ext>
            </a:extLst>
          </p:cNvPr>
          <p:cNvSpPr>
            <a:spLocks noGrp="1"/>
          </p:cNvSpPr>
          <p:nvPr>
            <p:ph type="title"/>
          </p:nvPr>
        </p:nvSpPr>
        <p:spPr>
          <a:xfrm>
            <a:off x="914401" y="685801"/>
            <a:ext cx="10361084" cy="1065213"/>
          </a:xfrm>
        </p:spPr>
        <p:txBody>
          <a:bodyPr wrap="square" anchor="ctr">
            <a:normAutofit/>
          </a:bodyPr>
          <a:lstStyle/>
          <a:p>
            <a:r>
              <a:rPr lang="en-US" dirty="0"/>
              <a:t>2023 Meeting Final Session Budget Report</a:t>
            </a:r>
          </a:p>
        </p:txBody>
      </p:sp>
      <p:pic>
        <p:nvPicPr>
          <p:cNvPr id="7" name="Picture 6">
            <a:extLst>
              <a:ext uri="{FF2B5EF4-FFF2-40B4-BE49-F238E27FC236}">
                <a16:creationId xmlns:a16="http://schemas.microsoft.com/office/drawing/2014/main" id="{B6DF39B6-1EB1-2CB7-DA0E-D9805DBC666C}"/>
              </a:ext>
            </a:extLst>
          </p:cNvPr>
          <p:cNvPicPr>
            <a:picLocks noChangeAspect="1"/>
          </p:cNvPicPr>
          <p:nvPr/>
        </p:nvPicPr>
        <p:blipFill>
          <a:blip r:embed="rId2"/>
          <a:stretch>
            <a:fillRect/>
          </a:stretch>
        </p:blipFill>
        <p:spPr>
          <a:xfrm>
            <a:off x="2779626" y="1538724"/>
            <a:ext cx="6821574" cy="4862075"/>
          </a:xfrm>
          <a:prstGeom prst="rect">
            <a:avLst/>
          </a:prstGeom>
          <a:noFill/>
        </p:spPr>
      </p:pic>
      <p:sp>
        <p:nvSpPr>
          <p:cNvPr id="4" name="Slide Number Placeholder 3">
            <a:extLst>
              <a:ext uri="{FF2B5EF4-FFF2-40B4-BE49-F238E27FC236}">
                <a16:creationId xmlns:a16="http://schemas.microsoft.com/office/drawing/2014/main" id="{60F87296-A112-1DB7-0FD9-76D607A8E77C}"/>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27</a:t>
            </a:fld>
            <a:endParaRPr lang="en-GB"/>
          </a:p>
        </p:txBody>
      </p:sp>
      <p:sp>
        <p:nvSpPr>
          <p:cNvPr id="5" name="Footer Placeholder 4">
            <a:extLst>
              <a:ext uri="{FF2B5EF4-FFF2-40B4-BE49-F238E27FC236}">
                <a16:creationId xmlns:a16="http://schemas.microsoft.com/office/drawing/2014/main" id="{CF8AF579-3A06-B587-AD62-B219A4E48527}"/>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73B7781-1305-DF67-EAFF-9D955FAF803E}"/>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November 2024</a:t>
            </a:r>
            <a:endParaRPr lang="en-GB"/>
          </a:p>
        </p:txBody>
      </p:sp>
      <p:sp>
        <p:nvSpPr>
          <p:cNvPr id="8" name="TextBox 7">
            <a:extLst>
              <a:ext uri="{FF2B5EF4-FFF2-40B4-BE49-F238E27FC236}">
                <a16:creationId xmlns:a16="http://schemas.microsoft.com/office/drawing/2014/main" id="{3E75167D-0B70-23A4-DF4F-365544EA9B32}"/>
              </a:ext>
            </a:extLst>
          </p:cNvPr>
          <p:cNvSpPr txBox="1"/>
          <p:nvPr/>
        </p:nvSpPr>
        <p:spPr>
          <a:xfrm>
            <a:off x="9849293" y="5891362"/>
            <a:ext cx="1445685" cy="584775"/>
          </a:xfrm>
          <a:prstGeom prst="rect">
            <a:avLst/>
          </a:prstGeom>
          <a:noFill/>
        </p:spPr>
        <p:txBody>
          <a:bodyPr wrap="square" rtlCol="0">
            <a:spAutoFit/>
          </a:bodyPr>
          <a:lstStyle/>
          <a:p>
            <a:r>
              <a:rPr lang="en-US" sz="1600" dirty="0">
                <a:solidFill>
                  <a:schemeClr val="tx1"/>
                </a:solidFill>
              </a:rPr>
              <a:t>2023 Net: $175,589.11</a:t>
            </a:r>
          </a:p>
        </p:txBody>
      </p:sp>
    </p:spTree>
    <p:extLst>
      <p:ext uri="{BB962C8B-B14F-4D97-AF65-F5344CB8AC3E}">
        <p14:creationId xmlns:p14="http://schemas.microsoft.com/office/powerpoint/2010/main" val="1479312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dirty="0"/>
              <a:t>Income/ Expense Report </a:t>
            </a:r>
            <a:br>
              <a:rPr lang="en-US" sz="2000" dirty="0"/>
            </a:br>
            <a:r>
              <a:rPr lang="en-US" sz="2000" dirty="0"/>
              <a:t>Jan 1, 2023, </a:t>
            </a:r>
            <a:br>
              <a:rPr lang="en-US" sz="2000" dirty="0"/>
            </a:br>
            <a:r>
              <a:rPr lang="en-US" sz="2000" dirty="0"/>
              <a:t>to </a:t>
            </a:r>
            <a:br>
              <a:rPr lang="en-US" sz="2000" dirty="0"/>
            </a:br>
            <a:r>
              <a:rPr lang="en-US" sz="2000" dirty="0"/>
              <a:t>Dec 31, 2023</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November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28</a:t>
            </a:fld>
            <a:endParaRPr lang="en-GB"/>
          </a:p>
        </p:txBody>
      </p:sp>
      <p:pic>
        <p:nvPicPr>
          <p:cNvPr id="7" name="Picture 6">
            <a:extLst>
              <a:ext uri="{FF2B5EF4-FFF2-40B4-BE49-F238E27FC236}">
                <a16:creationId xmlns:a16="http://schemas.microsoft.com/office/drawing/2014/main" id="{B30A79C7-FBE1-DDA4-23F7-BEC0393A1038}"/>
              </a:ext>
            </a:extLst>
          </p:cNvPr>
          <p:cNvPicPr>
            <a:picLocks noChangeAspect="1"/>
          </p:cNvPicPr>
          <p:nvPr/>
        </p:nvPicPr>
        <p:blipFill>
          <a:blip r:embed="rId3"/>
          <a:stretch>
            <a:fillRect/>
          </a:stretch>
        </p:blipFill>
        <p:spPr>
          <a:xfrm>
            <a:off x="3657600" y="818882"/>
            <a:ext cx="5214687" cy="5581918"/>
          </a:xfrm>
          <a:prstGeom prst="rect">
            <a:avLst/>
          </a:prstGeom>
        </p:spPr>
      </p:pic>
    </p:spTree>
    <p:extLst>
      <p:ext uri="{BB962C8B-B14F-4D97-AF65-F5344CB8AC3E}">
        <p14:creationId xmlns:p14="http://schemas.microsoft.com/office/powerpoint/2010/main" val="2788348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C507033-F5FC-B985-D556-E363D1111939}"/>
              </a:ext>
            </a:extLst>
          </p:cNvPr>
          <p:cNvSpPr>
            <a:spLocks noGrp="1"/>
          </p:cNvSpPr>
          <p:nvPr>
            <p:ph type="title"/>
          </p:nvPr>
        </p:nvSpPr>
        <p:spPr>
          <a:xfrm>
            <a:off x="854713" y="646901"/>
            <a:ext cx="10361084" cy="609599"/>
          </a:xfrm>
        </p:spPr>
        <p:txBody>
          <a:bodyPr wrap="square" anchor="ctr">
            <a:normAutofit/>
          </a:bodyPr>
          <a:lstStyle/>
          <a:p>
            <a:r>
              <a:rPr lang="en-US" dirty="0"/>
              <a:t>2023 Income/Expense Report</a:t>
            </a:r>
          </a:p>
        </p:txBody>
      </p:sp>
      <p:sp>
        <p:nvSpPr>
          <p:cNvPr id="9" name="Slide Number Placeholder 8">
            <a:extLst>
              <a:ext uri="{FF2B5EF4-FFF2-40B4-BE49-F238E27FC236}">
                <a16:creationId xmlns:a16="http://schemas.microsoft.com/office/drawing/2014/main" id="{937B962B-7FB9-D341-5AFE-9DF3342CDBA9}"/>
              </a:ext>
            </a:extLst>
          </p:cNvPr>
          <p:cNvSpPr>
            <a:spLocks noGrp="1"/>
          </p:cNvSpPr>
          <p:nvPr>
            <p:ph type="sldNum" idx="12"/>
          </p:nvPr>
        </p:nvSpPr>
        <p:spPr>
          <a:xfrm>
            <a:off x="5793318" y="6475414"/>
            <a:ext cx="704849" cy="363537"/>
          </a:xfrm>
        </p:spPr>
        <p:txBody>
          <a:bodyPr wrap="square" anchor="t">
            <a:normAutofit/>
          </a:bodyPr>
          <a:lstStyle/>
          <a:p>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69B99EC4-A1FB-4C79-B9A5-C1FFD5A90380}"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endParaRPr>
          </a:p>
        </p:txBody>
      </p:sp>
      <p:sp>
        <p:nvSpPr>
          <p:cNvPr id="8" name="Footer Placeholder 7">
            <a:extLst>
              <a:ext uri="{FF2B5EF4-FFF2-40B4-BE49-F238E27FC236}">
                <a16:creationId xmlns:a16="http://schemas.microsoft.com/office/drawing/2014/main" id="{5F761487-FDFD-C3AE-8C9C-C48EC35E59CD}"/>
              </a:ext>
            </a:extLst>
          </p:cNvPr>
          <p:cNvSpPr>
            <a:spLocks noGrp="1"/>
          </p:cNvSpPr>
          <p:nvPr>
            <p:ph type="ftr" idx="14"/>
          </p:nvPr>
        </p:nvSpPr>
        <p:spPr>
          <a:xfrm>
            <a:off x="7391400" y="6566694"/>
            <a:ext cx="4246027" cy="180975"/>
          </a:xfrm>
        </p:spPr>
        <p:txBody>
          <a:bodyPr wrap="square" anchor="t">
            <a:normAutofit/>
          </a:bodyPr>
          <a:lstStyle/>
          <a:p>
            <a:pPr marL="0" marR="0" lvl="0" indent="0" algn="r"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7" name="Date Placeholder 6">
            <a:extLst>
              <a:ext uri="{FF2B5EF4-FFF2-40B4-BE49-F238E27FC236}">
                <a16:creationId xmlns:a16="http://schemas.microsoft.com/office/drawing/2014/main" id="{AFCDEF8E-FC62-D948-FCAA-9B8684D46CE9}"/>
              </a:ext>
            </a:extLst>
          </p:cNvPr>
          <p:cNvSpPr>
            <a:spLocks noGrp="1"/>
          </p:cNvSpPr>
          <p:nvPr>
            <p:ph type="dt" idx="15"/>
          </p:nvPr>
        </p:nvSpPr>
        <p:spPr>
          <a:xfrm>
            <a:off x="934657" y="297658"/>
            <a:ext cx="2499764" cy="273050"/>
          </a:xfrm>
        </p:spPr>
        <p:txBody>
          <a:bodyPr wrap="square" anchor="b">
            <a:normAutofit/>
          </a:bodyPr>
          <a:lstStyle/>
          <a:p>
            <a:pPr marL="0" marR="0" lvl="0" indent="0" algn="l" defTabSz="449263" rtl="0" eaLnBrk="0" fontAlgn="base" latinLnBrk="0" hangingPunct="0">
              <a:lnSpc>
                <a:spcPct val="90000"/>
              </a:lnSpc>
              <a:spcBef>
                <a:spcPct val="0"/>
              </a:spcBef>
              <a:spcAft>
                <a:spcPts val="60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800" b="1" i="0" u="none" strike="noStrike" kern="1200" cap="none" spc="0" normalizeH="0" baseline="0" noProof="0">
                <a:ln>
                  <a:noFill/>
                </a:ln>
                <a:solidFill>
                  <a:srgbClr val="000000"/>
                </a:solidFill>
                <a:effectLst/>
                <a:uLnTx/>
                <a:uFillTx/>
                <a:latin typeface="Times New Roman" pitchFamily="16" charset="0"/>
                <a:ea typeface="MS Gothic" charset="-128"/>
              </a:rPr>
              <a:t>November 2024</a:t>
            </a:r>
            <a:endParaRPr kumimoji="0" lang="en-GB" sz="1800" b="1" i="0" u="none" strike="noStrike" kern="1200" cap="none" spc="0" normalizeH="0" baseline="0" noProof="0">
              <a:ln>
                <a:noFill/>
              </a:ln>
              <a:solidFill>
                <a:srgbClr val="000000"/>
              </a:solidFill>
              <a:effectLst/>
              <a:uLnTx/>
              <a:uFillTx/>
              <a:latin typeface="Times New Roman" pitchFamily="16" charset="0"/>
              <a:ea typeface="MS Gothic" charset="-128"/>
            </a:endParaRPr>
          </a:p>
        </p:txBody>
      </p:sp>
      <p:graphicFrame>
        <p:nvGraphicFramePr>
          <p:cNvPr id="2" name="Object 1">
            <a:extLst>
              <a:ext uri="{FF2B5EF4-FFF2-40B4-BE49-F238E27FC236}">
                <a16:creationId xmlns:a16="http://schemas.microsoft.com/office/drawing/2014/main" id="{4EC11A89-FFF2-8376-2CD4-B0162B8206BC}"/>
              </a:ext>
            </a:extLst>
          </p:cNvPr>
          <p:cNvGraphicFramePr>
            <a:graphicFrameLocks noChangeAspect="1"/>
          </p:cNvGraphicFramePr>
          <p:nvPr/>
        </p:nvGraphicFramePr>
        <p:xfrm>
          <a:off x="440850" y="1447800"/>
          <a:ext cx="11097236" cy="4572000"/>
        </p:xfrm>
        <a:graphic>
          <a:graphicData uri="http://schemas.openxmlformats.org/presentationml/2006/ole">
            <mc:AlternateContent xmlns:mc="http://schemas.openxmlformats.org/markup-compatibility/2006">
              <mc:Choice xmlns:v="urn:schemas-microsoft-com:vml" Requires="v">
                <p:oleObj name="Worksheet" r:id="rId3" imgW="14306843" imgH="5010044" progId="Excel.Sheet.12">
                  <p:embed/>
                </p:oleObj>
              </mc:Choice>
              <mc:Fallback>
                <p:oleObj name="Worksheet" r:id="rId3" imgW="14306843" imgH="5010044" progId="Excel.Sheet.12">
                  <p:embed/>
                  <p:pic>
                    <p:nvPicPr>
                      <p:cNvPr id="2" name="Object 1">
                        <a:extLst>
                          <a:ext uri="{FF2B5EF4-FFF2-40B4-BE49-F238E27FC236}">
                            <a16:creationId xmlns:a16="http://schemas.microsoft.com/office/drawing/2014/main" id="{4EC11A89-FFF2-8376-2CD4-B0162B8206BC}"/>
                          </a:ext>
                        </a:extLst>
                      </p:cNvPr>
                      <p:cNvPicPr/>
                      <p:nvPr/>
                    </p:nvPicPr>
                    <p:blipFill>
                      <a:blip r:embed="rId4"/>
                      <a:stretch>
                        <a:fillRect/>
                      </a:stretch>
                    </p:blipFill>
                    <p:spPr>
                      <a:xfrm>
                        <a:off x="440850" y="1447800"/>
                        <a:ext cx="11097236" cy="4572000"/>
                      </a:xfrm>
                      <a:prstGeom prst="rect">
                        <a:avLst/>
                      </a:prstGeom>
                    </p:spPr>
                  </p:pic>
                </p:oleObj>
              </mc:Fallback>
            </mc:AlternateContent>
          </a:graphicData>
        </a:graphic>
      </p:graphicFrame>
    </p:spTree>
    <p:extLst>
      <p:ext uri="{BB962C8B-B14F-4D97-AF65-F5344CB8AC3E}">
        <p14:creationId xmlns:p14="http://schemas.microsoft.com/office/powerpoint/2010/main" val="65167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545A-3CB6-47F0-9D70-71B1C3FC6F76}"/>
              </a:ext>
            </a:extLst>
          </p:cNvPr>
          <p:cNvSpPr>
            <a:spLocks noGrp="1"/>
          </p:cNvSpPr>
          <p:nvPr>
            <p:ph type="title"/>
          </p:nvPr>
        </p:nvSpPr>
        <p:spPr>
          <a:xfrm>
            <a:off x="934657" y="738796"/>
            <a:ext cx="10392769" cy="1065213"/>
          </a:xfrm>
        </p:spPr>
        <p:txBody>
          <a:bodyPr/>
          <a:lstStyle/>
          <a:p>
            <a:r>
              <a:rPr lang="en-US" sz="2800" dirty="0"/>
              <a:t>802.11/.15 Joint Account Balance Overview </a:t>
            </a:r>
            <a:br>
              <a:rPr lang="en-US" sz="2800" dirty="0"/>
            </a:br>
            <a:r>
              <a:rPr lang="en-US" sz="2800" dirty="0"/>
              <a:t>November 09, 2024</a:t>
            </a:r>
          </a:p>
        </p:txBody>
      </p:sp>
      <p:sp>
        <p:nvSpPr>
          <p:cNvPr id="4" name="Slide Number Placeholder 3">
            <a:extLst>
              <a:ext uri="{FF2B5EF4-FFF2-40B4-BE49-F238E27FC236}">
                <a16:creationId xmlns:a16="http://schemas.microsoft.com/office/drawing/2014/main" id="{66E02D0D-E5A7-4B1E-B5B3-EAE7A4E5553F}"/>
              </a:ext>
            </a:extLst>
          </p:cNvPr>
          <p:cNvSpPr>
            <a:spLocks noGrp="1"/>
          </p:cNvSpPr>
          <p:nvPr>
            <p:ph type="sldNum" idx="12"/>
          </p:nvPr>
        </p:nvSpPr>
        <p:spPr/>
        <p:txBody>
          <a:bodyPr/>
          <a:lstStyle/>
          <a:p>
            <a:r>
              <a:rPr lang="en-GB"/>
              <a:t>Slide </a:t>
            </a:r>
            <a:fld id="{440F5867-744E-4AA6-B0ED-4C44D2DFBB7B}" type="slidenum">
              <a:rPr lang="en-GB" smtClean="0"/>
              <a:pPr/>
              <a:t>3</a:t>
            </a:fld>
            <a:endParaRPr lang="en-GB"/>
          </a:p>
        </p:txBody>
      </p:sp>
      <p:sp>
        <p:nvSpPr>
          <p:cNvPr id="5" name="Footer Placeholder 4">
            <a:extLst>
              <a:ext uri="{FF2B5EF4-FFF2-40B4-BE49-F238E27FC236}">
                <a16:creationId xmlns:a16="http://schemas.microsoft.com/office/drawing/2014/main" id="{2DD6078B-DBDA-4889-94F1-6E94654FE417}"/>
              </a:ext>
            </a:extLst>
          </p:cNvPr>
          <p:cNvSpPr>
            <a:spLocks noGrp="1"/>
          </p:cNvSpPr>
          <p:nvPr>
            <p:ph type="ftr" idx="14"/>
          </p:nvPr>
        </p:nvSpPr>
        <p:spPr/>
        <p:txBody>
          <a:bodyPr/>
          <a:lstStyle/>
          <a:p>
            <a:r>
              <a:rPr lang="en-GB"/>
              <a:t>Ben Rolfe (BCA);   Jon Rosdahl (Qualcomm)</a:t>
            </a:r>
          </a:p>
        </p:txBody>
      </p:sp>
      <p:sp>
        <p:nvSpPr>
          <p:cNvPr id="6" name="Date Placeholder 5">
            <a:extLst>
              <a:ext uri="{FF2B5EF4-FFF2-40B4-BE49-F238E27FC236}">
                <a16:creationId xmlns:a16="http://schemas.microsoft.com/office/drawing/2014/main" id="{6324E086-4ADE-4F6A-9A30-053B8040EDEC}"/>
              </a:ext>
            </a:extLst>
          </p:cNvPr>
          <p:cNvSpPr>
            <a:spLocks noGrp="1"/>
          </p:cNvSpPr>
          <p:nvPr>
            <p:ph type="dt" idx="15"/>
          </p:nvPr>
        </p:nvSpPr>
        <p:spPr/>
        <p:txBody>
          <a:bodyPr/>
          <a:lstStyle/>
          <a:p>
            <a:r>
              <a:rPr lang="en-US"/>
              <a:t>November 2024</a:t>
            </a:r>
            <a:endParaRPr lang="en-GB" dirty="0"/>
          </a:p>
        </p:txBody>
      </p:sp>
      <p:sp>
        <p:nvSpPr>
          <p:cNvPr id="18" name="TextBox 17">
            <a:extLst>
              <a:ext uri="{FF2B5EF4-FFF2-40B4-BE49-F238E27FC236}">
                <a16:creationId xmlns:a16="http://schemas.microsoft.com/office/drawing/2014/main" id="{C6C43CA6-452B-FED2-C5D1-883372BAB706}"/>
              </a:ext>
            </a:extLst>
          </p:cNvPr>
          <p:cNvSpPr txBox="1"/>
          <p:nvPr/>
        </p:nvSpPr>
        <p:spPr>
          <a:xfrm>
            <a:off x="1572641" y="3464721"/>
            <a:ext cx="9728283" cy="707886"/>
          </a:xfrm>
          <a:prstGeom prst="rect">
            <a:avLst/>
          </a:prstGeom>
          <a:noFill/>
        </p:spPr>
        <p:txBody>
          <a:bodyPr wrap="square" rtlCol="0">
            <a:spAutoFit/>
          </a:bodyPr>
          <a:lstStyle/>
          <a:p>
            <a:r>
              <a:rPr lang="en-US" sz="2000" dirty="0">
                <a:solidFill>
                  <a:schemeClr val="tx1"/>
                </a:solidFill>
              </a:rPr>
              <a:t>2026 Jan – Victoria – Deposits for Hotel and Conference Center paid = $26,896.37</a:t>
            </a:r>
          </a:p>
          <a:p>
            <a:r>
              <a:rPr lang="en-US" sz="2000" dirty="0">
                <a:solidFill>
                  <a:schemeClr val="tx1"/>
                </a:solidFill>
              </a:rPr>
              <a:t>2025 May – Warsaw – Deposit due Nov 15 – Payment pending receipt of Invoice</a:t>
            </a:r>
          </a:p>
        </p:txBody>
      </p:sp>
      <p:pic>
        <p:nvPicPr>
          <p:cNvPr id="8" name="Picture 7">
            <a:extLst>
              <a:ext uri="{FF2B5EF4-FFF2-40B4-BE49-F238E27FC236}">
                <a16:creationId xmlns:a16="http://schemas.microsoft.com/office/drawing/2014/main" id="{C3549B5E-CC59-14E6-840B-41A5AC83AE04}"/>
              </a:ext>
            </a:extLst>
          </p:cNvPr>
          <p:cNvPicPr>
            <a:picLocks noChangeAspect="1"/>
          </p:cNvPicPr>
          <p:nvPr/>
        </p:nvPicPr>
        <p:blipFill>
          <a:blip r:embed="rId3"/>
          <a:stretch>
            <a:fillRect/>
          </a:stretch>
        </p:blipFill>
        <p:spPr>
          <a:xfrm>
            <a:off x="934657" y="1989514"/>
            <a:ext cx="10512628" cy="1065212"/>
          </a:xfrm>
          <a:prstGeom prst="rect">
            <a:avLst/>
          </a:prstGeom>
        </p:spPr>
      </p:pic>
    </p:spTree>
    <p:extLst>
      <p:ext uri="{BB962C8B-B14F-4D97-AF65-F5344CB8AC3E}">
        <p14:creationId xmlns:p14="http://schemas.microsoft.com/office/powerpoint/2010/main" val="4047295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838200" y="2400300"/>
            <a:ext cx="1713706" cy="2057400"/>
          </a:xfrm>
        </p:spPr>
        <p:txBody>
          <a:bodyPr wrap="square" anchor="ctr">
            <a:normAutofit/>
          </a:bodyPr>
          <a:lstStyle/>
          <a:p>
            <a:r>
              <a:rPr lang="en-US" sz="2000"/>
              <a:t>Income/ Expense Report </a:t>
            </a:r>
            <a:br>
              <a:rPr lang="en-US" sz="2000"/>
            </a:br>
            <a:r>
              <a:rPr lang="en-US" sz="2000"/>
              <a:t>Jan 1, 2022, </a:t>
            </a:r>
            <a:br>
              <a:rPr lang="en-US" sz="2000"/>
            </a:br>
            <a:r>
              <a:rPr lang="en-US" sz="2000"/>
              <a:t>to </a:t>
            </a:r>
            <a:br>
              <a:rPr lang="en-US" sz="2000"/>
            </a:br>
            <a:r>
              <a:rPr lang="en-US" sz="2000"/>
              <a:t>Dec 31, 2022</a:t>
            </a:r>
            <a:endParaRPr lang="en-US" sz="2000" dirty="0"/>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November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30</a:t>
            </a:fld>
            <a:endParaRPr lang="en-GB"/>
          </a:p>
        </p:txBody>
      </p:sp>
      <p:pic>
        <p:nvPicPr>
          <p:cNvPr id="8" name="Picture 7">
            <a:extLst>
              <a:ext uri="{FF2B5EF4-FFF2-40B4-BE49-F238E27FC236}">
                <a16:creationId xmlns:a16="http://schemas.microsoft.com/office/drawing/2014/main" id="{D6E08A6D-126E-FB27-8F52-882FB7A64970}"/>
              </a:ext>
            </a:extLst>
          </p:cNvPr>
          <p:cNvPicPr>
            <a:picLocks noChangeAspect="1"/>
          </p:cNvPicPr>
          <p:nvPr/>
        </p:nvPicPr>
        <p:blipFill>
          <a:blip r:embed="rId3"/>
          <a:stretch>
            <a:fillRect/>
          </a:stretch>
        </p:blipFill>
        <p:spPr>
          <a:xfrm>
            <a:off x="3962400" y="738509"/>
            <a:ext cx="6400800" cy="5630334"/>
          </a:xfrm>
          <a:prstGeom prst="rect">
            <a:avLst/>
          </a:prstGeom>
        </p:spPr>
      </p:pic>
    </p:spTree>
    <p:extLst>
      <p:ext uri="{BB962C8B-B14F-4D97-AF65-F5344CB8AC3E}">
        <p14:creationId xmlns:p14="http://schemas.microsoft.com/office/powerpoint/2010/main" val="2891964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58A1A727-1A30-1691-ED94-F590896C8D0C}"/>
              </a:ext>
            </a:extLst>
          </p:cNvPr>
          <p:cNvSpPr>
            <a:spLocks noGrp="1"/>
          </p:cNvSpPr>
          <p:nvPr>
            <p:ph type="title"/>
          </p:nvPr>
        </p:nvSpPr>
        <p:spPr>
          <a:xfrm>
            <a:off x="914401" y="685801"/>
            <a:ext cx="10361084" cy="557911"/>
          </a:xfrm>
        </p:spPr>
        <p:txBody>
          <a:bodyPr wrap="square" anchor="ctr">
            <a:normAutofit fontScale="90000"/>
          </a:bodyPr>
          <a:lstStyle/>
          <a:p>
            <a:r>
              <a:rPr lang="en-US" dirty="0"/>
              <a:t>2022 Income/Expense Report</a:t>
            </a:r>
          </a:p>
        </p:txBody>
      </p:sp>
      <p:pic>
        <p:nvPicPr>
          <p:cNvPr id="10" name="Picture 9">
            <a:extLst>
              <a:ext uri="{FF2B5EF4-FFF2-40B4-BE49-F238E27FC236}">
                <a16:creationId xmlns:a16="http://schemas.microsoft.com/office/drawing/2014/main" id="{D3FF003F-EA21-7E5F-6F27-99DF415A44AF}"/>
              </a:ext>
            </a:extLst>
          </p:cNvPr>
          <p:cNvPicPr>
            <a:picLocks noChangeAspect="1"/>
          </p:cNvPicPr>
          <p:nvPr/>
        </p:nvPicPr>
        <p:blipFill>
          <a:blip r:embed="rId2"/>
          <a:stretch>
            <a:fillRect/>
          </a:stretch>
        </p:blipFill>
        <p:spPr>
          <a:xfrm>
            <a:off x="991689" y="1351663"/>
            <a:ext cx="10361084" cy="4972937"/>
          </a:xfrm>
          <a:prstGeom prst="rect">
            <a:avLst/>
          </a:prstGeom>
          <a:noFill/>
        </p:spPr>
      </p:pic>
      <p:sp>
        <p:nvSpPr>
          <p:cNvPr id="9" name="Slide Number Placeholder 8">
            <a:extLst>
              <a:ext uri="{FF2B5EF4-FFF2-40B4-BE49-F238E27FC236}">
                <a16:creationId xmlns:a16="http://schemas.microsoft.com/office/drawing/2014/main" id="{94FC48B5-B584-97DF-9819-92852004727C}"/>
              </a:ext>
            </a:extLst>
          </p:cNvPr>
          <p:cNvSpPr>
            <a:spLocks noGrp="1"/>
          </p:cNvSpPr>
          <p:nvPr>
            <p:ph type="sldNum" idx="12"/>
          </p:nvPr>
        </p:nvSpPr>
        <p:spPr>
          <a:xfrm>
            <a:off x="5793318" y="6475414"/>
            <a:ext cx="704849" cy="363537"/>
          </a:xfrm>
        </p:spPr>
        <p:txBody>
          <a:bodyPr wrap="square" anchor="t">
            <a:normAutofit/>
          </a:bodyPr>
          <a:lstStyle/>
          <a:p>
            <a:pPr>
              <a:spcAft>
                <a:spcPts val="600"/>
              </a:spcAft>
            </a:pPr>
            <a:r>
              <a:rPr lang="en-GB"/>
              <a:t>Slide </a:t>
            </a:r>
            <a:fld id="{69B99EC4-A1FB-4C79-B9A5-C1FFD5A90380}" type="slidenum">
              <a:rPr lang="en-GB" smtClean="0"/>
              <a:pPr>
                <a:spcAft>
                  <a:spcPts val="600"/>
                </a:spcAft>
              </a:pPr>
              <a:t>31</a:t>
            </a:fld>
            <a:endParaRPr lang="en-GB"/>
          </a:p>
        </p:txBody>
      </p:sp>
      <p:sp>
        <p:nvSpPr>
          <p:cNvPr id="8" name="Footer Placeholder 7">
            <a:extLst>
              <a:ext uri="{FF2B5EF4-FFF2-40B4-BE49-F238E27FC236}">
                <a16:creationId xmlns:a16="http://schemas.microsoft.com/office/drawing/2014/main" id="{34FD3310-AB78-9D07-C7EC-1A79E68242F6}"/>
              </a:ext>
            </a:extLst>
          </p:cNvPr>
          <p:cNvSpPr>
            <a:spLocks noGrp="1"/>
          </p:cNvSpPr>
          <p:nvPr>
            <p:ph type="ftr" idx="14"/>
          </p:nvPr>
        </p:nvSpPr>
        <p:spPr>
          <a:xfrm>
            <a:off x="7143757" y="6475414"/>
            <a:ext cx="4246027" cy="180975"/>
          </a:xfrm>
        </p:spPr>
        <p:txBody>
          <a:bodyPr wrap="square" anchor="t">
            <a:normAutofit/>
          </a:bodyPr>
          <a:lstStyle/>
          <a:p>
            <a:pPr>
              <a:lnSpc>
                <a:spcPct val="90000"/>
              </a:lnSpc>
              <a:spcAft>
                <a:spcPts val="600"/>
              </a:spcAft>
            </a:pPr>
            <a:r>
              <a:rPr lang="en-GB"/>
              <a:t>Ben Rolfe (BCA);   Jon Rosdahl (Qualcomm)</a:t>
            </a:r>
          </a:p>
        </p:txBody>
      </p:sp>
      <p:sp>
        <p:nvSpPr>
          <p:cNvPr id="7" name="Date Placeholder 6">
            <a:extLst>
              <a:ext uri="{FF2B5EF4-FFF2-40B4-BE49-F238E27FC236}">
                <a16:creationId xmlns:a16="http://schemas.microsoft.com/office/drawing/2014/main" id="{30490E8E-FE8E-02A8-E96F-6231C6AA8888}"/>
              </a:ext>
            </a:extLst>
          </p:cNvPr>
          <p:cNvSpPr>
            <a:spLocks noGrp="1"/>
          </p:cNvSpPr>
          <p:nvPr>
            <p:ph type="dt" idx="15"/>
          </p:nvPr>
        </p:nvSpPr>
        <p:spPr>
          <a:xfrm>
            <a:off x="914401" y="304800"/>
            <a:ext cx="2499764" cy="273050"/>
          </a:xfrm>
        </p:spPr>
        <p:txBody>
          <a:bodyPr wrap="square" anchor="b">
            <a:normAutofit/>
          </a:bodyPr>
          <a:lstStyle/>
          <a:p>
            <a:pPr>
              <a:lnSpc>
                <a:spcPct val="90000"/>
              </a:lnSpc>
              <a:spcAft>
                <a:spcPts val="600"/>
              </a:spcAft>
            </a:pPr>
            <a:r>
              <a:rPr lang="en-US"/>
              <a:t>November 2024</a:t>
            </a:r>
            <a:endParaRPr lang="en-GB"/>
          </a:p>
        </p:txBody>
      </p:sp>
    </p:spTree>
    <p:extLst>
      <p:ext uri="{BB962C8B-B14F-4D97-AF65-F5344CB8AC3E}">
        <p14:creationId xmlns:p14="http://schemas.microsoft.com/office/powerpoint/2010/main" val="12666770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1676400" y="914400"/>
            <a:ext cx="1713706" cy="4477157"/>
          </a:xfrm>
        </p:spPr>
        <p:txBody>
          <a:bodyPr wrap="square" anchor="ctr">
            <a:normAutofit/>
          </a:bodyPr>
          <a:lstStyle/>
          <a:p>
            <a:r>
              <a:rPr lang="en-US" sz="2000" dirty="0"/>
              <a:t>Income/ Expense Report </a:t>
            </a:r>
            <a:br>
              <a:rPr lang="en-US" sz="2000" dirty="0"/>
            </a:br>
            <a:r>
              <a:rPr lang="en-US" sz="2000" dirty="0"/>
              <a:t>Jan 1, 2021, to </a:t>
            </a:r>
            <a:br>
              <a:rPr lang="en-US" sz="2000" dirty="0"/>
            </a:br>
            <a:r>
              <a:rPr lang="en-US" sz="2000" dirty="0"/>
              <a:t>Dec 31, 2021</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a:xfrm>
            <a:off x="2315383" y="325675"/>
            <a:ext cx="1874823" cy="273050"/>
          </a:xfrm>
        </p:spPr>
        <p:txBody>
          <a:bodyPr wrap="square" anchor="b">
            <a:normAutofit/>
          </a:bodyPr>
          <a:lstStyle/>
          <a:p>
            <a:pPr>
              <a:lnSpc>
                <a:spcPct val="90000"/>
              </a:lnSpc>
              <a:spcAft>
                <a:spcPts val="600"/>
              </a:spcAft>
            </a:pPr>
            <a:r>
              <a:rPr lang="en-US"/>
              <a:t>November 2024</a:t>
            </a:r>
            <a:endParaRPr lang="en-GB"/>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a:xfrm>
            <a:off x="7167570" y="6475414"/>
            <a:ext cx="2898768" cy="180975"/>
          </a:xfrm>
        </p:spPr>
        <p:txBody>
          <a:bodyPr wrap="square" anchor="t">
            <a:normAutofit/>
          </a:bodyPr>
          <a:lstStyle/>
          <a:p>
            <a:pPr>
              <a:lnSpc>
                <a:spcPct val="90000"/>
              </a:lnSpc>
              <a:spcAft>
                <a:spcPts val="600"/>
              </a:spcAft>
            </a:pPr>
            <a:r>
              <a:rPr lang="en-GB"/>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a:xfrm>
            <a:off x="5868989" y="6475414"/>
            <a:ext cx="528637" cy="363537"/>
          </a:xfrm>
        </p:spPr>
        <p:txBody>
          <a:bodyPr wrap="square" anchor="t">
            <a:normAutofit/>
          </a:bodyPr>
          <a:lstStyle/>
          <a:p>
            <a:pPr>
              <a:spcAft>
                <a:spcPts val="600"/>
              </a:spcAft>
            </a:pPr>
            <a:r>
              <a:rPr lang="en-GB"/>
              <a:t>Slide </a:t>
            </a:r>
            <a:fld id="{440F5867-744E-4AA6-B0ED-4C44D2DFBB7B}" type="slidenum">
              <a:rPr lang="en-GB" smtClean="0"/>
              <a:pPr>
                <a:spcAft>
                  <a:spcPts val="600"/>
                </a:spcAft>
              </a:pPr>
              <a:t>32</a:t>
            </a:fld>
            <a:endParaRPr lang="en-GB"/>
          </a:p>
        </p:txBody>
      </p:sp>
      <p:graphicFrame>
        <p:nvGraphicFramePr>
          <p:cNvPr id="3" name="Table 2">
            <a:extLst>
              <a:ext uri="{FF2B5EF4-FFF2-40B4-BE49-F238E27FC236}">
                <a16:creationId xmlns:a16="http://schemas.microsoft.com/office/drawing/2014/main" id="{00D6DCDF-0F6A-69A7-F06F-1BED925FF2F1}"/>
              </a:ext>
            </a:extLst>
          </p:cNvPr>
          <p:cNvGraphicFramePr>
            <a:graphicFrameLocks noGrp="1"/>
          </p:cNvGraphicFramePr>
          <p:nvPr>
            <p:extLst>
              <p:ext uri="{D42A27DB-BD31-4B8C-83A1-F6EECF244321}">
                <p14:modId xmlns:p14="http://schemas.microsoft.com/office/powerpoint/2010/main" val="2962430159"/>
              </p:ext>
            </p:extLst>
          </p:nvPr>
        </p:nvGraphicFramePr>
        <p:xfrm>
          <a:off x="3886200" y="1524000"/>
          <a:ext cx="6180138" cy="3505200"/>
        </p:xfrm>
        <a:graphic>
          <a:graphicData uri="http://schemas.openxmlformats.org/drawingml/2006/table">
            <a:tbl>
              <a:tblPr/>
              <a:tblGrid>
                <a:gridCol w="4236385">
                  <a:extLst>
                    <a:ext uri="{9D8B030D-6E8A-4147-A177-3AD203B41FA5}">
                      <a16:colId xmlns:a16="http://schemas.microsoft.com/office/drawing/2014/main" val="1517737868"/>
                    </a:ext>
                  </a:extLst>
                </a:gridCol>
                <a:gridCol w="1943753">
                  <a:extLst>
                    <a:ext uri="{9D8B030D-6E8A-4147-A177-3AD203B41FA5}">
                      <a16:colId xmlns:a16="http://schemas.microsoft.com/office/drawing/2014/main" val="337856446"/>
                    </a:ext>
                  </a:extLst>
                </a:gridCol>
              </a:tblGrid>
              <a:tr h="416176">
                <a:tc>
                  <a:txBody>
                    <a:bodyPr/>
                    <a:lstStyle/>
                    <a:p>
                      <a:pPr algn="ctr" fontAlgn="b"/>
                      <a:r>
                        <a:rPr lang="en-US" sz="2000" b="1" i="0" u="none" strike="noStrike">
                          <a:solidFill>
                            <a:srgbClr val="000000"/>
                          </a:solidFill>
                          <a:effectLst/>
                          <a:latin typeface="Calibri" panose="020F0502020204030204" pitchFamily="34" charset="0"/>
                        </a:rPr>
                        <a:t>Task</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US" sz="2000" b="1"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2371113682"/>
                  </a:ext>
                </a:extLst>
              </a:tr>
              <a:tr h="416176">
                <a:tc>
                  <a:txBody>
                    <a:bodyPr/>
                    <a:lstStyle/>
                    <a:p>
                      <a:pPr algn="l" fontAlgn="b"/>
                      <a:r>
                        <a:rPr lang="en-US" sz="2000" b="0" i="0" u="none" strike="noStrike" dirty="0">
                          <a:solidFill>
                            <a:srgbClr val="000000"/>
                          </a:solidFill>
                          <a:effectLst/>
                          <a:latin typeface="Calibri" panose="020F0502020204030204" pitchFamily="34" charset="0"/>
                        </a:rPr>
                        <a:t>S-50.30.100|Registrations</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l" fontAlgn="b"/>
                      <a:r>
                        <a:rPr lang="en-US" sz="2000" b="0" i="0" u="none" strike="noStrike">
                          <a:solidFill>
                            <a:srgbClr val="000000"/>
                          </a:solidFill>
                          <a:effectLst/>
                          <a:latin typeface="Calibri" panose="020F0502020204030204" pitchFamily="34" charset="0"/>
                        </a:rPr>
                        <a:t> $         26,610.00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183633979"/>
                  </a:ext>
                </a:extLst>
              </a:tr>
              <a:tr h="370365">
                <a:tc>
                  <a:txBody>
                    <a:bodyPr/>
                    <a:lstStyle/>
                    <a:p>
                      <a:pPr algn="l" fontAlgn="b"/>
                      <a:r>
                        <a:rPr lang="en-US" sz="2000" b="0" i="0" u="none" strike="noStrike" dirty="0">
                          <a:solidFill>
                            <a:srgbClr val="000000"/>
                          </a:solidFill>
                          <a:effectLst/>
                          <a:latin typeface="Calibri" panose="020F0502020204030204" pitchFamily="34" charset="0"/>
                        </a:rPr>
                        <a:t>S-50.40.100|CB Account Int.</a:t>
                      </a:r>
                    </a:p>
                  </a:txBody>
                  <a:tcPr marL="9525" marR="9525" marT="9525"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 $            1,213.96 </a:t>
                      </a:r>
                    </a:p>
                  </a:txBody>
                  <a:tcPr marL="9525" marR="9525" marT="9525" marB="0" anchor="b">
                    <a:lnL>
                      <a:noFill/>
                    </a:lnL>
                    <a:lnR>
                      <a:noFill/>
                    </a:lnR>
                    <a:lnT>
                      <a:noFill/>
                    </a:lnT>
                    <a:lnB>
                      <a:noFill/>
                    </a:lnB>
                  </a:tcPr>
                </a:tc>
                <a:extLst>
                  <a:ext uri="{0D108BD9-81ED-4DB2-BD59-A6C34878D82A}">
                    <a16:rowId xmlns:a16="http://schemas.microsoft.com/office/drawing/2014/main" val="3376278848"/>
                  </a:ext>
                </a:extLst>
              </a:tr>
              <a:tr h="398626">
                <a:tc>
                  <a:txBody>
                    <a:bodyPr/>
                    <a:lstStyle/>
                    <a:p>
                      <a:pPr algn="l" fontAlgn="b"/>
                      <a:r>
                        <a:rPr lang="en-US" sz="2000" b="0" i="0" u="none" strike="noStrike" dirty="0">
                          <a:solidFill>
                            <a:srgbClr val="000000"/>
                          </a:solidFill>
                          <a:effectLst/>
                          <a:latin typeface="Calibri" panose="020F0502020204030204" pitchFamily="34" charset="0"/>
                        </a:rPr>
                        <a:t>S-50.50.000|Other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38,437.50 </a:t>
                      </a:r>
                    </a:p>
                  </a:txBody>
                  <a:tcPr marL="9525" marR="9525" marT="9525" marB="0" anchor="b">
                    <a:lnL>
                      <a:noFill/>
                    </a:lnL>
                    <a:lnR>
                      <a:noFill/>
                    </a:lnR>
                    <a:lnT>
                      <a:noFill/>
                    </a:lnT>
                    <a:lnB>
                      <a:noFill/>
                    </a:lnB>
                  </a:tcPr>
                </a:tc>
                <a:extLst>
                  <a:ext uri="{0D108BD9-81ED-4DB2-BD59-A6C34878D82A}">
                    <a16:rowId xmlns:a16="http://schemas.microsoft.com/office/drawing/2014/main" val="3545106245"/>
                  </a:ext>
                </a:extLst>
              </a:tr>
              <a:tr h="733077">
                <a:tc>
                  <a:txBody>
                    <a:bodyPr/>
                    <a:lstStyle/>
                    <a:p>
                      <a:pPr algn="l" fontAlgn="b"/>
                      <a:r>
                        <a:rPr lang="en-US" sz="2000" b="0" i="0" u="none" strike="noStrike" dirty="0">
                          <a:solidFill>
                            <a:srgbClr val="000000"/>
                          </a:solidFill>
                          <a:effectLst/>
                          <a:latin typeface="Calibri" panose="020F0502020204030204" pitchFamily="34" charset="0"/>
                        </a:rPr>
                        <a:t>S-60.10.000.130|Financial Fees</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(2,416.80)</a:t>
                      </a:r>
                    </a:p>
                  </a:txBody>
                  <a:tcPr marL="9525" marR="9525" marT="9525" marB="0" anchor="b">
                    <a:lnL>
                      <a:noFill/>
                    </a:lnL>
                    <a:lnR>
                      <a:noFill/>
                    </a:lnR>
                    <a:lnT>
                      <a:noFill/>
                    </a:lnT>
                    <a:lnB>
                      <a:noFill/>
                    </a:lnB>
                  </a:tcPr>
                </a:tc>
                <a:extLst>
                  <a:ext uri="{0D108BD9-81ED-4DB2-BD59-A6C34878D82A}">
                    <a16:rowId xmlns:a16="http://schemas.microsoft.com/office/drawing/2014/main" val="451093876"/>
                  </a:ext>
                </a:extLst>
              </a:tr>
              <a:tr h="371690">
                <a:tc>
                  <a:txBody>
                    <a:bodyPr/>
                    <a:lstStyle/>
                    <a:p>
                      <a:pPr algn="l" fontAlgn="b"/>
                      <a:r>
                        <a:rPr lang="en-US" sz="2000" b="0" i="0" u="none" strike="noStrike">
                          <a:solidFill>
                            <a:srgbClr val="000000"/>
                          </a:solidFill>
                          <a:effectLst/>
                          <a:latin typeface="Calibri" panose="020F0502020204030204" pitchFamily="34" charset="0"/>
                        </a:rPr>
                        <a:t>S-60.10.000.135|Meeting Planner</a:t>
                      </a:r>
                    </a:p>
                  </a:txBody>
                  <a:tcPr marL="9525" marR="9525" marT="9525"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 $       (42,500.00)</a:t>
                      </a:r>
                    </a:p>
                  </a:txBody>
                  <a:tcPr marL="9525" marR="9525" marT="9525" marB="0" anchor="b">
                    <a:lnL>
                      <a:noFill/>
                    </a:lnL>
                    <a:lnR>
                      <a:noFill/>
                    </a:lnR>
                    <a:lnT>
                      <a:noFill/>
                    </a:lnT>
                    <a:lnB>
                      <a:noFill/>
                    </a:lnB>
                  </a:tcPr>
                </a:tc>
                <a:extLst>
                  <a:ext uri="{0D108BD9-81ED-4DB2-BD59-A6C34878D82A}">
                    <a16:rowId xmlns:a16="http://schemas.microsoft.com/office/drawing/2014/main" val="32589409"/>
                  </a:ext>
                </a:extLst>
              </a:tr>
              <a:tr h="382914">
                <a:tc>
                  <a:txBody>
                    <a:bodyPr/>
                    <a:lstStyle/>
                    <a:p>
                      <a:pPr algn="l" fontAlgn="b"/>
                      <a:r>
                        <a:rPr lang="en-US" sz="2000" b="0" i="0" u="none" strike="noStrike">
                          <a:solidFill>
                            <a:srgbClr val="000000"/>
                          </a:solidFill>
                          <a:effectLst/>
                          <a:latin typeface="Calibri" panose="020F0502020204030204" pitchFamily="34" charset="0"/>
                        </a:rPr>
                        <a:t>S-60.10.000.160|Miscellaneous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l" fontAlgn="b"/>
                      <a:r>
                        <a:rPr lang="en-US" sz="2000" b="0" i="0" u="none" strike="noStrike" dirty="0">
                          <a:solidFill>
                            <a:srgbClr val="000000"/>
                          </a:solidFill>
                          <a:effectLst/>
                          <a:latin typeface="Calibri" panose="020F0502020204030204" pitchFamily="34" charset="0"/>
                        </a:rPr>
                        <a:t> $         (2,531.66)</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9757103"/>
                  </a:ext>
                </a:extLst>
              </a:tr>
              <a:tr h="416176">
                <a:tc>
                  <a:txBody>
                    <a:bodyPr/>
                    <a:lstStyle/>
                    <a:p>
                      <a:pPr algn="r" fontAlgn="b"/>
                      <a:r>
                        <a:rPr lang="en-US" sz="20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l" fontAlgn="b"/>
                      <a:r>
                        <a:rPr lang="en-US" sz="2000" b="1" i="0" u="none" strike="noStrike" dirty="0">
                          <a:solidFill>
                            <a:srgbClr val="000000"/>
                          </a:solidFill>
                          <a:effectLst/>
                          <a:latin typeface="Calibri" panose="020F0502020204030204" pitchFamily="34" charset="0"/>
                        </a:rPr>
                        <a:t> $         18,813.00 </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2361924396"/>
                  </a:ext>
                </a:extLst>
              </a:tr>
            </a:tbl>
          </a:graphicData>
        </a:graphic>
      </p:graphicFrame>
    </p:spTree>
    <p:extLst>
      <p:ext uri="{BB962C8B-B14F-4D97-AF65-F5344CB8AC3E}">
        <p14:creationId xmlns:p14="http://schemas.microsoft.com/office/powerpoint/2010/main" val="1707231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CBC503-D770-4C55-8980-DBCC36A4BA6A}"/>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DA8AAD37-99A3-4903-AEF1-AF39E30DCF39}"/>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F19C930C-E97B-4A64-BAB5-5575B7FEFF72}"/>
              </a:ext>
            </a:extLst>
          </p:cNvPr>
          <p:cNvSpPr>
            <a:spLocks noGrp="1"/>
          </p:cNvSpPr>
          <p:nvPr>
            <p:ph type="sldNum" idx="12"/>
          </p:nvPr>
        </p:nvSpPr>
        <p:spPr/>
        <p:txBody>
          <a:bodyPr/>
          <a:lstStyle/>
          <a:p>
            <a:r>
              <a:rPr lang="en-GB"/>
              <a:t>Slide </a:t>
            </a:r>
            <a:fld id="{F5D8E26B-7BCF-4D25-9C89-0168A6618F18}" type="slidenum">
              <a:rPr lang="en-GB" smtClean="0"/>
              <a:pPr/>
              <a:t>33</a:t>
            </a:fld>
            <a:endParaRPr lang="en-GB"/>
          </a:p>
        </p:txBody>
      </p:sp>
      <p:graphicFrame>
        <p:nvGraphicFramePr>
          <p:cNvPr id="6" name="Table 5">
            <a:extLst>
              <a:ext uri="{FF2B5EF4-FFF2-40B4-BE49-F238E27FC236}">
                <a16:creationId xmlns:a16="http://schemas.microsoft.com/office/drawing/2014/main" id="{FFACD07F-4F89-4B13-8793-142F001678CB}"/>
              </a:ext>
            </a:extLst>
          </p:cNvPr>
          <p:cNvGraphicFramePr>
            <a:graphicFrameLocks noGrp="1"/>
          </p:cNvGraphicFramePr>
          <p:nvPr>
            <p:extLst>
              <p:ext uri="{D42A27DB-BD31-4B8C-83A1-F6EECF244321}">
                <p14:modId xmlns:p14="http://schemas.microsoft.com/office/powerpoint/2010/main" val="1104678809"/>
              </p:ext>
            </p:extLst>
          </p:nvPr>
        </p:nvGraphicFramePr>
        <p:xfrm>
          <a:off x="2438401" y="762000"/>
          <a:ext cx="7627938" cy="5486398"/>
        </p:xfrm>
        <a:graphic>
          <a:graphicData uri="http://schemas.openxmlformats.org/drawingml/2006/table">
            <a:tbl>
              <a:tblPr/>
              <a:tblGrid>
                <a:gridCol w="2236086">
                  <a:extLst>
                    <a:ext uri="{9D8B030D-6E8A-4147-A177-3AD203B41FA5}">
                      <a16:colId xmlns:a16="http://schemas.microsoft.com/office/drawing/2014/main" val="2609577541"/>
                    </a:ext>
                  </a:extLst>
                </a:gridCol>
                <a:gridCol w="278513">
                  <a:extLst>
                    <a:ext uri="{9D8B030D-6E8A-4147-A177-3AD203B41FA5}">
                      <a16:colId xmlns:a16="http://schemas.microsoft.com/office/drawing/2014/main" val="1362287985"/>
                    </a:ext>
                  </a:extLst>
                </a:gridCol>
                <a:gridCol w="914400">
                  <a:extLst>
                    <a:ext uri="{9D8B030D-6E8A-4147-A177-3AD203B41FA5}">
                      <a16:colId xmlns:a16="http://schemas.microsoft.com/office/drawing/2014/main" val="2297634258"/>
                    </a:ext>
                  </a:extLst>
                </a:gridCol>
                <a:gridCol w="1295400">
                  <a:extLst>
                    <a:ext uri="{9D8B030D-6E8A-4147-A177-3AD203B41FA5}">
                      <a16:colId xmlns:a16="http://schemas.microsoft.com/office/drawing/2014/main" val="1336949653"/>
                    </a:ext>
                  </a:extLst>
                </a:gridCol>
                <a:gridCol w="1371600">
                  <a:extLst>
                    <a:ext uri="{9D8B030D-6E8A-4147-A177-3AD203B41FA5}">
                      <a16:colId xmlns:a16="http://schemas.microsoft.com/office/drawing/2014/main" val="2228910613"/>
                    </a:ext>
                  </a:extLst>
                </a:gridCol>
                <a:gridCol w="1531939">
                  <a:extLst>
                    <a:ext uri="{9D8B030D-6E8A-4147-A177-3AD203B41FA5}">
                      <a16:colId xmlns:a16="http://schemas.microsoft.com/office/drawing/2014/main" val="2142725968"/>
                    </a:ext>
                  </a:extLst>
                </a:gridCol>
              </a:tblGrid>
              <a:tr h="447339">
                <a:tc gridSpan="6">
                  <a:txBody>
                    <a:bodyPr/>
                    <a:lstStyle/>
                    <a:p>
                      <a:pPr algn="ctr" fontAlgn="b"/>
                      <a:r>
                        <a:rPr lang="en-US" sz="1800" b="1" i="0" u="none" strike="noStrike" dirty="0">
                          <a:effectLst/>
                          <a:latin typeface="Arial" panose="020B0604020202020204" pitchFamily="34" charset="0"/>
                        </a:rPr>
                        <a:t>2021 Meeting Income Statement – 2/28/2021</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46224498"/>
                  </a:ext>
                </a:extLst>
              </a:tr>
              <a:tr h="779236">
                <a:tc gridSpan="2">
                  <a:txBody>
                    <a:bodyPr/>
                    <a:lstStyle/>
                    <a:p>
                      <a:pPr algn="l" fontAlgn="b"/>
                      <a:r>
                        <a:rPr lang="en-US" sz="1600" b="1" i="0" u="none" strike="noStrike">
                          <a:effectLst/>
                          <a:latin typeface="Arial" panose="020B0604020202020204" pitchFamily="34" charset="0"/>
                        </a:rPr>
                        <a:t>Financial Row</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2021 Misc</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 </a:t>
                      </a:r>
                      <a:r>
                        <a:rPr lang="en-US" sz="1600" b="1" i="0" u="none" strike="noStrike" dirty="0" err="1">
                          <a:effectLst/>
                          <a:latin typeface="Arial" panose="020B0604020202020204" pitchFamily="34" charset="0"/>
                        </a:rPr>
                        <a:t>Misc</a:t>
                      </a:r>
                      <a:endParaRPr lang="en-US" sz="1600" b="1" i="0" u="none" strike="noStrike" dirty="0">
                        <a:effectLst/>
                        <a:latin typeface="Arial" panose="020B0604020202020204" pitchFamily="34" charset="0"/>
                      </a:endParaRP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2021-01 </a:t>
                      </a:r>
                    </a:p>
                    <a:p>
                      <a:pPr algn="r" fontAlgn="b"/>
                      <a:r>
                        <a:rPr lang="en-US" sz="1600" b="1" i="0" u="none" strike="noStrike" dirty="0">
                          <a:effectLst/>
                          <a:latin typeface="Arial" panose="020B0604020202020204" pitchFamily="34" charset="0"/>
                        </a:rPr>
                        <a:t>Irvine, CA</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2021-09 Waikoloa, HI</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Total</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161965854"/>
                  </a:ext>
                </a:extLst>
              </a:tr>
              <a:tr h="389618">
                <a:tc gridSpan="2">
                  <a:txBody>
                    <a:bodyPr/>
                    <a:lstStyle/>
                    <a:p>
                      <a:pPr algn="l" fontAlgn="b"/>
                      <a:r>
                        <a:rPr lang="en-US" sz="1600" b="1" i="0" u="none" strike="noStrike">
                          <a:effectLst/>
                          <a:latin typeface="Arial" panose="020B0604020202020204" pitchFamily="34" charset="0"/>
                        </a:rPr>
                        <a:t> </a:t>
                      </a:r>
                    </a:p>
                  </a:txBody>
                  <a:tcPr marL="9525" marR="9525" marT="9525" marB="0" anchor="b">
                    <a:lnL>
                      <a:noFill/>
                    </a:lnL>
                    <a:lnR>
                      <a:noFill/>
                    </a:lnR>
                    <a:lnT>
                      <a:noFill/>
                    </a:lnT>
                    <a:lnB>
                      <a:noFill/>
                    </a:lnB>
                    <a:solidFill>
                      <a:srgbClr val="D0D0D0"/>
                    </a:solidFill>
                  </a:tcPr>
                </a:tc>
                <a:tc hMerge="1">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dirty="0">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tc>
                  <a:txBody>
                    <a:bodyPr/>
                    <a:lstStyle/>
                    <a:p>
                      <a:pPr algn="r" fontAlgn="b"/>
                      <a:r>
                        <a:rPr lang="en-US" sz="1600" b="1" i="0" u="none" strike="noStrike">
                          <a:effectLst/>
                          <a:latin typeface="Arial" panose="020B0604020202020204" pitchFamily="34" charset="0"/>
                        </a:rPr>
                        <a:t>Amount</a:t>
                      </a:r>
                    </a:p>
                  </a:txBody>
                  <a:tcPr marL="9525" marR="9525" marT="9525" marB="0" anchor="b">
                    <a:lnL>
                      <a:noFill/>
                    </a:lnL>
                    <a:lnR>
                      <a:noFill/>
                    </a:lnR>
                    <a:lnT>
                      <a:noFill/>
                    </a:lnT>
                    <a:lnB>
                      <a:noFill/>
                    </a:lnB>
                    <a:solidFill>
                      <a:srgbClr val="D0D0D0"/>
                    </a:solidFill>
                  </a:tcPr>
                </a:tc>
                <a:extLst>
                  <a:ext uri="{0D108BD9-81ED-4DB2-BD59-A6C34878D82A}">
                    <a16:rowId xmlns:a16="http://schemas.microsoft.com/office/drawing/2014/main" val="3804380122"/>
                  </a:ext>
                </a:extLst>
              </a:tr>
              <a:tr h="389618">
                <a:tc gridSpan="3">
                  <a:txBody>
                    <a:bodyPr/>
                    <a:lstStyle/>
                    <a:p>
                      <a:pPr algn="l" fontAlgn="ctr"/>
                      <a:r>
                        <a:rPr lang="en-US" sz="1600" b="1" i="0" u="none" strike="noStrike">
                          <a:solidFill>
                            <a:srgbClr val="000000"/>
                          </a:solidFill>
                          <a:effectLst/>
                          <a:latin typeface="Arial" panose="020B0604020202020204" pitchFamily="34" charset="0"/>
                        </a:rPr>
                        <a:t>Ordinary Income/Expense</a:t>
                      </a:r>
                    </a:p>
                  </a:txBody>
                  <a:tcPr marL="9525" marR="9525" marT="9525" marB="0" anchor="ctr">
                    <a:lnL>
                      <a:noFill/>
                    </a:lnL>
                    <a:lnR>
                      <a:noFill/>
                    </a:lnR>
                    <a:lnT>
                      <a:noFill/>
                    </a:lnT>
                    <a:lnB>
                      <a:noFill/>
                    </a:lnB>
                  </a:tcPr>
                </a:tc>
                <a:tc hMerge="1">
                  <a:txBody>
                    <a:bodyPr/>
                    <a:lstStyle/>
                    <a:p>
                      <a:endParaRPr lang="en-US"/>
                    </a:p>
                  </a:txBody>
                  <a:tcPr/>
                </a:tc>
                <a:tc hMerge="1">
                  <a:txBody>
                    <a:bodyPr/>
                    <a:lstStyle/>
                    <a:p>
                      <a:pPr algn="l"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419145840"/>
                  </a:ext>
                </a:extLst>
              </a:tr>
              <a:tr h="389618">
                <a:tc>
                  <a:txBody>
                    <a:bodyPr/>
                    <a:lstStyle/>
                    <a:p>
                      <a:pPr algn="l" fontAlgn="b"/>
                      <a:r>
                        <a:rPr lang="en-US" sz="1600" b="1" i="0" u="none" strike="noStrike">
                          <a:solidFill>
                            <a:srgbClr val="000000"/>
                          </a:solidFill>
                          <a:effectLst/>
                          <a:latin typeface="Arial" panose="020B0604020202020204" pitchFamily="34" charset="0"/>
                        </a:rPr>
                        <a:t>Income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2008113164"/>
                  </a:ext>
                </a:extLst>
              </a:tr>
              <a:tr h="779236">
                <a:tc>
                  <a:txBody>
                    <a:bodyPr/>
                    <a:lstStyle/>
                    <a:p>
                      <a:pPr algn="l" fontAlgn="b"/>
                      <a:r>
                        <a:rPr lang="en-US" sz="1600" b="0" i="0" u="none" strike="noStrike">
                          <a:solidFill>
                            <a:srgbClr val="000000"/>
                          </a:solidFill>
                          <a:effectLst/>
                          <a:latin typeface="Arial" panose="020B0604020202020204" pitchFamily="34" charset="0"/>
                        </a:rPr>
                        <a:t>3.40 - IEEE CB Account Interest</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$256.32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860062584"/>
                  </a:ext>
                </a:extLst>
              </a:tr>
              <a:tr h="389618">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85725" marR="9525" marT="9525" marB="0" anchor="b">
                    <a:lnL>
                      <a:noFill/>
                    </a:lnL>
                    <a:lnR>
                      <a:noFill/>
                    </a:lnR>
                    <a:lnT w="6350" cap="flat" cmpd="sng" algn="ctr">
                      <a:solidFill>
                        <a:srgbClr val="C0C0C0"/>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059696262"/>
                  </a:ext>
                </a:extLst>
              </a:tr>
              <a:tr h="389618">
                <a:tc>
                  <a:txBody>
                    <a:bodyPr/>
                    <a:lstStyle/>
                    <a:p>
                      <a:pPr algn="l" fontAlgn="b"/>
                      <a:r>
                        <a:rPr lang="en-US" sz="1600" b="1" i="0" u="none" strike="noStrike">
                          <a:solidFill>
                            <a:srgbClr val="000000"/>
                          </a:solidFill>
                          <a:effectLst/>
                          <a:latin typeface="Arial" panose="020B0604020202020204" pitchFamily="34" charset="0"/>
                        </a:rPr>
                        <a:t>Expense</a:t>
                      </a:r>
                    </a:p>
                  </a:txBody>
                  <a:tcPr marL="85725" marR="9525" marT="9525" marB="0" anchor="b">
                    <a:lnL>
                      <a:noFill/>
                    </a:lnL>
                    <a:lnR>
                      <a:noFill/>
                    </a:lnR>
                    <a:lnT>
                      <a:noFill/>
                    </a:lnT>
                    <a:lnB>
                      <a:noFill/>
                    </a:lnB>
                  </a:tcPr>
                </a:tc>
                <a:tc gridSpan="2">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tc>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a16="http://schemas.microsoft.com/office/drawing/2014/main" val="1169524893"/>
                  </a:ext>
                </a:extLst>
              </a:tr>
              <a:tr h="753261">
                <a:tc>
                  <a:txBody>
                    <a:bodyPr/>
                    <a:lstStyle/>
                    <a:p>
                      <a:pPr algn="l" fontAlgn="b"/>
                      <a:r>
                        <a:rPr lang="en-US" sz="1600" b="0" i="0" u="none" strike="noStrike">
                          <a:solidFill>
                            <a:srgbClr val="000000"/>
                          </a:solidFill>
                          <a:effectLst/>
                          <a:latin typeface="Arial" panose="020B0604020202020204" pitchFamily="34" charset="0"/>
                        </a:rPr>
                        <a:t>4.13 - Meeting  Planner</a:t>
                      </a:r>
                    </a:p>
                  </a:txBody>
                  <a:tcPr marL="171450" marR="9525" marT="9525" marB="0" anchor="b">
                    <a:lnL>
                      <a:noFill/>
                    </a:lnL>
                    <a:lnR>
                      <a:noFill/>
                    </a:lnR>
                    <a:lnT>
                      <a:noFill/>
                    </a:lnT>
                    <a:lnB w="6350" cap="flat" cmpd="sng" algn="ctr">
                      <a:solidFill>
                        <a:srgbClr val="C0C0C0"/>
                      </a:solidFill>
                      <a:prstDash val="dot"/>
                      <a:round/>
                      <a:headEnd type="none" w="med" len="med"/>
                      <a:tailEnd type="none" w="med" len="med"/>
                    </a:lnB>
                  </a:tcPr>
                </a:tc>
                <a:tc gridSpan="2">
                  <a:txBody>
                    <a:bodyPr/>
                    <a:lstStyle/>
                    <a:p>
                      <a:pPr algn="r" fontAlgn="ctr"/>
                      <a:r>
                        <a:rPr lang="en-US" sz="1600" b="0" i="0" u="none" strike="noStrike">
                          <a:solidFill>
                            <a:srgbClr val="000000"/>
                          </a:solidFill>
                          <a:effectLst/>
                          <a:latin typeface="Arial" panose="020B0604020202020204" pitchFamily="34" charset="0"/>
                        </a:rPr>
                        <a:t>$0.00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hMerge="1">
                  <a:txBody>
                    <a:bodyPr/>
                    <a:lstStyle/>
                    <a:p>
                      <a:pPr algn="r" fontAlgn="ctr"/>
                      <a:endParaRPr lang="en-US" sz="1600" b="0" i="0" u="none" strike="noStrike">
                        <a:solidFill>
                          <a:srgbClr val="000000"/>
                        </a:solidFill>
                        <a:effectLst/>
                        <a:latin typeface="Arial" panose="020B0604020202020204" pitchFamily="34" charset="0"/>
                      </a:endParaRP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$12,500.00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600" b="0" i="0" u="none" strike="noStrike">
                          <a:solidFill>
                            <a:srgbClr val="000000"/>
                          </a:solidFill>
                          <a:effectLst/>
                          <a:latin typeface="Arial" panose="020B0604020202020204" pitchFamily="34" charset="0"/>
                        </a:rPr>
                        <a:t>$25,000.00 </a:t>
                      </a:r>
                    </a:p>
                  </a:txBody>
                  <a:tcPr marL="9525" marR="9525" marT="9525"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124501942"/>
                  </a:ext>
                </a:extLst>
              </a:tr>
              <a:tr h="389618">
                <a:tc>
                  <a:txBody>
                    <a:bodyPr/>
                    <a:lstStyle/>
                    <a:p>
                      <a:pPr algn="l" fontAlgn="b"/>
                      <a:r>
                        <a:rPr lang="en-US" sz="1600" b="1" i="0" u="none" strike="noStrike">
                          <a:solidFill>
                            <a:srgbClr val="000000"/>
                          </a:solidFill>
                          <a:effectLst/>
                          <a:latin typeface="Arial" panose="020B0604020202020204" pitchFamily="34" charset="0"/>
                        </a:rPr>
                        <a:t>Total - Expense</a:t>
                      </a:r>
                    </a:p>
                  </a:txBody>
                  <a:tcPr marL="85725" marR="9525" marT="9525"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gridSpan="2">
                  <a:txBody>
                    <a:bodyPr/>
                    <a:lstStyle/>
                    <a:p>
                      <a:pPr algn="r" fontAlgn="ctr"/>
                      <a:r>
                        <a:rPr lang="en-US" sz="1600" b="1" i="0" u="none" strike="noStrike">
                          <a:solidFill>
                            <a:srgbClr val="000000"/>
                          </a:solidFill>
                          <a:effectLst/>
                          <a:latin typeface="Arial" panose="020B0604020202020204" pitchFamily="34" charset="0"/>
                        </a:rPr>
                        <a:t>$0.00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$12,500.00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600" b="1" i="0" u="none" strike="noStrike">
                          <a:solidFill>
                            <a:srgbClr val="000000"/>
                          </a:solidFill>
                          <a:effectLst/>
                          <a:latin typeface="Arial" panose="020B0604020202020204" pitchFamily="34" charset="0"/>
                        </a:rPr>
                        <a:t>$25,000.00 </a:t>
                      </a:r>
                    </a:p>
                  </a:txBody>
                  <a:tcPr marL="9525" marR="9525" marT="9525"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15993720"/>
                  </a:ext>
                </a:extLst>
              </a:tr>
              <a:tr h="389618">
                <a:tc>
                  <a:txBody>
                    <a:bodyPr/>
                    <a:lstStyle/>
                    <a:p>
                      <a:pPr algn="l" fontAlgn="ctr"/>
                      <a:r>
                        <a:rPr lang="en-US" sz="1600" b="1" i="0" u="none" strike="noStrike">
                          <a:solidFill>
                            <a:srgbClr val="000000"/>
                          </a:solidFill>
                          <a:effectLst/>
                          <a:latin typeface="Arial" panose="020B0604020202020204" pitchFamily="34" charset="0"/>
                        </a:rPr>
                        <a:t>Net Income</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gridSpan="2">
                  <a:txBody>
                    <a:bodyPr/>
                    <a:lstStyle/>
                    <a:p>
                      <a:pPr algn="r" fontAlgn="ctr"/>
                      <a:r>
                        <a:rPr lang="en-US" sz="1600" b="1" i="0" u="none" strike="noStrike">
                          <a:solidFill>
                            <a:srgbClr val="000000"/>
                          </a:solidFill>
                          <a:effectLst/>
                          <a:latin typeface="Arial" panose="020B0604020202020204" pitchFamily="34" charset="0"/>
                        </a:rPr>
                        <a:t>$256.32 </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hMerge="1">
                  <a:txBody>
                    <a:bodyPr/>
                    <a:lstStyle/>
                    <a:p>
                      <a:pPr algn="r" fontAlgn="ctr"/>
                      <a:endParaRPr lang="en-US" sz="1600" b="1" i="0" u="none" strike="noStrike">
                        <a:solidFill>
                          <a:srgbClr val="000000"/>
                        </a:solidFill>
                        <a:effectLst/>
                        <a:latin typeface="Arial" panose="020B0604020202020204" pitchFamily="34" charset="0"/>
                      </a:endParaRP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a:solidFill>
                            <a:srgbClr val="000000"/>
                          </a:solidFill>
                          <a:effectLst/>
                          <a:latin typeface="Arial" panose="020B0604020202020204" pitchFamily="34" charset="0"/>
                        </a:rPr>
                        <a:t>($12,500.00)</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600" b="1" i="0" u="none" strike="noStrike" dirty="0">
                          <a:solidFill>
                            <a:srgbClr val="000000"/>
                          </a:solidFill>
                          <a:effectLst/>
                          <a:latin typeface="Arial" panose="020B0604020202020204" pitchFamily="34" charset="0"/>
                        </a:rPr>
                        <a:t>($24,743.68)</a:t>
                      </a:r>
                    </a:p>
                  </a:txBody>
                  <a:tcPr marL="9525" marR="9525" marT="9525"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3306084862"/>
                  </a:ext>
                </a:extLst>
              </a:tr>
            </a:tbl>
          </a:graphicData>
        </a:graphic>
      </p:graphicFrame>
    </p:spTree>
    <p:extLst>
      <p:ext uri="{BB962C8B-B14F-4D97-AF65-F5344CB8AC3E}">
        <p14:creationId xmlns:p14="http://schemas.microsoft.com/office/powerpoint/2010/main" val="4119905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r>
              <a:rPr lang="en-GB"/>
              <a:t>Slide </a:t>
            </a:r>
            <a:fld id="{F5D8E26B-7BCF-4D25-9C89-0168A6618F18}" type="slidenum">
              <a:rPr lang="en-GB" smtClean="0"/>
              <a:pPr/>
              <a:t>34</a:t>
            </a:fld>
            <a:endParaRPr lang="en-GB"/>
          </a:p>
        </p:txBody>
      </p:sp>
      <p:graphicFrame>
        <p:nvGraphicFramePr>
          <p:cNvPr id="9" name="Table 8">
            <a:extLst>
              <a:ext uri="{FF2B5EF4-FFF2-40B4-BE49-F238E27FC236}">
                <a16:creationId xmlns:a16="http://schemas.microsoft.com/office/drawing/2014/main" id="{C32C1CED-DCCF-4413-8B8F-6B5CF9270F06}"/>
              </a:ext>
            </a:extLst>
          </p:cNvPr>
          <p:cNvGraphicFramePr>
            <a:graphicFrameLocks noGrp="1"/>
          </p:cNvGraphicFramePr>
          <p:nvPr>
            <p:extLst>
              <p:ext uri="{D42A27DB-BD31-4B8C-83A1-F6EECF244321}">
                <p14:modId xmlns:p14="http://schemas.microsoft.com/office/powerpoint/2010/main" val="3308943161"/>
              </p:ext>
            </p:extLst>
          </p:nvPr>
        </p:nvGraphicFramePr>
        <p:xfrm>
          <a:off x="2209800" y="685800"/>
          <a:ext cx="8001002" cy="5638800"/>
        </p:xfrm>
        <a:graphic>
          <a:graphicData uri="http://schemas.openxmlformats.org/drawingml/2006/table">
            <a:tbl>
              <a:tblPr/>
              <a:tblGrid>
                <a:gridCol w="1725018">
                  <a:extLst>
                    <a:ext uri="{9D8B030D-6E8A-4147-A177-3AD203B41FA5}">
                      <a16:colId xmlns:a16="http://schemas.microsoft.com/office/drawing/2014/main" val="278635492"/>
                    </a:ext>
                  </a:extLst>
                </a:gridCol>
                <a:gridCol w="645129">
                  <a:extLst>
                    <a:ext uri="{9D8B030D-6E8A-4147-A177-3AD203B41FA5}">
                      <a16:colId xmlns:a16="http://schemas.microsoft.com/office/drawing/2014/main" val="3878286660"/>
                    </a:ext>
                  </a:extLst>
                </a:gridCol>
                <a:gridCol w="731030">
                  <a:extLst>
                    <a:ext uri="{9D8B030D-6E8A-4147-A177-3AD203B41FA5}">
                      <a16:colId xmlns:a16="http://schemas.microsoft.com/office/drawing/2014/main" val="1246345947"/>
                    </a:ext>
                  </a:extLst>
                </a:gridCol>
                <a:gridCol w="673178">
                  <a:extLst>
                    <a:ext uri="{9D8B030D-6E8A-4147-A177-3AD203B41FA5}">
                      <a16:colId xmlns:a16="http://schemas.microsoft.com/office/drawing/2014/main" val="1848736744"/>
                    </a:ext>
                  </a:extLst>
                </a:gridCol>
                <a:gridCol w="715252">
                  <a:extLst>
                    <a:ext uri="{9D8B030D-6E8A-4147-A177-3AD203B41FA5}">
                      <a16:colId xmlns:a16="http://schemas.microsoft.com/office/drawing/2014/main" val="3395511591"/>
                    </a:ext>
                  </a:extLst>
                </a:gridCol>
                <a:gridCol w="688955">
                  <a:extLst>
                    <a:ext uri="{9D8B030D-6E8A-4147-A177-3AD203B41FA5}">
                      <a16:colId xmlns:a16="http://schemas.microsoft.com/office/drawing/2014/main" val="3438958087"/>
                    </a:ext>
                  </a:extLst>
                </a:gridCol>
                <a:gridCol w="680190">
                  <a:extLst>
                    <a:ext uri="{9D8B030D-6E8A-4147-A177-3AD203B41FA5}">
                      <a16:colId xmlns:a16="http://schemas.microsoft.com/office/drawing/2014/main" val="3556889772"/>
                    </a:ext>
                  </a:extLst>
                </a:gridCol>
                <a:gridCol w="687203">
                  <a:extLst>
                    <a:ext uri="{9D8B030D-6E8A-4147-A177-3AD203B41FA5}">
                      <a16:colId xmlns:a16="http://schemas.microsoft.com/office/drawing/2014/main" val="1101948637"/>
                    </a:ext>
                  </a:extLst>
                </a:gridCol>
                <a:gridCol w="687203">
                  <a:extLst>
                    <a:ext uri="{9D8B030D-6E8A-4147-A177-3AD203B41FA5}">
                      <a16:colId xmlns:a16="http://schemas.microsoft.com/office/drawing/2014/main" val="1202639278"/>
                    </a:ext>
                  </a:extLst>
                </a:gridCol>
                <a:gridCol w="767844">
                  <a:extLst>
                    <a:ext uri="{9D8B030D-6E8A-4147-A177-3AD203B41FA5}">
                      <a16:colId xmlns:a16="http://schemas.microsoft.com/office/drawing/2014/main" val="4244125000"/>
                    </a:ext>
                  </a:extLst>
                </a:gridCol>
              </a:tblGrid>
              <a:tr h="233981">
                <a:tc gridSpan="10">
                  <a:txBody>
                    <a:bodyPr/>
                    <a:lstStyle/>
                    <a:p>
                      <a:pPr algn="ctr" fontAlgn="b"/>
                      <a:r>
                        <a:rPr lang="en-US" sz="1400" b="1" i="0" u="none" strike="noStrike" dirty="0">
                          <a:effectLst/>
                          <a:latin typeface="Arial" panose="020B0604020202020204" pitchFamily="34" charset="0"/>
                        </a:rPr>
                        <a:t>2020 Actual Income Statement</a:t>
                      </a:r>
                    </a:p>
                  </a:txBody>
                  <a:tcPr marL="5108" marR="5108" marT="5108"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8056003"/>
                  </a:ext>
                </a:extLst>
              </a:tr>
              <a:tr h="678444">
                <a:tc>
                  <a:txBody>
                    <a:bodyPr/>
                    <a:lstStyle/>
                    <a:p>
                      <a:pPr algn="l" fontAlgn="b"/>
                      <a:r>
                        <a:rPr lang="en-US" sz="1050" b="1" i="0" u="none" strike="noStrike" dirty="0">
                          <a:effectLst/>
                          <a:latin typeface="Arial" panose="020B0604020202020204" pitchFamily="34" charset="0"/>
                        </a:rPr>
                        <a:t>Financial Row</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2020 - Misc</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2020-09 - Atlanta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2021-09 Waikoloa, HI</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2022-01 Irvine, CA</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2022-05 Warsaw, Poland</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Total</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169280712"/>
                  </a:ext>
                </a:extLst>
              </a:tr>
              <a:tr h="231694">
                <a:tc>
                  <a:txBody>
                    <a:bodyPr/>
                    <a:lstStyle/>
                    <a:p>
                      <a:pPr algn="l" fontAlgn="b"/>
                      <a:r>
                        <a:rPr lang="en-US" sz="1050" b="1" i="0" u="none" strike="noStrike" dirty="0">
                          <a:effectLst/>
                          <a:latin typeface="Arial" panose="020B0604020202020204" pitchFamily="34" charset="0"/>
                        </a:rPr>
                        <a:t> </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tc>
                  <a:txBody>
                    <a:bodyPr/>
                    <a:lstStyle/>
                    <a:p>
                      <a:pPr algn="r" fontAlgn="b"/>
                      <a:r>
                        <a:rPr lang="en-US" sz="900" b="1" i="0" u="none" strike="noStrike">
                          <a:effectLst/>
                          <a:latin typeface="Arial" panose="020B0604020202020204" pitchFamily="34" charset="0"/>
                        </a:rPr>
                        <a:t>Amount</a:t>
                      </a:r>
                    </a:p>
                  </a:txBody>
                  <a:tcPr marL="5108" marR="5108" marT="5108" marB="0" anchor="b">
                    <a:lnL>
                      <a:noFill/>
                    </a:lnL>
                    <a:lnR>
                      <a:noFill/>
                    </a:lnR>
                    <a:lnT>
                      <a:noFill/>
                    </a:lnT>
                    <a:lnB>
                      <a:noFill/>
                    </a:lnB>
                    <a:solidFill>
                      <a:srgbClr val="D0D0D0"/>
                    </a:solidFill>
                  </a:tcPr>
                </a:tc>
                <a:extLst>
                  <a:ext uri="{0D108BD9-81ED-4DB2-BD59-A6C34878D82A}">
                    <a16:rowId xmlns:a16="http://schemas.microsoft.com/office/drawing/2014/main" val="3721015361"/>
                  </a:ext>
                </a:extLst>
              </a:tr>
              <a:tr h="231694">
                <a:tc>
                  <a:txBody>
                    <a:bodyPr/>
                    <a:lstStyle/>
                    <a:p>
                      <a:pPr algn="l" fontAlgn="ctr"/>
                      <a:r>
                        <a:rPr lang="en-US" sz="1050" b="1" i="0" u="none" strike="noStrike" dirty="0">
                          <a:solidFill>
                            <a:srgbClr val="000000"/>
                          </a:solidFill>
                          <a:effectLst/>
                          <a:latin typeface="Arial" panose="020B0604020202020204" pitchFamily="34" charset="0"/>
                        </a:rPr>
                        <a:t>Ordinary Income/Expense</a:t>
                      </a: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068622572"/>
                  </a:ext>
                </a:extLst>
              </a:tr>
              <a:tr h="231694">
                <a:tc>
                  <a:txBody>
                    <a:bodyPr/>
                    <a:lstStyle/>
                    <a:p>
                      <a:pPr algn="l" fontAlgn="b"/>
                      <a:r>
                        <a:rPr lang="en-US" sz="1050" b="1" i="0" u="none" strike="noStrike" dirty="0">
                          <a:solidFill>
                            <a:srgbClr val="000000"/>
                          </a:solidFill>
                          <a:effectLst/>
                          <a:latin typeface="Arial" panose="020B0604020202020204" pitchFamily="34" charset="0"/>
                        </a:rPr>
                        <a:t>Income</a:t>
                      </a:r>
                    </a:p>
                  </a:txBody>
                  <a:tcPr marL="45971" marR="5108" marT="5108" marB="0" anchor="b">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a:noFill/>
                    </a:lnT>
                    <a:lnB>
                      <a:noFill/>
                    </a:lnB>
                  </a:tcPr>
                </a:tc>
                <a:extLst>
                  <a:ext uri="{0D108BD9-81ED-4DB2-BD59-A6C34878D82A}">
                    <a16:rowId xmlns:a16="http://schemas.microsoft.com/office/drawing/2014/main" val="3945415258"/>
                  </a:ext>
                </a:extLst>
              </a:tr>
              <a:tr h="231694">
                <a:tc>
                  <a:txBody>
                    <a:bodyPr/>
                    <a:lstStyle/>
                    <a:p>
                      <a:pPr algn="l" fontAlgn="b"/>
                      <a:r>
                        <a:rPr lang="en-US" sz="1050" b="0" i="0" u="none" strike="noStrike" dirty="0">
                          <a:solidFill>
                            <a:srgbClr val="000000"/>
                          </a:solidFill>
                          <a:effectLst/>
                          <a:latin typeface="Arial" panose="020B0604020202020204" pitchFamily="34" charset="0"/>
                        </a:rPr>
                        <a:t>2.11 - Registrations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$275,800.00 </a:t>
                      </a:r>
                    </a:p>
                  </a:txBody>
                  <a:tcPr marL="5108" marR="5108" marT="5108" marB="0" anchor="ctr">
                    <a:lnL>
                      <a:noFill/>
                    </a:lnL>
                    <a:lnR>
                      <a:noFill/>
                    </a:lnR>
                    <a:lnT>
                      <a:noFill/>
                    </a:lnT>
                    <a:lnB>
                      <a:noFill/>
                    </a:lnB>
                  </a:tcPr>
                </a:tc>
                <a:extLst>
                  <a:ext uri="{0D108BD9-81ED-4DB2-BD59-A6C34878D82A}">
                    <a16:rowId xmlns:a16="http://schemas.microsoft.com/office/drawing/2014/main" val="2623195697"/>
                  </a:ext>
                </a:extLst>
              </a:tr>
              <a:tr h="231694">
                <a:tc>
                  <a:txBody>
                    <a:bodyPr/>
                    <a:lstStyle/>
                    <a:p>
                      <a:pPr algn="l" fontAlgn="b"/>
                      <a:r>
                        <a:rPr lang="en-US" sz="1050" b="0" i="0" u="none" strike="noStrike" dirty="0">
                          <a:solidFill>
                            <a:srgbClr val="000000"/>
                          </a:solidFill>
                          <a:effectLst/>
                          <a:latin typeface="Arial" panose="020B0604020202020204" pitchFamily="34" charset="0"/>
                        </a:rPr>
                        <a:t>2.12 - Hotel Commissions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$33,123.40 </a:t>
                      </a:r>
                    </a:p>
                  </a:txBody>
                  <a:tcPr marL="5108" marR="5108" marT="5108" marB="0" anchor="ctr">
                    <a:lnL>
                      <a:noFill/>
                    </a:lnL>
                    <a:lnR>
                      <a:noFill/>
                    </a:lnR>
                    <a:lnT>
                      <a:noFill/>
                    </a:lnT>
                    <a:lnB>
                      <a:noFill/>
                    </a:lnB>
                  </a:tcPr>
                </a:tc>
                <a:extLst>
                  <a:ext uri="{0D108BD9-81ED-4DB2-BD59-A6C34878D82A}">
                    <a16:rowId xmlns:a16="http://schemas.microsoft.com/office/drawing/2014/main" val="1332552125"/>
                  </a:ext>
                </a:extLst>
              </a:tr>
              <a:tr h="455070">
                <a:tc>
                  <a:txBody>
                    <a:bodyPr/>
                    <a:lstStyle/>
                    <a:p>
                      <a:pPr algn="l" fontAlgn="b"/>
                      <a:r>
                        <a:rPr lang="en-US" sz="1050" b="0" i="0" u="none" strike="noStrike" dirty="0">
                          <a:solidFill>
                            <a:srgbClr val="000000"/>
                          </a:solidFill>
                          <a:effectLst/>
                          <a:latin typeface="Arial" panose="020B0604020202020204" pitchFamily="34" charset="0"/>
                        </a:rPr>
                        <a:t>3.40 - IEEE CB Account Interest</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$3,824.93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68354105"/>
                  </a:ext>
                </a:extLst>
              </a:tr>
              <a:tr h="231694">
                <a:tc>
                  <a:txBody>
                    <a:bodyPr/>
                    <a:lstStyle/>
                    <a:p>
                      <a:pPr algn="l" fontAlgn="b"/>
                      <a:r>
                        <a:rPr lang="en-US" sz="1050" b="1" i="0" u="none" strike="noStrike" dirty="0">
                          <a:solidFill>
                            <a:srgbClr val="000000"/>
                          </a:solidFill>
                          <a:effectLst/>
                          <a:latin typeface="Arial" panose="020B0604020202020204" pitchFamily="34" charset="0"/>
                        </a:rPr>
                        <a:t>Total - Income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$3,824.93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$308,923.40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$312,748.33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822343186"/>
                  </a:ext>
                </a:extLst>
              </a:tr>
              <a:tr h="231694">
                <a:tc>
                  <a:txBody>
                    <a:bodyPr/>
                    <a:lstStyle/>
                    <a:p>
                      <a:pPr algn="l" fontAlgn="b"/>
                      <a:r>
                        <a:rPr lang="en-US" sz="1050" b="1" i="0" u="none" strike="noStrike" dirty="0">
                          <a:solidFill>
                            <a:srgbClr val="000000"/>
                          </a:solidFill>
                          <a:effectLst/>
                          <a:latin typeface="Arial" panose="020B0604020202020204" pitchFamily="34" charset="0"/>
                        </a:rPr>
                        <a:t>Expense</a:t>
                      </a:r>
                    </a:p>
                  </a:txBody>
                  <a:tcPr marL="45971" marR="5108" marT="5108"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900" b="1" i="0" u="none" strike="noStrike">
                        <a:solidFill>
                          <a:srgbClr val="000000"/>
                        </a:solidFill>
                        <a:effectLst/>
                        <a:latin typeface="Arial" panose="020B0604020202020204" pitchFamily="34" charset="0"/>
                      </a:endParaRP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33823365"/>
                  </a:ext>
                </a:extLst>
              </a:tr>
              <a:tr h="231694">
                <a:tc>
                  <a:txBody>
                    <a:bodyPr/>
                    <a:lstStyle/>
                    <a:p>
                      <a:pPr algn="l" fontAlgn="b"/>
                      <a:r>
                        <a:rPr lang="en-US" sz="1050" b="0" i="0" u="none" strike="noStrike" dirty="0">
                          <a:solidFill>
                            <a:srgbClr val="000000"/>
                          </a:solidFill>
                          <a:effectLst/>
                          <a:latin typeface="Arial" panose="020B0604020202020204" pitchFamily="34" charset="0"/>
                        </a:rPr>
                        <a:t>4.111 - Deposit</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($35.00)</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$67,324.30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$67,289.30 </a:t>
                      </a:r>
                    </a:p>
                  </a:txBody>
                  <a:tcPr marL="5108" marR="5108" marT="5108" marB="0" anchor="ctr">
                    <a:lnL>
                      <a:noFill/>
                    </a:lnL>
                    <a:lnR>
                      <a:noFill/>
                    </a:lnR>
                    <a:lnT>
                      <a:noFill/>
                    </a:lnT>
                    <a:lnB>
                      <a:noFill/>
                    </a:lnB>
                  </a:tcPr>
                </a:tc>
                <a:extLst>
                  <a:ext uri="{0D108BD9-81ED-4DB2-BD59-A6C34878D82A}">
                    <a16:rowId xmlns:a16="http://schemas.microsoft.com/office/drawing/2014/main" val="3872072548"/>
                  </a:ext>
                </a:extLst>
              </a:tr>
              <a:tr h="231694">
                <a:tc>
                  <a:txBody>
                    <a:bodyPr/>
                    <a:lstStyle/>
                    <a:p>
                      <a:pPr algn="l" fontAlgn="b"/>
                      <a:r>
                        <a:rPr lang="en-US" sz="1050" b="0" i="0" u="none" strike="noStrike" dirty="0">
                          <a:solidFill>
                            <a:srgbClr val="000000"/>
                          </a:solidFill>
                          <a:effectLst/>
                          <a:latin typeface="Arial" panose="020B0604020202020204" pitchFamily="34" charset="0"/>
                        </a:rPr>
                        <a:t>4.113 - Venue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$29,524.67 </a:t>
                      </a:r>
                    </a:p>
                  </a:txBody>
                  <a:tcPr marL="5108" marR="5108" marT="5108" marB="0" anchor="ctr">
                    <a:lnL>
                      <a:noFill/>
                    </a:lnL>
                    <a:lnR>
                      <a:noFill/>
                    </a:lnR>
                    <a:lnT>
                      <a:noFill/>
                    </a:lnT>
                    <a:lnB>
                      <a:noFill/>
                    </a:lnB>
                  </a:tcPr>
                </a:tc>
                <a:extLst>
                  <a:ext uri="{0D108BD9-81ED-4DB2-BD59-A6C34878D82A}">
                    <a16:rowId xmlns:a16="http://schemas.microsoft.com/office/drawing/2014/main" val="3998886151"/>
                  </a:ext>
                </a:extLst>
              </a:tr>
              <a:tr h="231694">
                <a:tc>
                  <a:txBody>
                    <a:bodyPr/>
                    <a:lstStyle/>
                    <a:p>
                      <a:pPr algn="l" fontAlgn="b"/>
                      <a:r>
                        <a:rPr lang="en-US" sz="1050" b="0" i="0" u="none" strike="noStrike" dirty="0">
                          <a:solidFill>
                            <a:srgbClr val="000000"/>
                          </a:solidFill>
                          <a:effectLst/>
                          <a:latin typeface="Arial" panose="020B0604020202020204" pitchFamily="34" charset="0"/>
                        </a:rPr>
                        <a:t>4.12 - Financial Fees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$5,120.76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$12,625.78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$17,746.54 </a:t>
                      </a:r>
                    </a:p>
                  </a:txBody>
                  <a:tcPr marL="5108" marR="5108" marT="5108" marB="0" anchor="ctr">
                    <a:lnL>
                      <a:noFill/>
                    </a:lnL>
                    <a:lnR>
                      <a:noFill/>
                    </a:lnR>
                    <a:lnT>
                      <a:noFill/>
                    </a:lnT>
                    <a:lnB>
                      <a:noFill/>
                    </a:lnB>
                  </a:tcPr>
                </a:tc>
                <a:extLst>
                  <a:ext uri="{0D108BD9-81ED-4DB2-BD59-A6C34878D82A}">
                    <a16:rowId xmlns:a16="http://schemas.microsoft.com/office/drawing/2014/main" val="4149671278"/>
                  </a:ext>
                </a:extLst>
              </a:tr>
              <a:tr h="231694">
                <a:tc>
                  <a:txBody>
                    <a:bodyPr/>
                    <a:lstStyle/>
                    <a:p>
                      <a:pPr algn="l" fontAlgn="b"/>
                      <a:r>
                        <a:rPr lang="en-US" sz="1050" b="0" i="0" u="none" strike="noStrike" dirty="0">
                          <a:solidFill>
                            <a:srgbClr val="000000"/>
                          </a:solidFill>
                          <a:effectLst/>
                          <a:latin typeface="Arial" panose="020B0604020202020204" pitchFamily="34" charset="0"/>
                        </a:rPr>
                        <a:t>4.13 - Meeting  Planner</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$52,702.30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$6,785.00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$25,000.00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$12,500.00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$121,987.30 </a:t>
                      </a:r>
                    </a:p>
                  </a:txBody>
                  <a:tcPr marL="5108" marR="5108" marT="5108" marB="0" anchor="ctr">
                    <a:lnL>
                      <a:noFill/>
                    </a:lnL>
                    <a:lnR>
                      <a:noFill/>
                    </a:lnR>
                    <a:lnT>
                      <a:noFill/>
                    </a:lnT>
                    <a:lnB>
                      <a:noFill/>
                    </a:lnB>
                  </a:tcPr>
                </a:tc>
                <a:extLst>
                  <a:ext uri="{0D108BD9-81ED-4DB2-BD59-A6C34878D82A}">
                    <a16:rowId xmlns:a16="http://schemas.microsoft.com/office/drawing/2014/main" val="3539797031"/>
                  </a:ext>
                </a:extLst>
              </a:tr>
              <a:tr h="231694">
                <a:tc>
                  <a:txBody>
                    <a:bodyPr/>
                    <a:lstStyle/>
                    <a:p>
                      <a:pPr algn="l" fontAlgn="b"/>
                      <a:r>
                        <a:rPr lang="en-US" sz="1050" b="0" i="0" u="none" strike="noStrike" dirty="0">
                          <a:solidFill>
                            <a:srgbClr val="000000"/>
                          </a:solidFill>
                          <a:effectLst/>
                          <a:latin typeface="Arial" panose="020B0604020202020204" pitchFamily="34" charset="0"/>
                        </a:rPr>
                        <a:t>4.14 - Food &amp; Beverage</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$145,643.01 </a:t>
                      </a:r>
                    </a:p>
                  </a:txBody>
                  <a:tcPr marL="5108" marR="5108" marT="5108" marB="0" anchor="ctr">
                    <a:lnL>
                      <a:noFill/>
                    </a:lnL>
                    <a:lnR>
                      <a:noFill/>
                    </a:lnR>
                    <a:lnT>
                      <a:noFill/>
                    </a:lnT>
                    <a:lnB>
                      <a:noFill/>
                    </a:lnB>
                  </a:tcPr>
                </a:tc>
                <a:extLst>
                  <a:ext uri="{0D108BD9-81ED-4DB2-BD59-A6C34878D82A}">
                    <a16:rowId xmlns:a16="http://schemas.microsoft.com/office/drawing/2014/main" val="4269418961"/>
                  </a:ext>
                </a:extLst>
              </a:tr>
              <a:tr h="231694">
                <a:tc>
                  <a:txBody>
                    <a:bodyPr/>
                    <a:lstStyle/>
                    <a:p>
                      <a:pPr algn="l" fontAlgn="b"/>
                      <a:r>
                        <a:rPr lang="en-US" sz="1050" b="0" i="0" u="none" strike="noStrike" dirty="0">
                          <a:solidFill>
                            <a:srgbClr val="000000"/>
                          </a:solidFill>
                          <a:effectLst/>
                          <a:latin typeface="Arial" panose="020B0604020202020204" pitchFamily="34" charset="0"/>
                        </a:rPr>
                        <a:t>4.15 - Network Services</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$40,444.57 </a:t>
                      </a:r>
                    </a:p>
                  </a:txBody>
                  <a:tcPr marL="5108" marR="5108" marT="5108" marB="0" anchor="ctr">
                    <a:lnL>
                      <a:noFill/>
                    </a:lnL>
                    <a:lnR>
                      <a:noFill/>
                    </a:lnR>
                    <a:lnT>
                      <a:noFill/>
                    </a:lnT>
                    <a:lnB>
                      <a:noFill/>
                    </a:lnB>
                  </a:tcPr>
                </a:tc>
                <a:extLst>
                  <a:ext uri="{0D108BD9-81ED-4DB2-BD59-A6C34878D82A}">
                    <a16:rowId xmlns:a16="http://schemas.microsoft.com/office/drawing/2014/main" val="3180791441"/>
                  </a:ext>
                </a:extLst>
              </a:tr>
              <a:tr h="231694">
                <a:tc>
                  <a:txBody>
                    <a:bodyPr/>
                    <a:lstStyle/>
                    <a:p>
                      <a:pPr algn="l" fontAlgn="b"/>
                      <a:r>
                        <a:rPr lang="en-US" sz="1050" b="0" i="0" u="none" strike="noStrike" dirty="0">
                          <a:solidFill>
                            <a:srgbClr val="000000"/>
                          </a:solidFill>
                          <a:effectLst/>
                          <a:latin typeface="Arial" panose="020B0604020202020204" pitchFamily="34" charset="0"/>
                        </a:rPr>
                        <a:t>4.16 - Social</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$24,201.67 </a:t>
                      </a:r>
                    </a:p>
                  </a:txBody>
                  <a:tcPr marL="5108" marR="5108" marT="5108" marB="0" anchor="ctr">
                    <a:lnL>
                      <a:noFill/>
                    </a:lnL>
                    <a:lnR>
                      <a:noFill/>
                    </a:lnR>
                    <a:lnT>
                      <a:noFill/>
                    </a:lnT>
                    <a:lnB>
                      <a:noFill/>
                    </a:lnB>
                  </a:tcPr>
                </a:tc>
                <a:extLst>
                  <a:ext uri="{0D108BD9-81ED-4DB2-BD59-A6C34878D82A}">
                    <a16:rowId xmlns:a16="http://schemas.microsoft.com/office/drawing/2014/main" val="3041363225"/>
                  </a:ext>
                </a:extLst>
              </a:tr>
              <a:tr h="231694">
                <a:tc>
                  <a:txBody>
                    <a:bodyPr/>
                    <a:lstStyle/>
                    <a:p>
                      <a:pPr algn="l" fontAlgn="b"/>
                      <a:r>
                        <a:rPr lang="en-US" sz="1050" b="0" i="0" u="none" strike="noStrike" dirty="0">
                          <a:solidFill>
                            <a:srgbClr val="000000"/>
                          </a:solidFill>
                          <a:effectLst/>
                          <a:latin typeface="Arial" panose="020B0604020202020204" pitchFamily="34" charset="0"/>
                        </a:rPr>
                        <a:t>4.17 - Shipping</a:t>
                      </a:r>
                    </a:p>
                  </a:txBody>
                  <a:tcPr marL="91942" marR="5108" marT="5108" marB="0" anchor="b">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a:noFill/>
                    </a:lnB>
                  </a:tcPr>
                </a:tc>
                <a:tc>
                  <a:txBody>
                    <a:bodyPr/>
                    <a:lstStyle/>
                    <a:p>
                      <a:pPr algn="r" fontAlgn="ctr"/>
                      <a:r>
                        <a:rPr lang="en-US" sz="900" b="0" i="0" u="none" strike="noStrike">
                          <a:solidFill>
                            <a:srgbClr val="000000"/>
                          </a:solidFill>
                          <a:effectLst/>
                          <a:latin typeface="Arial" panose="020B0604020202020204" pitchFamily="34" charset="0"/>
                        </a:rPr>
                        <a:t>$1,867.30 </a:t>
                      </a:r>
                    </a:p>
                  </a:txBody>
                  <a:tcPr marL="5108" marR="5108" marT="5108" marB="0" anchor="ctr">
                    <a:lnL>
                      <a:noFill/>
                    </a:lnL>
                    <a:lnR>
                      <a:noFill/>
                    </a:lnR>
                    <a:lnT>
                      <a:noFill/>
                    </a:lnT>
                    <a:lnB>
                      <a:noFill/>
                    </a:lnB>
                  </a:tcPr>
                </a:tc>
                <a:extLst>
                  <a:ext uri="{0D108BD9-81ED-4DB2-BD59-A6C34878D82A}">
                    <a16:rowId xmlns:a16="http://schemas.microsoft.com/office/drawing/2014/main" val="3786978825"/>
                  </a:ext>
                </a:extLst>
              </a:tr>
              <a:tr h="231694">
                <a:tc>
                  <a:txBody>
                    <a:bodyPr/>
                    <a:lstStyle/>
                    <a:p>
                      <a:pPr algn="l" fontAlgn="b"/>
                      <a:r>
                        <a:rPr lang="en-US" sz="1050" b="0" i="0" u="none" strike="noStrike" dirty="0">
                          <a:solidFill>
                            <a:srgbClr val="000000"/>
                          </a:solidFill>
                          <a:effectLst/>
                          <a:latin typeface="Arial" panose="020B0604020202020204" pitchFamily="34" charset="0"/>
                        </a:rPr>
                        <a:t>4.18 - </a:t>
                      </a:r>
                      <a:r>
                        <a:rPr lang="en-US" sz="1050" b="0" i="0" u="none" strike="noStrike" dirty="0" err="1">
                          <a:solidFill>
                            <a:srgbClr val="000000"/>
                          </a:solidFill>
                          <a:effectLst/>
                          <a:latin typeface="Arial" panose="020B0604020202020204" pitchFamily="34" charset="0"/>
                        </a:rPr>
                        <a:t>Misc</a:t>
                      </a:r>
                      <a:r>
                        <a:rPr lang="en-US" sz="1050" b="0" i="0" u="none" strike="noStrike" dirty="0">
                          <a:solidFill>
                            <a:srgbClr val="000000"/>
                          </a:solidFill>
                          <a:effectLst/>
                          <a:latin typeface="Arial" panose="020B0604020202020204" pitchFamily="34" charset="0"/>
                        </a:rPr>
                        <a:t> Expense</a:t>
                      </a:r>
                    </a:p>
                  </a:txBody>
                  <a:tcPr marL="91942" marR="5108" marT="5108"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$154.57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$5,562.28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$0.00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900" b="0" i="0" u="none" strike="noStrike">
                          <a:solidFill>
                            <a:srgbClr val="000000"/>
                          </a:solidFill>
                          <a:effectLst/>
                          <a:latin typeface="Arial" panose="020B0604020202020204" pitchFamily="34" charset="0"/>
                        </a:rPr>
                        <a:t>$5,716.85 </a:t>
                      </a:r>
                    </a:p>
                  </a:txBody>
                  <a:tcPr marL="5108" marR="5108" marT="5108"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501210582"/>
                  </a:ext>
                </a:extLst>
              </a:tr>
              <a:tr h="231694">
                <a:tc>
                  <a:txBody>
                    <a:bodyPr/>
                    <a:lstStyle/>
                    <a:p>
                      <a:pPr algn="l" fontAlgn="b"/>
                      <a:r>
                        <a:rPr lang="en-US" sz="1050" b="1" i="0" u="none" strike="noStrike" dirty="0">
                          <a:solidFill>
                            <a:srgbClr val="000000"/>
                          </a:solidFill>
                          <a:effectLst/>
                          <a:latin typeface="Arial" panose="020B0604020202020204" pitchFamily="34" charset="0"/>
                        </a:rPr>
                        <a:t>Total - Expense</a:t>
                      </a:r>
                    </a:p>
                  </a:txBody>
                  <a:tcPr marL="45971" marR="5108" marT="5108"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$5,275.33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$312,571.58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$6,750.00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$25,000.00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$12,500.00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$67,324.30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900" b="1" i="0" u="none" strike="noStrike">
                          <a:solidFill>
                            <a:srgbClr val="000000"/>
                          </a:solidFill>
                          <a:effectLst/>
                          <a:latin typeface="Arial" panose="020B0604020202020204" pitchFamily="34" charset="0"/>
                        </a:rPr>
                        <a:t>$454,421.21 </a:t>
                      </a:r>
                    </a:p>
                  </a:txBody>
                  <a:tcPr marL="5108" marR="5108" marT="5108"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968131239"/>
                  </a:ext>
                </a:extLst>
              </a:tr>
              <a:tr h="332507">
                <a:tc>
                  <a:txBody>
                    <a:bodyPr/>
                    <a:lstStyle/>
                    <a:p>
                      <a:pPr algn="l" fontAlgn="ctr"/>
                      <a:r>
                        <a:rPr lang="en-US" sz="1050" b="1" i="0" u="none" strike="noStrike" dirty="0">
                          <a:solidFill>
                            <a:srgbClr val="000000"/>
                          </a:solidFill>
                          <a:effectLst/>
                          <a:latin typeface="Arial" panose="020B0604020202020204" pitchFamily="34" charset="0"/>
                        </a:rPr>
                        <a:t>Net Income</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($1,450.40)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($3,648.18)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($6,750.00)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($25,000.00)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($12,500.00)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a:solidFill>
                            <a:srgbClr val="000000"/>
                          </a:solidFill>
                          <a:effectLst/>
                          <a:latin typeface="Arial" panose="020B0604020202020204" pitchFamily="34" charset="0"/>
                        </a:rPr>
                        <a:t>($67,324.30)</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900" b="1" i="0" u="none" strike="noStrike" dirty="0">
                          <a:solidFill>
                            <a:srgbClr val="000000"/>
                          </a:solidFill>
                          <a:effectLst/>
                          <a:latin typeface="Arial" panose="020B0604020202020204" pitchFamily="34" charset="0"/>
                        </a:rPr>
                        <a:t>($141,672.88)</a:t>
                      </a:r>
                    </a:p>
                  </a:txBody>
                  <a:tcPr marL="5108" marR="5108" marT="5108"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627930104"/>
                  </a:ext>
                </a:extLst>
              </a:tr>
            </a:tbl>
          </a:graphicData>
        </a:graphic>
      </p:graphicFrame>
    </p:spTree>
    <p:extLst>
      <p:ext uri="{BB962C8B-B14F-4D97-AF65-F5344CB8AC3E}">
        <p14:creationId xmlns:p14="http://schemas.microsoft.com/office/powerpoint/2010/main" val="11026686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01B3F1-F5D3-4C40-98CE-D61D6644B5AE}"/>
              </a:ext>
            </a:extLst>
          </p:cNvPr>
          <p:cNvSpPr>
            <a:spLocks noGrp="1"/>
          </p:cNvSpPr>
          <p:nvPr>
            <p:ph type="dt" idx="10"/>
          </p:nvPr>
        </p:nvSpPr>
        <p:spPr/>
        <p:txBody>
          <a:bodyPr/>
          <a:lstStyle/>
          <a:p>
            <a:r>
              <a:rPr lang="en-US"/>
              <a:t>November 2024</a:t>
            </a:r>
            <a:endParaRPr lang="en-GB"/>
          </a:p>
        </p:txBody>
      </p:sp>
      <p:sp>
        <p:nvSpPr>
          <p:cNvPr id="3" name="Footer Placeholder 2">
            <a:extLst>
              <a:ext uri="{FF2B5EF4-FFF2-40B4-BE49-F238E27FC236}">
                <a16:creationId xmlns:a16="http://schemas.microsoft.com/office/drawing/2014/main" id="{581A80A1-F1C4-466C-A720-7A5A7149D282}"/>
              </a:ext>
            </a:extLst>
          </p:cNvPr>
          <p:cNvSpPr>
            <a:spLocks noGrp="1"/>
          </p:cNvSpPr>
          <p:nvPr>
            <p:ph type="ftr" idx="11"/>
          </p:nvPr>
        </p:nvSpPr>
        <p:spPr/>
        <p:txBody>
          <a:bodyPr/>
          <a:lstStyle/>
          <a:p>
            <a:r>
              <a:rPr lang="en-GB"/>
              <a:t>Ben Rolfe (BCA);   Jon Rosdahl (Qualcomm)</a:t>
            </a:r>
          </a:p>
        </p:txBody>
      </p:sp>
      <p:sp>
        <p:nvSpPr>
          <p:cNvPr id="4" name="Slide Number Placeholder 3">
            <a:extLst>
              <a:ext uri="{FF2B5EF4-FFF2-40B4-BE49-F238E27FC236}">
                <a16:creationId xmlns:a16="http://schemas.microsoft.com/office/drawing/2014/main" id="{37F5646B-A695-4E33-806C-87666C641FA3}"/>
              </a:ext>
            </a:extLst>
          </p:cNvPr>
          <p:cNvSpPr>
            <a:spLocks noGrp="1"/>
          </p:cNvSpPr>
          <p:nvPr>
            <p:ph type="sldNum" idx="12"/>
          </p:nvPr>
        </p:nvSpPr>
        <p:spPr/>
        <p:txBody>
          <a:bodyPr/>
          <a:lstStyle/>
          <a:p>
            <a:r>
              <a:rPr lang="en-GB"/>
              <a:t>Slide </a:t>
            </a:r>
            <a:fld id="{F5D8E26B-7BCF-4D25-9C89-0168A6618F18}" type="slidenum">
              <a:rPr lang="en-GB" smtClean="0"/>
              <a:pPr/>
              <a:t>35</a:t>
            </a:fld>
            <a:endParaRPr lang="en-GB"/>
          </a:p>
        </p:txBody>
      </p:sp>
      <p:graphicFrame>
        <p:nvGraphicFramePr>
          <p:cNvPr id="6" name="Table 5">
            <a:extLst>
              <a:ext uri="{FF2B5EF4-FFF2-40B4-BE49-F238E27FC236}">
                <a16:creationId xmlns:a16="http://schemas.microsoft.com/office/drawing/2014/main" id="{77C9F551-04F2-4E6E-98DE-7F8C3113623E}"/>
              </a:ext>
            </a:extLst>
          </p:cNvPr>
          <p:cNvGraphicFramePr>
            <a:graphicFrameLocks noGrp="1"/>
          </p:cNvGraphicFramePr>
          <p:nvPr>
            <p:extLst>
              <p:ext uri="{D42A27DB-BD31-4B8C-83A1-F6EECF244321}">
                <p14:modId xmlns:p14="http://schemas.microsoft.com/office/powerpoint/2010/main" val="3852417688"/>
              </p:ext>
            </p:extLst>
          </p:nvPr>
        </p:nvGraphicFramePr>
        <p:xfrm>
          <a:off x="2300691" y="600704"/>
          <a:ext cx="7590618" cy="5794982"/>
        </p:xfrm>
        <a:graphic>
          <a:graphicData uri="http://schemas.openxmlformats.org/drawingml/2006/table">
            <a:tbl>
              <a:tblPr/>
              <a:tblGrid>
                <a:gridCol w="2450912">
                  <a:extLst>
                    <a:ext uri="{9D8B030D-6E8A-4147-A177-3AD203B41FA5}">
                      <a16:colId xmlns:a16="http://schemas.microsoft.com/office/drawing/2014/main" val="421224674"/>
                    </a:ext>
                  </a:extLst>
                </a:gridCol>
                <a:gridCol w="951531">
                  <a:extLst>
                    <a:ext uri="{9D8B030D-6E8A-4147-A177-3AD203B41FA5}">
                      <a16:colId xmlns:a16="http://schemas.microsoft.com/office/drawing/2014/main" val="3670892867"/>
                    </a:ext>
                  </a:extLst>
                </a:gridCol>
                <a:gridCol w="835375">
                  <a:extLst>
                    <a:ext uri="{9D8B030D-6E8A-4147-A177-3AD203B41FA5}">
                      <a16:colId xmlns:a16="http://schemas.microsoft.com/office/drawing/2014/main" val="3084349711"/>
                    </a:ext>
                  </a:extLst>
                </a:gridCol>
                <a:gridCol w="914400">
                  <a:extLst>
                    <a:ext uri="{9D8B030D-6E8A-4147-A177-3AD203B41FA5}">
                      <a16:colId xmlns:a16="http://schemas.microsoft.com/office/drawing/2014/main" val="3860263744"/>
                    </a:ext>
                  </a:extLst>
                </a:gridCol>
                <a:gridCol w="914400">
                  <a:extLst>
                    <a:ext uri="{9D8B030D-6E8A-4147-A177-3AD203B41FA5}">
                      <a16:colId xmlns:a16="http://schemas.microsoft.com/office/drawing/2014/main" val="3007173022"/>
                    </a:ext>
                  </a:extLst>
                </a:gridCol>
                <a:gridCol w="1524000">
                  <a:extLst>
                    <a:ext uri="{9D8B030D-6E8A-4147-A177-3AD203B41FA5}">
                      <a16:colId xmlns:a16="http://schemas.microsoft.com/office/drawing/2014/main" val="2293088861"/>
                    </a:ext>
                  </a:extLst>
                </a:gridCol>
              </a:tblGrid>
              <a:tr h="257229">
                <a:tc gridSpan="6">
                  <a:txBody>
                    <a:bodyPr/>
                    <a:lstStyle/>
                    <a:p>
                      <a:pPr algn="ctr" fontAlgn="b"/>
                      <a:r>
                        <a:rPr lang="en-US" sz="1600" b="1" i="0" u="none" strike="noStrike" dirty="0">
                          <a:effectLst/>
                          <a:latin typeface="Arial" panose="020B0604020202020204" pitchFamily="34" charset="0"/>
                        </a:rPr>
                        <a:t>2020 Meeting Income Statement</a:t>
                      </a:r>
                    </a:p>
                  </a:txBody>
                  <a:tcPr marL="6624" marR="6624" marT="662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64942493"/>
                  </a:ext>
                </a:extLst>
              </a:tr>
              <a:tr h="755149">
                <a:tc>
                  <a:txBody>
                    <a:bodyPr/>
                    <a:lstStyle/>
                    <a:p>
                      <a:pPr algn="l" fontAlgn="b"/>
                      <a:r>
                        <a:rPr lang="en-US" sz="1100" b="1" i="0" u="none" strike="noStrike">
                          <a:effectLst/>
                          <a:latin typeface="Arial" panose="020B0604020202020204" pitchFamily="34" charset="0"/>
                        </a:rPr>
                        <a:t>Financial Row</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2020 - Misc</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2020-01 Irvine, CA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2020-05 Warsaw, Poland</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2020-09 - Atlanta</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Total</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1631284063"/>
                  </a:ext>
                </a:extLst>
              </a:tr>
              <a:tr h="251716">
                <a:tc>
                  <a:txBody>
                    <a:bodyPr/>
                    <a:lstStyle/>
                    <a:p>
                      <a:pPr algn="l" fontAlgn="b"/>
                      <a:r>
                        <a:rPr lang="en-US" sz="1100" b="1" i="0" u="none" strike="noStrike">
                          <a:effectLst/>
                          <a:latin typeface="Arial" panose="020B0604020202020204" pitchFamily="34" charset="0"/>
                        </a:rPr>
                        <a:t> </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tc>
                  <a:txBody>
                    <a:bodyPr/>
                    <a:lstStyle/>
                    <a:p>
                      <a:pPr algn="r" fontAlgn="b"/>
                      <a:r>
                        <a:rPr lang="en-US" sz="1100" b="1" i="0" u="none" strike="noStrike">
                          <a:effectLst/>
                          <a:latin typeface="Arial" panose="020B0604020202020204" pitchFamily="34" charset="0"/>
                        </a:rPr>
                        <a:t>Amount</a:t>
                      </a:r>
                    </a:p>
                  </a:txBody>
                  <a:tcPr marL="6624" marR="6624" marT="6624" marB="0" anchor="b">
                    <a:lnL>
                      <a:noFill/>
                    </a:lnL>
                    <a:lnR>
                      <a:noFill/>
                    </a:lnR>
                    <a:lnT>
                      <a:noFill/>
                    </a:lnT>
                    <a:lnB>
                      <a:noFill/>
                    </a:lnB>
                    <a:solidFill>
                      <a:srgbClr val="D0D0D0"/>
                    </a:solidFill>
                  </a:tcPr>
                </a:tc>
                <a:extLst>
                  <a:ext uri="{0D108BD9-81ED-4DB2-BD59-A6C34878D82A}">
                    <a16:rowId xmlns:a16="http://schemas.microsoft.com/office/drawing/2014/main" val="2019978174"/>
                  </a:ext>
                </a:extLst>
              </a:tr>
              <a:tr h="251716">
                <a:tc>
                  <a:txBody>
                    <a:bodyPr/>
                    <a:lstStyle/>
                    <a:p>
                      <a:pPr algn="l" fontAlgn="ctr"/>
                      <a:r>
                        <a:rPr lang="en-US" sz="1100" b="1" i="0" u="none" strike="noStrike">
                          <a:solidFill>
                            <a:srgbClr val="000000"/>
                          </a:solidFill>
                          <a:effectLst/>
                          <a:latin typeface="Arial" panose="020B0604020202020204" pitchFamily="34" charset="0"/>
                        </a:rPr>
                        <a:t>Ordinary Income/Expense</a:t>
                      </a: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2925357023"/>
                  </a:ext>
                </a:extLst>
              </a:tr>
              <a:tr h="251716">
                <a:tc>
                  <a:txBody>
                    <a:bodyPr/>
                    <a:lstStyle/>
                    <a:p>
                      <a:pPr algn="l" fontAlgn="b"/>
                      <a:r>
                        <a:rPr lang="en-US" sz="1100" b="1" i="0" u="none" strike="noStrike">
                          <a:solidFill>
                            <a:srgbClr val="000000"/>
                          </a:solidFill>
                          <a:effectLst/>
                          <a:latin typeface="Arial" panose="020B0604020202020204" pitchFamily="34" charset="0"/>
                        </a:rPr>
                        <a:t>Income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819616897"/>
                  </a:ext>
                </a:extLst>
              </a:tr>
              <a:tr h="251716">
                <a:tc>
                  <a:txBody>
                    <a:bodyPr/>
                    <a:lstStyle/>
                    <a:p>
                      <a:pPr algn="l" fontAlgn="b"/>
                      <a:r>
                        <a:rPr lang="en-US" sz="1100" b="0" i="0" u="none" strike="noStrike">
                          <a:solidFill>
                            <a:srgbClr val="000000"/>
                          </a:solidFill>
                          <a:effectLst/>
                          <a:latin typeface="Arial" panose="020B0604020202020204" pitchFamily="34" charset="0"/>
                        </a:rPr>
                        <a:t>2.11 - Registrations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$275,800.00 </a:t>
                      </a:r>
                    </a:p>
                  </a:txBody>
                  <a:tcPr marL="6624" marR="6624" marT="6624" marB="0" anchor="ctr">
                    <a:lnL>
                      <a:noFill/>
                    </a:lnL>
                    <a:lnR>
                      <a:noFill/>
                    </a:lnR>
                    <a:lnT>
                      <a:noFill/>
                    </a:lnT>
                    <a:lnB>
                      <a:noFill/>
                    </a:lnB>
                  </a:tcPr>
                </a:tc>
                <a:extLst>
                  <a:ext uri="{0D108BD9-81ED-4DB2-BD59-A6C34878D82A}">
                    <a16:rowId xmlns:a16="http://schemas.microsoft.com/office/drawing/2014/main" val="2834509452"/>
                  </a:ext>
                </a:extLst>
              </a:tr>
              <a:tr h="251716">
                <a:tc>
                  <a:txBody>
                    <a:bodyPr/>
                    <a:lstStyle/>
                    <a:p>
                      <a:pPr algn="l" fontAlgn="b"/>
                      <a:r>
                        <a:rPr lang="en-US" sz="1100" b="0" i="0" u="none" strike="noStrike">
                          <a:solidFill>
                            <a:srgbClr val="000000"/>
                          </a:solidFill>
                          <a:effectLst/>
                          <a:latin typeface="Arial" panose="020B0604020202020204" pitchFamily="34" charset="0"/>
                        </a:rPr>
                        <a:t>2.12 - Hotel Commissions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$33,123.40 </a:t>
                      </a:r>
                    </a:p>
                  </a:txBody>
                  <a:tcPr marL="6624" marR="6624" marT="6624" marB="0" anchor="ctr">
                    <a:lnL>
                      <a:noFill/>
                    </a:lnL>
                    <a:lnR>
                      <a:noFill/>
                    </a:lnR>
                    <a:lnT>
                      <a:noFill/>
                    </a:lnT>
                    <a:lnB>
                      <a:noFill/>
                    </a:lnB>
                  </a:tcPr>
                </a:tc>
                <a:extLst>
                  <a:ext uri="{0D108BD9-81ED-4DB2-BD59-A6C34878D82A}">
                    <a16:rowId xmlns:a16="http://schemas.microsoft.com/office/drawing/2014/main" val="1077889820"/>
                  </a:ext>
                </a:extLst>
              </a:tr>
              <a:tr h="251716">
                <a:tc>
                  <a:txBody>
                    <a:bodyPr/>
                    <a:lstStyle/>
                    <a:p>
                      <a:pPr algn="l" fontAlgn="b"/>
                      <a:r>
                        <a:rPr lang="en-US" sz="1100" b="0" i="0" u="none" strike="noStrike">
                          <a:solidFill>
                            <a:srgbClr val="000000"/>
                          </a:solidFill>
                          <a:effectLst/>
                          <a:latin typeface="Arial" panose="020B0604020202020204" pitchFamily="34" charset="0"/>
                        </a:rPr>
                        <a:t>3.40 - IEEE CB Account Interest</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$3,824.93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617980407"/>
                  </a:ext>
                </a:extLst>
              </a:tr>
              <a:tr h="251716">
                <a:tc>
                  <a:txBody>
                    <a:bodyPr/>
                    <a:lstStyle/>
                    <a:p>
                      <a:pPr algn="l" fontAlgn="b"/>
                      <a:r>
                        <a:rPr lang="en-US" sz="1100" b="1" i="0" u="none" strike="noStrike">
                          <a:solidFill>
                            <a:srgbClr val="000000"/>
                          </a:solidFill>
                          <a:effectLst/>
                          <a:latin typeface="Arial" panose="020B0604020202020204" pitchFamily="34" charset="0"/>
                        </a:rPr>
                        <a:t>Total - Income</a:t>
                      </a:r>
                    </a:p>
                  </a:txBody>
                  <a:tcPr marL="59612" marR="6624" marT="662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$3,824.93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$308,923.40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$0.00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$312,748.33 </a:t>
                      </a:r>
                    </a:p>
                  </a:txBody>
                  <a:tcPr marL="6624" marR="6624" marT="662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364226931"/>
                  </a:ext>
                </a:extLst>
              </a:tr>
              <a:tr h="251716">
                <a:tc>
                  <a:txBody>
                    <a:bodyPr/>
                    <a:lstStyle/>
                    <a:p>
                      <a:pPr algn="l" fontAlgn="b"/>
                      <a:r>
                        <a:rPr lang="en-US" sz="1100" b="1" i="0" u="none" strike="noStrike">
                          <a:solidFill>
                            <a:srgbClr val="000000"/>
                          </a:solidFill>
                          <a:effectLst/>
                          <a:latin typeface="Arial" panose="020B0604020202020204" pitchFamily="34" charset="0"/>
                        </a:rPr>
                        <a:t>Expense</a:t>
                      </a:r>
                    </a:p>
                  </a:txBody>
                  <a:tcPr marL="59612" marR="6624" marT="6624" marB="0" anchor="b">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tc>
                  <a:txBody>
                    <a:bodyPr/>
                    <a:lstStyle/>
                    <a:p>
                      <a:pPr algn="r" fontAlgn="ctr"/>
                      <a:endParaRPr lang="en-US" sz="1100" b="1" i="0" u="none" strike="noStrike">
                        <a:solidFill>
                          <a:srgbClr val="000000"/>
                        </a:solidFill>
                        <a:effectLst/>
                        <a:latin typeface="Arial" panose="020B0604020202020204" pitchFamily="34" charset="0"/>
                      </a:endParaRPr>
                    </a:p>
                  </a:txBody>
                  <a:tcPr marL="6624" marR="6624" marT="6624" marB="0" anchor="ctr">
                    <a:lnL>
                      <a:noFill/>
                    </a:lnL>
                    <a:lnR>
                      <a:noFill/>
                    </a:lnR>
                    <a:lnT>
                      <a:noFill/>
                    </a:lnT>
                    <a:lnB>
                      <a:noFill/>
                    </a:lnB>
                  </a:tcPr>
                </a:tc>
                <a:extLst>
                  <a:ext uri="{0D108BD9-81ED-4DB2-BD59-A6C34878D82A}">
                    <a16:rowId xmlns:a16="http://schemas.microsoft.com/office/drawing/2014/main" val="3114298540"/>
                  </a:ext>
                </a:extLst>
              </a:tr>
              <a:tr h="251716">
                <a:tc>
                  <a:txBody>
                    <a:bodyPr/>
                    <a:lstStyle/>
                    <a:p>
                      <a:pPr algn="l" fontAlgn="b"/>
                      <a:r>
                        <a:rPr lang="en-US" sz="1100" b="0" i="0" u="none" strike="noStrike">
                          <a:solidFill>
                            <a:srgbClr val="000000"/>
                          </a:solidFill>
                          <a:effectLst/>
                          <a:latin typeface="Arial" panose="020B0604020202020204" pitchFamily="34" charset="0"/>
                        </a:rPr>
                        <a:t>4.111 - Deposit</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($35.00)</a:t>
                      </a:r>
                    </a:p>
                  </a:txBody>
                  <a:tcPr marL="6624" marR="6624" marT="6624" marB="0" anchor="ctr">
                    <a:lnL>
                      <a:noFill/>
                    </a:lnL>
                    <a:lnR>
                      <a:noFill/>
                    </a:lnR>
                    <a:lnT>
                      <a:noFill/>
                    </a:lnT>
                    <a:lnB>
                      <a:noFill/>
                    </a:lnB>
                  </a:tcPr>
                </a:tc>
                <a:extLst>
                  <a:ext uri="{0D108BD9-81ED-4DB2-BD59-A6C34878D82A}">
                    <a16:rowId xmlns:a16="http://schemas.microsoft.com/office/drawing/2014/main" val="2226964725"/>
                  </a:ext>
                </a:extLst>
              </a:tr>
              <a:tr h="251716">
                <a:tc>
                  <a:txBody>
                    <a:bodyPr/>
                    <a:lstStyle/>
                    <a:p>
                      <a:pPr algn="l" fontAlgn="b"/>
                      <a:r>
                        <a:rPr lang="en-US" sz="1100" b="0" i="0" u="none" strike="noStrike">
                          <a:solidFill>
                            <a:srgbClr val="000000"/>
                          </a:solidFill>
                          <a:effectLst/>
                          <a:latin typeface="Arial" panose="020B0604020202020204" pitchFamily="34" charset="0"/>
                        </a:rPr>
                        <a:t>4.113 - Venue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$29,524.67 </a:t>
                      </a:r>
                    </a:p>
                  </a:txBody>
                  <a:tcPr marL="6624" marR="6624" marT="6624" marB="0" anchor="ctr">
                    <a:lnL>
                      <a:noFill/>
                    </a:lnL>
                    <a:lnR>
                      <a:noFill/>
                    </a:lnR>
                    <a:lnT>
                      <a:noFill/>
                    </a:lnT>
                    <a:lnB>
                      <a:noFill/>
                    </a:lnB>
                  </a:tcPr>
                </a:tc>
                <a:extLst>
                  <a:ext uri="{0D108BD9-81ED-4DB2-BD59-A6C34878D82A}">
                    <a16:rowId xmlns:a16="http://schemas.microsoft.com/office/drawing/2014/main" val="2324379317"/>
                  </a:ext>
                </a:extLst>
              </a:tr>
              <a:tr h="251716">
                <a:tc>
                  <a:txBody>
                    <a:bodyPr/>
                    <a:lstStyle/>
                    <a:p>
                      <a:pPr algn="l" fontAlgn="b"/>
                      <a:r>
                        <a:rPr lang="en-US" sz="1100" b="0" i="0" u="none" strike="noStrike">
                          <a:solidFill>
                            <a:srgbClr val="000000"/>
                          </a:solidFill>
                          <a:effectLst/>
                          <a:latin typeface="Arial" panose="020B0604020202020204" pitchFamily="34" charset="0"/>
                        </a:rPr>
                        <a:t>4.12 - Financial Fees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$5,120.76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$12,625.78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$17,746.54 </a:t>
                      </a:r>
                    </a:p>
                  </a:txBody>
                  <a:tcPr marL="6624" marR="6624" marT="6624" marB="0" anchor="ctr">
                    <a:lnL>
                      <a:noFill/>
                    </a:lnL>
                    <a:lnR>
                      <a:noFill/>
                    </a:lnR>
                    <a:lnT>
                      <a:noFill/>
                    </a:lnT>
                    <a:lnB>
                      <a:noFill/>
                    </a:lnB>
                  </a:tcPr>
                </a:tc>
                <a:extLst>
                  <a:ext uri="{0D108BD9-81ED-4DB2-BD59-A6C34878D82A}">
                    <a16:rowId xmlns:a16="http://schemas.microsoft.com/office/drawing/2014/main" val="2816241032"/>
                  </a:ext>
                </a:extLst>
              </a:tr>
              <a:tr h="251716">
                <a:tc>
                  <a:txBody>
                    <a:bodyPr/>
                    <a:lstStyle/>
                    <a:p>
                      <a:pPr algn="l" fontAlgn="b"/>
                      <a:r>
                        <a:rPr lang="en-US" sz="1100" b="0" i="0" u="none" strike="noStrike">
                          <a:solidFill>
                            <a:srgbClr val="000000"/>
                          </a:solidFill>
                          <a:effectLst/>
                          <a:latin typeface="Arial" panose="020B0604020202020204" pitchFamily="34" charset="0"/>
                        </a:rPr>
                        <a:t>4.13 - Meeting  Planner</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$52,702.30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$6,785.00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$25,000.00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$84,487.30 </a:t>
                      </a:r>
                    </a:p>
                  </a:txBody>
                  <a:tcPr marL="6624" marR="6624" marT="6624" marB="0" anchor="ctr">
                    <a:lnL>
                      <a:noFill/>
                    </a:lnL>
                    <a:lnR>
                      <a:noFill/>
                    </a:lnR>
                    <a:lnT>
                      <a:noFill/>
                    </a:lnT>
                    <a:lnB>
                      <a:noFill/>
                    </a:lnB>
                  </a:tcPr>
                </a:tc>
                <a:extLst>
                  <a:ext uri="{0D108BD9-81ED-4DB2-BD59-A6C34878D82A}">
                    <a16:rowId xmlns:a16="http://schemas.microsoft.com/office/drawing/2014/main" val="1542053364"/>
                  </a:ext>
                </a:extLst>
              </a:tr>
              <a:tr h="251716">
                <a:tc>
                  <a:txBody>
                    <a:bodyPr/>
                    <a:lstStyle/>
                    <a:p>
                      <a:pPr algn="l" fontAlgn="b"/>
                      <a:r>
                        <a:rPr lang="en-US" sz="1100" b="0" i="0" u="none" strike="noStrike">
                          <a:solidFill>
                            <a:srgbClr val="000000"/>
                          </a:solidFill>
                          <a:effectLst/>
                          <a:latin typeface="Arial" panose="020B0604020202020204" pitchFamily="34" charset="0"/>
                        </a:rPr>
                        <a:t>4.14 - Food &amp; Beverage</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$145,643.01 </a:t>
                      </a:r>
                    </a:p>
                  </a:txBody>
                  <a:tcPr marL="6624" marR="6624" marT="6624" marB="0" anchor="ctr">
                    <a:lnL>
                      <a:noFill/>
                    </a:lnL>
                    <a:lnR>
                      <a:noFill/>
                    </a:lnR>
                    <a:lnT>
                      <a:noFill/>
                    </a:lnT>
                    <a:lnB>
                      <a:noFill/>
                    </a:lnB>
                  </a:tcPr>
                </a:tc>
                <a:extLst>
                  <a:ext uri="{0D108BD9-81ED-4DB2-BD59-A6C34878D82A}">
                    <a16:rowId xmlns:a16="http://schemas.microsoft.com/office/drawing/2014/main" val="4218282504"/>
                  </a:ext>
                </a:extLst>
              </a:tr>
              <a:tr h="251716">
                <a:tc>
                  <a:txBody>
                    <a:bodyPr/>
                    <a:lstStyle/>
                    <a:p>
                      <a:pPr algn="l" fontAlgn="b"/>
                      <a:r>
                        <a:rPr lang="en-US" sz="1100" b="0" i="0" u="none" strike="noStrike">
                          <a:solidFill>
                            <a:srgbClr val="000000"/>
                          </a:solidFill>
                          <a:effectLst/>
                          <a:latin typeface="Arial" panose="020B0604020202020204" pitchFamily="34" charset="0"/>
                        </a:rPr>
                        <a:t>4.15 - Network Services</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$40,444.57 </a:t>
                      </a:r>
                    </a:p>
                  </a:txBody>
                  <a:tcPr marL="6624" marR="6624" marT="6624" marB="0" anchor="ctr">
                    <a:lnL>
                      <a:noFill/>
                    </a:lnL>
                    <a:lnR>
                      <a:noFill/>
                    </a:lnR>
                    <a:lnT>
                      <a:noFill/>
                    </a:lnT>
                    <a:lnB>
                      <a:noFill/>
                    </a:lnB>
                  </a:tcPr>
                </a:tc>
                <a:extLst>
                  <a:ext uri="{0D108BD9-81ED-4DB2-BD59-A6C34878D82A}">
                    <a16:rowId xmlns:a16="http://schemas.microsoft.com/office/drawing/2014/main" val="1471763625"/>
                  </a:ext>
                </a:extLst>
              </a:tr>
              <a:tr h="251716">
                <a:tc>
                  <a:txBody>
                    <a:bodyPr/>
                    <a:lstStyle/>
                    <a:p>
                      <a:pPr algn="l" fontAlgn="b"/>
                      <a:r>
                        <a:rPr lang="en-US" sz="1100" b="0" i="0" u="none" strike="noStrike">
                          <a:solidFill>
                            <a:srgbClr val="000000"/>
                          </a:solidFill>
                          <a:effectLst/>
                          <a:latin typeface="Arial" panose="020B0604020202020204" pitchFamily="34" charset="0"/>
                        </a:rPr>
                        <a:t>4.16 - Social</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$24,201.67 </a:t>
                      </a:r>
                    </a:p>
                  </a:txBody>
                  <a:tcPr marL="6624" marR="6624" marT="6624" marB="0" anchor="ctr">
                    <a:lnL>
                      <a:noFill/>
                    </a:lnL>
                    <a:lnR>
                      <a:noFill/>
                    </a:lnR>
                    <a:lnT>
                      <a:noFill/>
                    </a:lnT>
                    <a:lnB>
                      <a:noFill/>
                    </a:lnB>
                  </a:tcPr>
                </a:tc>
                <a:extLst>
                  <a:ext uri="{0D108BD9-81ED-4DB2-BD59-A6C34878D82A}">
                    <a16:rowId xmlns:a16="http://schemas.microsoft.com/office/drawing/2014/main" val="2791358355"/>
                  </a:ext>
                </a:extLst>
              </a:tr>
              <a:tr h="251716">
                <a:tc>
                  <a:txBody>
                    <a:bodyPr/>
                    <a:lstStyle/>
                    <a:p>
                      <a:pPr algn="l" fontAlgn="b"/>
                      <a:r>
                        <a:rPr lang="en-US" sz="1100" b="0" i="0" u="none" strike="noStrike">
                          <a:solidFill>
                            <a:srgbClr val="000000"/>
                          </a:solidFill>
                          <a:effectLst/>
                          <a:latin typeface="Arial" panose="020B0604020202020204" pitchFamily="34" charset="0"/>
                        </a:rPr>
                        <a:t>4.17 - Shipping</a:t>
                      </a:r>
                    </a:p>
                  </a:txBody>
                  <a:tcPr marL="119224" marR="6624" marT="6624" marB="0" anchor="b">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a:noFill/>
                    </a:lnB>
                  </a:tcPr>
                </a:tc>
                <a:tc>
                  <a:txBody>
                    <a:bodyPr/>
                    <a:lstStyle/>
                    <a:p>
                      <a:pPr algn="r" fontAlgn="ctr"/>
                      <a:r>
                        <a:rPr lang="en-US" sz="1100" b="0" i="0" u="none" strike="noStrike">
                          <a:solidFill>
                            <a:srgbClr val="000000"/>
                          </a:solidFill>
                          <a:effectLst/>
                          <a:latin typeface="Arial" panose="020B0604020202020204" pitchFamily="34" charset="0"/>
                        </a:rPr>
                        <a:t>$1,867.30 </a:t>
                      </a:r>
                    </a:p>
                  </a:txBody>
                  <a:tcPr marL="6624" marR="6624" marT="6624" marB="0" anchor="ctr">
                    <a:lnL>
                      <a:noFill/>
                    </a:lnL>
                    <a:lnR>
                      <a:noFill/>
                    </a:lnR>
                    <a:lnT>
                      <a:noFill/>
                    </a:lnT>
                    <a:lnB>
                      <a:noFill/>
                    </a:lnB>
                  </a:tcPr>
                </a:tc>
                <a:extLst>
                  <a:ext uri="{0D108BD9-81ED-4DB2-BD59-A6C34878D82A}">
                    <a16:rowId xmlns:a16="http://schemas.microsoft.com/office/drawing/2014/main" val="3583960386"/>
                  </a:ext>
                </a:extLst>
              </a:tr>
              <a:tr h="251716">
                <a:tc>
                  <a:txBody>
                    <a:bodyPr/>
                    <a:lstStyle/>
                    <a:p>
                      <a:pPr algn="l" fontAlgn="b"/>
                      <a:r>
                        <a:rPr lang="en-US" sz="1100" b="0" i="0" u="none" strike="noStrike">
                          <a:solidFill>
                            <a:srgbClr val="000000"/>
                          </a:solidFill>
                          <a:effectLst/>
                          <a:latin typeface="Arial" panose="020B0604020202020204" pitchFamily="34" charset="0"/>
                        </a:rPr>
                        <a:t>4.18 - Misc Expense</a:t>
                      </a:r>
                    </a:p>
                  </a:txBody>
                  <a:tcPr marL="119224" marR="6624" marT="662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$154.57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$5,562.28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$0.00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100" b="0" i="0" u="none" strike="noStrike">
                          <a:solidFill>
                            <a:srgbClr val="000000"/>
                          </a:solidFill>
                          <a:effectLst/>
                          <a:latin typeface="Arial" panose="020B0604020202020204" pitchFamily="34" charset="0"/>
                        </a:rPr>
                        <a:t>$5,716.85 </a:t>
                      </a:r>
                    </a:p>
                  </a:txBody>
                  <a:tcPr marL="6624" marR="6624" marT="662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482161461"/>
                  </a:ext>
                </a:extLst>
              </a:tr>
              <a:tr h="251716">
                <a:tc>
                  <a:txBody>
                    <a:bodyPr/>
                    <a:lstStyle/>
                    <a:p>
                      <a:pPr algn="l" fontAlgn="b"/>
                      <a:r>
                        <a:rPr lang="en-US" sz="1100" b="1" i="0" u="none" strike="noStrike">
                          <a:solidFill>
                            <a:srgbClr val="000000"/>
                          </a:solidFill>
                          <a:effectLst/>
                          <a:latin typeface="Arial" panose="020B0604020202020204" pitchFamily="34" charset="0"/>
                        </a:rPr>
                        <a:t>Total - Expense</a:t>
                      </a:r>
                    </a:p>
                  </a:txBody>
                  <a:tcPr marL="59612" marR="6624" marT="662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$5,275.33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$312,571.58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$6,750.00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$25,000.00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100" b="1" i="0" u="none" strike="noStrike">
                          <a:solidFill>
                            <a:srgbClr val="000000"/>
                          </a:solidFill>
                          <a:effectLst/>
                          <a:latin typeface="Arial" panose="020B0604020202020204" pitchFamily="34" charset="0"/>
                        </a:rPr>
                        <a:t>$349,596.91 </a:t>
                      </a:r>
                    </a:p>
                  </a:txBody>
                  <a:tcPr marL="6624" marR="6624" marT="662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14905503"/>
                  </a:ext>
                </a:extLst>
              </a:tr>
              <a:tr h="251716">
                <a:tc>
                  <a:txBody>
                    <a:bodyPr/>
                    <a:lstStyle/>
                    <a:p>
                      <a:pPr algn="l" fontAlgn="ctr"/>
                      <a:r>
                        <a:rPr lang="en-US" sz="1100" b="1" i="0" u="none" strike="noStrike">
                          <a:solidFill>
                            <a:srgbClr val="000000"/>
                          </a:solidFill>
                          <a:effectLst/>
                          <a:latin typeface="Arial" panose="020B0604020202020204" pitchFamily="34" charset="0"/>
                        </a:rPr>
                        <a:t>Net Income</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($1,450.40)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($3,648.18)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($6,750.00)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a:solidFill>
                            <a:srgbClr val="000000"/>
                          </a:solidFill>
                          <a:effectLst/>
                          <a:latin typeface="Arial" panose="020B0604020202020204" pitchFamily="34" charset="0"/>
                        </a:rPr>
                        <a:t>($25,000.00)</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1" i="0" u="none" strike="noStrike" dirty="0">
                          <a:solidFill>
                            <a:srgbClr val="000000"/>
                          </a:solidFill>
                          <a:effectLst/>
                          <a:latin typeface="Arial" panose="020B0604020202020204" pitchFamily="34" charset="0"/>
                        </a:rPr>
                        <a:t>($36,848.58)</a:t>
                      </a:r>
                    </a:p>
                  </a:txBody>
                  <a:tcPr marL="6624" marR="6624" marT="662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937988879"/>
                  </a:ext>
                </a:extLst>
              </a:tr>
            </a:tbl>
          </a:graphicData>
        </a:graphic>
      </p:graphicFrame>
    </p:spTree>
    <p:extLst>
      <p:ext uri="{BB962C8B-B14F-4D97-AF65-F5344CB8AC3E}">
        <p14:creationId xmlns:p14="http://schemas.microsoft.com/office/powerpoint/2010/main" val="2771412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970DCE-BEB0-49A3-BA69-6F21A2F428DF}"/>
              </a:ext>
            </a:extLst>
          </p:cNvPr>
          <p:cNvSpPr>
            <a:spLocks noGrp="1"/>
          </p:cNvSpPr>
          <p:nvPr>
            <p:ph type="dt" idx="10"/>
          </p:nvPr>
        </p:nvSpPr>
        <p:spPr/>
        <p:txBody>
          <a:bodyPr/>
          <a:lstStyle/>
          <a:p>
            <a:pPr>
              <a:defRPr/>
            </a:pPr>
            <a:r>
              <a:rPr lang="en-US"/>
              <a:t>November 2024</a:t>
            </a:r>
            <a:endParaRPr lang="en-GB"/>
          </a:p>
        </p:txBody>
      </p:sp>
      <p:sp>
        <p:nvSpPr>
          <p:cNvPr id="3" name="Footer Placeholder 2">
            <a:extLst>
              <a:ext uri="{FF2B5EF4-FFF2-40B4-BE49-F238E27FC236}">
                <a16:creationId xmlns:a16="http://schemas.microsoft.com/office/drawing/2014/main" id="{59F169E7-1A4C-46AE-9291-A92FCAB83324}"/>
              </a:ext>
            </a:extLst>
          </p:cNvPr>
          <p:cNvSpPr>
            <a:spLocks noGrp="1"/>
          </p:cNvSpPr>
          <p:nvPr>
            <p:ph type="ftr" idx="11"/>
          </p:nvPr>
        </p:nvSpPr>
        <p:spPr/>
        <p:txBody>
          <a:bodyPr/>
          <a:lstStyle/>
          <a:p>
            <a:pPr>
              <a:defRPr/>
            </a:pPr>
            <a:r>
              <a:rPr lang="en-GB"/>
              <a:t>Ben Rolfe (BCA);   Jon Rosdahl (Qualcomm)</a:t>
            </a:r>
          </a:p>
        </p:txBody>
      </p:sp>
      <p:sp>
        <p:nvSpPr>
          <p:cNvPr id="4" name="Slide Number Placeholder 3">
            <a:extLst>
              <a:ext uri="{FF2B5EF4-FFF2-40B4-BE49-F238E27FC236}">
                <a16:creationId xmlns:a16="http://schemas.microsoft.com/office/drawing/2014/main" id="{A7F3C80A-030E-493E-8D5B-D2967E9E3C91}"/>
              </a:ext>
            </a:extLst>
          </p:cNvPr>
          <p:cNvSpPr>
            <a:spLocks noGrp="1"/>
          </p:cNvSpPr>
          <p:nvPr>
            <p:ph type="sldNum" idx="12"/>
          </p:nvPr>
        </p:nvSpPr>
        <p:spPr/>
        <p:txBody>
          <a:bodyPr/>
          <a:lstStyle/>
          <a:p>
            <a:pPr>
              <a:defRPr/>
            </a:pPr>
            <a:r>
              <a:rPr lang="en-GB"/>
              <a:t>Slide </a:t>
            </a:r>
            <a:fld id="{F5D8E26B-7BCF-4D25-9C89-0168A6618F18}" type="slidenum">
              <a:rPr lang="en-GB"/>
              <a:pPr>
                <a:defRPr/>
              </a:pPr>
              <a:t>36</a:t>
            </a:fld>
            <a:endParaRPr lang="en-GB"/>
          </a:p>
        </p:txBody>
      </p:sp>
      <p:graphicFrame>
        <p:nvGraphicFramePr>
          <p:cNvPr id="7" name="Table 6">
            <a:extLst>
              <a:ext uri="{FF2B5EF4-FFF2-40B4-BE49-F238E27FC236}">
                <a16:creationId xmlns:a16="http://schemas.microsoft.com/office/drawing/2014/main" id="{43F20A31-67D9-425E-9512-E204D4DB7121}"/>
              </a:ext>
            </a:extLst>
          </p:cNvPr>
          <p:cNvGraphicFramePr>
            <a:graphicFrameLocks noGrp="1"/>
          </p:cNvGraphicFramePr>
          <p:nvPr>
            <p:extLst>
              <p:ext uri="{D42A27DB-BD31-4B8C-83A1-F6EECF244321}">
                <p14:modId xmlns:p14="http://schemas.microsoft.com/office/powerpoint/2010/main" val="1516658461"/>
              </p:ext>
            </p:extLst>
          </p:nvPr>
        </p:nvGraphicFramePr>
        <p:xfrm>
          <a:off x="2030413" y="606426"/>
          <a:ext cx="8180387" cy="5731351"/>
        </p:xfrm>
        <a:graphic>
          <a:graphicData uri="http://schemas.openxmlformats.org/drawingml/2006/table">
            <a:tbl>
              <a:tblPr/>
              <a:tblGrid>
                <a:gridCol w="2539813">
                  <a:extLst>
                    <a:ext uri="{9D8B030D-6E8A-4147-A177-3AD203B41FA5}">
                      <a16:colId xmlns:a16="http://schemas.microsoft.com/office/drawing/2014/main" val="259374201"/>
                    </a:ext>
                  </a:extLst>
                </a:gridCol>
                <a:gridCol w="863503">
                  <a:extLst>
                    <a:ext uri="{9D8B030D-6E8A-4147-A177-3AD203B41FA5}">
                      <a16:colId xmlns:a16="http://schemas.microsoft.com/office/drawing/2014/main" val="2052533747"/>
                    </a:ext>
                  </a:extLst>
                </a:gridCol>
                <a:gridCol w="1020504">
                  <a:extLst>
                    <a:ext uri="{9D8B030D-6E8A-4147-A177-3AD203B41FA5}">
                      <a16:colId xmlns:a16="http://schemas.microsoft.com/office/drawing/2014/main" val="108197420"/>
                    </a:ext>
                  </a:extLst>
                </a:gridCol>
                <a:gridCol w="1020504">
                  <a:extLst>
                    <a:ext uri="{9D8B030D-6E8A-4147-A177-3AD203B41FA5}">
                      <a16:colId xmlns:a16="http://schemas.microsoft.com/office/drawing/2014/main" val="3191241072"/>
                    </a:ext>
                  </a:extLst>
                </a:gridCol>
                <a:gridCol w="863503">
                  <a:extLst>
                    <a:ext uri="{9D8B030D-6E8A-4147-A177-3AD203B41FA5}">
                      <a16:colId xmlns:a16="http://schemas.microsoft.com/office/drawing/2014/main" val="811527288"/>
                    </a:ext>
                  </a:extLst>
                </a:gridCol>
                <a:gridCol w="863503">
                  <a:extLst>
                    <a:ext uri="{9D8B030D-6E8A-4147-A177-3AD203B41FA5}">
                      <a16:colId xmlns:a16="http://schemas.microsoft.com/office/drawing/2014/main" val="1504028930"/>
                    </a:ext>
                  </a:extLst>
                </a:gridCol>
                <a:gridCol w="1009057">
                  <a:extLst>
                    <a:ext uri="{9D8B030D-6E8A-4147-A177-3AD203B41FA5}">
                      <a16:colId xmlns:a16="http://schemas.microsoft.com/office/drawing/2014/main" val="871327453"/>
                    </a:ext>
                  </a:extLst>
                </a:gridCol>
              </a:tblGrid>
              <a:tr h="322447">
                <a:tc gridSpan="7">
                  <a:txBody>
                    <a:bodyPr/>
                    <a:lstStyle/>
                    <a:p>
                      <a:pPr algn="ctr" fontAlgn="b"/>
                      <a:r>
                        <a:rPr lang="en-US" sz="1800" b="1" i="0" u="none" strike="noStrike" dirty="0">
                          <a:effectLst/>
                          <a:latin typeface="Arial" panose="020B0604020202020204" pitchFamily="34" charset="0"/>
                        </a:rPr>
                        <a:t>2019 Meeting Income Statement</a:t>
                      </a:r>
                    </a:p>
                  </a:txBody>
                  <a:tcPr marL="6600" marR="6600" marT="6600"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80483631"/>
                  </a:ext>
                </a:extLst>
              </a:tr>
              <a:tr h="499273">
                <a:tc>
                  <a:txBody>
                    <a:bodyPr/>
                    <a:lstStyle/>
                    <a:p>
                      <a:pPr algn="l" fontAlgn="b"/>
                      <a:r>
                        <a:rPr lang="en-US" sz="1400" b="1" i="0" u="none" strike="noStrike" dirty="0">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 Misc.</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St. Louis, MO</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2019-05 Atlanta, </a:t>
                      </a:r>
                    </a:p>
                    <a:p>
                      <a:pPr algn="r" fontAlgn="b"/>
                      <a:r>
                        <a:rPr lang="en-US" sz="1400" b="1" i="0" u="none" strike="noStrike" dirty="0">
                          <a:effectLst/>
                          <a:latin typeface="Arial" panose="020B0604020202020204" pitchFamily="34" charset="0"/>
                        </a:rPr>
                        <a:t>GA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2019-07 Vienna</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2019-09 </a:t>
                      </a:r>
                      <a:br>
                        <a:rPr lang="en-US" sz="1400" b="1" i="0" u="none" strike="noStrike">
                          <a:effectLst/>
                          <a:latin typeface="Arial" panose="020B0604020202020204" pitchFamily="34" charset="0"/>
                        </a:rPr>
                      </a:br>
                      <a:r>
                        <a:rPr lang="en-US" sz="1400" b="1" i="0" u="none" strike="noStrike">
                          <a:effectLst/>
                          <a:latin typeface="Arial" panose="020B0604020202020204" pitchFamily="34" charset="0"/>
                        </a:rPr>
                        <a:t>Hanoi, Vietnam</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Total</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3075997528"/>
                  </a:ext>
                </a:extLst>
              </a:tr>
              <a:tr h="250568">
                <a:tc>
                  <a:txBody>
                    <a:bodyPr/>
                    <a:lstStyle/>
                    <a:p>
                      <a:pPr algn="l" fontAlgn="b"/>
                      <a:r>
                        <a:rPr lang="en-US" sz="1400" b="1" i="0" u="none" strike="noStrike">
                          <a:effectLst/>
                          <a:latin typeface="Arial" panose="020B0604020202020204" pitchFamily="34" charset="0"/>
                        </a:rPr>
                        <a:t> </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600" marR="6600" marT="6600" marB="0" anchor="b">
                    <a:lnL>
                      <a:noFill/>
                    </a:lnL>
                    <a:lnR>
                      <a:noFill/>
                    </a:lnR>
                    <a:lnT>
                      <a:noFill/>
                    </a:lnT>
                    <a:lnB>
                      <a:noFill/>
                    </a:lnB>
                    <a:solidFill>
                      <a:srgbClr val="D0D0D0"/>
                    </a:solidFill>
                  </a:tcPr>
                </a:tc>
                <a:extLst>
                  <a:ext uri="{0D108BD9-81ED-4DB2-BD59-A6C34878D82A}">
                    <a16:rowId xmlns:a16="http://schemas.microsoft.com/office/drawing/2014/main" val="2679366624"/>
                  </a:ext>
                </a:extLst>
              </a:tr>
              <a:tr h="231408">
                <a:tc>
                  <a:txBody>
                    <a:bodyPr/>
                    <a:lstStyle/>
                    <a:p>
                      <a:pPr algn="l" fontAlgn="b"/>
                      <a:r>
                        <a:rPr lang="en-US" sz="1400" b="1" i="0" u="none" strike="noStrike" dirty="0">
                          <a:solidFill>
                            <a:srgbClr val="000000"/>
                          </a:solidFill>
                          <a:effectLst/>
                          <a:latin typeface="Arial" panose="020B0604020202020204" pitchFamily="34" charset="0"/>
                        </a:rPr>
                        <a:t>Income</a:t>
                      </a:r>
                    </a:p>
                  </a:txBody>
                  <a:tcPr marL="59403" marR="6600" marT="6600" marB="0" anchor="b">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557833736"/>
                  </a:ext>
                </a:extLst>
              </a:tr>
              <a:tr h="250568">
                <a:tc>
                  <a:txBody>
                    <a:bodyPr/>
                    <a:lstStyle/>
                    <a:p>
                      <a:pPr algn="l" fontAlgn="b"/>
                      <a:r>
                        <a:rPr lang="en-US" sz="1400" b="0" i="0" u="none" strike="noStrike" dirty="0">
                          <a:solidFill>
                            <a:srgbClr val="000000"/>
                          </a:solidFill>
                          <a:effectLst/>
                          <a:latin typeface="Arial" panose="020B0604020202020204" pitchFamily="34" charset="0"/>
                        </a:rPr>
                        <a:t>1.20 - Received from Corps.</a:t>
                      </a:r>
                    </a:p>
                  </a:txBody>
                  <a:tcPr marL="118806" marR="6600" marT="6600" marB="0" anchor="b">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$10,000.00 </a:t>
                      </a:r>
                    </a:p>
                  </a:txBody>
                  <a:tcPr marL="6600" marR="6600" marT="6600" marB="0" anchor="ctr">
                    <a:lnL>
                      <a:noFill/>
                    </a:lnL>
                    <a:lnR>
                      <a:noFill/>
                    </a:lnR>
                    <a:lnT>
                      <a:noFill/>
                    </a:lnT>
                    <a:lnB>
                      <a:noFill/>
                    </a:lnB>
                  </a:tcPr>
                </a:tc>
                <a:extLst>
                  <a:ext uri="{0D108BD9-81ED-4DB2-BD59-A6C34878D82A}">
                    <a16:rowId xmlns:a16="http://schemas.microsoft.com/office/drawing/2014/main" val="1165059969"/>
                  </a:ext>
                </a:extLst>
              </a:tr>
              <a:tr h="250568">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$208,450.00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$222,385.00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$7,700.00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$258,450.00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$696,985.00 </a:t>
                      </a:r>
                    </a:p>
                  </a:txBody>
                  <a:tcPr marL="6600" marR="6600" marT="6600" marB="0" anchor="ctr">
                    <a:lnL>
                      <a:noFill/>
                    </a:lnL>
                    <a:lnR>
                      <a:noFill/>
                    </a:lnR>
                    <a:lnT>
                      <a:noFill/>
                    </a:lnT>
                    <a:lnB>
                      <a:noFill/>
                    </a:lnB>
                  </a:tcPr>
                </a:tc>
                <a:extLst>
                  <a:ext uri="{0D108BD9-81ED-4DB2-BD59-A6C34878D82A}">
                    <a16:rowId xmlns:a16="http://schemas.microsoft.com/office/drawing/2014/main" val="2272893807"/>
                  </a:ext>
                </a:extLst>
              </a:tr>
              <a:tr h="250568">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$26,248.01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$33,410.00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$14,577.21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$74,235.22 </a:t>
                      </a:r>
                    </a:p>
                  </a:txBody>
                  <a:tcPr marL="6600" marR="6600" marT="6600" marB="0" anchor="ctr">
                    <a:lnL>
                      <a:noFill/>
                    </a:lnL>
                    <a:lnR>
                      <a:noFill/>
                    </a:lnR>
                    <a:lnT>
                      <a:noFill/>
                    </a:lnT>
                    <a:lnB>
                      <a:noFill/>
                    </a:lnB>
                  </a:tcPr>
                </a:tc>
                <a:extLst>
                  <a:ext uri="{0D108BD9-81ED-4DB2-BD59-A6C34878D82A}">
                    <a16:rowId xmlns:a16="http://schemas.microsoft.com/office/drawing/2014/main" val="1091696381"/>
                  </a:ext>
                </a:extLst>
              </a:tr>
              <a:tr h="250568">
                <a:tc>
                  <a:txBody>
                    <a:bodyPr/>
                    <a:lstStyle/>
                    <a:p>
                      <a:pPr algn="l" fontAlgn="b"/>
                      <a:r>
                        <a:rPr lang="en-US" sz="1400" b="0" i="0" u="none" strike="noStrike" dirty="0">
                          <a:solidFill>
                            <a:srgbClr val="000000"/>
                          </a:solidFill>
                          <a:effectLst/>
                          <a:latin typeface="Arial" panose="020B0604020202020204" pitchFamily="34" charset="0"/>
                        </a:rPr>
                        <a:t>3.40 - IEEE CB Interest</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$7,289.88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173155330"/>
                  </a:ext>
                </a:extLst>
              </a:tr>
              <a:tr h="250568">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59403" marR="6600" marT="6600"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$7,289.88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$234,698.01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$255,795.00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$17,700.00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$273,027.21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$788,510.10 </a:t>
                      </a:r>
                    </a:p>
                  </a:txBody>
                  <a:tcPr marL="6600" marR="6600" marT="6600"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67675439"/>
                  </a:ext>
                </a:extLst>
              </a:tr>
              <a:tr h="271160">
                <a:tc>
                  <a:txBody>
                    <a:bodyPr/>
                    <a:lstStyle/>
                    <a:p>
                      <a:pPr algn="l" fontAlgn="b"/>
                      <a:r>
                        <a:rPr lang="en-US" sz="1400" b="1" i="0" u="none" strike="noStrike" dirty="0">
                          <a:solidFill>
                            <a:srgbClr val="000000"/>
                          </a:solidFill>
                          <a:effectLst/>
                          <a:latin typeface="Arial" panose="020B0604020202020204" pitchFamily="34" charset="0"/>
                        </a:rPr>
                        <a:t>Expense</a:t>
                      </a:r>
                    </a:p>
                  </a:txBody>
                  <a:tcPr marL="59403" marR="6600" marT="6600"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600" marR="6600" marT="6600"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600" marR="6600" marT="6600" marB="0" anchor="ctr">
                    <a:lnL>
                      <a:noFill/>
                    </a:lnL>
                    <a:lnR>
                      <a:noFill/>
                    </a:lnR>
                    <a:lnT>
                      <a:noFill/>
                    </a:lnT>
                    <a:lnB>
                      <a:noFill/>
                    </a:lnB>
                  </a:tcPr>
                </a:tc>
                <a:extLst>
                  <a:ext uri="{0D108BD9-81ED-4DB2-BD59-A6C34878D82A}">
                    <a16:rowId xmlns:a16="http://schemas.microsoft.com/office/drawing/2014/main" val="4156042333"/>
                  </a:ext>
                </a:extLst>
              </a:tr>
              <a:tr h="250568">
                <a:tc>
                  <a:txBody>
                    <a:bodyPr/>
                    <a:lstStyle/>
                    <a:p>
                      <a:pPr algn="l" fontAlgn="b"/>
                      <a:r>
                        <a:rPr lang="en-US" sz="1400" b="0" i="0" u="none" strike="noStrike" dirty="0">
                          <a:solidFill>
                            <a:srgbClr val="000000"/>
                          </a:solidFill>
                          <a:effectLst/>
                          <a:latin typeface="Arial" panose="020B0604020202020204" pitchFamily="34" charset="0"/>
                        </a:rPr>
                        <a:t>4.110 - Site Survey</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$1,946.63 </a:t>
                      </a:r>
                    </a:p>
                  </a:txBody>
                  <a:tcPr marL="6600" marR="6600" marT="6600" marB="0" anchor="ctr">
                    <a:lnL>
                      <a:noFill/>
                    </a:lnL>
                    <a:lnR>
                      <a:noFill/>
                    </a:lnR>
                    <a:lnT>
                      <a:noFill/>
                    </a:lnT>
                    <a:lnB>
                      <a:noFill/>
                    </a:lnB>
                  </a:tcPr>
                </a:tc>
                <a:extLst>
                  <a:ext uri="{0D108BD9-81ED-4DB2-BD59-A6C34878D82A}">
                    <a16:rowId xmlns:a16="http://schemas.microsoft.com/office/drawing/2014/main" val="1060519945"/>
                  </a:ext>
                </a:extLst>
              </a:tr>
              <a:tr h="250568">
                <a:tc>
                  <a:txBody>
                    <a:bodyPr/>
                    <a:lstStyle/>
                    <a:p>
                      <a:pPr algn="l" fontAlgn="b"/>
                      <a:r>
                        <a:rPr lang="en-US" sz="1400" b="0" i="0" u="none" strike="noStrike">
                          <a:solidFill>
                            <a:srgbClr val="000000"/>
                          </a:solidFill>
                          <a:effectLst/>
                          <a:latin typeface="Arial" panose="020B0604020202020204" pitchFamily="34" charset="0"/>
                        </a:rPr>
                        <a:t>4.113 - Venue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$14,948.26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$19,656.77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$19,610.58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$76,430.88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$130,646.49 </a:t>
                      </a:r>
                    </a:p>
                  </a:txBody>
                  <a:tcPr marL="6600" marR="6600" marT="6600" marB="0" anchor="ctr">
                    <a:lnL>
                      <a:noFill/>
                    </a:lnL>
                    <a:lnR>
                      <a:noFill/>
                    </a:lnR>
                    <a:lnT>
                      <a:noFill/>
                    </a:lnT>
                    <a:lnB>
                      <a:noFill/>
                    </a:lnB>
                  </a:tcPr>
                </a:tc>
                <a:extLst>
                  <a:ext uri="{0D108BD9-81ED-4DB2-BD59-A6C34878D82A}">
                    <a16:rowId xmlns:a16="http://schemas.microsoft.com/office/drawing/2014/main" val="4155213949"/>
                  </a:ext>
                </a:extLst>
              </a:tr>
              <a:tr h="250568">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$4,790.64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$9,460.17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$10,101.84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$1,313.52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$9,315.05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$34,981.22 </a:t>
                      </a:r>
                    </a:p>
                  </a:txBody>
                  <a:tcPr marL="6600" marR="6600" marT="6600" marB="0" anchor="ctr">
                    <a:lnL>
                      <a:noFill/>
                    </a:lnL>
                    <a:lnR>
                      <a:noFill/>
                    </a:lnR>
                    <a:lnT>
                      <a:noFill/>
                    </a:lnT>
                    <a:lnB>
                      <a:noFill/>
                    </a:lnB>
                  </a:tcPr>
                </a:tc>
                <a:extLst>
                  <a:ext uri="{0D108BD9-81ED-4DB2-BD59-A6C34878D82A}">
                    <a16:rowId xmlns:a16="http://schemas.microsoft.com/office/drawing/2014/main" val="2757383805"/>
                  </a:ext>
                </a:extLst>
              </a:tr>
              <a:tr h="250568">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$50,816.66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$52,729.03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$3,000.00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$39,655.83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$146,201.52 </a:t>
                      </a:r>
                    </a:p>
                  </a:txBody>
                  <a:tcPr marL="6600" marR="6600" marT="6600" marB="0" anchor="ctr">
                    <a:lnL>
                      <a:noFill/>
                    </a:lnL>
                    <a:lnR>
                      <a:noFill/>
                    </a:lnR>
                    <a:lnT>
                      <a:noFill/>
                    </a:lnT>
                    <a:lnB>
                      <a:noFill/>
                    </a:lnB>
                  </a:tcPr>
                </a:tc>
                <a:extLst>
                  <a:ext uri="{0D108BD9-81ED-4DB2-BD59-A6C34878D82A}">
                    <a16:rowId xmlns:a16="http://schemas.microsoft.com/office/drawing/2014/main" val="3666517826"/>
                  </a:ext>
                </a:extLst>
              </a:tr>
              <a:tr h="250568">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$109,819.77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$121,097.42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$61,677.00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$292,594.19 </a:t>
                      </a:r>
                    </a:p>
                  </a:txBody>
                  <a:tcPr marL="6600" marR="6600" marT="6600" marB="0" anchor="ctr">
                    <a:lnL>
                      <a:noFill/>
                    </a:lnL>
                    <a:lnR>
                      <a:noFill/>
                    </a:lnR>
                    <a:lnT>
                      <a:noFill/>
                    </a:lnT>
                    <a:lnB>
                      <a:noFill/>
                    </a:lnB>
                  </a:tcPr>
                </a:tc>
                <a:extLst>
                  <a:ext uri="{0D108BD9-81ED-4DB2-BD59-A6C34878D82A}">
                    <a16:rowId xmlns:a16="http://schemas.microsoft.com/office/drawing/2014/main" val="1850898157"/>
                  </a:ext>
                </a:extLst>
              </a:tr>
              <a:tr h="250568">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$34,765.03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$38,060.46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$46,446.41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$119,271.90 </a:t>
                      </a:r>
                    </a:p>
                  </a:txBody>
                  <a:tcPr marL="6600" marR="6600" marT="6600" marB="0" anchor="ctr">
                    <a:lnL>
                      <a:noFill/>
                    </a:lnL>
                    <a:lnR>
                      <a:noFill/>
                    </a:lnR>
                    <a:lnT>
                      <a:noFill/>
                    </a:lnT>
                    <a:lnB>
                      <a:noFill/>
                    </a:lnB>
                  </a:tcPr>
                </a:tc>
                <a:extLst>
                  <a:ext uri="{0D108BD9-81ED-4DB2-BD59-A6C34878D82A}">
                    <a16:rowId xmlns:a16="http://schemas.microsoft.com/office/drawing/2014/main" val="694255914"/>
                  </a:ext>
                </a:extLst>
              </a:tr>
              <a:tr h="250568">
                <a:tc>
                  <a:txBody>
                    <a:bodyPr/>
                    <a:lstStyle/>
                    <a:p>
                      <a:pPr algn="l" fontAlgn="b"/>
                      <a:r>
                        <a:rPr lang="en-US" sz="1400" b="0" i="0" u="none" strike="noStrike">
                          <a:solidFill>
                            <a:srgbClr val="000000"/>
                          </a:solidFill>
                          <a:effectLst/>
                          <a:latin typeface="Arial" panose="020B0604020202020204" pitchFamily="34" charset="0"/>
                        </a:rPr>
                        <a:t>4.16 - Social</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$20,398.05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$23,958.20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$34,875.00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$79,231.25 </a:t>
                      </a:r>
                    </a:p>
                  </a:txBody>
                  <a:tcPr marL="6600" marR="6600" marT="6600" marB="0" anchor="ctr">
                    <a:lnL>
                      <a:noFill/>
                    </a:lnL>
                    <a:lnR>
                      <a:noFill/>
                    </a:lnR>
                    <a:lnT>
                      <a:noFill/>
                    </a:lnT>
                    <a:lnB>
                      <a:noFill/>
                    </a:lnB>
                  </a:tcPr>
                </a:tc>
                <a:extLst>
                  <a:ext uri="{0D108BD9-81ED-4DB2-BD59-A6C34878D82A}">
                    <a16:rowId xmlns:a16="http://schemas.microsoft.com/office/drawing/2014/main" val="4143023082"/>
                  </a:ext>
                </a:extLst>
              </a:tr>
              <a:tr h="250568">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18806" marR="6600" marT="6600" marB="0" anchor="b">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$2,261.37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$2,953.27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a:solidFill>
                            <a:srgbClr val="000000"/>
                          </a:solidFill>
                          <a:effectLst/>
                          <a:latin typeface="Arial" panose="020B0604020202020204" pitchFamily="34" charset="0"/>
                        </a:rPr>
                        <a:t>$0.00 </a:t>
                      </a:r>
                    </a:p>
                  </a:txBody>
                  <a:tcPr marL="6600" marR="6600" marT="6600" marB="0" anchor="ctr">
                    <a:lnL>
                      <a:noFill/>
                    </a:lnL>
                    <a:lnR>
                      <a:noFill/>
                    </a:lnR>
                    <a:lnT>
                      <a:noFill/>
                    </a:lnT>
                    <a:lnB>
                      <a:noFill/>
                    </a:lnB>
                  </a:tcPr>
                </a:tc>
                <a:tc>
                  <a:txBody>
                    <a:bodyPr/>
                    <a:lstStyle/>
                    <a:p>
                      <a:pPr algn="r" fontAlgn="ctr"/>
                      <a:r>
                        <a:rPr lang="en-US" sz="1200" b="0" i="0" u="none" strike="noStrike" dirty="0">
                          <a:solidFill>
                            <a:srgbClr val="000000"/>
                          </a:solidFill>
                          <a:effectLst/>
                          <a:latin typeface="Arial" panose="020B0604020202020204" pitchFamily="34" charset="0"/>
                        </a:rPr>
                        <a:t>$5,214.64 </a:t>
                      </a:r>
                    </a:p>
                  </a:txBody>
                  <a:tcPr marL="6600" marR="6600" marT="6600" marB="0" anchor="ctr">
                    <a:lnL>
                      <a:noFill/>
                    </a:lnL>
                    <a:lnR>
                      <a:noFill/>
                    </a:lnR>
                    <a:lnT>
                      <a:noFill/>
                    </a:lnT>
                    <a:lnB>
                      <a:noFill/>
                    </a:lnB>
                  </a:tcPr>
                </a:tc>
                <a:extLst>
                  <a:ext uri="{0D108BD9-81ED-4DB2-BD59-A6C34878D82A}">
                    <a16:rowId xmlns:a16="http://schemas.microsoft.com/office/drawing/2014/main" val="1924229076"/>
                  </a:ext>
                </a:extLst>
              </a:tr>
              <a:tr h="250568">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18806" marR="6600" marT="6600"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$139.42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$3,949.20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$5,488.84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$350.00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a:solidFill>
                            <a:srgbClr val="000000"/>
                          </a:solidFill>
                          <a:effectLst/>
                          <a:latin typeface="Arial" panose="020B0604020202020204" pitchFamily="34" charset="0"/>
                        </a:rPr>
                        <a:t>$6,395.50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200" b="0" i="0" u="none" strike="noStrike" dirty="0">
                          <a:solidFill>
                            <a:srgbClr val="000000"/>
                          </a:solidFill>
                          <a:effectLst/>
                          <a:latin typeface="Arial" panose="020B0604020202020204" pitchFamily="34" charset="0"/>
                        </a:rPr>
                        <a:t>$16,322.96 </a:t>
                      </a:r>
                    </a:p>
                  </a:txBody>
                  <a:tcPr marL="6600" marR="6600" marT="6600"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2088486148"/>
                  </a:ext>
                </a:extLst>
              </a:tr>
              <a:tr h="250568">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59403" marR="6600" marT="6600"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$4,930.06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$248,365.14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$274,045.83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$24,274.10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a:solidFill>
                            <a:srgbClr val="000000"/>
                          </a:solidFill>
                          <a:effectLst/>
                          <a:latin typeface="Arial" panose="020B0604020202020204" pitchFamily="34" charset="0"/>
                        </a:rPr>
                        <a:t>$274,795.67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200" b="1" i="0" u="none" strike="noStrike" dirty="0">
                          <a:solidFill>
                            <a:srgbClr val="000000"/>
                          </a:solidFill>
                          <a:effectLst/>
                          <a:latin typeface="Arial" panose="020B0604020202020204" pitchFamily="34" charset="0"/>
                        </a:rPr>
                        <a:t>$826,410.80 </a:t>
                      </a:r>
                    </a:p>
                  </a:txBody>
                  <a:tcPr marL="6600" marR="6600" marT="6600"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4251296431"/>
                  </a:ext>
                </a:extLst>
              </a:tr>
              <a:tr h="250568">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$2,359.82 </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($13,667.13)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($18,250.83)</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($6,574.10)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a:solidFill>
                            <a:srgbClr val="000000"/>
                          </a:solidFill>
                          <a:effectLst/>
                          <a:latin typeface="Arial" panose="020B0604020202020204" pitchFamily="34" charset="0"/>
                        </a:rPr>
                        <a:t>($1,768.46)</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1" i="0" u="none" strike="noStrike" dirty="0">
                          <a:solidFill>
                            <a:srgbClr val="000000"/>
                          </a:solidFill>
                          <a:effectLst/>
                          <a:latin typeface="Arial" panose="020B0604020202020204" pitchFamily="34" charset="0"/>
                        </a:rPr>
                        <a:t>($37,900.70)</a:t>
                      </a:r>
                    </a:p>
                  </a:txBody>
                  <a:tcPr marL="6600" marR="6600" marT="6600"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4208877110"/>
                  </a:ext>
                </a:extLst>
              </a:tr>
            </a:tbl>
          </a:graphicData>
        </a:graphic>
      </p:graphicFrame>
    </p:spTree>
    <p:extLst>
      <p:ext uri="{BB962C8B-B14F-4D97-AF65-F5344CB8AC3E}">
        <p14:creationId xmlns:p14="http://schemas.microsoft.com/office/powerpoint/2010/main" val="40131043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37</a:t>
            </a:fld>
            <a:endParaRPr lang="en-GB"/>
          </a:p>
        </p:txBody>
      </p:sp>
      <p:graphicFrame>
        <p:nvGraphicFramePr>
          <p:cNvPr id="5" name="Table 4">
            <a:extLst>
              <a:ext uri="{FF2B5EF4-FFF2-40B4-BE49-F238E27FC236}">
                <a16:creationId xmlns:a16="http://schemas.microsoft.com/office/drawing/2014/main" id="{0C2FB405-DCEC-4165-B20B-FA38141C236B}"/>
              </a:ext>
            </a:extLst>
          </p:cNvPr>
          <p:cNvGraphicFramePr>
            <a:graphicFrameLocks noGrp="1"/>
          </p:cNvGraphicFramePr>
          <p:nvPr>
            <p:extLst>
              <p:ext uri="{D42A27DB-BD31-4B8C-83A1-F6EECF244321}">
                <p14:modId xmlns:p14="http://schemas.microsoft.com/office/powerpoint/2010/main" val="1964214499"/>
              </p:ext>
            </p:extLst>
          </p:nvPr>
        </p:nvGraphicFramePr>
        <p:xfrm>
          <a:off x="2220915" y="606427"/>
          <a:ext cx="7837486" cy="5699989"/>
        </p:xfrm>
        <a:graphic>
          <a:graphicData uri="http://schemas.openxmlformats.org/drawingml/2006/table">
            <a:tbl>
              <a:tblPr/>
              <a:tblGrid>
                <a:gridCol w="2274885">
                  <a:extLst>
                    <a:ext uri="{9D8B030D-6E8A-4147-A177-3AD203B41FA5}">
                      <a16:colId xmlns:a16="http://schemas.microsoft.com/office/drawing/2014/main" val="2555257619"/>
                    </a:ext>
                  </a:extLst>
                </a:gridCol>
                <a:gridCol w="990600">
                  <a:extLst>
                    <a:ext uri="{9D8B030D-6E8A-4147-A177-3AD203B41FA5}">
                      <a16:colId xmlns:a16="http://schemas.microsoft.com/office/drawing/2014/main" val="949304152"/>
                    </a:ext>
                  </a:extLst>
                </a:gridCol>
                <a:gridCol w="1143000">
                  <a:extLst>
                    <a:ext uri="{9D8B030D-6E8A-4147-A177-3AD203B41FA5}">
                      <a16:colId xmlns:a16="http://schemas.microsoft.com/office/drawing/2014/main" val="2066330799"/>
                    </a:ext>
                  </a:extLst>
                </a:gridCol>
                <a:gridCol w="1066800">
                  <a:extLst>
                    <a:ext uri="{9D8B030D-6E8A-4147-A177-3AD203B41FA5}">
                      <a16:colId xmlns:a16="http://schemas.microsoft.com/office/drawing/2014/main" val="2969622173"/>
                    </a:ext>
                  </a:extLst>
                </a:gridCol>
                <a:gridCol w="1200151">
                  <a:extLst>
                    <a:ext uri="{9D8B030D-6E8A-4147-A177-3AD203B41FA5}">
                      <a16:colId xmlns:a16="http://schemas.microsoft.com/office/drawing/2014/main" val="1339246078"/>
                    </a:ext>
                  </a:extLst>
                </a:gridCol>
                <a:gridCol w="1162050">
                  <a:extLst>
                    <a:ext uri="{9D8B030D-6E8A-4147-A177-3AD203B41FA5}">
                      <a16:colId xmlns:a16="http://schemas.microsoft.com/office/drawing/2014/main" val="1277787227"/>
                    </a:ext>
                  </a:extLst>
                </a:gridCol>
              </a:tblGrid>
              <a:tr h="345527">
                <a:tc gridSpan="6">
                  <a:txBody>
                    <a:bodyPr/>
                    <a:lstStyle/>
                    <a:p>
                      <a:pPr algn="ctr" fontAlgn="b"/>
                      <a:r>
                        <a:rPr lang="en-US" sz="1800" b="1" i="0" u="none" strike="noStrike" dirty="0">
                          <a:effectLst/>
                          <a:latin typeface="Arial" panose="020B0604020202020204" pitchFamily="34" charset="0"/>
                        </a:rPr>
                        <a:t>2018 Meeting Income Statement</a:t>
                      </a:r>
                    </a:p>
                  </a:txBody>
                  <a:tcPr marL="6954" marR="6954" marT="695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00441824"/>
                  </a:ext>
                </a:extLst>
              </a:tr>
              <a:tr h="664617">
                <a:tc>
                  <a:txBody>
                    <a:bodyPr/>
                    <a:lstStyle/>
                    <a:p>
                      <a:pPr algn="l" fontAlgn="b"/>
                      <a:r>
                        <a:rPr lang="en-US" sz="1200" b="1" i="0" u="none" strike="noStrike" dirty="0">
                          <a:effectLst/>
                          <a:latin typeface="Arial" panose="020B0604020202020204" pitchFamily="34" charset="0"/>
                        </a:rPr>
                        <a:t> </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 </a:t>
                      </a:r>
                      <a:r>
                        <a:rPr lang="en-US" sz="1400" b="1" i="0" u="none" strike="noStrike" dirty="0" err="1">
                          <a:effectLst/>
                          <a:latin typeface="Arial" panose="020B0604020202020204" pitchFamily="34" charset="0"/>
                        </a:rPr>
                        <a:t>Misc</a:t>
                      </a:r>
                      <a:endParaRPr lang="en-US" sz="1400" b="1" i="0" u="none" strike="noStrike" dirty="0">
                        <a:effectLst/>
                        <a:latin typeface="Arial" panose="020B0604020202020204" pitchFamily="34" charset="0"/>
                      </a:endParaRP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2018-01</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Irvine, CA</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2018-05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Warsaw, Poland</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2018-09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Waikoloa, HI</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1630568107"/>
                  </a:ext>
                </a:extLst>
              </a:tr>
              <a:tr h="280167">
                <a:tc>
                  <a:txBody>
                    <a:bodyPr/>
                    <a:lstStyle/>
                    <a:p>
                      <a:pPr algn="l" fontAlgn="ctr"/>
                      <a:endParaRPr lang="en-US" sz="1200" b="1" i="0" u="none" strike="noStrike" kern="1200" dirty="0">
                        <a:solidFill>
                          <a:schemeClr val="tx1"/>
                        </a:solidFill>
                        <a:effectLst/>
                        <a:latin typeface="Arial" panose="020B0604020202020204" pitchFamily="34" charset="0"/>
                        <a:ea typeface="+mn-ea"/>
                        <a:cs typeface="+mn-cs"/>
                      </a:endParaRPr>
                    </a:p>
                  </a:txBody>
                  <a:tcPr marL="6954" marR="6954" marT="6954" marB="0" anchor="ctr">
                    <a:lnL>
                      <a:noFill/>
                    </a:lnL>
                    <a:lnR>
                      <a:noFill/>
                    </a:lnR>
                    <a:lnT>
                      <a:noFill/>
                    </a:lnT>
                    <a:lnB>
                      <a:noFill/>
                    </a:lnB>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954" marR="6954" marT="6954" marB="0" anchor="b">
                    <a:lnL>
                      <a:noFill/>
                    </a:lnL>
                    <a:lnR>
                      <a:noFill/>
                    </a:lnR>
                    <a:lnT>
                      <a:noFill/>
                    </a:lnT>
                    <a:lnB>
                      <a:noFill/>
                    </a:lnB>
                    <a:solidFill>
                      <a:srgbClr val="D0D0D0"/>
                    </a:solidFill>
                  </a:tcPr>
                </a:tc>
                <a:extLst>
                  <a:ext uri="{0D108BD9-81ED-4DB2-BD59-A6C34878D82A}">
                    <a16:rowId xmlns:a16="http://schemas.microsoft.com/office/drawing/2014/main" val="3201929425"/>
                  </a:ext>
                </a:extLst>
              </a:tr>
              <a:tr h="278462">
                <a:tc>
                  <a:txBody>
                    <a:bodyPr/>
                    <a:lstStyle/>
                    <a:p>
                      <a:pPr algn="l" fontAlgn="b"/>
                      <a:r>
                        <a:rPr lang="en-US" sz="1200" b="1" i="0" u="none" strike="noStrike" dirty="0">
                          <a:solidFill>
                            <a:srgbClr val="000000"/>
                          </a:solidFill>
                          <a:effectLst/>
                          <a:latin typeface="Arial" panose="020B0604020202020204" pitchFamily="34" charset="0"/>
                        </a:rPr>
                        <a:t>Income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1761072185"/>
                  </a:ext>
                </a:extLst>
              </a:tr>
              <a:tr h="265849">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$9,692.47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$229,401.00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$271,975.00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$204,100.00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$715,168.47 </a:t>
                      </a:r>
                    </a:p>
                  </a:txBody>
                  <a:tcPr marL="6954" marR="6954" marT="6954" marB="0" anchor="ctr">
                    <a:lnL>
                      <a:noFill/>
                    </a:lnL>
                    <a:lnR>
                      <a:noFill/>
                    </a:lnR>
                    <a:lnT>
                      <a:noFill/>
                    </a:lnT>
                    <a:lnB>
                      <a:noFill/>
                    </a:lnB>
                  </a:tcPr>
                </a:tc>
                <a:extLst>
                  <a:ext uri="{0D108BD9-81ED-4DB2-BD59-A6C34878D82A}">
                    <a16:rowId xmlns:a16="http://schemas.microsoft.com/office/drawing/2014/main" val="637222127"/>
                  </a:ext>
                </a:extLst>
              </a:tr>
              <a:tr h="265849">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$27,029.84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$18,580.73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$29,898.48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$75,509.05 </a:t>
                      </a:r>
                    </a:p>
                  </a:txBody>
                  <a:tcPr marL="6954" marR="6954" marT="6954" marB="0" anchor="ctr">
                    <a:lnL>
                      <a:noFill/>
                    </a:lnL>
                    <a:lnR>
                      <a:noFill/>
                    </a:lnR>
                    <a:lnT>
                      <a:noFill/>
                    </a:lnT>
                    <a:lnB>
                      <a:noFill/>
                    </a:lnB>
                  </a:tcPr>
                </a:tc>
                <a:extLst>
                  <a:ext uri="{0D108BD9-81ED-4DB2-BD59-A6C34878D82A}">
                    <a16:rowId xmlns:a16="http://schemas.microsoft.com/office/drawing/2014/main" val="1701046827"/>
                  </a:ext>
                </a:extLst>
              </a:tr>
              <a:tr h="264903">
                <a:tc>
                  <a:txBody>
                    <a:bodyPr/>
                    <a:lstStyle/>
                    <a:p>
                      <a:pPr algn="l" fontAlgn="b"/>
                      <a:r>
                        <a:rPr lang="en-US" sz="1400" b="0" i="0" u="none" strike="noStrike" dirty="0">
                          <a:solidFill>
                            <a:srgbClr val="000000"/>
                          </a:solidFill>
                          <a:effectLst/>
                          <a:latin typeface="Arial" panose="020B0604020202020204" pitchFamily="34" charset="0"/>
                        </a:rPr>
                        <a:t>3.40 - IEEE CB Interest</a:t>
                      </a:r>
                      <a:endParaRPr lang="en-US" sz="1200" b="0" i="0" u="none" strike="noStrike" dirty="0">
                        <a:solidFill>
                          <a:srgbClr val="000000"/>
                        </a:solidFill>
                        <a:effectLst/>
                        <a:latin typeface="Arial" panose="020B0604020202020204" pitchFamily="34" charset="0"/>
                      </a:endParaRP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$5,558.51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28181090"/>
                  </a:ext>
                </a:extLst>
              </a:tr>
              <a:tr h="228600">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2588" marR="6954" marT="695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$15,250.98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$256,430.84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$290,555.73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$233,998.48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$796,236.03 </a:t>
                      </a:r>
                    </a:p>
                  </a:txBody>
                  <a:tcPr marL="6954" marR="6954" marT="695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926979420"/>
                  </a:ext>
                </a:extLst>
              </a:tr>
              <a:tr h="304800">
                <a:tc>
                  <a:txBody>
                    <a:bodyPr/>
                    <a:lstStyle/>
                    <a:p>
                      <a:pPr algn="l" fontAlgn="b"/>
                      <a:r>
                        <a:rPr lang="en-US" sz="1400" b="1" i="0" u="none" strike="noStrike" dirty="0">
                          <a:solidFill>
                            <a:srgbClr val="000000"/>
                          </a:solidFill>
                          <a:effectLst/>
                          <a:latin typeface="Arial" panose="020B0604020202020204" pitchFamily="34" charset="0"/>
                        </a:rPr>
                        <a:t>Expense</a:t>
                      </a:r>
                    </a:p>
                  </a:txBody>
                  <a:tcPr marL="62588" marR="6954" marT="695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954" marR="6954" marT="695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954" marR="6954" marT="6954" marB="0" anchor="ctr">
                    <a:lnL>
                      <a:noFill/>
                    </a:lnL>
                    <a:lnR>
                      <a:noFill/>
                    </a:lnR>
                    <a:lnT>
                      <a:noFill/>
                    </a:lnT>
                    <a:lnB>
                      <a:noFill/>
                    </a:lnB>
                  </a:tcPr>
                </a:tc>
                <a:extLst>
                  <a:ext uri="{0D108BD9-81ED-4DB2-BD59-A6C34878D82A}">
                    <a16:rowId xmlns:a16="http://schemas.microsoft.com/office/drawing/2014/main" val="228613903"/>
                  </a:ext>
                </a:extLst>
              </a:tr>
              <a:tr h="278462">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5177" marR="6954" marT="695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$21,998.13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$74,375.00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$20,418.26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$116,791.39 </a:t>
                      </a:r>
                    </a:p>
                  </a:txBody>
                  <a:tcPr marL="6954" marR="6954" marT="6954" marB="0" anchor="ctr">
                    <a:lnL>
                      <a:noFill/>
                    </a:lnL>
                    <a:lnR>
                      <a:noFill/>
                    </a:lnR>
                    <a:lnT>
                      <a:noFill/>
                    </a:lnT>
                    <a:lnB>
                      <a:noFill/>
                    </a:lnB>
                  </a:tcPr>
                </a:tc>
                <a:extLst>
                  <a:ext uri="{0D108BD9-81ED-4DB2-BD59-A6C34878D82A}">
                    <a16:rowId xmlns:a16="http://schemas.microsoft.com/office/drawing/2014/main" val="3085617682"/>
                  </a:ext>
                </a:extLst>
              </a:tr>
              <a:tr h="278462">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$3,172.65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$10,460.72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$10,815.18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$9,582.23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$34,030.78 </a:t>
                      </a:r>
                    </a:p>
                  </a:txBody>
                  <a:tcPr marL="6954" marR="6954" marT="6954" marB="0" anchor="ctr">
                    <a:lnL>
                      <a:noFill/>
                    </a:lnL>
                    <a:lnR>
                      <a:noFill/>
                    </a:lnR>
                    <a:lnT>
                      <a:noFill/>
                    </a:lnT>
                    <a:lnB>
                      <a:noFill/>
                    </a:lnB>
                  </a:tcPr>
                </a:tc>
                <a:extLst>
                  <a:ext uri="{0D108BD9-81ED-4DB2-BD59-A6C34878D82A}">
                    <a16:rowId xmlns:a16="http://schemas.microsoft.com/office/drawing/2014/main" val="1984523729"/>
                  </a:ext>
                </a:extLst>
              </a:tr>
              <a:tr h="278462">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$44,271.69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$36,309.56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$45,651.01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$126,232.26 </a:t>
                      </a:r>
                    </a:p>
                  </a:txBody>
                  <a:tcPr marL="6954" marR="6954" marT="6954" marB="0" anchor="ctr">
                    <a:lnL>
                      <a:noFill/>
                    </a:lnL>
                    <a:lnR>
                      <a:noFill/>
                    </a:lnR>
                    <a:lnT>
                      <a:noFill/>
                    </a:lnT>
                    <a:lnB>
                      <a:noFill/>
                    </a:lnB>
                  </a:tcPr>
                </a:tc>
                <a:extLst>
                  <a:ext uri="{0D108BD9-81ED-4DB2-BD59-A6C34878D82A}">
                    <a16:rowId xmlns:a16="http://schemas.microsoft.com/office/drawing/2014/main" val="2535608436"/>
                  </a:ext>
                </a:extLst>
              </a:tr>
              <a:tr h="278462">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$113,654.62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$82,350.00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$109,462.83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$305,467.45 </a:t>
                      </a:r>
                    </a:p>
                  </a:txBody>
                  <a:tcPr marL="6954" marR="6954" marT="6954" marB="0" anchor="ctr">
                    <a:lnL>
                      <a:noFill/>
                    </a:lnL>
                    <a:lnR>
                      <a:noFill/>
                    </a:lnR>
                    <a:lnT>
                      <a:noFill/>
                    </a:lnT>
                    <a:lnB>
                      <a:noFill/>
                    </a:lnB>
                  </a:tcPr>
                </a:tc>
                <a:extLst>
                  <a:ext uri="{0D108BD9-81ED-4DB2-BD59-A6C34878D82A}">
                    <a16:rowId xmlns:a16="http://schemas.microsoft.com/office/drawing/2014/main" val="1882962380"/>
                  </a:ext>
                </a:extLst>
              </a:tr>
              <a:tr h="278462">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$49,500.24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$35,148.80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$32,417.75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$117,066.79 </a:t>
                      </a:r>
                    </a:p>
                  </a:txBody>
                  <a:tcPr marL="6954" marR="6954" marT="6954" marB="0" anchor="ctr">
                    <a:lnL>
                      <a:noFill/>
                    </a:lnL>
                    <a:lnR>
                      <a:noFill/>
                    </a:lnR>
                    <a:lnT>
                      <a:noFill/>
                    </a:lnT>
                    <a:lnB>
                      <a:noFill/>
                    </a:lnB>
                  </a:tcPr>
                </a:tc>
                <a:extLst>
                  <a:ext uri="{0D108BD9-81ED-4DB2-BD59-A6C34878D82A}">
                    <a16:rowId xmlns:a16="http://schemas.microsoft.com/office/drawing/2014/main" val="2225249004"/>
                  </a:ext>
                </a:extLst>
              </a:tr>
              <a:tr h="278462">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$19,049.98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$24,390.00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$23,859.22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$67,299.20 </a:t>
                      </a:r>
                    </a:p>
                  </a:txBody>
                  <a:tcPr marL="6954" marR="6954" marT="6954" marB="0" anchor="ctr">
                    <a:lnL>
                      <a:noFill/>
                    </a:lnL>
                    <a:lnR>
                      <a:noFill/>
                    </a:lnR>
                    <a:lnT>
                      <a:noFill/>
                    </a:lnT>
                    <a:lnB>
                      <a:noFill/>
                    </a:lnB>
                  </a:tcPr>
                </a:tc>
                <a:extLst>
                  <a:ext uri="{0D108BD9-81ED-4DB2-BD59-A6C34878D82A}">
                    <a16:rowId xmlns:a16="http://schemas.microsoft.com/office/drawing/2014/main" val="154367777"/>
                  </a:ext>
                </a:extLst>
              </a:tr>
              <a:tr h="278462">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5177" marR="6954" marT="695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$1,518.52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$5,157.59 </a:t>
                      </a:r>
                    </a:p>
                  </a:txBody>
                  <a:tcPr marL="6954" marR="6954" marT="695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$4,234.22 </a:t>
                      </a:r>
                    </a:p>
                  </a:txBody>
                  <a:tcPr marL="6954" marR="6954" marT="695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$10,920.33 </a:t>
                      </a:r>
                    </a:p>
                  </a:txBody>
                  <a:tcPr marL="6954" marR="6954" marT="6954" marB="0" anchor="ctr">
                    <a:lnL>
                      <a:noFill/>
                    </a:lnL>
                    <a:lnR>
                      <a:noFill/>
                    </a:lnR>
                    <a:lnT>
                      <a:noFill/>
                    </a:lnT>
                    <a:lnB>
                      <a:noFill/>
                    </a:lnB>
                  </a:tcPr>
                </a:tc>
                <a:extLst>
                  <a:ext uri="{0D108BD9-81ED-4DB2-BD59-A6C34878D82A}">
                    <a16:rowId xmlns:a16="http://schemas.microsoft.com/office/drawing/2014/main" val="2020633589"/>
                  </a:ext>
                </a:extLst>
              </a:tr>
              <a:tr h="278462">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5177" marR="6954" marT="695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$155.72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$6,412.30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$8,348.50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$6,792.03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$21,708.55 </a:t>
                      </a:r>
                    </a:p>
                  </a:txBody>
                  <a:tcPr marL="6954" marR="6954" marT="695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933351672"/>
                  </a:ext>
                </a:extLst>
              </a:tr>
              <a:tr h="265849">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2588" marR="6954" marT="695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$3,338.37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$266,866.20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$276,894.63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$252,417.55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$799,516.75 </a:t>
                      </a:r>
                    </a:p>
                  </a:txBody>
                  <a:tcPr marL="6954" marR="6954" marT="695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585181588"/>
                  </a:ext>
                </a:extLst>
              </a:tr>
              <a:tr h="307670">
                <a:tc>
                  <a:txBody>
                    <a:bodyPr/>
                    <a:lstStyle/>
                    <a:p>
                      <a:pPr algn="l" fontAlgn="ctr"/>
                      <a:r>
                        <a:rPr lang="en-US" sz="1400" b="1" i="0" u="none" strike="noStrike" dirty="0">
                          <a:solidFill>
                            <a:srgbClr val="000000"/>
                          </a:solidFill>
                          <a:effectLst/>
                          <a:latin typeface="Arial" panose="020B0604020202020204" pitchFamily="34" charset="0"/>
                        </a:rPr>
                        <a:t>Net Income</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$11,912.61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($10,435.36)</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$13,661.10 </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($18,419.07)</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($3,280.72)</a:t>
                      </a:r>
                    </a:p>
                  </a:txBody>
                  <a:tcPr marL="6954" marR="6954" marT="695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887623554"/>
                  </a:ext>
                </a:extLst>
              </a:tr>
            </a:tbl>
          </a:graphicData>
        </a:graphic>
      </p:graphicFrame>
    </p:spTree>
    <p:extLst>
      <p:ext uri="{BB962C8B-B14F-4D97-AF65-F5344CB8AC3E}">
        <p14:creationId xmlns:p14="http://schemas.microsoft.com/office/powerpoint/2010/main" val="1848318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38</a:t>
            </a:fld>
            <a:endParaRPr lang="en-GB"/>
          </a:p>
        </p:txBody>
      </p:sp>
      <p:graphicFrame>
        <p:nvGraphicFramePr>
          <p:cNvPr id="6" name="Table 5">
            <a:extLst>
              <a:ext uri="{FF2B5EF4-FFF2-40B4-BE49-F238E27FC236}">
                <a16:creationId xmlns:a16="http://schemas.microsoft.com/office/drawing/2014/main" id="{9A483C7A-66A1-4E94-8AB3-E184C0E1895C}"/>
              </a:ext>
            </a:extLst>
          </p:cNvPr>
          <p:cNvGraphicFramePr>
            <a:graphicFrameLocks noGrp="1"/>
          </p:cNvGraphicFramePr>
          <p:nvPr>
            <p:extLst>
              <p:ext uri="{D42A27DB-BD31-4B8C-83A1-F6EECF244321}">
                <p14:modId xmlns:p14="http://schemas.microsoft.com/office/powerpoint/2010/main" val="3875250720"/>
              </p:ext>
            </p:extLst>
          </p:nvPr>
        </p:nvGraphicFramePr>
        <p:xfrm>
          <a:off x="1981200" y="557032"/>
          <a:ext cx="8229600" cy="5714862"/>
        </p:xfrm>
        <a:graphic>
          <a:graphicData uri="http://schemas.openxmlformats.org/drawingml/2006/table">
            <a:tbl>
              <a:tblPr/>
              <a:tblGrid>
                <a:gridCol w="2819400">
                  <a:extLst>
                    <a:ext uri="{9D8B030D-6E8A-4147-A177-3AD203B41FA5}">
                      <a16:colId xmlns:a16="http://schemas.microsoft.com/office/drawing/2014/main" val="1756851896"/>
                    </a:ext>
                  </a:extLst>
                </a:gridCol>
                <a:gridCol w="838200">
                  <a:extLst>
                    <a:ext uri="{9D8B030D-6E8A-4147-A177-3AD203B41FA5}">
                      <a16:colId xmlns:a16="http://schemas.microsoft.com/office/drawing/2014/main" val="1290645799"/>
                    </a:ext>
                  </a:extLst>
                </a:gridCol>
                <a:gridCol w="1143000">
                  <a:extLst>
                    <a:ext uri="{9D8B030D-6E8A-4147-A177-3AD203B41FA5}">
                      <a16:colId xmlns:a16="http://schemas.microsoft.com/office/drawing/2014/main" val="1635933446"/>
                    </a:ext>
                  </a:extLst>
                </a:gridCol>
                <a:gridCol w="1182595">
                  <a:extLst>
                    <a:ext uri="{9D8B030D-6E8A-4147-A177-3AD203B41FA5}">
                      <a16:colId xmlns:a16="http://schemas.microsoft.com/office/drawing/2014/main" val="3051318727"/>
                    </a:ext>
                  </a:extLst>
                </a:gridCol>
                <a:gridCol w="1039107">
                  <a:extLst>
                    <a:ext uri="{9D8B030D-6E8A-4147-A177-3AD203B41FA5}">
                      <a16:colId xmlns:a16="http://schemas.microsoft.com/office/drawing/2014/main" val="3332776343"/>
                    </a:ext>
                  </a:extLst>
                </a:gridCol>
                <a:gridCol w="1207298">
                  <a:extLst>
                    <a:ext uri="{9D8B030D-6E8A-4147-A177-3AD203B41FA5}">
                      <a16:colId xmlns:a16="http://schemas.microsoft.com/office/drawing/2014/main" val="758425882"/>
                    </a:ext>
                  </a:extLst>
                </a:gridCol>
              </a:tblGrid>
              <a:tr h="412564">
                <a:tc gridSpan="6">
                  <a:txBody>
                    <a:bodyPr/>
                    <a:lstStyle/>
                    <a:p>
                      <a:pPr algn="ctr" fontAlgn="b"/>
                      <a:r>
                        <a:rPr lang="en-US" sz="1800" b="1" i="0" u="none" strike="noStrike" dirty="0">
                          <a:effectLst/>
                          <a:latin typeface="Arial" panose="020B0604020202020204" pitchFamily="34" charset="0"/>
                        </a:rPr>
                        <a:t>2017 Meeting Income Statement</a:t>
                      </a:r>
                    </a:p>
                  </a:txBody>
                  <a:tcPr marL="7144" marR="7144" marT="714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7904541"/>
                  </a:ext>
                </a:extLst>
              </a:tr>
              <a:tr h="579995">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 Misc.</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2017-01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Atlanta, GA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dirty="0">
                          <a:effectLst/>
                          <a:latin typeface="Arial" panose="020B0604020202020204" pitchFamily="34" charset="0"/>
                        </a:rPr>
                        <a:t>2017-05 </a:t>
                      </a:r>
                      <a:br>
                        <a:rPr lang="en-US" sz="1200" b="1" i="0" u="none" strike="noStrike" dirty="0">
                          <a:effectLst/>
                          <a:latin typeface="Arial" panose="020B0604020202020204" pitchFamily="34" charset="0"/>
                        </a:rPr>
                      </a:br>
                      <a:r>
                        <a:rPr lang="en-US" sz="1200" b="1" i="0" u="none" strike="noStrike" dirty="0">
                          <a:effectLst/>
                          <a:latin typeface="Arial" panose="020B0604020202020204" pitchFamily="34" charset="0"/>
                        </a:rPr>
                        <a:t>Daejeon, Korea</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2017-09 </a:t>
                      </a:r>
                      <a:br>
                        <a:rPr lang="en-US" sz="1200" b="1" i="0" u="none" strike="noStrike">
                          <a:effectLst/>
                          <a:latin typeface="Arial" panose="020B0604020202020204" pitchFamily="34" charset="0"/>
                        </a:rPr>
                      </a:br>
                      <a:r>
                        <a:rPr lang="en-US" sz="1200" b="1" i="0" u="none" strike="noStrike">
                          <a:effectLst/>
                          <a:latin typeface="Arial" panose="020B0604020202020204" pitchFamily="34" charset="0"/>
                        </a:rPr>
                        <a:t>Waikoloa, HI</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Total</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2073086254"/>
                  </a:ext>
                </a:extLst>
              </a:tr>
              <a:tr h="257853">
                <a:tc>
                  <a:txBody>
                    <a:bodyPr/>
                    <a:lstStyle/>
                    <a:p>
                      <a:pPr algn="l" fontAlgn="b"/>
                      <a:r>
                        <a:rPr lang="en-US" sz="1200" b="1" i="0" u="none" strike="noStrike">
                          <a:effectLst/>
                          <a:latin typeface="Arial" panose="020B0604020202020204" pitchFamily="34" charset="0"/>
                        </a:rPr>
                        <a:t> </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tc>
                  <a:txBody>
                    <a:bodyPr/>
                    <a:lstStyle/>
                    <a:p>
                      <a:pPr algn="r" fontAlgn="b"/>
                      <a:r>
                        <a:rPr lang="en-US" sz="1200" b="1" i="0" u="none" strike="noStrike">
                          <a:effectLst/>
                          <a:latin typeface="Arial" panose="020B0604020202020204" pitchFamily="34" charset="0"/>
                        </a:rPr>
                        <a:t>Amount</a:t>
                      </a:r>
                    </a:p>
                  </a:txBody>
                  <a:tcPr marL="7144" marR="7144" marT="7144" marB="0" anchor="b">
                    <a:lnL>
                      <a:noFill/>
                    </a:lnL>
                    <a:lnR>
                      <a:noFill/>
                    </a:lnR>
                    <a:lnT>
                      <a:noFill/>
                    </a:lnT>
                    <a:lnB>
                      <a:noFill/>
                    </a:lnB>
                    <a:solidFill>
                      <a:srgbClr val="D0D0D0"/>
                    </a:solidFill>
                  </a:tcPr>
                </a:tc>
                <a:extLst>
                  <a:ext uri="{0D108BD9-81ED-4DB2-BD59-A6C34878D82A}">
                    <a16:rowId xmlns:a16="http://schemas.microsoft.com/office/drawing/2014/main" val="3644572273"/>
                  </a:ext>
                </a:extLst>
              </a:tr>
              <a:tr h="201344">
                <a:tc>
                  <a:txBody>
                    <a:bodyPr/>
                    <a:lstStyle/>
                    <a:p>
                      <a:pPr algn="l" fontAlgn="b"/>
                      <a:r>
                        <a:rPr lang="en-US" sz="1400" b="1" i="0" u="none" strike="noStrike" dirty="0">
                          <a:solidFill>
                            <a:srgbClr val="000000"/>
                          </a:solidFill>
                          <a:effectLst/>
                          <a:latin typeface="Arial" panose="020B0604020202020204" pitchFamily="34" charset="0"/>
                        </a:rPr>
                        <a:t>Income</a:t>
                      </a:r>
                    </a:p>
                  </a:txBody>
                  <a:tcPr marL="64294" marR="7144" marT="7144" marB="0" anchor="b">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1397233571"/>
                  </a:ext>
                </a:extLst>
              </a:tr>
              <a:tr h="230345">
                <a:tc>
                  <a:txBody>
                    <a:bodyPr/>
                    <a:lstStyle/>
                    <a:p>
                      <a:pPr algn="l" fontAlgn="b"/>
                      <a:r>
                        <a:rPr lang="en-US" sz="1400" b="0" i="0" u="none" strike="noStrike" dirty="0">
                          <a:solidFill>
                            <a:srgbClr val="000000"/>
                          </a:solidFill>
                          <a:effectLst/>
                          <a:latin typeface="Arial" panose="020B0604020202020204" pitchFamily="34" charset="0"/>
                        </a:rPr>
                        <a:t>1.20 - Received from Corp.</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$30,500.00 </a:t>
                      </a:r>
                    </a:p>
                  </a:txBody>
                  <a:tcPr marL="7144" marR="7144" marT="7144" marB="0" anchor="ctr">
                    <a:lnL>
                      <a:noFill/>
                    </a:lnL>
                    <a:lnR>
                      <a:noFill/>
                    </a:lnR>
                    <a:lnT>
                      <a:noFill/>
                    </a:lnT>
                    <a:lnB>
                      <a:noFill/>
                    </a:lnB>
                  </a:tcPr>
                </a:tc>
                <a:extLst>
                  <a:ext uri="{0D108BD9-81ED-4DB2-BD59-A6C34878D82A}">
                    <a16:rowId xmlns:a16="http://schemas.microsoft.com/office/drawing/2014/main" val="2744181228"/>
                  </a:ext>
                </a:extLst>
              </a:tr>
              <a:tr h="257853">
                <a:tc>
                  <a:txBody>
                    <a:bodyPr/>
                    <a:lstStyle/>
                    <a:p>
                      <a:pPr algn="l" fontAlgn="b"/>
                      <a:r>
                        <a:rPr lang="en-US" sz="1400" b="0" i="0" u="none" strike="noStrike" dirty="0">
                          <a:solidFill>
                            <a:srgbClr val="000000"/>
                          </a:solidFill>
                          <a:effectLst/>
                          <a:latin typeface="Arial" panose="020B0604020202020204" pitchFamily="34" charset="0"/>
                        </a:rPr>
                        <a:t>2.11 - Registrations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$216,701.00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$200,600.00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$188,650.00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$605,951.00 </a:t>
                      </a:r>
                    </a:p>
                  </a:txBody>
                  <a:tcPr marL="7144" marR="7144" marT="7144" marB="0" anchor="ctr">
                    <a:lnL>
                      <a:noFill/>
                    </a:lnL>
                    <a:lnR>
                      <a:noFill/>
                    </a:lnR>
                    <a:lnT>
                      <a:noFill/>
                    </a:lnT>
                    <a:lnB>
                      <a:noFill/>
                    </a:lnB>
                  </a:tcPr>
                </a:tc>
                <a:extLst>
                  <a:ext uri="{0D108BD9-81ED-4DB2-BD59-A6C34878D82A}">
                    <a16:rowId xmlns:a16="http://schemas.microsoft.com/office/drawing/2014/main" val="1061421170"/>
                  </a:ext>
                </a:extLst>
              </a:tr>
              <a:tr h="257853">
                <a:tc>
                  <a:txBody>
                    <a:bodyPr/>
                    <a:lstStyle/>
                    <a:p>
                      <a:pPr algn="l" fontAlgn="b"/>
                      <a:r>
                        <a:rPr lang="en-US" sz="1400" b="0" i="0" u="none" strike="noStrike" dirty="0">
                          <a:solidFill>
                            <a:srgbClr val="000000"/>
                          </a:solidFill>
                          <a:effectLst/>
                          <a:latin typeface="Arial" panose="020B0604020202020204" pitchFamily="34" charset="0"/>
                        </a:rPr>
                        <a:t>2.12 - Hotel Commissions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$25,987.40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$27,626.46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$53,613.86 </a:t>
                      </a:r>
                    </a:p>
                  </a:txBody>
                  <a:tcPr marL="7144" marR="7144" marT="7144" marB="0" anchor="ctr">
                    <a:lnL>
                      <a:noFill/>
                    </a:lnL>
                    <a:lnR>
                      <a:noFill/>
                    </a:lnR>
                    <a:lnT>
                      <a:noFill/>
                    </a:lnT>
                    <a:lnB>
                      <a:noFill/>
                    </a:lnB>
                  </a:tcPr>
                </a:tc>
                <a:extLst>
                  <a:ext uri="{0D108BD9-81ED-4DB2-BD59-A6C34878D82A}">
                    <a16:rowId xmlns:a16="http://schemas.microsoft.com/office/drawing/2014/main" val="2216279670"/>
                  </a:ext>
                </a:extLst>
              </a:tr>
              <a:tr h="257853">
                <a:tc>
                  <a:txBody>
                    <a:bodyPr/>
                    <a:lstStyle/>
                    <a:p>
                      <a:pPr algn="l" fontAlgn="b"/>
                      <a:r>
                        <a:rPr lang="en-US" sz="1400" b="0" i="0" u="none" strike="noStrike" dirty="0">
                          <a:solidFill>
                            <a:srgbClr val="000000"/>
                          </a:solidFill>
                          <a:effectLst/>
                          <a:latin typeface="Arial" panose="020B0604020202020204" pitchFamily="34" charset="0"/>
                        </a:rPr>
                        <a:t>3.40 - IEEE CB Account Interest</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$2,678.78 </a:t>
                      </a:r>
                    </a:p>
                  </a:txBody>
                  <a:tcPr marL="7144" marR="7144" marT="7144" marB="0" anchor="ctr">
                    <a:lnL>
                      <a:noFill/>
                    </a:lnL>
                    <a:lnR>
                      <a:noFill/>
                    </a:lnR>
                    <a:lnT>
                      <a:noFill/>
                    </a:lnT>
                    <a:lnB>
                      <a:noFill/>
                    </a:lnB>
                  </a:tcPr>
                </a:tc>
                <a:extLst>
                  <a:ext uri="{0D108BD9-81ED-4DB2-BD59-A6C34878D82A}">
                    <a16:rowId xmlns:a16="http://schemas.microsoft.com/office/drawing/2014/main" val="367320589"/>
                  </a:ext>
                </a:extLst>
              </a:tr>
              <a:tr h="257853">
                <a:tc>
                  <a:txBody>
                    <a:bodyPr/>
                    <a:lstStyle/>
                    <a:p>
                      <a:pPr algn="l" fontAlgn="b"/>
                      <a:r>
                        <a:rPr lang="en-US" sz="1400" b="0" i="0" u="none" strike="noStrike" dirty="0">
                          <a:solidFill>
                            <a:srgbClr val="000000"/>
                          </a:solidFill>
                          <a:effectLst/>
                          <a:latin typeface="Arial" panose="020B0604020202020204" pitchFamily="34" charset="0"/>
                        </a:rPr>
                        <a:t>3.96 - Miscellaneous Income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$69,810.00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729330336"/>
                  </a:ext>
                </a:extLst>
              </a:tr>
              <a:tr h="206143">
                <a:tc>
                  <a:txBody>
                    <a:bodyPr/>
                    <a:lstStyle/>
                    <a:p>
                      <a:pPr algn="l" fontAlgn="b"/>
                      <a:r>
                        <a:rPr lang="en-US" sz="1400" b="1" i="0" u="none" strike="noStrike" dirty="0">
                          <a:solidFill>
                            <a:srgbClr val="000000"/>
                          </a:solidFill>
                          <a:effectLst/>
                          <a:latin typeface="Arial" panose="020B0604020202020204" pitchFamily="34" charset="0"/>
                        </a:rPr>
                        <a:t>Total - Income</a:t>
                      </a:r>
                    </a:p>
                  </a:txBody>
                  <a:tcPr marL="64294" marR="7144" marT="7144" marB="0" anchor="b">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$2,678.78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$312,498.40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$231,100.00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$216,276.46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$762,553.64 </a:t>
                      </a:r>
                    </a:p>
                  </a:txBody>
                  <a:tcPr marL="7144" marR="7144" marT="7144" marB="0" anchor="ctr">
                    <a:lnL>
                      <a:noFill/>
                    </a:lnL>
                    <a:lnR>
                      <a:noFill/>
                    </a:lnR>
                    <a:lnT w="6350" cap="flat" cmpd="sng" algn="ctr">
                      <a:solidFill>
                        <a:srgbClr val="C0C0C0"/>
                      </a:solidFill>
                      <a:prstDash val="dot"/>
                      <a:round/>
                      <a:headEnd type="none" w="med" len="med"/>
                      <a:tailEnd type="none" w="med" len="med"/>
                    </a:lnT>
                    <a:lnB>
                      <a:noFill/>
                    </a:lnB>
                  </a:tcPr>
                </a:tc>
                <a:extLst>
                  <a:ext uri="{0D108BD9-81ED-4DB2-BD59-A6C34878D82A}">
                    <a16:rowId xmlns:a16="http://schemas.microsoft.com/office/drawing/2014/main" val="3214157592"/>
                  </a:ext>
                </a:extLst>
              </a:tr>
              <a:tr h="176890">
                <a:tc>
                  <a:txBody>
                    <a:bodyPr/>
                    <a:lstStyle/>
                    <a:p>
                      <a:pPr algn="l" fontAlgn="b"/>
                      <a:r>
                        <a:rPr lang="en-US" sz="1400" b="1" i="0" u="none" strike="noStrike" dirty="0">
                          <a:solidFill>
                            <a:srgbClr val="000000"/>
                          </a:solidFill>
                          <a:effectLst/>
                          <a:latin typeface="Arial" panose="020B0604020202020204" pitchFamily="34" charset="0"/>
                        </a:rPr>
                        <a:t>Expense</a:t>
                      </a:r>
                    </a:p>
                  </a:txBody>
                  <a:tcPr marL="64294" marR="7144" marT="7144" marB="0" anchor="b">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7144" marR="7144" marT="7144" marB="0" anchor="ctr">
                    <a:lnL>
                      <a:noFill/>
                    </a:lnL>
                    <a:lnR>
                      <a:noFill/>
                    </a:lnR>
                    <a:lnT>
                      <a:noFill/>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7144" marR="7144" marT="7144" marB="0" anchor="ctr">
                    <a:lnL>
                      <a:noFill/>
                    </a:lnL>
                    <a:lnR>
                      <a:noFill/>
                    </a:lnR>
                    <a:lnT>
                      <a:noFill/>
                    </a:lnT>
                    <a:lnB>
                      <a:noFill/>
                    </a:lnB>
                  </a:tcPr>
                </a:tc>
                <a:extLst>
                  <a:ext uri="{0D108BD9-81ED-4DB2-BD59-A6C34878D82A}">
                    <a16:rowId xmlns:a16="http://schemas.microsoft.com/office/drawing/2014/main" val="41646160"/>
                  </a:ext>
                </a:extLst>
              </a:tr>
              <a:tr h="257853">
                <a:tc>
                  <a:txBody>
                    <a:bodyPr/>
                    <a:lstStyle/>
                    <a:p>
                      <a:pPr algn="l" fontAlgn="b"/>
                      <a:r>
                        <a:rPr lang="en-US" sz="1400" b="0" i="0" u="none" strike="noStrike" dirty="0">
                          <a:solidFill>
                            <a:srgbClr val="000000"/>
                          </a:solidFill>
                          <a:effectLst/>
                          <a:latin typeface="Arial" panose="020B0604020202020204" pitchFamily="34" charset="0"/>
                        </a:rPr>
                        <a:t>4.113 - Venue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$15,630.90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$44,703.85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$20,899.57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$81,234.32 </a:t>
                      </a:r>
                    </a:p>
                  </a:txBody>
                  <a:tcPr marL="7144" marR="7144" marT="7144" marB="0" anchor="ctr">
                    <a:lnL>
                      <a:noFill/>
                    </a:lnL>
                    <a:lnR>
                      <a:noFill/>
                    </a:lnR>
                    <a:lnT>
                      <a:noFill/>
                    </a:lnT>
                    <a:lnB>
                      <a:noFill/>
                    </a:lnB>
                  </a:tcPr>
                </a:tc>
                <a:extLst>
                  <a:ext uri="{0D108BD9-81ED-4DB2-BD59-A6C34878D82A}">
                    <a16:rowId xmlns:a16="http://schemas.microsoft.com/office/drawing/2014/main" val="2661976300"/>
                  </a:ext>
                </a:extLst>
              </a:tr>
              <a:tr h="257853">
                <a:tc>
                  <a:txBody>
                    <a:bodyPr/>
                    <a:lstStyle/>
                    <a:p>
                      <a:pPr algn="l" fontAlgn="b"/>
                      <a:r>
                        <a:rPr lang="en-US" sz="1400" b="0" i="0" u="none" strike="noStrike" dirty="0">
                          <a:solidFill>
                            <a:srgbClr val="000000"/>
                          </a:solidFill>
                          <a:effectLst/>
                          <a:latin typeface="Arial" panose="020B0604020202020204" pitchFamily="34" charset="0"/>
                        </a:rPr>
                        <a:t>4.12 - Financial Fees</a:t>
                      </a:r>
                    </a:p>
                  </a:txBody>
                  <a:tcPr marL="128588" marR="7144" marT="7144" marB="0" anchor="b">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$4,763.20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$14,969.00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$8,828.25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$28,560.45 </a:t>
                      </a:r>
                    </a:p>
                  </a:txBody>
                  <a:tcPr marL="7144" marR="7144" marT="7144" marB="0" anchor="ctr">
                    <a:lnL>
                      <a:noFill/>
                    </a:lnL>
                    <a:lnR>
                      <a:noFill/>
                    </a:lnR>
                    <a:lnT>
                      <a:noFill/>
                    </a:lnT>
                    <a:lnB>
                      <a:noFill/>
                    </a:lnB>
                  </a:tcPr>
                </a:tc>
                <a:extLst>
                  <a:ext uri="{0D108BD9-81ED-4DB2-BD59-A6C34878D82A}">
                    <a16:rowId xmlns:a16="http://schemas.microsoft.com/office/drawing/2014/main" val="3226426966"/>
                  </a:ext>
                </a:extLst>
              </a:tr>
              <a:tr h="257853">
                <a:tc>
                  <a:txBody>
                    <a:bodyPr/>
                    <a:lstStyle/>
                    <a:p>
                      <a:pPr algn="l" fontAlgn="b"/>
                      <a:r>
                        <a:rPr lang="en-US" sz="1400" b="0" i="0" u="none" strike="noStrike" dirty="0">
                          <a:solidFill>
                            <a:srgbClr val="000000"/>
                          </a:solidFill>
                          <a:effectLst/>
                          <a:latin typeface="Arial" panose="020B0604020202020204" pitchFamily="34" charset="0"/>
                        </a:rPr>
                        <a:t>4.13 - Meeting  Planner</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$47,235.53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$45,255.00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$47,733.13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$140,223.66 </a:t>
                      </a:r>
                    </a:p>
                  </a:txBody>
                  <a:tcPr marL="7144" marR="7144" marT="7144" marB="0" anchor="ctr">
                    <a:lnL>
                      <a:noFill/>
                    </a:lnL>
                    <a:lnR>
                      <a:noFill/>
                    </a:lnR>
                    <a:lnT>
                      <a:noFill/>
                    </a:lnT>
                    <a:lnB>
                      <a:noFill/>
                    </a:lnB>
                  </a:tcPr>
                </a:tc>
                <a:extLst>
                  <a:ext uri="{0D108BD9-81ED-4DB2-BD59-A6C34878D82A}">
                    <a16:rowId xmlns:a16="http://schemas.microsoft.com/office/drawing/2014/main" val="1599969978"/>
                  </a:ext>
                </a:extLst>
              </a:tr>
              <a:tr h="257853">
                <a:tc>
                  <a:txBody>
                    <a:bodyPr/>
                    <a:lstStyle/>
                    <a:p>
                      <a:pPr algn="l" fontAlgn="b"/>
                      <a:r>
                        <a:rPr lang="en-US" sz="1400" b="0" i="0" u="none" strike="noStrike" dirty="0">
                          <a:solidFill>
                            <a:srgbClr val="000000"/>
                          </a:solidFill>
                          <a:effectLst/>
                          <a:latin typeface="Arial" panose="020B0604020202020204" pitchFamily="34" charset="0"/>
                        </a:rPr>
                        <a:t>4.14 - Food &amp; Beverage</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$114,318.11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$42,940.00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$92,152.42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$249,410.53 </a:t>
                      </a:r>
                    </a:p>
                  </a:txBody>
                  <a:tcPr marL="7144" marR="7144" marT="7144" marB="0" anchor="ctr">
                    <a:lnL>
                      <a:noFill/>
                    </a:lnL>
                    <a:lnR>
                      <a:noFill/>
                    </a:lnR>
                    <a:lnT>
                      <a:noFill/>
                    </a:lnT>
                    <a:lnB>
                      <a:noFill/>
                    </a:lnB>
                  </a:tcPr>
                </a:tc>
                <a:extLst>
                  <a:ext uri="{0D108BD9-81ED-4DB2-BD59-A6C34878D82A}">
                    <a16:rowId xmlns:a16="http://schemas.microsoft.com/office/drawing/2014/main" val="4240747773"/>
                  </a:ext>
                </a:extLst>
              </a:tr>
              <a:tr h="257853">
                <a:tc>
                  <a:txBody>
                    <a:bodyPr/>
                    <a:lstStyle/>
                    <a:p>
                      <a:pPr algn="l" fontAlgn="b"/>
                      <a:r>
                        <a:rPr lang="en-US" sz="1400" b="0" i="0" u="none" strike="noStrike" dirty="0">
                          <a:solidFill>
                            <a:srgbClr val="000000"/>
                          </a:solidFill>
                          <a:effectLst/>
                          <a:latin typeface="Arial" panose="020B0604020202020204" pitchFamily="34" charset="0"/>
                        </a:rPr>
                        <a:t>4.15 - Network Services</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$32,925.72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$30,613.05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$37,841.50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$101,380.27 </a:t>
                      </a:r>
                    </a:p>
                  </a:txBody>
                  <a:tcPr marL="7144" marR="7144" marT="7144" marB="0" anchor="ctr">
                    <a:lnL>
                      <a:noFill/>
                    </a:lnL>
                    <a:lnR>
                      <a:noFill/>
                    </a:lnR>
                    <a:lnT>
                      <a:noFill/>
                    </a:lnT>
                    <a:lnB>
                      <a:noFill/>
                    </a:lnB>
                  </a:tcPr>
                </a:tc>
                <a:extLst>
                  <a:ext uri="{0D108BD9-81ED-4DB2-BD59-A6C34878D82A}">
                    <a16:rowId xmlns:a16="http://schemas.microsoft.com/office/drawing/2014/main" val="862471044"/>
                  </a:ext>
                </a:extLst>
              </a:tr>
              <a:tr h="257853">
                <a:tc>
                  <a:txBody>
                    <a:bodyPr/>
                    <a:lstStyle/>
                    <a:p>
                      <a:pPr algn="l" fontAlgn="b"/>
                      <a:r>
                        <a:rPr lang="en-US" sz="1400" b="0" i="0" u="none" strike="noStrike" dirty="0">
                          <a:solidFill>
                            <a:srgbClr val="000000"/>
                          </a:solidFill>
                          <a:effectLst/>
                          <a:latin typeface="Arial" panose="020B0604020202020204" pitchFamily="34" charset="0"/>
                        </a:rPr>
                        <a:t>4.16 - Social</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$22,415.04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$17,550.00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$21,687.36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$61,652.40 </a:t>
                      </a:r>
                    </a:p>
                  </a:txBody>
                  <a:tcPr marL="7144" marR="7144" marT="7144" marB="0" anchor="ctr">
                    <a:lnL>
                      <a:noFill/>
                    </a:lnL>
                    <a:lnR>
                      <a:noFill/>
                    </a:lnR>
                    <a:lnT>
                      <a:noFill/>
                    </a:lnT>
                    <a:lnB>
                      <a:noFill/>
                    </a:lnB>
                  </a:tcPr>
                </a:tc>
                <a:extLst>
                  <a:ext uri="{0D108BD9-81ED-4DB2-BD59-A6C34878D82A}">
                    <a16:rowId xmlns:a16="http://schemas.microsoft.com/office/drawing/2014/main" val="1889979785"/>
                  </a:ext>
                </a:extLst>
              </a:tr>
              <a:tr h="257853">
                <a:tc>
                  <a:txBody>
                    <a:bodyPr/>
                    <a:lstStyle/>
                    <a:p>
                      <a:pPr algn="l" fontAlgn="b"/>
                      <a:r>
                        <a:rPr lang="en-US" sz="1400" b="0" i="0" u="none" strike="noStrike" dirty="0">
                          <a:solidFill>
                            <a:srgbClr val="000000"/>
                          </a:solidFill>
                          <a:effectLst/>
                          <a:latin typeface="Arial" panose="020B0604020202020204" pitchFamily="34" charset="0"/>
                        </a:rPr>
                        <a:t>4.17 - Shipping</a:t>
                      </a:r>
                    </a:p>
                  </a:txBody>
                  <a:tcPr marL="128588" marR="7144" marT="7144" marB="0" anchor="b">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$80.33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$3,159.50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$10,000.00 </a:t>
                      </a:r>
                    </a:p>
                  </a:txBody>
                  <a:tcPr marL="7144" marR="7144" marT="7144"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$4,392.61 </a:t>
                      </a:r>
                    </a:p>
                  </a:txBody>
                  <a:tcPr marL="7144" marR="7144" marT="7144"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$17,632.44 </a:t>
                      </a:r>
                    </a:p>
                  </a:txBody>
                  <a:tcPr marL="7144" marR="7144" marT="7144" marB="0" anchor="ctr">
                    <a:lnL>
                      <a:noFill/>
                    </a:lnL>
                    <a:lnR>
                      <a:noFill/>
                    </a:lnR>
                    <a:lnT>
                      <a:noFill/>
                    </a:lnT>
                    <a:lnB>
                      <a:noFill/>
                    </a:lnB>
                  </a:tcPr>
                </a:tc>
                <a:extLst>
                  <a:ext uri="{0D108BD9-81ED-4DB2-BD59-A6C34878D82A}">
                    <a16:rowId xmlns:a16="http://schemas.microsoft.com/office/drawing/2014/main" val="3482631193"/>
                  </a:ext>
                </a:extLst>
              </a:tr>
              <a:tr h="257853">
                <a:tc>
                  <a:txBody>
                    <a:bodyPr/>
                    <a:lstStyle/>
                    <a:p>
                      <a:pPr algn="l" fontAlgn="b"/>
                      <a:r>
                        <a:rPr lang="en-US" sz="1400" b="0" i="0" u="none" strike="noStrike" dirty="0">
                          <a:solidFill>
                            <a:srgbClr val="000000"/>
                          </a:solidFill>
                          <a:effectLst/>
                          <a:latin typeface="Arial" panose="020B0604020202020204" pitchFamily="34" charset="0"/>
                        </a:rPr>
                        <a:t>4.18 - </a:t>
                      </a:r>
                      <a:r>
                        <a:rPr lang="en-US" sz="1400" b="0" i="0" u="none" strike="noStrike" dirty="0" err="1">
                          <a:solidFill>
                            <a:srgbClr val="000000"/>
                          </a:solidFill>
                          <a:effectLst/>
                          <a:latin typeface="Arial" panose="020B0604020202020204" pitchFamily="34" charset="0"/>
                        </a:rPr>
                        <a:t>Misc</a:t>
                      </a:r>
                      <a:r>
                        <a:rPr lang="en-US" sz="1400" b="0" i="0" u="none" strike="noStrike" dirty="0">
                          <a:solidFill>
                            <a:srgbClr val="000000"/>
                          </a:solidFill>
                          <a:effectLst/>
                          <a:latin typeface="Arial" panose="020B0604020202020204" pitchFamily="34" charset="0"/>
                        </a:rPr>
                        <a:t> Expense</a:t>
                      </a:r>
                    </a:p>
                  </a:txBody>
                  <a:tcPr marL="128588" marR="7144" marT="7144"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$1,060.00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$7,402.50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$1,145.83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$9,608.33 </a:t>
                      </a:r>
                    </a:p>
                  </a:txBody>
                  <a:tcPr marL="7144" marR="7144" marT="7144"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56486364"/>
                  </a:ext>
                </a:extLst>
              </a:tr>
              <a:tr h="216911">
                <a:tc>
                  <a:txBody>
                    <a:bodyPr/>
                    <a:lstStyle/>
                    <a:p>
                      <a:pPr algn="l" fontAlgn="b"/>
                      <a:r>
                        <a:rPr lang="en-US" sz="1400" b="1" i="0" u="none" strike="noStrike" dirty="0">
                          <a:solidFill>
                            <a:srgbClr val="000000"/>
                          </a:solidFill>
                          <a:effectLst/>
                          <a:latin typeface="Arial" panose="020B0604020202020204" pitchFamily="34" charset="0"/>
                        </a:rPr>
                        <a:t>Total – Expense</a:t>
                      </a:r>
                    </a:p>
                  </a:txBody>
                  <a:tcPr marL="64294" marR="7144" marT="7144"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$80.33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$241,508.00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$213,433.40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$234,680.67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$689,702.40 </a:t>
                      </a:r>
                    </a:p>
                  </a:txBody>
                  <a:tcPr marL="7144" marR="7144" marT="7144"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52464616"/>
                  </a:ext>
                </a:extLst>
              </a:tr>
              <a:tr h="257853">
                <a:tc>
                  <a:txBody>
                    <a:bodyPr/>
                    <a:lstStyle/>
                    <a:p>
                      <a:pPr algn="l" fontAlgn="ctr"/>
                      <a:r>
                        <a:rPr lang="en-US" sz="1400" b="1" i="0" u="none" strike="noStrike" dirty="0">
                          <a:solidFill>
                            <a:srgbClr val="000000"/>
                          </a:solidFill>
                          <a:effectLst/>
                          <a:latin typeface="Arial" panose="020B0604020202020204" pitchFamily="34" charset="0"/>
                        </a:rPr>
                        <a:t>Net Ordinary Income</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$2,598.45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$70,990.40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$17,666.60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($18,404.21)</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$72,851.24 </a:t>
                      </a:r>
                    </a:p>
                  </a:txBody>
                  <a:tcPr marL="7144" marR="7144" marT="7144"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398238283"/>
                  </a:ext>
                </a:extLst>
              </a:tr>
            </a:tbl>
          </a:graphicData>
        </a:graphic>
      </p:graphicFrame>
    </p:spTree>
    <p:extLst>
      <p:ext uri="{BB962C8B-B14F-4D97-AF65-F5344CB8AC3E}">
        <p14:creationId xmlns:p14="http://schemas.microsoft.com/office/powerpoint/2010/main" val="1588707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39</a:t>
            </a:fld>
            <a:endParaRPr lang="en-GB"/>
          </a:p>
        </p:txBody>
      </p:sp>
      <p:sp>
        <p:nvSpPr>
          <p:cNvPr id="5" name="TextBox 4"/>
          <p:cNvSpPr txBox="1"/>
          <p:nvPr/>
        </p:nvSpPr>
        <p:spPr>
          <a:xfrm>
            <a:off x="3238500" y="1309264"/>
            <a:ext cx="5835254" cy="369332"/>
          </a:xfrm>
          <a:prstGeom prst="rect">
            <a:avLst/>
          </a:prstGeom>
          <a:noFill/>
        </p:spPr>
        <p:txBody>
          <a:bodyPr wrap="square" rtlCol="0">
            <a:spAutoFit/>
          </a:bodyPr>
          <a:lstStyle/>
          <a:p>
            <a:pPr algn="ctr"/>
            <a:r>
              <a:rPr lang="en-US" sz="1800" dirty="0">
                <a:solidFill>
                  <a:schemeClr val="tx1"/>
                </a:solidFill>
              </a:rPr>
              <a:t>2016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3012898040"/>
              </p:ext>
            </p:extLst>
          </p:nvPr>
        </p:nvGraphicFramePr>
        <p:xfrm>
          <a:off x="2220913" y="1068090"/>
          <a:ext cx="7845425" cy="5256500"/>
        </p:xfrm>
        <a:graphic>
          <a:graphicData uri="http://schemas.openxmlformats.org/drawingml/2006/table">
            <a:tbl>
              <a:tblPr/>
              <a:tblGrid>
                <a:gridCol w="2322246">
                  <a:extLst>
                    <a:ext uri="{9D8B030D-6E8A-4147-A177-3AD203B41FA5}">
                      <a16:colId xmlns:a16="http://schemas.microsoft.com/office/drawing/2014/main" val="72951079"/>
                    </a:ext>
                  </a:extLst>
                </a:gridCol>
                <a:gridCol w="801568">
                  <a:extLst>
                    <a:ext uri="{9D8B030D-6E8A-4147-A177-3AD203B41FA5}">
                      <a16:colId xmlns:a16="http://schemas.microsoft.com/office/drawing/2014/main" val="779621269"/>
                    </a:ext>
                  </a:extLst>
                </a:gridCol>
                <a:gridCol w="1110968">
                  <a:extLst>
                    <a:ext uri="{9D8B030D-6E8A-4147-A177-3AD203B41FA5}">
                      <a16:colId xmlns:a16="http://schemas.microsoft.com/office/drawing/2014/main" val="1774276530"/>
                    </a:ext>
                  </a:extLst>
                </a:gridCol>
                <a:gridCol w="1323174">
                  <a:extLst>
                    <a:ext uri="{9D8B030D-6E8A-4147-A177-3AD203B41FA5}">
                      <a16:colId xmlns:a16="http://schemas.microsoft.com/office/drawing/2014/main" val="2672037831"/>
                    </a:ext>
                  </a:extLst>
                </a:gridCol>
                <a:gridCol w="1323174">
                  <a:extLst>
                    <a:ext uri="{9D8B030D-6E8A-4147-A177-3AD203B41FA5}">
                      <a16:colId xmlns:a16="http://schemas.microsoft.com/office/drawing/2014/main" val="1414050561"/>
                    </a:ext>
                  </a:extLst>
                </a:gridCol>
                <a:gridCol w="964295">
                  <a:extLst>
                    <a:ext uri="{9D8B030D-6E8A-4147-A177-3AD203B41FA5}">
                      <a16:colId xmlns:a16="http://schemas.microsoft.com/office/drawing/2014/main" val="1167857142"/>
                    </a:ext>
                  </a:extLst>
                </a:gridCol>
              </a:tblGrid>
              <a:tr h="226610">
                <a:tc rowSpan="2">
                  <a:txBody>
                    <a:bodyPr/>
                    <a:lstStyle/>
                    <a:p>
                      <a:pPr algn="l" fontAlgn="b"/>
                      <a:r>
                        <a:rPr lang="en-US" sz="1200" b="0" i="0" u="none" strike="noStrike" dirty="0">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2016</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2016-01</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2016-05</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2016-09</a:t>
                      </a:r>
                    </a:p>
                  </a:txBody>
                  <a:tcPr marL="6073" marR="6073" marT="6073"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2949193915"/>
                  </a:ext>
                </a:extLst>
              </a:tr>
              <a:tr h="226610">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 Atlanta, GA</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Waikoloa, HI</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Warsaw, Poland</a:t>
                      </a:r>
                    </a:p>
                  </a:txBody>
                  <a:tcPr marL="6073" marR="6073" marT="6073"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4805499"/>
                  </a:ext>
                </a:extLst>
              </a:tr>
              <a:tr h="226610">
                <a:tc>
                  <a:txBody>
                    <a:bodyPr/>
                    <a:lstStyle/>
                    <a:p>
                      <a:pPr algn="l" rtl="0" fontAlgn="b"/>
                      <a:r>
                        <a:rPr lang="en-US" sz="1200" b="1" i="0" u="none" strike="noStrike">
                          <a:solidFill>
                            <a:srgbClr val="000000"/>
                          </a:solidFill>
                          <a:effectLst/>
                          <a:latin typeface="Arial" panose="020B0604020202020204" pitchFamily="34" charset="0"/>
                        </a:rPr>
                        <a:t> </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6073" marR="6073" marT="6073" marB="0" anchor="b">
                    <a:lnL>
                      <a:noFill/>
                    </a:lnL>
                    <a:lnR>
                      <a:noFill/>
                    </a:lnR>
                    <a:lnT>
                      <a:noFill/>
                    </a:lnT>
                    <a:lnB>
                      <a:noFill/>
                    </a:lnB>
                    <a:solidFill>
                      <a:srgbClr val="D0D0D0"/>
                    </a:solidFill>
                  </a:tcPr>
                </a:tc>
                <a:extLst>
                  <a:ext uri="{0D108BD9-81ED-4DB2-BD59-A6C34878D82A}">
                    <a16:rowId xmlns:a16="http://schemas.microsoft.com/office/drawing/2014/main" val="1069424017"/>
                  </a:ext>
                </a:extLst>
              </a:tr>
              <a:tr h="226610">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6073" marR="6073" marT="6073" marB="0" anchor="b">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tc>
                  <a:txBody>
                    <a:bodyPr/>
                    <a:lstStyle/>
                    <a:p>
                      <a:pPr algn="r" fontAlgn="ctr"/>
                      <a:endParaRPr lang="en-US" sz="1200" b="0" i="0" u="none" strike="noStrike">
                        <a:solidFill>
                          <a:srgbClr val="000000"/>
                        </a:solidFill>
                        <a:effectLst/>
                        <a:latin typeface="Arial" panose="020B0604020202020204" pitchFamily="34" charset="0"/>
                      </a:endParaRPr>
                    </a:p>
                  </a:txBody>
                  <a:tcPr marL="6073" marR="6073" marT="6073" marB="0" anchor="ctr">
                    <a:lnL>
                      <a:noFill/>
                    </a:lnL>
                    <a:lnR>
                      <a:noFill/>
                    </a:lnR>
                    <a:lnT>
                      <a:noFill/>
                    </a:lnT>
                    <a:lnB>
                      <a:noFill/>
                    </a:lnB>
                  </a:tcPr>
                </a:tc>
                <a:extLst>
                  <a:ext uri="{0D108BD9-81ED-4DB2-BD59-A6C34878D82A}">
                    <a16:rowId xmlns:a16="http://schemas.microsoft.com/office/drawing/2014/main" val="1590076998"/>
                  </a:ext>
                </a:extLst>
              </a:tr>
              <a:tr h="226610">
                <a:tc>
                  <a:txBody>
                    <a:bodyPr/>
                    <a:lstStyle/>
                    <a:p>
                      <a:pPr algn="l" rtl="0" fontAlgn="b"/>
                      <a:r>
                        <a:rPr lang="en-US" sz="1200" b="0" i="0" u="none" strike="noStrike">
                          <a:solidFill>
                            <a:srgbClr val="000000"/>
                          </a:solidFill>
                          <a:effectLst/>
                          <a:latin typeface="Arial" panose="020B0604020202020204" pitchFamily="34" charset="0"/>
                        </a:rPr>
                        <a:t>2.11 - Registrations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$321,625.00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$235,050.00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$264,450.00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$821,125.00 </a:t>
                      </a:r>
                    </a:p>
                  </a:txBody>
                  <a:tcPr marL="6073" marR="6073" marT="6073" marB="0" anchor="ctr">
                    <a:lnL>
                      <a:noFill/>
                    </a:lnL>
                    <a:lnR>
                      <a:noFill/>
                    </a:lnR>
                    <a:lnT>
                      <a:noFill/>
                    </a:lnT>
                    <a:lnB>
                      <a:noFill/>
                    </a:lnB>
                  </a:tcPr>
                </a:tc>
                <a:extLst>
                  <a:ext uri="{0D108BD9-81ED-4DB2-BD59-A6C34878D82A}">
                    <a16:rowId xmlns:a16="http://schemas.microsoft.com/office/drawing/2014/main" val="729846747"/>
                  </a:ext>
                </a:extLst>
              </a:tr>
              <a:tr h="226610">
                <a:tc>
                  <a:txBody>
                    <a:bodyPr/>
                    <a:lstStyle/>
                    <a:p>
                      <a:pPr algn="l" rtl="0" fontAlgn="b"/>
                      <a:r>
                        <a:rPr lang="en-US" sz="1200" b="0" i="0" u="none" strike="noStrike">
                          <a:solidFill>
                            <a:srgbClr val="000000"/>
                          </a:solidFill>
                          <a:effectLst/>
                          <a:latin typeface="Arial" panose="020B0604020202020204" pitchFamily="34" charset="0"/>
                        </a:rPr>
                        <a:t>2.12 - Hotel Commissions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$65,445.12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$33,228.32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$98,673.44 </a:t>
                      </a:r>
                    </a:p>
                  </a:txBody>
                  <a:tcPr marL="6073" marR="6073" marT="6073" marB="0" anchor="ctr">
                    <a:lnL>
                      <a:noFill/>
                    </a:lnL>
                    <a:lnR>
                      <a:noFill/>
                    </a:lnR>
                    <a:lnT>
                      <a:noFill/>
                    </a:lnT>
                    <a:lnB>
                      <a:noFill/>
                    </a:lnB>
                  </a:tcPr>
                </a:tc>
                <a:extLst>
                  <a:ext uri="{0D108BD9-81ED-4DB2-BD59-A6C34878D82A}">
                    <a16:rowId xmlns:a16="http://schemas.microsoft.com/office/drawing/2014/main" val="3830599152"/>
                  </a:ext>
                </a:extLst>
              </a:tr>
              <a:tr h="226610">
                <a:tc>
                  <a:txBody>
                    <a:bodyPr/>
                    <a:lstStyle/>
                    <a:p>
                      <a:pPr algn="l" rtl="0" fontAlgn="b"/>
                      <a:r>
                        <a:rPr lang="en-US" sz="1200" b="0" i="0" u="none" strike="noStrike">
                          <a:solidFill>
                            <a:srgbClr val="000000"/>
                          </a:solidFill>
                          <a:effectLst/>
                          <a:latin typeface="Arial" panose="020B0604020202020204" pitchFamily="34" charset="0"/>
                        </a:rPr>
                        <a:t>3.40 - IEEE CB Acct Interest</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$1,640.57 </a:t>
                      </a:r>
                    </a:p>
                  </a:txBody>
                  <a:tcPr marL="6073" marR="6073" marT="6073" marB="0" anchor="ctr">
                    <a:lnL>
                      <a:noFill/>
                    </a:lnL>
                    <a:lnR>
                      <a:noFill/>
                    </a:lnR>
                    <a:lnT>
                      <a:noFill/>
                    </a:lnT>
                    <a:lnB>
                      <a:noFill/>
                    </a:lnB>
                  </a:tcPr>
                </a:tc>
                <a:extLst>
                  <a:ext uri="{0D108BD9-81ED-4DB2-BD59-A6C34878D82A}">
                    <a16:rowId xmlns:a16="http://schemas.microsoft.com/office/drawing/2014/main" val="2769917166"/>
                  </a:ext>
                </a:extLst>
              </a:tr>
              <a:tr h="226610">
                <a:tc>
                  <a:txBody>
                    <a:bodyPr/>
                    <a:lstStyle/>
                    <a:p>
                      <a:pPr algn="l" rtl="0" fontAlgn="b"/>
                      <a:r>
                        <a:rPr lang="en-US" sz="1200" b="0" i="0" u="none" strike="noStrike">
                          <a:solidFill>
                            <a:srgbClr val="000000"/>
                          </a:solidFill>
                          <a:effectLst/>
                          <a:latin typeface="Arial" panose="020B0604020202020204" pitchFamily="34" charset="0"/>
                        </a:rPr>
                        <a:t>3.70 - Other Receipts</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$1.00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983617394"/>
                  </a:ext>
                </a:extLst>
              </a:tr>
              <a:tr h="226610">
                <a:tc>
                  <a:txBody>
                    <a:bodyPr/>
                    <a:lstStyle/>
                    <a:p>
                      <a:pPr algn="l" rtl="0" fontAlgn="b"/>
                      <a:r>
                        <a:rPr lang="en-US" sz="1200" b="1" i="0" u="none" strike="noStrike">
                          <a:solidFill>
                            <a:srgbClr val="000000"/>
                          </a:solidFill>
                          <a:effectLst/>
                          <a:latin typeface="Arial" panose="020B0604020202020204" pitchFamily="34" charset="0"/>
                        </a:rPr>
                        <a:t>Total - Income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$1,640.57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$268,278.32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$264,450.00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$921,440.01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458516784"/>
                  </a:ext>
                </a:extLst>
              </a:tr>
              <a:tr h="280565">
                <a:tc>
                  <a:txBody>
                    <a:bodyPr/>
                    <a:lstStyle/>
                    <a:p>
                      <a:pPr algn="l" rtl="0" fontAlgn="b"/>
                      <a:r>
                        <a:rPr lang="en-US" sz="1200" b="1" i="0" u="none" strike="noStrike" dirty="0">
                          <a:solidFill>
                            <a:srgbClr val="000000"/>
                          </a:solidFill>
                          <a:effectLst/>
                          <a:latin typeface="Arial" panose="020B0604020202020204" pitchFamily="34" charset="0"/>
                        </a:rPr>
                        <a:t>Expense</a:t>
                      </a:r>
                    </a:p>
                  </a:txBody>
                  <a:tcPr marL="6073" marR="6073" marT="6073"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200" b="0" i="0" u="none" strike="noStrike">
                          <a:solidFill>
                            <a:srgbClr val="000000"/>
                          </a:solidFill>
                          <a:effectLst/>
                          <a:latin typeface="Arial" panose="020B0604020202020204" pitchFamily="34" charset="0"/>
                        </a:rPr>
                        <a:t> </a:t>
                      </a:r>
                    </a:p>
                  </a:txBody>
                  <a:tcPr marL="6073" marR="6073" marT="6073"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714633664"/>
                  </a:ext>
                </a:extLst>
              </a:tr>
              <a:tr h="443735">
                <a:tc>
                  <a:txBody>
                    <a:bodyPr/>
                    <a:lstStyle/>
                    <a:p>
                      <a:pPr algn="l" rtl="0" fontAlgn="b"/>
                      <a:r>
                        <a:rPr lang="en-US" sz="1200" b="0" i="0" u="none" strike="noStrike" dirty="0">
                          <a:solidFill>
                            <a:srgbClr val="000000"/>
                          </a:solidFill>
                          <a:effectLst/>
                          <a:latin typeface="Arial" panose="020B0604020202020204" pitchFamily="34" charset="0"/>
                        </a:rPr>
                        <a:t>4.10 - Meetings &amp; Social Events Expense</a:t>
                      </a:r>
                    </a:p>
                  </a:txBody>
                  <a:tcPr marL="6073" marR="6073" marT="6073" marB="0" anchor="b">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$99,214.06 </a:t>
                      </a:r>
                    </a:p>
                  </a:txBody>
                  <a:tcPr marL="6073" marR="6073" marT="6073" marB="0" anchor="ctr">
                    <a:lnL>
                      <a:noFill/>
                    </a:lnL>
                    <a:lnR>
                      <a:noFill/>
                    </a:lnR>
                    <a:lnT>
                      <a:noFill/>
                    </a:lnT>
                    <a:lnB>
                      <a:noFill/>
                    </a:lnB>
                  </a:tcPr>
                </a:tc>
                <a:extLst>
                  <a:ext uri="{0D108BD9-81ED-4DB2-BD59-A6C34878D82A}">
                    <a16:rowId xmlns:a16="http://schemas.microsoft.com/office/drawing/2014/main" val="2742079485"/>
                  </a:ext>
                </a:extLst>
              </a:tr>
              <a:tr h="226610">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$416.38 </a:t>
                      </a:r>
                    </a:p>
                  </a:txBody>
                  <a:tcPr marL="6073" marR="6073" marT="6073" marB="0" anchor="ctr">
                    <a:lnL>
                      <a:noFill/>
                    </a:lnL>
                    <a:lnR>
                      <a:noFill/>
                    </a:lnR>
                    <a:lnT>
                      <a:noFill/>
                    </a:lnT>
                    <a:lnB>
                      <a:noFill/>
                    </a:lnB>
                  </a:tcPr>
                </a:tc>
                <a:extLst>
                  <a:ext uri="{0D108BD9-81ED-4DB2-BD59-A6C34878D82A}">
                    <a16:rowId xmlns:a16="http://schemas.microsoft.com/office/drawing/2014/main" val="167010166"/>
                  </a:ext>
                </a:extLst>
              </a:tr>
              <a:tr h="226610">
                <a:tc>
                  <a:txBody>
                    <a:bodyPr/>
                    <a:lstStyle/>
                    <a:p>
                      <a:pPr algn="l" rtl="0" fontAlgn="b"/>
                      <a:r>
                        <a:rPr lang="en-US" sz="1200" b="0" i="0" u="none" strike="noStrike">
                          <a:solidFill>
                            <a:srgbClr val="000000"/>
                          </a:solidFill>
                          <a:effectLst/>
                          <a:latin typeface="Arial" panose="020B0604020202020204" pitchFamily="34" charset="0"/>
                        </a:rPr>
                        <a:t>4.113 - Venue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dirty="0">
                          <a:solidFill>
                            <a:srgbClr val="000000"/>
                          </a:solidFill>
                          <a:effectLst/>
                          <a:latin typeface="Arial" panose="020B0604020202020204" pitchFamily="34" charset="0"/>
                        </a:rPr>
                        <a:t>$17,958.96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$19,850.88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$59,497.00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$97,306.84 </a:t>
                      </a:r>
                    </a:p>
                  </a:txBody>
                  <a:tcPr marL="6073" marR="6073" marT="6073" marB="0" anchor="ctr">
                    <a:lnL>
                      <a:noFill/>
                    </a:lnL>
                    <a:lnR>
                      <a:noFill/>
                    </a:lnR>
                    <a:lnT>
                      <a:noFill/>
                    </a:lnT>
                    <a:lnB>
                      <a:noFill/>
                    </a:lnB>
                  </a:tcPr>
                </a:tc>
                <a:extLst>
                  <a:ext uri="{0D108BD9-81ED-4DB2-BD59-A6C34878D82A}">
                    <a16:rowId xmlns:a16="http://schemas.microsoft.com/office/drawing/2014/main" val="281666294"/>
                  </a:ext>
                </a:extLst>
              </a:tr>
              <a:tr h="226610">
                <a:tc>
                  <a:txBody>
                    <a:bodyPr/>
                    <a:lstStyle/>
                    <a:p>
                      <a:pPr algn="l" rtl="0" fontAlgn="b"/>
                      <a:r>
                        <a:rPr lang="en-US" sz="1200" b="0" i="0" u="none" strike="noStrike">
                          <a:solidFill>
                            <a:srgbClr val="000000"/>
                          </a:solidFill>
                          <a:effectLst/>
                          <a:latin typeface="Arial" panose="020B0604020202020204" pitchFamily="34" charset="0"/>
                        </a:rPr>
                        <a:t>4.12 - Financial Fees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$11,601.61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$8,825.17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$18,423.00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$38,849.78 </a:t>
                      </a:r>
                    </a:p>
                  </a:txBody>
                  <a:tcPr marL="6073" marR="6073" marT="6073" marB="0" anchor="ctr">
                    <a:lnL>
                      <a:noFill/>
                    </a:lnL>
                    <a:lnR>
                      <a:noFill/>
                    </a:lnR>
                    <a:lnT>
                      <a:noFill/>
                    </a:lnT>
                    <a:lnB>
                      <a:noFill/>
                    </a:lnB>
                  </a:tcPr>
                </a:tc>
                <a:extLst>
                  <a:ext uri="{0D108BD9-81ED-4DB2-BD59-A6C34878D82A}">
                    <a16:rowId xmlns:a16="http://schemas.microsoft.com/office/drawing/2014/main" val="1013765849"/>
                  </a:ext>
                </a:extLst>
              </a:tr>
              <a:tr h="226610">
                <a:tc>
                  <a:txBody>
                    <a:bodyPr/>
                    <a:lstStyle/>
                    <a:p>
                      <a:pPr algn="l" rtl="0" fontAlgn="b"/>
                      <a:r>
                        <a:rPr lang="en-US" sz="1200" b="0" i="0" u="none" strike="noStrike" dirty="0">
                          <a:solidFill>
                            <a:srgbClr val="000000"/>
                          </a:solidFill>
                          <a:effectLst/>
                          <a:latin typeface="Arial" panose="020B0604020202020204" pitchFamily="34" charset="0"/>
                        </a:rPr>
                        <a:t>4.13 - Meeting  Planner</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$78,555.59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$47,118.14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$43,853.00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$169,526.73 </a:t>
                      </a:r>
                    </a:p>
                  </a:txBody>
                  <a:tcPr marL="6073" marR="6073" marT="6073" marB="0" anchor="ctr">
                    <a:lnL>
                      <a:noFill/>
                    </a:lnL>
                    <a:lnR>
                      <a:noFill/>
                    </a:lnR>
                    <a:lnT>
                      <a:noFill/>
                    </a:lnT>
                    <a:lnB>
                      <a:noFill/>
                    </a:lnB>
                  </a:tcPr>
                </a:tc>
                <a:extLst>
                  <a:ext uri="{0D108BD9-81ED-4DB2-BD59-A6C34878D82A}">
                    <a16:rowId xmlns:a16="http://schemas.microsoft.com/office/drawing/2014/main" val="337497635"/>
                  </a:ext>
                </a:extLst>
              </a:tr>
              <a:tr h="226610">
                <a:tc>
                  <a:txBody>
                    <a:bodyPr/>
                    <a:lstStyle/>
                    <a:p>
                      <a:pPr algn="l" rtl="0" fontAlgn="b"/>
                      <a:r>
                        <a:rPr lang="en-US" sz="1200" b="0" i="0" u="none" strike="noStrike">
                          <a:solidFill>
                            <a:srgbClr val="000000"/>
                          </a:solidFill>
                          <a:effectLst/>
                          <a:latin typeface="Arial" panose="020B0604020202020204" pitchFamily="34" charset="0"/>
                        </a:rPr>
                        <a:t>4.14 - Food &amp; Beverage</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$87,189.96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$101,535.76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$67,757.00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$256,482.72 </a:t>
                      </a:r>
                    </a:p>
                  </a:txBody>
                  <a:tcPr marL="6073" marR="6073" marT="6073" marB="0" anchor="ctr">
                    <a:lnL>
                      <a:noFill/>
                    </a:lnL>
                    <a:lnR>
                      <a:noFill/>
                    </a:lnR>
                    <a:lnT>
                      <a:noFill/>
                    </a:lnT>
                    <a:lnB>
                      <a:noFill/>
                    </a:lnB>
                  </a:tcPr>
                </a:tc>
                <a:extLst>
                  <a:ext uri="{0D108BD9-81ED-4DB2-BD59-A6C34878D82A}">
                    <a16:rowId xmlns:a16="http://schemas.microsoft.com/office/drawing/2014/main" val="541582414"/>
                  </a:ext>
                </a:extLst>
              </a:tr>
              <a:tr h="226610">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$78,640.89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$40,776.81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$35,806.62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$155,224.32 </a:t>
                      </a:r>
                    </a:p>
                  </a:txBody>
                  <a:tcPr marL="6073" marR="6073" marT="6073" marB="0" anchor="ctr">
                    <a:lnL>
                      <a:noFill/>
                    </a:lnL>
                    <a:lnR>
                      <a:noFill/>
                    </a:lnR>
                    <a:lnT>
                      <a:noFill/>
                    </a:lnT>
                    <a:lnB>
                      <a:noFill/>
                    </a:lnB>
                  </a:tcPr>
                </a:tc>
                <a:extLst>
                  <a:ext uri="{0D108BD9-81ED-4DB2-BD59-A6C34878D82A}">
                    <a16:rowId xmlns:a16="http://schemas.microsoft.com/office/drawing/2014/main" val="1869544507"/>
                  </a:ext>
                </a:extLst>
              </a:tr>
              <a:tr h="226610">
                <a:tc>
                  <a:txBody>
                    <a:bodyPr/>
                    <a:lstStyle/>
                    <a:p>
                      <a:pPr algn="l" rtl="0" fontAlgn="b"/>
                      <a:r>
                        <a:rPr lang="en-US" sz="1200" b="0" i="0" u="none" strike="noStrike">
                          <a:solidFill>
                            <a:srgbClr val="000000"/>
                          </a:solidFill>
                          <a:effectLst/>
                          <a:latin typeface="Arial" panose="020B0604020202020204" pitchFamily="34" charset="0"/>
                        </a:rPr>
                        <a:t>4.16 - Social</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($636.40)</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$24,090.47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$31,204.00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$54,658.07 </a:t>
                      </a:r>
                    </a:p>
                  </a:txBody>
                  <a:tcPr marL="6073" marR="6073" marT="6073" marB="0" anchor="ctr">
                    <a:lnL>
                      <a:noFill/>
                    </a:lnL>
                    <a:lnR>
                      <a:noFill/>
                    </a:lnR>
                    <a:lnT>
                      <a:noFill/>
                    </a:lnT>
                    <a:lnB>
                      <a:noFill/>
                    </a:lnB>
                  </a:tcPr>
                </a:tc>
                <a:extLst>
                  <a:ext uri="{0D108BD9-81ED-4DB2-BD59-A6C34878D82A}">
                    <a16:rowId xmlns:a16="http://schemas.microsoft.com/office/drawing/2014/main" val="2863507536"/>
                  </a:ext>
                </a:extLst>
              </a:tr>
              <a:tr h="226610">
                <a:tc>
                  <a:txBody>
                    <a:bodyPr/>
                    <a:lstStyle/>
                    <a:p>
                      <a:pPr algn="l" rtl="0" fontAlgn="b"/>
                      <a:r>
                        <a:rPr lang="en-US" sz="1200" b="0" i="0" u="none" strike="noStrike">
                          <a:solidFill>
                            <a:srgbClr val="000000"/>
                          </a:solidFill>
                          <a:effectLst/>
                          <a:latin typeface="Arial" panose="020B0604020202020204" pitchFamily="34" charset="0"/>
                        </a:rPr>
                        <a:t>4.17 - Shipping</a:t>
                      </a:r>
                    </a:p>
                  </a:txBody>
                  <a:tcPr marL="6073" marR="6073" marT="6073" marB="0" anchor="b">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$13.46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$5,793.01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$6,923.06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$7,803.13 </a:t>
                      </a:r>
                    </a:p>
                  </a:txBody>
                  <a:tcPr marL="6073" marR="6073" marT="6073" marB="0" anchor="ctr">
                    <a:lnL>
                      <a:noFill/>
                    </a:lnL>
                    <a:lnR>
                      <a:noFill/>
                    </a:lnR>
                    <a:lnT>
                      <a:noFill/>
                    </a:lnT>
                    <a:lnB>
                      <a:noFill/>
                    </a:lnB>
                  </a:tcPr>
                </a:tc>
                <a:tc>
                  <a:txBody>
                    <a:bodyPr/>
                    <a:lstStyle/>
                    <a:p>
                      <a:pPr algn="r" rtl="0" fontAlgn="ctr"/>
                      <a:r>
                        <a:rPr lang="en-US" sz="1200" b="0" i="0" u="none" strike="noStrike">
                          <a:solidFill>
                            <a:srgbClr val="000000"/>
                          </a:solidFill>
                          <a:effectLst/>
                          <a:latin typeface="Arial" panose="020B0604020202020204" pitchFamily="34" charset="0"/>
                        </a:rPr>
                        <a:t>$20,532.66 </a:t>
                      </a:r>
                    </a:p>
                  </a:txBody>
                  <a:tcPr marL="6073" marR="6073" marT="6073" marB="0" anchor="ctr">
                    <a:lnL>
                      <a:noFill/>
                    </a:lnL>
                    <a:lnR>
                      <a:noFill/>
                    </a:lnR>
                    <a:lnT>
                      <a:noFill/>
                    </a:lnT>
                    <a:lnB>
                      <a:noFill/>
                    </a:lnB>
                  </a:tcPr>
                </a:tc>
                <a:extLst>
                  <a:ext uri="{0D108BD9-81ED-4DB2-BD59-A6C34878D82A}">
                    <a16:rowId xmlns:a16="http://schemas.microsoft.com/office/drawing/2014/main" val="731877893"/>
                  </a:ext>
                </a:extLst>
              </a:tr>
              <a:tr h="226610">
                <a:tc>
                  <a:txBody>
                    <a:bodyPr/>
                    <a:lstStyle/>
                    <a:p>
                      <a:pPr algn="l" rtl="0" fontAlgn="b"/>
                      <a:r>
                        <a:rPr lang="en-US" sz="1200" b="0" i="0" u="none" strike="noStrike">
                          <a:solidFill>
                            <a:srgbClr val="000000"/>
                          </a:solidFill>
                          <a:effectLst/>
                          <a:latin typeface="Arial" panose="020B0604020202020204" pitchFamily="34" charset="0"/>
                        </a:rPr>
                        <a:t>4.18 - Misc Expense</a:t>
                      </a:r>
                    </a:p>
                  </a:txBody>
                  <a:tcPr marL="6073" marR="6073" marT="6073"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$0.00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$8,337.06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$4,905.46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$7,980.50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200" b="0" i="0" u="none" strike="noStrike">
                          <a:solidFill>
                            <a:srgbClr val="000000"/>
                          </a:solidFill>
                          <a:effectLst/>
                          <a:latin typeface="Arial" panose="020B0604020202020204" pitchFamily="34" charset="0"/>
                        </a:rPr>
                        <a:t>$21,223.02 </a:t>
                      </a:r>
                    </a:p>
                  </a:txBody>
                  <a:tcPr marL="6073" marR="6073" marT="6073"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469165115"/>
                  </a:ext>
                </a:extLst>
              </a:tr>
              <a:tr h="226610">
                <a:tc>
                  <a:txBody>
                    <a:bodyPr/>
                    <a:lstStyle/>
                    <a:p>
                      <a:pPr algn="l" rtl="0" fontAlgn="b"/>
                      <a:r>
                        <a:rPr lang="en-US" sz="1200" b="1" i="0" u="none" strike="noStrike">
                          <a:solidFill>
                            <a:srgbClr val="000000"/>
                          </a:solidFill>
                          <a:effectLst/>
                          <a:latin typeface="Arial" panose="020B0604020202020204" pitchFamily="34" charset="0"/>
                        </a:rPr>
                        <a:t>Total - Expense</a:t>
                      </a:r>
                    </a:p>
                  </a:txBody>
                  <a:tcPr marL="6073" marR="6073" marT="6073"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$13.46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$387,071.12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$254,025.75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$272,324.25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$913,434.58 </a:t>
                      </a:r>
                    </a:p>
                  </a:txBody>
                  <a:tcPr marL="6073" marR="6073" marT="6073"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007237621"/>
                  </a:ext>
                </a:extLst>
              </a:tr>
              <a:tr h="226610">
                <a:tc>
                  <a:txBody>
                    <a:bodyPr/>
                    <a:lstStyle/>
                    <a:p>
                      <a:pPr algn="l" rtl="0" fontAlgn="ctr"/>
                      <a:r>
                        <a:rPr lang="en-US" sz="1200" b="1" i="0" u="none" strike="noStrike">
                          <a:solidFill>
                            <a:srgbClr val="000000"/>
                          </a:solidFill>
                          <a:effectLst/>
                          <a:latin typeface="Arial" panose="020B0604020202020204" pitchFamily="34" charset="0"/>
                        </a:rPr>
                        <a:t>Net Ordinary Income</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$1,627.11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$0.00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$14,252.57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a:solidFill>
                            <a:srgbClr val="000000"/>
                          </a:solidFill>
                          <a:effectLst/>
                          <a:latin typeface="Arial" panose="020B0604020202020204" pitchFamily="34" charset="0"/>
                        </a:rPr>
                        <a:t>($7,874.25)</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200" b="1" i="0" u="none" strike="noStrike" dirty="0">
                          <a:solidFill>
                            <a:srgbClr val="000000"/>
                          </a:solidFill>
                          <a:effectLst/>
                          <a:latin typeface="Arial" panose="020B0604020202020204" pitchFamily="34" charset="0"/>
                        </a:rPr>
                        <a:t>$8,005.43 </a:t>
                      </a:r>
                    </a:p>
                  </a:txBody>
                  <a:tcPr marL="6073" marR="6073" marT="6073" marB="0" anchor="ctr">
                    <a:lnL>
                      <a:noFill/>
                    </a:lnL>
                    <a:lnR>
                      <a:noFill/>
                    </a:lnR>
                    <a:lnT w="6350" cap="flat" cmpd="sng" algn="ctr">
                      <a:solidFill>
                        <a:srgbClr val="969696"/>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678258603"/>
                  </a:ext>
                </a:extLst>
              </a:tr>
            </a:tbl>
          </a:graphicData>
        </a:graphic>
      </p:graphicFrame>
      <p:sp>
        <p:nvSpPr>
          <p:cNvPr id="7" name="TextBox 6">
            <a:extLst>
              <a:ext uri="{FF2B5EF4-FFF2-40B4-BE49-F238E27FC236}">
                <a16:creationId xmlns:a16="http://schemas.microsoft.com/office/drawing/2014/main" id="{75F78941-6E88-4465-A26E-47D436A32EBE}"/>
              </a:ext>
            </a:extLst>
          </p:cNvPr>
          <p:cNvSpPr txBox="1"/>
          <p:nvPr/>
        </p:nvSpPr>
        <p:spPr>
          <a:xfrm>
            <a:off x="4077447" y="591059"/>
            <a:ext cx="4648994" cy="461665"/>
          </a:xfrm>
          <a:prstGeom prst="rect">
            <a:avLst/>
          </a:prstGeom>
          <a:noFill/>
        </p:spPr>
        <p:txBody>
          <a:bodyPr wrap="square" rtlCol="0">
            <a:spAutoFit/>
          </a:bodyPr>
          <a:lstStyle/>
          <a:p>
            <a:pPr algn="ctr"/>
            <a:r>
              <a:rPr lang="en-US" dirty="0">
                <a:solidFill>
                  <a:schemeClr val="tx1"/>
                </a:solidFill>
              </a:rPr>
              <a:t>2016 Meeting Income Statement</a:t>
            </a:r>
          </a:p>
        </p:txBody>
      </p:sp>
    </p:spTree>
    <p:extLst>
      <p:ext uri="{BB962C8B-B14F-4D97-AF65-F5344CB8AC3E}">
        <p14:creationId xmlns:p14="http://schemas.microsoft.com/office/powerpoint/2010/main" val="170286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32EAE-4A58-4BD4-9B68-0F30EC667B80}"/>
              </a:ext>
            </a:extLst>
          </p:cNvPr>
          <p:cNvSpPr>
            <a:spLocks noGrp="1"/>
          </p:cNvSpPr>
          <p:nvPr>
            <p:ph type="title"/>
          </p:nvPr>
        </p:nvSpPr>
        <p:spPr>
          <a:xfrm>
            <a:off x="685800" y="2721837"/>
            <a:ext cx="3410895" cy="1414326"/>
          </a:xfrm>
        </p:spPr>
        <p:txBody>
          <a:bodyPr wrap="square" anchor="ctr">
            <a:noAutofit/>
          </a:bodyPr>
          <a:lstStyle/>
          <a:p>
            <a:r>
              <a:rPr lang="en-US" sz="2000" dirty="0"/>
              <a:t>Income/ Expense Report </a:t>
            </a:r>
            <a:br>
              <a:rPr lang="en-US" sz="2000" dirty="0"/>
            </a:br>
            <a:r>
              <a:rPr lang="en-US" sz="2000" dirty="0"/>
              <a:t>January 1, 2024, </a:t>
            </a:r>
            <a:br>
              <a:rPr lang="en-US" sz="2000" dirty="0"/>
            </a:br>
            <a:r>
              <a:rPr lang="en-US" sz="2000" dirty="0"/>
              <a:t>to </a:t>
            </a:r>
            <a:br>
              <a:rPr lang="en-US" sz="2000" dirty="0"/>
            </a:br>
            <a:r>
              <a:rPr lang="en-US" sz="2000" dirty="0"/>
              <a:t>November 9, 2024</a:t>
            </a:r>
          </a:p>
        </p:txBody>
      </p:sp>
      <p:sp>
        <p:nvSpPr>
          <p:cNvPr id="6" name="Date Placeholder 5">
            <a:extLst>
              <a:ext uri="{FF2B5EF4-FFF2-40B4-BE49-F238E27FC236}">
                <a16:creationId xmlns:a16="http://schemas.microsoft.com/office/drawing/2014/main" id="{0051991F-8BB8-4D59-954F-CF05098E652E}"/>
              </a:ext>
            </a:extLst>
          </p:cNvPr>
          <p:cNvSpPr>
            <a:spLocks noGrp="1"/>
          </p:cNvSpPr>
          <p:nvPr>
            <p:ph type="dt" idx="10"/>
          </p:nvPr>
        </p:nvSpPr>
        <p:spPr/>
        <p:txBody>
          <a:bodyPr wrap="square" anchor="b">
            <a:normAutofit/>
          </a:bodyPr>
          <a:lstStyle/>
          <a:p>
            <a:pPr>
              <a:lnSpc>
                <a:spcPct val="90000"/>
              </a:lnSpc>
              <a:spcAft>
                <a:spcPts val="600"/>
              </a:spcAft>
            </a:pPr>
            <a:r>
              <a:rPr lang="en-US"/>
              <a:t>November 2024</a:t>
            </a:r>
            <a:endParaRPr lang="en-GB" dirty="0"/>
          </a:p>
        </p:txBody>
      </p:sp>
      <p:sp>
        <p:nvSpPr>
          <p:cNvPr id="5" name="Footer Placeholder 4">
            <a:extLst>
              <a:ext uri="{FF2B5EF4-FFF2-40B4-BE49-F238E27FC236}">
                <a16:creationId xmlns:a16="http://schemas.microsoft.com/office/drawing/2014/main" id="{FDA92D4F-5A16-44EB-A238-53C0C2E00BD2}"/>
              </a:ext>
            </a:extLst>
          </p:cNvPr>
          <p:cNvSpPr>
            <a:spLocks noGrp="1"/>
          </p:cNvSpPr>
          <p:nvPr>
            <p:ph type="ftr" idx="11"/>
          </p:nvPr>
        </p:nvSpPr>
        <p:spPr/>
        <p:txBody>
          <a:bodyPr wrap="square" anchor="t">
            <a:normAutofit/>
          </a:bodyPr>
          <a:lstStyle/>
          <a:p>
            <a:pPr>
              <a:lnSpc>
                <a:spcPct val="90000"/>
              </a:lnSpc>
              <a:spcAft>
                <a:spcPts val="600"/>
              </a:spcAft>
            </a:pPr>
            <a:r>
              <a:rPr lang="en-GB" dirty="0"/>
              <a:t>Ben Rolfe (BCA);   Jon Rosdahl (Qualcomm)</a:t>
            </a:r>
          </a:p>
        </p:txBody>
      </p:sp>
      <p:sp>
        <p:nvSpPr>
          <p:cNvPr id="4" name="Slide Number Placeholder 3">
            <a:extLst>
              <a:ext uri="{FF2B5EF4-FFF2-40B4-BE49-F238E27FC236}">
                <a16:creationId xmlns:a16="http://schemas.microsoft.com/office/drawing/2014/main" id="{06DDD47A-AC65-46A9-8A5D-CFA7676ADD72}"/>
              </a:ext>
            </a:extLst>
          </p:cNvPr>
          <p:cNvSpPr>
            <a:spLocks noGrp="1"/>
          </p:cNvSpPr>
          <p:nvPr>
            <p:ph type="sldNum" idx="12"/>
          </p:nvPr>
        </p:nvSpPr>
        <p:spPr/>
        <p:txBody>
          <a:bodyPr wrap="square" anchor="t">
            <a:normAutofit/>
          </a:bodyPr>
          <a:lstStyle/>
          <a:p>
            <a:pPr>
              <a:spcAft>
                <a:spcPts val="600"/>
              </a:spcAft>
            </a:pPr>
            <a:r>
              <a:rPr lang="en-GB" dirty="0"/>
              <a:t>Slide </a:t>
            </a:r>
            <a:fld id="{440F5867-744E-4AA6-B0ED-4C44D2DFBB7B}" type="slidenum">
              <a:rPr lang="en-GB" smtClean="0"/>
              <a:pPr>
                <a:spcAft>
                  <a:spcPts val="600"/>
                </a:spcAft>
              </a:pPr>
              <a:t>4</a:t>
            </a:fld>
            <a:endParaRPr lang="en-GB" dirty="0"/>
          </a:p>
        </p:txBody>
      </p:sp>
      <p:pic>
        <p:nvPicPr>
          <p:cNvPr id="7" name="Picture 6">
            <a:extLst>
              <a:ext uri="{FF2B5EF4-FFF2-40B4-BE49-F238E27FC236}">
                <a16:creationId xmlns:a16="http://schemas.microsoft.com/office/drawing/2014/main" id="{043ECC50-7148-6993-6EE8-153C3496C6FF}"/>
              </a:ext>
            </a:extLst>
          </p:cNvPr>
          <p:cNvPicPr>
            <a:picLocks noChangeAspect="1"/>
          </p:cNvPicPr>
          <p:nvPr/>
        </p:nvPicPr>
        <p:blipFill>
          <a:blip r:embed="rId3"/>
          <a:stretch>
            <a:fillRect/>
          </a:stretch>
        </p:blipFill>
        <p:spPr>
          <a:xfrm>
            <a:off x="5881268" y="693228"/>
            <a:ext cx="5125856" cy="5707571"/>
          </a:xfrm>
          <a:prstGeom prst="rect">
            <a:avLst/>
          </a:prstGeom>
        </p:spPr>
      </p:pic>
    </p:spTree>
    <p:extLst>
      <p:ext uri="{BB962C8B-B14F-4D97-AF65-F5344CB8AC3E}">
        <p14:creationId xmlns:p14="http://schemas.microsoft.com/office/powerpoint/2010/main" val="4028864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a:t>November 2024</a:t>
            </a:r>
            <a:endParaRPr lang="en-GB" dirty="0"/>
          </a:p>
        </p:txBody>
      </p:sp>
      <p:sp>
        <p:nvSpPr>
          <p:cNvPr id="3" name="Footer Placeholder 2"/>
          <p:cNvSpPr>
            <a:spLocks noGrp="1"/>
          </p:cNvSpPr>
          <p:nvPr>
            <p:ph type="ftr" idx="11"/>
          </p:nvPr>
        </p:nvSpPr>
        <p:spPr/>
        <p:txBody>
          <a:bodyPr/>
          <a:lstStyle/>
          <a:p>
            <a:r>
              <a:rPr lang="en-GB"/>
              <a:t>Ben Rolfe (BCA);   Jon Rosdahl (Qualcomm)</a:t>
            </a:r>
            <a:endParaRPr lang="en-GB" dirty="0"/>
          </a:p>
        </p:txBody>
      </p:sp>
      <p:sp>
        <p:nvSpPr>
          <p:cNvPr id="4" name="Slide Number Placeholder 3"/>
          <p:cNvSpPr>
            <a:spLocks noGrp="1"/>
          </p:cNvSpPr>
          <p:nvPr>
            <p:ph type="sldNum" idx="12"/>
          </p:nvPr>
        </p:nvSpPr>
        <p:spPr/>
        <p:txBody>
          <a:bodyPr/>
          <a:lstStyle/>
          <a:p>
            <a:r>
              <a:rPr lang="en-GB"/>
              <a:t>Slide </a:t>
            </a:r>
            <a:fld id="{189D7BFD-E160-402F-BBC8-B5B701941DD4}" type="slidenum">
              <a:rPr lang="en-GB" smtClean="0"/>
              <a:pPr/>
              <a:t>40</a:t>
            </a:fld>
            <a:endParaRPr lang="en-GB"/>
          </a:p>
        </p:txBody>
      </p:sp>
      <p:sp>
        <p:nvSpPr>
          <p:cNvPr id="6" name="TextBox 5"/>
          <p:cNvSpPr txBox="1"/>
          <p:nvPr/>
        </p:nvSpPr>
        <p:spPr>
          <a:xfrm>
            <a:off x="4750594" y="1309265"/>
            <a:ext cx="3143250" cy="323165"/>
          </a:xfrm>
          <a:prstGeom prst="rect">
            <a:avLst/>
          </a:prstGeom>
          <a:noFill/>
        </p:spPr>
        <p:txBody>
          <a:bodyPr wrap="square" rtlCol="0">
            <a:spAutoFit/>
          </a:bodyPr>
          <a:lstStyle/>
          <a:p>
            <a:r>
              <a:rPr lang="en-US" sz="1500" dirty="0">
                <a:solidFill>
                  <a:schemeClr val="tx1"/>
                </a:solidFill>
              </a:rPr>
              <a:t>2015 Meeting Income Report</a:t>
            </a:r>
          </a:p>
        </p:txBody>
      </p:sp>
      <p:graphicFrame>
        <p:nvGraphicFramePr>
          <p:cNvPr id="10" name="Table 9"/>
          <p:cNvGraphicFramePr>
            <a:graphicFrameLocks noGrp="1"/>
          </p:cNvGraphicFramePr>
          <p:nvPr>
            <p:extLst>
              <p:ext uri="{D42A27DB-BD31-4B8C-83A1-F6EECF244321}">
                <p14:modId xmlns:p14="http://schemas.microsoft.com/office/powerpoint/2010/main" val="1979785316"/>
              </p:ext>
            </p:extLst>
          </p:nvPr>
        </p:nvGraphicFramePr>
        <p:xfrm>
          <a:off x="2133601" y="990599"/>
          <a:ext cx="7932737" cy="5484808"/>
        </p:xfrm>
        <a:graphic>
          <a:graphicData uri="http://schemas.openxmlformats.org/drawingml/2006/table">
            <a:tbl>
              <a:tblPr/>
              <a:tblGrid>
                <a:gridCol w="1797606">
                  <a:extLst>
                    <a:ext uri="{9D8B030D-6E8A-4147-A177-3AD203B41FA5}">
                      <a16:colId xmlns:a16="http://schemas.microsoft.com/office/drawing/2014/main" val="1017605872"/>
                    </a:ext>
                  </a:extLst>
                </a:gridCol>
                <a:gridCol w="786555">
                  <a:extLst>
                    <a:ext uri="{9D8B030D-6E8A-4147-A177-3AD203B41FA5}">
                      <a16:colId xmlns:a16="http://schemas.microsoft.com/office/drawing/2014/main" val="3915726091"/>
                    </a:ext>
                  </a:extLst>
                </a:gridCol>
                <a:gridCol w="891436">
                  <a:extLst>
                    <a:ext uri="{9D8B030D-6E8A-4147-A177-3AD203B41FA5}">
                      <a16:colId xmlns:a16="http://schemas.microsoft.com/office/drawing/2014/main" val="2370362875"/>
                    </a:ext>
                  </a:extLst>
                </a:gridCol>
                <a:gridCol w="917641">
                  <a:extLst>
                    <a:ext uri="{9D8B030D-6E8A-4147-A177-3AD203B41FA5}">
                      <a16:colId xmlns:a16="http://schemas.microsoft.com/office/drawing/2014/main" val="1128969494"/>
                    </a:ext>
                  </a:extLst>
                </a:gridCol>
                <a:gridCol w="827453">
                  <a:extLst>
                    <a:ext uri="{9D8B030D-6E8A-4147-A177-3AD203B41FA5}">
                      <a16:colId xmlns:a16="http://schemas.microsoft.com/office/drawing/2014/main" val="2622098525"/>
                    </a:ext>
                  </a:extLst>
                </a:gridCol>
                <a:gridCol w="981622">
                  <a:extLst>
                    <a:ext uri="{9D8B030D-6E8A-4147-A177-3AD203B41FA5}">
                      <a16:colId xmlns:a16="http://schemas.microsoft.com/office/drawing/2014/main" val="3169467728"/>
                    </a:ext>
                  </a:extLst>
                </a:gridCol>
                <a:gridCol w="713405">
                  <a:extLst>
                    <a:ext uri="{9D8B030D-6E8A-4147-A177-3AD203B41FA5}">
                      <a16:colId xmlns:a16="http://schemas.microsoft.com/office/drawing/2014/main" val="501320270"/>
                    </a:ext>
                  </a:extLst>
                </a:gridCol>
                <a:gridCol w="1017019">
                  <a:extLst>
                    <a:ext uri="{9D8B030D-6E8A-4147-A177-3AD203B41FA5}">
                      <a16:colId xmlns:a16="http://schemas.microsoft.com/office/drawing/2014/main" val="4232365989"/>
                    </a:ext>
                  </a:extLst>
                </a:gridCol>
              </a:tblGrid>
              <a:tr h="220649">
                <a:tc rowSpan="2">
                  <a:txBody>
                    <a:bodyPr/>
                    <a:lstStyle/>
                    <a:p>
                      <a:pPr algn="l" fontAlgn="b"/>
                      <a:r>
                        <a:rPr lang="en-US" sz="1100" b="0"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2015-01</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2015-05</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2015-07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2015-09</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2015-11</a:t>
                      </a:r>
                    </a:p>
                  </a:txBody>
                  <a:tcPr marL="5371" marR="5371" marT="5371" marB="0" anchor="b">
                    <a:lnL>
                      <a:noFill/>
                    </a:lnL>
                    <a:lnR>
                      <a:noFill/>
                    </a:lnR>
                    <a:lnT>
                      <a:noFill/>
                    </a:lnT>
                    <a:lnB>
                      <a:noFill/>
                    </a:lnB>
                    <a:solidFill>
                      <a:srgbClr val="D0D0D0"/>
                    </a:solidFill>
                  </a:tcPr>
                </a:tc>
                <a:tc rowSpan="2">
                  <a:txBody>
                    <a:bodyPr/>
                    <a:lstStyle/>
                    <a:p>
                      <a:pPr algn="r" rtl="0" fontAlgn="b"/>
                      <a:r>
                        <a:rPr lang="en-US" sz="1200" b="1" i="0" u="none" strike="noStrike">
                          <a:solidFill>
                            <a:srgbClr val="000000"/>
                          </a:solidFill>
                          <a:effectLst/>
                          <a:latin typeface="Arial" panose="020B0604020202020204" pitchFamily="34" charset="0"/>
                        </a:rPr>
                        <a:t>Total</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3735102417"/>
                  </a:ext>
                </a:extLst>
              </a:tr>
              <a:tr h="434447">
                <a:tc vMerge="1">
                  <a:txBody>
                    <a:bodyPr/>
                    <a:lstStyle/>
                    <a:p>
                      <a:endParaRPr lang="en-US"/>
                    </a:p>
                  </a:txBody>
                  <a:tcPr/>
                </a:tc>
                <a:tc>
                  <a:txBody>
                    <a:bodyPr/>
                    <a:lstStyle/>
                    <a:p>
                      <a:pPr algn="r" rtl="0" fontAlgn="b"/>
                      <a:r>
                        <a:rPr lang="en-US" sz="1200" b="1" i="0" u="none" strike="noStrike" dirty="0">
                          <a:solidFill>
                            <a:srgbClr val="000000"/>
                          </a:solidFill>
                          <a:effectLst/>
                          <a:latin typeface="Arial" panose="020B0604020202020204" pitchFamily="34" charset="0"/>
                        </a:rPr>
                        <a:t>Misc.</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Atlanta, </a:t>
                      </a:r>
                    </a:p>
                    <a:p>
                      <a:pPr algn="r" rtl="0" fontAlgn="b"/>
                      <a:r>
                        <a:rPr lang="en-US" sz="1200" b="1" i="0" u="none" strike="noStrike" dirty="0">
                          <a:solidFill>
                            <a:srgbClr val="000000"/>
                          </a:solidFill>
                          <a:effectLst/>
                          <a:latin typeface="Arial" panose="020B0604020202020204" pitchFamily="34" charset="0"/>
                        </a:rPr>
                        <a:t>GA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Vancouver, Canada</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Waikoloa,</a:t>
                      </a:r>
                    </a:p>
                    <a:p>
                      <a:pPr algn="r" rtl="0" fontAlgn="b"/>
                      <a:r>
                        <a:rPr lang="en-US" sz="1200" b="1" i="0" u="none" strike="noStrike" dirty="0">
                          <a:solidFill>
                            <a:srgbClr val="000000"/>
                          </a:solidFill>
                          <a:effectLst/>
                          <a:latin typeface="Arial" panose="020B0604020202020204" pitchFamily="34" charset="0"/>
                        </a:rPr>
                        <a:t> HI</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Bangkok, Thailand</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 Dallas, TX</a:t>
                      </a:r>
                    </a:p>
                  </a:txBody>
                  <a:tcPr marL="5371" marR="5371" marT="5371" marB="0" anchor="b">
                    <a:lnL>
                      <a:noFill/>
                    </a:lnL>
                    <a:lnR>
                      <a:noFill/>
                    </a:lnR>
                    <a:lnT>
                      <a:noFill/>
                    </a:lnT>
                    <a:lnB>
                      <a:noFill/>
                    </a:lnB>
                    <a:solidFill>
                      <a:srgbClr val="D0D0D0"/>
                    </a:solidFill>
                  </a:tcPr>
                </a:tc>
                <a:tc vMerge="1">
                  <a:txBody>
                    <a:bodyPr/>
                    <a:lstStyle/>
                    <a:p>
                      <a:endParaRPr lang="en-US"/>
                    </a:p>
                  </a:txBody>
                  <a:tcPr/>
                </a:tc>
                <a:extLst>
                  <a:ext uri="{0D108BD9-81ED-4DB2-BD59-A6C34878D82A}">
                    <a16:rowId xmlns:a16="http://schemas.microsoft.com/office/drawing/2014/main" val="901568730"/>
                  </a:ext>
                </a:extLst>
              </a:tr>
              <a:tr h="220649">
                <a:tc>
                  <a:txBody>
                    <a:bodyPr/>
                    <a:lstStyle/>
                    <a:p>
                      <a:pPr algn="l" rtl="0" fontAlgn="b"/>
                      <a:r>
                        <a:rPr lang="en-US" sz="1100" b="1" i="0" u="none" strike="noStrike">
                          <a:solidFill>
                            <a:srgbClr val="000000"/>
                          </a:solidFill>
                          <a:effectLst/>
                          <a:latin typeface="Arial" panose="020B0604020202020204" pitchFamily="34" charset="0"/>
                        </a:rPr>
                        <a:t> </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tc>
                  <a:txBody>
                    <a:bodyPr/>
                    <a:lstStyle/>
                    <a:p>
                      <a:pPr algn="r" rtl="0" fontAlgn="b"/>
                      <a:r>
                        <a:rPr lang="en-US" sz="1200" b="1" i="0" u="none" strike="noStrike" dirty="0">
                          <a:solidFill>
                            <a:srgbClr val="000000"/>
                          </a:solidFill>
                          <a:effectLst/>
                          <a:latin typeface="Arial" panose="020B0604020202020204" pitchFamily="34" charset="0"/>
                        </a:rPr>
                        <a:t>Amount</a:t>
                      </a:r>
                    </a:p>
                  </a:txBody>
                  <a:tcPr marL="5371" marR="5371" marT="5371" marB="0" anchor="b">
                    <a:lnL>
                      <a:noFill/>
                    </a:lnL>
                    <a:lnR>
                      <a:noFill/>
                    </a:lnR>
                    <a:lnT>
                      <a:noFill/>
                    </a:lnT>
                    <a:lnB>
                      <a:noFill/>
                    </a:lnB>
                    <a:solidFill>
                      <a:srgbClr val="D0D0D0"/>
                    </a:solidFill>
                  </a:tcPr>
                </a:tc>
                <a:extLst>
                  <a:ext uri="{0D108BD9-81ED-4DB2-BD59-A6C34878D82A}">
                    <a16:rowId xmlns:a16="http://schemas.microsoft.com/office/drawing/2014/main" val="813989842"/>
                  </a:ext>
                </a:extLst>
              </a:tr>
              <a:tr h="220649">
                <a:tc>
                  <a:txBody>
                    <a:bodyPr/>
                    <a:lstStyle/>
                    <a:p>
                      <a:pPr algn="l" rtl="0" fontAlgn="b"/>
                      <a:r>
                        <a:rPr lang="en-US" sz="1200" b="1" i="0" u="none" strike="noStrike" dirty="0">
                          <a:solidFill>
                            <a:srgbClr val="000000"/>
                          </a:solidFill>
                          <a:effectLst/>
                          <a:latin typeface="Arial" panose="020B0604020202020204" pitchFamily="34" charset="0"/>
                        </a:rPr>
                        <a:t>Income</a:t>
                      </a:r>
                    </a:p>
                  </a:txBody>
                  <a:tcPr marL="5371" marR="5371" marT="5371" marB="0" anchor="b">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tc>
                  <a:txBody>
                    <a:bodyPr/>
                    <a:lstStyle/>
                    <a:p>
                      <a:pPr algn="r" fontAlgn="ctr"/>
                      <a:endParaRPr lang="en-US" sz="1100" b="0" i="0" u="none" strike="noStrike">
                        <a:solidFill>
                          <a:srgbClr val="000000"/>
                        </a:solidFill>
                        <a:effectLst/>
                        <a:latin typeface="Arial" panose="020B0604020202020204" pitchFamily="34" charset="0"/>
                      </a:endParaRPr>
                    </a:p>
                  </a:txBody>
                  <a:tcPr marL="5371" marR="5371" marT="5371" marB="0" anchor="ctr">
                    <a:lnL>
                      <a:noFill/>
                    </a:lnL>
                    <a:lnR>
                      <a:noFill/>
                    </a:lnR>
                    <a:lnT>
                      <a:noFill/>
                    </a:lnT>
                    <a:lnB>
                      <a:noFill/>
                    </a:lnB>
                  </a:tcPr>
                </a:tc>
                <a:extLst>
                  <a:ext uri="{0D108BD9-81ED-4DB2-BD59-A6C34878D82A}">
                    <a16:rowId xmlns:a16="http://schemas.microsoft.com/office/drawing/2014/main" val="1648052300"/>
                  </a:ext>
                </a:extLst>
              </a:tr>
              <a:tr h="417946">
                <a:tc>
                  <a:txBody>
                    <a:bodyPr/>
                    <a:lstStyle/>
                    <a:p>
                      <a:pPr algn="l" rtl="0" fontAlgn="b"/>
                      <a:r>
                        <a:rPr lang="en-US" sz="1200" b="0" i="0" u="none" strike="noStrike" dirty="0">
                          <a:solidFill>
                            <a:srgbClr val="000000"/>
                          </a:solidFill>
                          <a:effectLst/>
                          <a:latin typeface="Arial" panose="020B0604020202020204" pitchFamily="34" charset="0"/>
                        </a:rPr>
                        <a:t>1.30 - Received from Foundations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$7,754.00 </a:t>
                      </a:r>
                    </a:p>
                  </a:txBody>
                  <a:tcPr marL="5371" marR="5371" marT="5371" marB="0" anchor="ctr">
                    <a:lnL>
                      <a:noFill/>
                    </a:lnL>
                    <a:lnR>
                      <a:noFill/>
                    </a:lnR>
                    <a:lnT>
                      <a:noFill/>
                    </a:lnT>
                    <a:lnB>
                      <a:noFill/>
                    </a:lnB>
                  </a:tcPr>
                </a:tc>
                <a:extLst>
                  <a:ext uri="{0D108BD9-81ED-4DB2-BD59-A6C34878D82A}">
                    <a16:rowId xmlns:a16="http://schemas.microsoft.com/office/drawing/2014/main" val="3918498171"/>
                  </a:ext>
                </a:extLst>
              </a:tr>
              <a:tr h="222605">
                <a:tc>
                  <a:txBody>
                    <a:bodyPr/>
                    <a:lstStyle/>
                    <a:p>
                      <a:pPr algn="l" rtl="0" fontAlgn="b"/>
                      <a:r>
                        <a:rPr lang="en-US" sz="1200" b="0" i="0" u="none" strike="noStrike" dirty="0">
                          <a:solidFill>
                            <a:srgbClr val="000000"/>
                          </a:solidFill>
                          <a:effectLst/>
                          <a:latin typeface="Arial" panose="020B0604020202020204" pitchFamily="34" charset="0"/>
                        </a:rPr>
                        <a:t>2.11 - Registrations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$377,350.00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$243,250.00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$309,400.00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$930,000.00 </a:t>
                      </a:r>
                    </a:p>
                  </a:txBody>
                  <a:tcPr marL="5371" marR="5371" marT="5371" marB="0" anchor="ctr">
                    <a:lnL>
                      <a:noFill/>
                    </a:lnL>
                    <a:lnR>
                      <a:noFill/>
                    </a:lnR>
                    <a:lnT>
                      <a:noFill/>
                    </a:lnT>
                    <a:lnB>
                      <a:noFill/>
                    </a:lnB>
                  </a:tcPr>
                </a:tc>
                <a:extLst>
                  <a:ext uri="{0D108BD9-81ED-4DB2-BD59-A6C34878D82A}">
                    <a16:rowId xmlns:a16="http://schemas.microsoft.com/office/drawing/2014/main" val="1661431509"/>
                  </a:ext>
                </a:extLst>
              </a:tr>
              <a:tr h="196903">
                <a:tc>
                  <a:txBody>
                    <a:bodyPr/>
                    <a:lstStyle/>
                    <a:p>
                      <a:pPr algn="l" rtl="0" fontAlgn="b"/>
                      <a:r>
                        <a:rPr lang="en-US" sz="1200" b="0" i="0" u="none" strike="noStrike" dirty="0">
                          <a:solidFill>
                            <a:srgbClr val="000000"/>
                          </a:solidFill>
                          <a:effectLst/>
                          <a:latin typeface="Arial" panose="020B0604020202020204" pitchFamily="34" charset="0"/>
                        </a:rPr>
                        <a:t>2.12 - Hotel Commissions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$55,839.56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$9,095.10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$64,934.66 </a:t>
                      </a:r>
                    </a:p>
                  </a:txBody>
                  <a:tcPr marL="5371" marR="5371" marT="5371" marB="0" anchor="ctr">
                    <a:lnL>
                      <a:noFill/>
                    </a:lnL>
                    <a:lnR>
                      <a:noFill/>
                    </a:lnR>
                    <a:lnT>
                      <a:noFill/>
                    </a:lnT>
                    <a:lnB>
                      <a:noFill/>
                    </a:lnB>
                  </a:tcPr>
                </a:tc>
                <a:extLst>
                  <a:ext uri="{0D108BD9-81ED-4DB2-BD59-A6C34878D82A}">
                    <a16:rowId xmlns:a16="http://schemas.microsoft.com/office/drawing/2014/main" val="1304348876"/>
                  </a:ext>
                </a:extLst>
              </a:tr>
              <a:tr h="220649">
                <a:tc>
                  <a:txBody>
                    <a:bodyPr/>
                    <a:lstStyle/>
                    <a:p>
                      <a:pPr algn="l" rtl="0" fontAlgn="b"/>
                      <a:r>
                        <a:rPr lang="en-US" sz="1200" b="0" i="0" u="none" strike="noStrike">
                          <a:solidFill>
                            <a:srgbClr val="000000"/>
                          </a:solidFill>
                          <a:effectLst/>
                          <a:latin typeface="Arial" panose="020B0604020202020204" pitchFamily="34" charset="0"/>
                        </a:rPr>
                        <a:t>3.40 - IEEE CB Interest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a:noFill/>
                    </a:lnB>
                  </a:tcPr>
                </a:tc>
                <a:extLst>
                  <a:ext uri="{0D108BD9-81ED-4DB2-BD59-A6C34878D82A}">
                    <a16:rowId xmlns:a16="http://schemas.microsoft.com/office/drawing/2014/main" val="964073806"/>
                  </a:ext>
                </a:extLst>
              </a:tr>
              <a:tr h="223940">
                <a:tc>
                  <a:txBody>
                    <a:bodyPr/>
                    <a:lstStyle/>
                    <a:p>
                      <a:pPr algn="l" rtl="0" fontAlgn="b"/>
                      <a:r>
                        <a:rPr lang="en-US" sz="1200" b="1" i="0" u="none" strike="noStrike" dirty="0">
                          <a:solidFill>
                            <a:srgbClr val="000000"/>
                          </a:solidFill>
                          <a:effectLst/>
                          <a:latin typeface="Arial" panose="020B0604020202020204" pitchFamily="34" charset="0"/>
                        </a:rPr>
                        <a:t>Total - Income</a:t>
                      </a:r>
                    </a:p>
                  </a:txBody>
                  <a:tcPr marL="5371" marR="5371" marT="5371" marB="0" anchor="b">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$974.56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$433,189.56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$252,345.10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$317,154.00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$1,003,663.22 </a:t>
                      </a:r>
                    </a:p>
                  </a:txBody>
                  <a:tcPr marL="5371" marR="5371" marT="5371" marB="0" anchor="ctr">
                    <a:lnL>
                      <a:noFill/>
                    </a:lnL>
                    <a:lnR>
                      <a:noFill/>
                    </a:lnR>
                    <a:lnT>
                      <a:noFill/>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661473881"/>
                  </a:ext>
                </a:extLst>
              </a:tr>
              <a:tr h="237934">
                <a:tc>
                  <a:txBody>
                    <a:bodyPr/>
                    <a:lstStyle/>
                    <a:p>
                      <a:pPr algn="l" rtl="0" fontAlgn="b"/>
                      <a:r>
                        <a:rPr lang="en-US" sz="1200" b="1" i="0" u="none" strike="noStrike">
                          <a:solidFill>
                            <a:srgbClr val="000000"/>
                          </a:solidFill>
                          <a:effectLst/>
                          <a:latin typeface="Arial" panose="020B0604020202020204" pitchFamily="34" charset="0"/>
                        </a:rPr>
                        <a:t>Expense</a:t>
                      </a:r>
                    </a:p>
                  </a:txBody>
                  <a:tcPr marL="5371" marR="5371" marT="537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100" b="0" i="0" u="none" strike="noStrike">
                          <a:solidFill>
                            <a:srgbClr val="000000"/>
                          </a:solidFill>
                          <a:effectLst/>
                          <a:latin typeface="Arial" panose="020B0604020202020204" pitchFamily="34" charset="0"/>
                        </a:rPr>
                        <a:t>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279428050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4.10 - Meetings Expense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$185,196.00 </a:t>
                      </a:r>
                    </a:p>
                  </a:txBody>
                  <a:tcPr marL="5371" marR="5371" marT="5371" marB="0" anchor="ctr">
                    <a:lnL>
                      <a:noFill/>
                    </a:lnL>
                    <a:lnR>
                      <a:noFill/>
                    </a:lnR>
                    <a:lnT>
                      <a:noFill/>
                    </a:lnT>
                    <a:lnB>
                      <a:noFill/>
                    </a:lnB>
                  </a:tcPr>
                </a:tc>
                <a:extLst>
                  <a:ext uri="{0D108BD9-81ED-4DB2-BD59-A6C34878D82A}">
                    <a16:rowId xmlns:a16="http://schemas.microsoft.com/office/drawing/2014/main" val="8816918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4.110 - Site Survey</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$1,867.43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$1,209.08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$3,076.51 </a:t>
                      </a:r>
                    </a:p>
                  </a:txBody>
                  <a:tcPr marL="5371" marR="5371" marT="5371" marB="0" anchor="ctr">
                    <a:lnL>
                      <a:noFill/>
                    </a:lnL>
                    <a:lnR>
                      <a:noFill/>
                    </a:lnR>
                    <a:lnT>
                      <a:noFill/>
                    </a:lnT>
                    <a:lnB>
                      <a:noFill/>
                    </a:lnB>
                  </a:tcPr>
                </a:tc>
                <a:extLst>
                  <a:ext uri="{0D108BD9-81ED-4DB2-BD59-A6C34878D82A}">
                    <a16:rowId xmlns:a16="http://schemas.microsoft.com/office/drawing/2014/main" val="1846800265"/>
                  </a:ext>
                </a:extLst>
              </a:tr>
              <a:tr h="220649">
                <a:tc>
                  <a:txBody>
                    <a:bodyPr/>
                    <a:lstStyle/>
                    <a:p>
                      <a:pPr algn="l" rtl="0" fontAlgn="b"/>
                      <a:r>
                        <a:rPr lang="en-US" sz="1200" b="0" i="0" u="none" strike="noStrike">
                          <a:solidFill>
                            <a:srgbClr val="000000"/>
                          </a:solidFill>
                          <a:effectLst/>
                          <a:latin typeface="Arial" panose="020B0604020202020204" pitchFamily="34" charset="0"/>
                        </a:rPr>
                        <a:t>4.111 - Deposit</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extLst>
                  <a:ext uri="{0D108BD9-81ED-4DB2-BD59-A6C34878D82A}">
                    <a16:rowId xmlns:a16="http://schemas.microsoft.com/office/drawing/2014/main" val="898043236"/>
                  </a:ext>
                </a:extLst>
              </a:tr>
              <a:tr h="220649">
                <a:tc>
                  <a:txBody>
                    <a:bodyPr/>
                    <a:lstStyle/>
                    <a:p>
                      <a:pPr algn="l" rtl="0" fontAlgn="b"/>
                      <a:r>
                        <a:rPr lang="en-US" sz="1200" b="0" i="0" u="none" strike="noStrike">
                          <a:solidFill>
                            <a:srgbClr val="000000"/>
                          </a:solidFill>
                          <a:effectLst/>
                          <a:latin typeface="Arial" panose="020B0604020202020204" pitchFamily="34" charset="0"/>
                        </a:rPr>
                        <a:t>4.113 - Venue</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$54,999.48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$9,389.30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$84,001.00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$148,389.78 </a:t>
                      </a:r>
                    </a:p>
                  </a:txBody>
                  <a:tcPr marL="5371" marR="5371" marT="5371" marB="0" anchor="ctr">
                    <a:lnL>
                      <a:noFill/>
                    </a:lnL>
                    <a:lnR>
                      <a:noFill/>
                    </a:lnR>
                    <a:lnT>
                      <a:noFill/>
                    </a:lnT>
                    <a:lnB>
                      <a:noFill/>
                    </a:lnB>
                  </a:tcPr>
                </a:tc>
                <a:extLst>
                  <a:ext uri="{0D108BD9-81ED-4DB2-BD59-A6C34878D82A}">
                    <a16:rowId xmlns:a16="http://schemas.microsoft.com/office/drawing/2014/main" val="2957935931"/>
                  </a:ext>
                </a:extLst>
              </a:tr>
              <a:tr h="220649">
                <a:tc>
                  <a:txBody>
                    <a:bodyPr/>
                    <a:lstStyle/>
                    <a:p>
                      <a:pPr algn="l" rtl="0" fontAlgn="b"/>
                      <a:r>
                        <a:rPr lang="en-US" sz="1200" b="0" i="0" u="none" strike="noStrike" dirty="0">
                          <a:solidFill>
                            <a:srgbClr val="000000"/>
                          </a:solidFill>
                          <a:effectLst/>
                          <a:latin typeface="Arial" panose="020B0604020202020204" pitchFamily="34" charset="0"/>
                        </a:rPr>
                        <a:t>4.12 - Financial Fees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$27,600.51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$17,398.04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$22,450.00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$67,448.55 </a:t>
                      </a:r>
                    </a:p>
                  </a:txBody>
                  <a:tcPr marL="5371" marR="5371" marT="5371" marB="0" anchor="ctr">
                    <a:lnL>
                      <a:noFill/>
                    </a:lnL>
                    <a:lnR>
                      <a:noFill/>
                    </a:lnR>
                    <a:lnT>
                      <a:noFill/>
                    </a:lnT>
                    <a:lnB>
                      <a:noFill/>
                    </a:lnB>
                  </a:tcPr>
                </a:tc>
                <a:extLst>
                  <a:ext uri="{0D108BD9-81ED-4DB2-BD59-A6C34878D82A}">
                    <a16:rowId xmlns:a16="http://schemas.microsoft.com/office/drawing/2014/main" val="1736870500"/>
                  </a:ext>
                </a:extLst>
              </a:tr>
              <a:tr h="220649">
                <a:tc>
                  <a:txBody>
                    <a:bodyPr/>
                    <a:lstStyle/>
                    <a:p>
                      <a:pPr algn="l" rtl="0" fontAlgn="b"/>
                      <a:r>
                        <a:rPr lang="en-US" sz="1200" b="0" i="0" u="none" strike="noStrike">
                          <a:solidFill>
                            <a:srgbClr val="000000"/>
                          </a:solidFill>
                          <a:effectLst/>
                          <a:latin typeface="Arial" panose="020B0604020202020204" pitchFamily="34" charset="0"/>
                        </a:rPr>
                        <a:t>4.13 - Meeting  Planner</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$75,058.66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$52,270.74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$48,725.00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$176,054.40 </a:t>
                      </a:r>
                    </a:p>
                  </a:txBody>
                  <a:tcPr marL="5371" marR="5371" marT="5371" marB="0" anchor="ctr">
                    <a:lnL>
                      <a:noFill/>
                    </a:lnL>
                    <a:lnR>
                      <a:noFill/>
                    </a:lnR>
                    <a:lnT>
                      <a:noFill/>
                    </a:lnT>
                    <a:lnB>
                      <a:noFill/>
                    </a:lnB>
                  </a:tcPr>
                </a:tc>
                <a:extLst>
                  <a:ext uri="{0D108BD9-81ED-4DB2-BD59-A6C34878D82A}">
                    <a16:rowId xmlns:a16="http://schemas.microsoft.com/office/drawing/2014/main" val="456977707"/>
                  </a:ext>
                </a:extLst>
              </a:tr>
              <a:tr h="220649">
                <a:tc>
                  <a:txBody>
                    <a:bodyPr/>
                    <a:lstStyle/>
                    <a:p>
                      <a:pPr algn="l" rtl="0" fontAlgn="b"/>
                      <a:r>
                        <a:rPr lang="en-US" sz="1200" b="0" i="0" u="none" strike="noStrike" dirty="0">
                          <a:solidFill>
                            <a:srgbClr val="000000"/>
                          </a:solidFill>
                          <a:effectLst/>
                          <a:latin typeface="Arial" panose="020B0604020202020204" pitchFamily="34" charset="0"/>
                        </a:rPr>
                        <a:t>4.14 - Food &amp; Beverage</a:t>
                      </a:r>
                    </a:p>
                  </a:txBody>
                  <a:tcPr marL="5371" marR="5371" marT="5371" marB="0" anchor="b">
                    <a:lnL>
                      <a:noFill/>
                    </a:lnL>
                    <a:lnR>
                      <a:noFill/>
                    </a:lnR>
                    <a:lnT>
                      <a:noFill/>
                    </a:lnT>
                    <a:lnB>
                      <a:noFill/>
                    </a:lnB>
                  </a:tcPr>
                </a:tc>
                <a:tc>
                  <a:txBody>
                    <a:bodyPr/>
                    <a:lstStyle/>
                    <a:p>
                      <a:pPr algn="r" rtl="0" fontAlgn="ctr"/>
                      <a:r>
                        <a:rPr lang="en-US" sz="1100" b="0" i="0" u="none" strike="noStrike" dirty="0">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$81,373.75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$93,491.26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$914.99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$83,405.00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$270.29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$259,455.29 </a:t>
                      </a:r>
                    </a:p>
                  </a:txBody>
                  <a:tcPr marL="5371" marR="5371" marT="5371" marB="0" anchor="ctr">
                    <a:lnL>
                      <a:noFill/>
                    </a:lnL>
                    <a:lnR>
                      <a:noFill/>
                    </a:lnR>
                    <a:lnT>
                      <a:noFill/>
                    </a:lnT>
                    <a:lnB>
                      <a:noFill/>
                    </a:lnB>
                  </a:tcPr>
                </a:tc>
                <a:extLst>
                  <a:ext uri="{0D108BD9-81ED-4DB2-BD59-A6C34878D82A}">
                    <a16:rowId xmlns:a16="http://schemas.microsoft.com/office/drawing/2014/main" val="461134780"/>
                  </a:ext>
                </a:extLst>
              </a:tr>
              <a:tr h="220649">
                <a:tc>
                  <a:txBody>
                    <a:bodyPr/>
                    <a:lstStyle/>
                    <a:p>
                      <a:pPr algn="l" rtl="0" fontAlgn="b"/>
                      <a:r>
                        <a:rPr lang="en-US" sz="1200" b="0" i="0" u="none" strike="noStrike">
                          <a:solidFill>
                            <a:srgbClr val="000000"/>
                          </a:solidFill>
                          <a:effectLst/>
                          <a:latin typeface="Arial" panose="020B0604020202020204" pitchFamily="34" charset="0"/>
                        </a:rPr>
                        <a:t>4.15 - Network Services</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$50,873.54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$53,986.00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$104,859.54 </a:t>
                      </a:r>
                    </a:p>
                  </a:txBody>
                  <a:tcPr marL="5371" marR="5371" marT="5371" marB="0" anchor="ctr">
                    <a:lnL>
                      <a:noFill/>
                    </a:lnL>
                    <a:lnR>
                      <a:noFill/>
                    </a:lnR>
                    <a:lnT>
                      <a:noFill/>
                    </a:lnT>
                    <a:lnB>
                      <a:noFill/>
                    </a:lnB>
                  </a:tcPr>
                </a:tc>
                <a:extLst>
                  <a:ext uri="{0D108BD9-81ED-4DB2-BD59-A6C34878D82A}">
                    <a16:rowId xmlns:a16="http://schemas.microsoft.com/office/drawing/2014/main" val="294988599"/>
                  </a:ext>
                </a:extLst>
              </a:tr>
              <a:tr h="220649">
                <a:tc>
                  <a:txBody>
                    <a:bodyPr/>
                    <a:lstStyle/>
                    <a:p>
                      <a:pPr algn="l" rtl="0" fontAlgn="b"/>
                      <a:r>
                        <a:rPr lang="en-US" sz="1200" b="0" i="0" u="none" strike="noStrike">
                          <a:solidFill>
                            <a:srgbClr val="000000"/>
                          </a:solidFill>
                          <a:effectLst/>
                          <a:latin typeface="Arial" panose="020B0604020202020204" pitchFamily="34" charset="0"/>
                        </a:rPr>
                        <a:t>4.16 - Social</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$9,015.95 </a:t>
                      </a:r>
                    </a:p>
                  </a:txBody>
                  <a:tcPr marL="5371" marR="5371" marT="5371" marB="0" anchor="ctr">
                    <a:lnL>
                      <a:noFill/>
                    </a:lnL>
                    <a:lnR>
                      <a:noFill/>
                    </a:lnR>
                    <a:lnT>
                      <a:noFill/>
                    </a:lnT>
                    <a:lnB>
                      <a:noFill/>
                    </a:lnB>
                  </a:tcPr>
                </a:tc>
                <a:extLst>
                  <a:ext uri="{0D108BD9-81ED-4DB2-BD59-A6C34878D82A}">
                    <a16:rowId xmlns:a16="http://schemas.microsoft.com/office/drawing/2014/main" val="2172559918"/>
                  </a:ext>
                </a:extLst>
              </a:tr>
              <a:tr h="220649">
                <a:tc>
                  <a:txBody>
                    <a:bodyPr/>
                    <a:lstStyle/>
                    <a:p>
                      <a:pPr algn="l" rtl="0" fontAlgn="b"/>
                      <a:r>
                        <a:rPr lang="en-US" sz="1200" b="0" i="0" u="none" strike="noStrike" dirty="0">
                          <a:solidFill>
                            <a:srgbClr val="000000"/>
                          </a:solidFill>
                          <a:effectLst/>
                          <a:latin typeface="Arial" panose="020B0604020202020204" pitchFamily="34" charset="0"/>
                        </a:rPr>
                        <a:t>4.17 - Shipping</a:t>
                      </a:r>
                    </a:p>
                  </a:txBody>
                  <a:tcPr marL="5371" marR="5371" marT="5371" marB="0" anchor="b">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$1,511.30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$4,418.54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a:noFill/>
                    </a:lnB>
                  </a:tcPr>
                </a:tc>
                <a:tc>
                  <a:txBody>
                    <a:bodyPr/>
                    <a:lstStyle/>
                    <a:p>
                      <a:pPr algn="r" rtl="0" fontAlgn="ctr"/>
                      <a:r>
                        <a:rPr lang="en-US" sz="1100" b="0" i="0" u="none" strike="noStrike">
                          <a:solidFill>
                            <a:srgbClr val="000000"/>
                          </a:solidFill>
                          <a:effectLst/>
                          <a:latin typeface="Arial" panose="020B0604020202020204" pitchFamily="34" charset="0"/>
                        </a:rPr>
                        <a:t>$5,929.84 </a:t>
                      </a:r>
                    </a:p>
                  </a:txBody>
                  <a:tcPr marL="5371" marR="5371" marT="5371" marB="0" anchor="ctr">
                    <a:lnL>
                      <a:noFill/>
                    </a:lnL>
                    <a:lnR>
                      <a:noFill/>
                    </a:lnR>
                    <a:lnT>
                      <a:noFill/>
                    </a:lnT>
                    <a:lnB>
                      <a:noFill/>
                    </a:lnB>
                  </a:tcPr>
                </a:tc>
                <a:extLst>
                  <a:ext uri="{0D108BD9-81ED-4DB2-BD59-A6C34878D82A}">
                    <a16:rowId xmlns:a16="http://schemas.microsoft.com/office/drawing/2014/main" val="993392329"/>
                  </a:ext>
                </a:extLst>
              </a:tr>
              <a:tr h="220649">
                <a:tc>
                  <a:txBody>
                    <a:bodyPr/>
                    <a:lstStyle/>
                    <a:p>
                      <a:pPr algn="l" rtl="0" fontAlgn="b"/>
                      <a:r>
                        <a:rPr lang="en-US" sz="1200" b="0" i="0" u="none" strike="noStrike" dirty="0">
                          <a:solidFill>
                            <a:srgbClr val="000000"/>
                          </a:solidFill>
                          <a:effectLst/>
                          <a:latin typeface="Arial" panose="020B0604020202020204" pitchFamily="34" charset="0"/>
                        </a:rPr>
                        <a:t>4.18 - </a:t>
                      </a:r>
                      <a:r>
                        <a:rPr lang="en-US" sz="1200" b="0" i="0" u="none" strike="noStrike" dirty="0" err="1">
                          <a:solidFill>
                            <a:srgbClr val="000000"/>
                          </a:solidFill>
                          <a:effectLst/>
                          <a:latin typeface="Arial" panose="020B0604020202020204" pitchFamily="34" charset="0"/>
                        </a:rPr>
                        <a:t>Misc</a:t>
                      </a:r>
                      <a:r>
                        <a:rPr lang="en-US" sz="1200" b="0" i="0" u="none" strike="noStrike" dirty="0">
                          <a:solidFill>
                            <a:srgbClr val="000000"/>
                          </a:solidFill>
                          <a:effectLst/>
                          <a:latin typeface="Arial" panose="020B0604020202020204" pitchFamily="34" charset="0"/>
                        </a:rPr>
                        <a:t> Expense</a:t>
                      </a:r>
                    </a:p>
                  </a:txBody>
                  <a:tcPr marL="5371" marR="5371" marT="537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$7,449.26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$820.80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$2,959.02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$5,276.00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$0.00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100" b="0" i="0" u="none" strike="noStrike">
                          <a:solidFill>
                            <a:srgbClr val="000000"/>
                          </a:solidFill>
                          <a:effectLst/>
                          <a:latin typeface="Arial" panose="020B0604020202020204" pitchFamily="34" charset="0"/>
                        </a:rPr>
                        <a:t>$16,505.08 </a:t>
                      </a:r>
                    </a:p>
                  </a:txBody>
                  <a:tcPr marL="5371" marR="5371" marT="537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3488232195"/>
                  </a:ext>
                </a:extLst>
              </a:tr>
              <a:tr h="220649">
                <a:tc>
                  <a:txBody>
                    <a:bodyPr/>
                    <a:lstStyle/>
                    <a:p>
                      <a:pPr algn="l" rtl="0" fontAlgn="b"/>
                      <a:r>
                        <a:rPr lang="en-US" sz="1200" b="1" i="0" u="none" strike="noStrike" dirty="0">
                          <a:solidFill>
                            <a:srgbClr val="000000"/>
                          </a:solidFill>
                          <a:effectLst/>
                          <a:latin typeface="Arial" panose="020B0604020202020204" pitchFamily="34" charset="0"/>
                        </a:rPr>
                        <a:t>Total - Expense</a:t>
                      </a:r>
                    </a:p>
                  </a:txBody>
                  <a:tcPr marL="5371" marR="5371" marT="537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$1,867.43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$433,188.96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$237,678.17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$3,874.01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$299,052.08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$270.29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100" b="1" i="0" u="none" strike="noStrike">
                          <a:solidFill>
                            <a:srgbClr val="000000"/>
                          </a:solidFill>
                          <a:effectLst/>
                          <a:latin typeface="Arial" panose="020B0604020202020204" pitchFamily="34" charset="0"/>
                        </a:rPr>
                        <a:t>$975,930.94 </a:t>
                      </a:r>
                    </a:p>
                  </a:txBody>
                  <a:tcPr marL="5371" marR="5371" marT="537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2733332127"/>
                  </a:ext>
                </a:extLst>
              </a:tr>
              <a:tr h="220649">
                <a:tc>
                  <a:txBody>
                    <a:bodyPr/>
                    <a:lstStyle/>
                    <a:p>
                      <a:pPr algn="l" rtl="0" fontAlgn="ctr"/>
                      <a:r>
                        <a:rPr lang="en-US" sz="1200" b="1" i="0" u="none" strike="noStrike" dirty="0">
                          <a:solidFill>
                            <a:srgbClr val="000000"/>
                          </a:solidFill>
                          <a:effectLst/>
                          <a:latin typeface="Arial" panose="020B0604020202020204" pitchFamily="34" charset="0"/>
                        </a:rPr>
                        <a:t>Net  Income</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($892.87)</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$0.60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$14,666.93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($3,874.01)</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$18,101.92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a:solidFill>
                            <a:srgbClr val="000000"/>
                          </a:solidFill>
                          <a:effectLst/>
                          <a:latin typeface="Arial" panose="020B0604020202020204" pitchFamily="34" charset="0"/>
                        </a:rPr>
                        <a:t>($270.29)</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100" b="1" i="0" u="none" strike="noStrike" dirty="0">
                          <a:solidFill>
                            <a:srgbClr val="000000"/>
                          </a:solidFill>
                          <a:effectLst/>
                          <a:latin typeface="Arial" panose="020B0604020202020204" pitchFamily="34" charset="0"/>
                        </a:rPr>
                        <a:t>$27,732.28 </a:t>
                      </a:r>
                    </a:p>
                  </a:txBody>
                  <a:tcPr marL="5371" marR="5371" marT="537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708594734"/>
                  </a:ext>
                </a:extLst>
              </a:tr>
            </a:tbl>
          </a:graphicData>
        </a:graphic>
      </p:graphicFrame>
      <p:sp>
        <p:nvSpPr>
          <p:cNvPr id="5" name="TextBox 4">
            <a:extLst>
              <a:ext uri="{FF2B5EF4-FFF2-40B4-BE49-F238E27FC236}">
                <a16:creationId xmlns:a16="http://schemas.microsoft.com/office/drawing/2014/main" id="{80E32A4B-FEE0-4B4B-9A6D-693E1211FC26}"/>
              </a:ext>
            </a:extLst>
          </p:cNvPr>
          <p:cNvSpPr txBox="1"/>
          <p:nvPr/>
        </p:nvSpPr>
        <p:spPr>
          <a:xfrm>
            <a:off x="3808809" y="567681"/>
            <a:ext cx="4648994" cy="461665"/>
          </a:xfrm>
          <a:prstGeom prst="rect">
            <a:avLst/>
          </a:prstGeom>
          <a:noFill/>
        </p:spPr>
        <p:txBody>
          <a:bodyPr wrap="square" rtlCol="0">
            <a:spAutoFit/>
          </a:bodyPr>
          <a:lstStyle/>
          <a:p>
            <a:pPr algn="ctr"/>
            <a:r>
              <a:rPr lang="en-US" dirty="0">
                <a:solidFill>
                  <a:schemeClr val="tx1"/>
                </a:solidFill>
              </a:rPr>
              <a:t>2015 Meeting Income Statement</a:t>
            </a:r>
          </a:p>
        </p:txBody>
      </p:sp>
    </p:spTree>
    <p:extLst>
      <p:ext uri="{BB962C8B-B14F-4D97-AF65-F5344CB8AC3E}">
        <p14:creationId xmlns:p14="http://schemas.microsoft.com/office/powerpoint/2010/main" val="7322483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idx="10"/>
          </p:nvPr>
        </p:nvSpPr>
        <p:spPr/>
        <p:txBody>
          <a:bodyPr/>
          <a:lstStyle/>
          <a:p>
            <a:pPr>
              <a:defRPr/>
            </a:pPr>
            <a:r>
              <a:rPr lang="en-US"/>
              <a:t>November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4" name="Slide Number Placeholder 3"/>
          <p:cNvSpPr>
            <a:spLocks noGrp="1"/>
          </p:cNvSpPr>
          <p:nvPr>
            <p:ph type="sldNum" idx="12"/>
          </p:nvPr>
        </p:nvSpPr>
        <p:spPr/>
        <p:txBody>
          <a:bodyPr/>
          <a:lstStyle/>
          <a:p>
            <a:pPr>
              <a:defRPr/>
            </a:pPr>
            <a:r>
              <a:rPr lang="en-GB"/>
              <a:t>Slide </a:t>
            </a:r>
            <a:fld id="{A6C5482A-260B-4E4B-AC84-D73403BB5CB9}" type="slidenum">
              <a:rPr lang="en-GB" smtClean="0"/>
              <a:pPr>
                <a:defRPr/>
              </a:pPr>
              <a:t>41</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525925871"/>
              </p:ext>
            </p:extLst>
          </p:nvPr>
        </p:nvGraphicFramePr>
        <p:xfrm>
          <a:off x="2220913" y="606426"/>
          <a:ext cx="7845425" cy="5825495"/>
        </p:xfrm>
        <a:graphic>
          <a:graphicData uri="http://schemas.openxmlformats.org/drawingml/2006/table">
            <a:tbl>
              <a:tblPr/>
              <a:tblGrid>
                <a:gridCol w="2546878">
                  <a:extLst>
                    <a:ext uri="{9D8B030D-6E8A-4147-A177-3AD203B41FA5}">
                      <a16:colId xmlns:a16="http://schemas.microsoft.com/office/drawing/2014/main" val="20000"/>
                    </a:ext>
                  </a:extLst>
                </a:gridCol>
                <a:gridCol w="983007">
                  <a:extLst>
                    <a:ext uri="{9D8B030D-6E8A-4147-A177-3AD203B41FA5}">
                      <a16:colId xmlns:a16="http://schemas.microsoft.com/office/drawing/2014/main" val="20001"/>
                    </a:ext>
                  </a:extLst>
                </a:gridCol>
                <a:gridCol w="1072369">
                  <a:extLst>
                    <a:ext uri="{9D8B030D-6E8A-4147-A177-3AD203B41FA5}">
                      <a16:colId xmlns:a16="http://schemas.microsoft.com/office/drawing/2014/main" val="20002"/>
                    </a:ext>
                  </a:extLst>
                </a:gridCol>
                <a:gridCol w="1027687">
                  <a:extLst>
                    <a:ext uri="{9D8B030D-6E8A-4147-A177-3AD203B41FA5}">
                      <a16:colId xmlns:a16="http://schemas.microsoft.com/office/drawing/2014/main" val="20003"/>
                    </a:ext>
                  </a:extLst>
                </a:gridCol>
                <a:gridCol w="1176626">
                  <a:extLst>
                    <a:ext uri="{9D8B030D-6E8A-4147-A177-3AD203B41FA5}">
                      <a16:colId xmlns:a16="http://schemas.microsoft.com/office/drawing/2014/main" val="20004"/>
                    </a:ext>
                  </a:extLst>
                </a:gridCol>
                <a:gridCol w="1038858">
                  <a:extLst>
                    <a:ext uri="{9D8B030D-6E8A-4147-A177-3AD203B41FA5}">
                      <a16:colId xmlns:a16="http://schemas.microsoft.com/office/drawing/2014/main" val="20005"/>
                    </a:ext>
                  </a:extLst>
                </a:gridCol>
              </a:tblGrid>
              <a:tr h="384175">
                <a:tc gridSpan="6">
                  <a:txBody>
                    <a:bodyPr/>
                    <a:lstStyle/>
                    <a:p>
                      <a:pPr algn="ctr" fontAlgn="b"/>
                      <a:r>
                        <a:rPr lang="en-US" sz="2000" kern="1200" dirty="0">
                          <a:solidFill>
                            <a:schemeClr val="tx1"/>
                          </a:solidFill>
                          <a:latin typeface="Times New Roman" pitchFamily="18" charset="0"/>
                          <a:ea typeface="MS Gothic"/>
                          <a:cs typeface="MS Gothic"/>
                        </a:rPr>
                        <a:t>2014 Meeting Income Statement</a:t>
                      </a:r>
                    </a:p>
                  </a:txBody>
                  <a:tcPr marL="6401" marR="6401" marT="640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13054">
                <a:tc>
                  <a:txBody>
                    <a:bodyPr/>
                    <a:lstStyle/>
                    <a:p>
                      <a:pPr algn="l" fontAlgn="b"/>
                      <a:endParaRPr lang="en-US" sz="1400" b="1" i="0" u="none" strike="noStrike" dirty="0">
                        <a:effectLst/>
                        <a:latin typeface="Arial" panose="020B0604020202020204" pitchFamily="34" charset="0"/>
                      </a:endParaRPr>
                    </a:p>
                  </a:txBody>
                  <a:tcPr marL="6401" marR="6401" marT="6401" marB="0" anchor="b">
                    <a:lnL>
                      <a:noFill/>
                    </a:lnL>
                    <a:lnR>
                      <a:noFill/>
                    </a:lnR>
                    <a:lnT>
                      <a:noFill/>
                    </a:lnT>
                    <a:lnB>
                      <a:noFill/>
                    </a:lnB>
                    <a:solidFill>
                      <a:srgbClr val="D0D0D0"/>
                    </a:solidFill>
                  </a:tcPr>
                </a:tc>
                <a:tc>
                  <a:txBody>
                    <a:bodyPr/>
                    <a:lstStyle/>
                    <a:p>
                      <a:pPr algn="ctr" rtl="0" fontAlgn="b"/>
                      <a:r>
                        <a:rPr lang="en-US" sz="1400" b="1" i="0" u="none" strike="noStrike" dirty="0">
                          <a:solidFill>
                            <a:srgbClr val="000000"/>
                          </a:solidFill>
                          <a:effectLst/>
                          <a:latin typeface="Arial" panose="020B0604020202020204" pitchFamily="34" charset="0"/>
                        </a:rPr>
                        <a:t>CB Interest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2014-01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Century City, CA</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2014-05 Waikoloa, HI</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2014-09 </a:t>
                      </a:r>
                      <a:br>
                        <a:rPr lang="en-US" sz="1400" b="1" i="0" u="none" strike="noStrike" dirty="0">
                          <a:effectLst/>
                          <a:latin typeface="Arial" panose="020B0604020202020204" pitchFamily="34" charset="0"/>
                        </a:rPr>
                      </a:br>
                      <a:r>
                        <a:rPr lang="en-US" sz="1400" b="1" i="0" u="none" strike="noStrike" dirty="0">
                          <a:effectLst/>
                          <a:latin typeface="Arial" panose="020B0604020202020204" pitchFamily="34" charset="0"/>
                        </a:rPr>
                        <a:t>Athens, Greece</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Total</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1"/>
                  </a:ext>
                </a:extLst>
              </a:tr>
              <a:tr h="228600">
                <a:tc>
                  <a:txBody>
                    <a:bodyPr/>
                    <a:lstStyle/>
                    <a:p>
                      <a:pPr algn="l" fontAlgn="b"/>
                      <a:r>
                        <a:rPr lang="en-US" sz="1400" b="1" i="0" u="none" strike="noStrike" dirty="0">
                          <a:effectLst/>
                          <a:latin typeface="Arial" panose="020B0604020202020204" pitchFamily="34" charset="0"/>
                        </a:rPr>
                        <a:t> </a:t>
                      </a:r>
                    </a:p>
                  </a:txBody>
                  <a:tcPr marL="6401" marR="6401" marT="6401" marB="0" anchor="b">
                    <a:lnL>
                      <a:noFill/>
                    </a:lnL>
                    <a:lnR>
                      <a:noFill/>
                    </a:lnR>
                    <a:lnT>
                      <a:noFill/>
                    </a:lnT>
                    <a:lnB>
                      <a:noFill/>
                    </a:lnB>
                    <a:solidFill>
                      <a:srgbClr val="D0D0D0"/>
                    </a:solidFill>
                  </a:tcPr>
                </a:tc>
                <a:tc>
                  <a:txBody>
                    <a:bodyPr/>
                    <a:lstStyle/>
                    <a:p>
                      <a:pPr algn="r" rtl="0" fontAlgn="ctr"/>
                      <a:r>
                        <a:rPr lang="en-US" sz="1400" b="1" i="0" u="none" strike="noStrike" dirty="0">
                          <a:solidFill>
                            <a:srgbClr val="000000"/>
                          </a:solidFill>
                          <a:effectLst/>
                          <a:latin typeface="Arial" panose="020B0604020202020204" pitchFamily="34" charset="0"/>
                        </a:rPr>
                        <a:t>Amount</a:t>
                      </a:r>
                    </a:p>
                  </a:txBody>
                  <a:tcPr marL="6401" marR="6401" marT="6401" marB="0" anchor="ctr">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tc>
                  <a:txBody>
                    <a:bodyPr/>
                    <a:lstStyle/>
                    <a:p>
                      <a:pPr algn="r" fontAlgn="b"/>
                      <a:r>
                        <a:rPr lang="en-US" sz="1400" b="1" i="0" u="none" strike="noStrike" dirty="0">
                          <a:effectLst/>
                          <a:latin typeface="Arial" panose="020B0604020202020204" pitchFamily="34" charset="0"/>
                        </a:rPr>
                        <a:t>Amount</a:t>
                      </a:r>
                    </a:p>
                  </a:txBody>
                  <a:tcPr marL="6401" marR="6401" marT="6401" marB="0" anchor="b">
                    <a:lnL>
                      <a:noFill/>
                    </a:lnL>
                    <a:lnR>
                      <a:noFill/>
                    </a:lnR>
                    <a:lnT>
                      <a:noFill/>
                    </a:lnT>
                    <a:lnB>
                      <a:noFill/>
                    </a:lnB>
                    <a:solidFill>
                      <a:srgbClr val="D0D0D0"/>
                    </a:solidFill>
                  </a:tcPr>
                </a:tc>
                <a:extLst>
                  <a:ext uri="{0D108BD9-81ED-4DB2-BD59-A6C34878D82A}">
                    <a16:rowId xmlns:a16="http://schemas.microsoft.com/office/drawing/2014/main" val="10002"/>
                  </a:ext>
                </a:extLst>
              </a:tr>
              <a:tr h="255464">
                <a:tc>
                  <a:txBody>
                    <a:bodyPr/>
                    <a:lstStyle/>
                    <a:p>
                      <a:pPr algn="l" fontAlgn="b"/>
                      <a:r>
                        <a:rPr lang="en-US" sz="1600" b="1" i="0" u="none" strike="noStrike" dirty="0">
                          <a:solidFill>
                            <a:srgbClr val="000000"/>
                          </a:solidFill>
                          <a:effectLst/>
                          <a:latin typeface="Arial" panose="020B0604020202020204" pitchFamily="34" charset="0"/>
                        </a:rPr>
                        <a:t>Income</a:t>
                      </a:r>
                    </a:p>
                  </a:txBody>
                  <a:tcPr marL="57602" marR="6401" marT="6401" marB="0" anchor="b">
                    <a:lnL>
                      <a:noFill/>
                    </a:lnL>
                    <a:lnR>
                      <a:noFill/>
                    </a:lnR>
                    <a:lnT>
                      <a:noFill/>
                    </a:lnT>
                    <a:lnB>
                      <a:noFill/>
                    </a:lnB>
                  </a:tcPr>
                </a:tc>
                <a:tc>
                  <a:txBody>
                    <a:bodyPr/>
                    <a:lstStyle/>
                    <a:p>
                      <a:pPr algn="r" fontAlgn="ctr"/>
                      <a:endParaRPr lang="en-US" sz="12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endParaRPr lang="en-US" sz="1200" b="1" i="0" u="none" strike="noStrike">
                        <a:solidFill>
                          <a:srgbClr val="000000"/>
                        </a:solidFill>
                        <a:effectLst/>
                        <a:latin typeface="Arial" panose="020B0604020202020204" pitchFamily="34" charset="0"/>
                      </a:endParaRPr>
                    </a:p>
                  </a:txBody>
                  <a:tcPr marL="6401" marR="6401" marT="6401" marB="0" anchor="ctr">
                    <a:lnL>
                      <a:noFill/>
                    </a:lnL>
                    <a:lnR>
                      <a:noFill/>
                    </a:lnR>
                    <a:lnT>
                      <a:noFill/>
                    </a:lnT>
                    <a:lnB>
                      <a:noFill/>
                    </a:lnB>
                  </a:tcPr>
                </a:tc>
                <a:extLst>
                  <a:ext uri="{0D108BD9-81ED-4DB2-BD59-A6C34878D82A}">
                    <a16:rowId xmlns:a16="http://schemas.microsoft.com/office/drawing/2014/main" val="10004"/>
                  </a:ext>
                </a:extLst>
              </a:tr>
              <a:tr h="251488">
                <a:tc>
                  <a:txBody>
                    <a:bodyPr/>
                    <a:lstStyle/>
                    <a:p>
                      <a:pPr algn="l" fontAlgn="b"/>
                      <a:r>
                        <a:rPr lang="en-US" sz="1600" b="0" i="0" u="none" strike="noStrike" dirty="0">
                          <a:solidFill>
                            <a:srgbClr val="000000"/>
                          </a:solidFill>
                          <a:effectLst/>
                          <a:latin typeface="Arial" panose="020B0604020202020204" pitchFamily="34" charset="0"/>
                        </a:rPr>
                        <a:t>2.11 - Registrations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$294,150.00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$257,800.00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$337,050.00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$889,000.00 </a:t>
                      </a:r>
                    </a:p>
                  </a:txBody>
                  <a:tcPr marL="6401" marR="6401" marT="6401" marB="0" anchor="ctr">
                    <a:lnL>
                      <a:noFill/>
                    </a:lnL>
                    <a:lnR>
                      <a:noFill/>
                    </a:lnR>
                    <a:lnT>
                      <a:noFill/>
                    </a:lnT>
                    <a:lnB>
                      <a:noFill/>
                    </a:lnB>
                  </a:tcPr>
                </a:tc>
                <a:extLst>
                  <a:ext uri="{0D108BD9-81ED-4DB2-BD59-A6C34878D82A}">
                    <a16:rowId xmlns:a16="http://schemas.microsoft.com/office/drawing/2014/main" val="10005"/>
                  </a:ext>
                </a:extLst>
              </a:tr>
              <a:tr h="251488">
                <a:tc>
                  <a:txBody>
                    <a:bodyPr/>
                    <a:lstStyle/>
                    <a:p>
                      <a:pPr algn="l" fontAlgn="b"/>
                      <a:r>
                        <a:rPr lang="en-US" sz="1600" b="0" i="0" u="none" strike="noStrike" dirty="0">
                          <a:solidFill>
                            <a:srgbClr val="000000"/>
                          </a:solidFill>
                          <a:effectLst/>
                          <a:latin typeface="Arial" panose="020B0604020202020204" pitchFamily="34" charset="0"/>
                        </a:rPr>
                        <a:t>2.12 - Hotel Commissions</a:t>
                      </a:r>
                    </a:p>
                  </a:txBody>
                  <a:tcPr marL="115204" marR="6401" marT="6401" marB="0" anchor="b">
                    <a:lnL>
                      <a:noFill/>
                    </a:lnL>
                    <a:lnR>
                      <a:noFill/>
                    </a:lnR>
                    <a:lnT>
                      <a:noFill/>
                    </a:lnT>
                    <a:lnB>
                      <a:noFill/>
                    </a:lnB>
                  </a:tcPr>
                </a:tc>
                <a:tc>
                  <a:txBody>
                    <a:bodyPr/>
                    <a:lstStyle/>
                    <a:p>
                      <a:pPr algn="r" rtl="0"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$8,738.60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$7,666.92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$16,405.52 </a:t>
                      </a:r>
                    </a:p>
                  </a:txBody>
                  <a:tcPr marL="6401" marR="6401" marT="6401" marB="0" anchor="ctr">
                    <a:lnL>
                      <a:noFill/>
                    </a:lnL>
                    <a:lnR>
                      <a:noFill/>
                    </a:lnR>
                    <a:lnT>
                      <a:noFill/>
                    </a:lnT>
                    <a:lnB>
                      <a:noFill/>
                    </a:lnB>
                  </a:tcPr>
                </a:tc>
                <a:extLst>
                  <a:ext uri="{0D108BD9-81ED-4DB2-BD59-A6C34878D82A}">
                    <a16:rowId xmlns:a16="http://schemas.microsoft.com/office/drawing/2014/main" val="10006"/>
                  </a:ext>
                </a:extLst>
              </a:tr>
              <a:tr h="281106">
                <a:tc>
                  <a:txBody>
                    <a:bodyPr/>
                    <a:lstStyle/>
                    <a:p>
                      <a:pPr algn="l" fontAlgn="b"/>
                      <a:r>
                        <a:rPr lang="en-US" sz="1600" b="0" i="0" u="none" strike="noStrike" dirty="0">
                          <a:solidFill>
                            <a:srgbClr val="000000"/>
                          </a:solidFill>
                          <a:effectLst/>
                          <a:latin typeface="Arial" panose="020B0604020202020204" pitchFamily="34" charset="0"/>
                        </a:rPr>
                        <a:t>3.40 - IEEE CB Interest</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$898.58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endParaRPr lang="en-US" sz="1400" b="0" i="0" u="none" strike="noStrike" dirty="0">
                        <a:solidFill>
                          <a:srgbClr val="000000"/>
                        </a:solidFill>
                        <a:effectLst/>
                        <a:latin typeface="Arial" panose="020B0604020202020204" pitchFamily="34" charset="0"/>
                      </a:endParaRP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07"/>
                  </a:ext>
                </a:extLst>
              </a:tr>
              <a:tr h="228600">
                <a:tc>
                  <a:txBody>
                    <a:bodyPr/>
                    <a:lstStyle/>
                    <a:p>
                      <a:pPr algn="l" fontAlgn="b"/>
                      <a:r>
                        <a:rPr lang="en-US" sz="1600" b="1" i="0" u="none" strike="noStrike" dirty="0">
                          <a:solidFill>
                            <a:srgbClr val="000000"/>
                          </a:solidFill>
                          <a:effectLst/>
                          <a:latin typeface="Arial" panose="020B0604020202020204" pitchFamily="34" charset="0"/>
                        </a:rPr>
                        <a:t>Total - Income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1" i="0" u="none" strike="noStrike">
                          <a:solidFill>
                            <a:srgbClr val="000000"/>
                          </a:solidFill>
                          <a:effectLst/>
                          <a:latin typeface="Arial" panose="020B0604020202020204" pitchFamily="34" charset="0"/>
                        </a:rPr>
                        <a:t>$898.58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$302,888.60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$265,466.92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$337,050.00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$906,304.10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08"/>
                  </a:ext>
                </a:extLst>
              </a:tr>
              <a:tr h="435559">
                <a:tc>
                  <a:txBody>
                    <a:bodyPr/>
                    <a:lstStyle/>
                    <a:p>
                      <a:pPr algn="l" fontAlgn="b"/>
                      <a:r>
                        <a:rPr lang="en-US" sz="1600" b="1" i="0" u="none" strike="noStrike" dirty="0">
                          <a:solidFill>
                            <a:srgbClr val="000000"/>
                          </a:solidFill>
                          <a:effectLst/>
                          <a:latin typeface="Arial" panose="020B0604020202020204" pitchFamily="34" charset="0"/>
                        </a:rPr>
                        <a:t>Expense</a:t>
                      </a:r>
                    </a:p>
                  </a:txBody>
                  <a:tcPr marL="57602" marR="6401" marT="6401" marB="0" anchor="b">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 </a:t>
                      </a:r>
                    </a:p>
                  </a:txBody>
                  <a:tcPr marL="6401" marR="6401" marT="6401" marB="0" anchor="ctr">
                    <a:lnL>
                      <a:noFill/>
                    </a:lnL>
                    <a:lnR>
                      <a:noFill/>
                    </a:lnR>
                    <a:lnT w="6350" cap="flat" cmpd="sng" algn="ctr">
                      <a:solidFill>
                        <a:srgbClr val="C0C0C0"/>
                      </a:solidFill>
                      <a:prstDash val="dot"/>
                      <a:round/>
                      <a:headEnd type="none" w="med" len="med"/>
                      <a:tailEnd type="none" w="med" len="med"/>
                    </a:lnT>
                    <a:lnB>
                      <a:noFill/>
                    </a:lnB>
                  </a:tcPr>
                </a:tc>
                <a:tc>
                  <a:txBody>
                    <a:bodyPr/>
                    <a:lstStyle/>
                    <a:p>
                      <a:pPr algn="r" fontAlgn="ctr"/>
                      <a:endParaRPr lang="en-US" sz="1400" b="1" i="0" u="none" strike="noStrike">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endParaRPr lang="en-US" sz="1400" b="1" i="0" u="none" strike="noStrike" dirty="0">
                        <a:solidFill>
                          <a:srgbClr val="000000"/>
                        </a:solidFill>
                        <a:effectLst/>
                        <a:latin typeface="Arial" panose="020B0604020202020204" pitchFamily="34" charset="0"/>
                      </a:endParaRP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09"/>
                  </a:ext>
                </a:extLst>
              </a:tr>
              <a:tr h="251488">
                <a:tc>
                  <a:txBody>
                    <a:bodyPr/>
                    <a:lstStyle/>
                    <a:p>
                      <a:pPr algn="l" fontAlgn="b"/>
                      <a:r>
                        <a:rPr lang="en-US" sz="1600" b="0" i="0" u="none" strike="noStrike" dirty="0">
                          <a:solidFill>
                            <a:srgbClr val="000000"/>
                          </a:solidFill>
                          <a:effectLst/>
                          <a:latin typeface="Arial" panose="020B0604020202020204" pitchFamily="34" charset="0"/>
                        </a:rPr>
                        <a:t>4.110 - Site Survey</a:t>
                      </a:r>
                    </a:p>
                  </a:txBody>
                  <a:tcPr marL="115204" marR="6401" marT="6401" marB="0" anchor="b">
                    <a:lnL>
                      <a:noFill/>
                    </a:lnL>
                    <a:lnR>
                      <a:noFill/>
                    </a:lnR>
                    <a:lnT>
                      <a:noFill/>
                    </a:lnT>
                    <a:lnB>
                      <a:noFill/>
                    </a:lnB>
                  </a:tcPr>
                </a:tc>
                <a:tc>
                  <a:txBody>
                    <a:bodyPr/>
                    <a:lstStyle/>
                    <a:p>
                      <a:pPr algn="r" fontAlgn="ctr"/>
                      <a:endParaRPr lang="en-US" sz="1400" b="0" i="0" u="none" strike="noStrike">
                        <a:effectLst/>
                        <a:latin typeface="Arial" panose="020B0604020202020204" pitchFamily="34" charset="0"/>
                      </a:endParaRP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$2,339.14 </a:t>
                      </a:r>
                    </a:p>
                  </a:txBody>
                  <a:tcPr marL="6401" marR="6401" marT="6401" marB="0" anchor="ctr">
                    <a:lnL>
                      <a:noFill/>
                    </a:lnL>
                    <a:lnR>
                      <a:noFill/>
                    </a:lnR>
                    <a:lnT>
                      <a:noFill/>
                    </a:lnT>
                    <a:lnB>
                      <a:noFill/>
                    </a:lnB>
                  </a:tcPr>
                </a:tc>
                <a:extLst>
                  <a:ext uri="{0D108BD9-81ED-4DB2-BD59-A6C34878D82A}">
                    <a16:rowId xmlns:a16="http://schemas.microsoft.com/office/drawing/2014/main" val="10010"/>
                  </a:ext>
                </a:extLst>
              </a:tr>
              <a:tr h="251488">
                <a:tc>
                  <a:txBody>
                    <a:bodyPr/>
                    <a:lstStyle/>
                    <a:p>
                      <a:pPr algn="l" fontAlgn="b"/>
                      <a:r>
                        <a:rPr lang="en-US" sz="1600" b="0" i="0" u="none" strike="noStrike" dirty="0">
                          <a:solidFill>
                            <a:srgbClr val="000000"/>
                          </a:solidFill>
                          <a:effectLst/>
                          <a:latin typeface="Arial" panose="020B0604020202020204" pitchFamily="34" charset="0"/>
                        </a:rPr>
                        <a:t>4.113 - Venue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$19,200.06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$17,505.03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$74,085.00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$110,790.09 </a:t>
                      </a:r>
                    </a:p>
                  </a:txBody>
                  <a:tcPr marL="6401" marR="6401" marT="6401" marB="0" anchor="ctr">
                    <a:lnL>
                      <a:noFill/>
                    </a:lnL>
                    <a:lnR>
                      <a:noFill/>
                    </a:lnR>
                    <a:lnT>
                      <a:noFill/>
                    </a:lnT>
                    <a:lnB>
                      <a:noFill/>
                    </a:lnB>
                  </a:tcPr>
                </a:tc>
                <a:extLst>
                  <a:ext uri="{0D108BD9-81ED-4DB2-BD59-A6C34878D82A}">
                    <a16:rowId xmlns:a16="http://schemas.microsoft.com/office/drawing/2014/main" val="10011"/>
                  </a:ext>
                </a:extLst>
              </a:tr>
              <a:tr h="251488">
                <a:tc>
                  <a:txBody>
                    <a:bodyPr/>
                    <a:lstStyle/>
                    <a:p>
                      <a:pPr algn="l" fontAlgn="b"/>
                      <a:r>
                        <a:rPr lang="en-US" sz="1600" b="0" i="0" u="none" strike="noStrike" dirty="0">
                          <a:solidFill>
                            <a:srgbClr val="000000"/>
                          </a:solidFill>
                          <a:effectLst/>
                          <a:latin typeface="Arial" panose="020B0604020202020204" pitchFamily="34" charset="0"/>
                        </a:rPr>
                        <a:t>4.12 - Financial Fees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$19,396.46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$17,676.21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$25,215.85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$62,288.52 </a:t>
                      </a:r>
                    </a:p>
                  </a:txBody>
                  <a:tcPr marL="6401" marR="6401" marT="6401" marB="0" anchor="ctr">
                    <a:lnL>
                      <a:noFill/>
                    </a:lnL>
                    <a:lnR>
                      <a:noFill/>
                    </a:lnR>
                    <a:lnT>
                      <a:noFill/>
                    </a:lnT>
                    <a:lnB>
                      <a:noFill/>
                    </a:lnB>
                  </a:tcPr>
                </a:tc>
                <a:extLst>
                  <a:ext uri="{0D108BD9-81ED-4DB2-BD59-A6C34878D82A}">
                    <a16:rowId xmlns:a16="http://schemas.microsoft.com/office/drawing/2014/main" val="10012"/>
                  </a:ext>
                </a:extLst>
              </a:tr>
              <a:tr h="251488">
                <a:tc>
                  <a:txBody>
                    <a:bodyPr/>
                    <a:lstStyle/>
                    <a:p>
                      <a:pPr algn="l" fontAlgn="b"/>
                      <a:r>
                        <a:rPr lang="en-US" sz="1600" b="0" i="0" u="none" strike="noStrike" dirty="0">
                          <a:solidFill>
                            <a:srgbClr val="000000"/>
                          </a:solidFill>
                          <a:effectLst/>
                          <a:latin typeface="Arial" panose="020B0604020202020204" pitchFamily="34" charset="0"/>
                        </a:rPr>
                        <a:t>4.13 - Meeting  Planner</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$51,061.35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$44,330.15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$50,379.00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$145,770.50 </a:t>
                      </a:r>
                    </a:p>
                  </a:txBody>
                  <a:tcPr marL="6401" marR="6401" marT="6401" marB="0" anchor="ctr">
                    <a:lnL>
                      <a:noFill/>
                    </a:lnL>
                    <a:lnR>
                      <a:noFill/>
                    </a:lnR>
                    <a:lnT>
                      <a:noFill/>
                    </a:lnT>
                    <a:lnB>
                      <a:noFill/>
                    </a:lnB>
                  </a:tcPr>
                </a:tc>
                <a:extLst>
                  <a:ext uri="{0D108BD9-81ED-4DB2-BD59-A6C34878D82A}">
                    <a16:rowId xmlns:a16="http://schemas.microsoft.com/office/drawing/2014/main" val="10013"/>
                  </a:ext>
                </a:extLst>
              </a:tr>
              <a:tr h="251488">
                <a:tc>
                  <a:txBody>
                    <a:bodyPr/>
                    <a:lstStyle/>
                    <a:p>
                      <a:pPr algn="l" fontAlgn="b"/>
                      <a:r>
                        <a:rPr lang="en-US" sz="1600" b="0" i="0" u="none" strike="noStrike" dirty="0">
                          <a:solidFill>
                            <a:srgbClr val="000000"/>
                          </a:solidFill>
                          <a:effectLst/>
                          <a:latin typeface="Arial" panose="020B0604020202020204" pitchFamily="34" charset="0"/>
                        </a:rPr>
                        <a:t>4.14 - Food &amp; Beverage</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$129,456.46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$93,164.43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$125,851.00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$348,471.89 </a:t>
                      </a:r>
                    </a:p>
                  </a:txBody>
                  <a:tcPr marL="6401" marR="6401" marT="6401" marB="0" anchor="ctr">
                    <a:lnL>
                      <a:noFill/>
                    </a:lnL>
                    <a:lnR>
                      <a:noFill/>
                    </a:lnR>
                    <a:lnT>
                      <a:noFill/>
                    </a:lnT>
                    <a:lnB>
                      <a:noFill/>
                    </a:lnB>
                  </a:tcPr>
                </a:tc>
                <a:extLst>
                  <a:ext uri="{0D108BD9-81ED-4DB2-BD59-A6C34878D82A}">
                    <a16:rowId xmlns:a16="http://schemas.microsoft.com/office/drawing/2014/main" val="10014"/>
                  </a:ext>
                </a:extLst>
              </a:tr>
              <a:tr h="251488">
                <a:tc>
                  <a:txBody>
                    <a:bodyPr/>
                    <a:lstStyle/>
                    <a:p>
                      <a:pPr algn="l" fontAlgn="b"/>
                      <a:r>
                        <a:rPr lang="en-US" sz="1600" b="0" i="0" u="none" strike="noStrike" dirty="0">
                          <a:solidFill>
                            <a:srgbClr val="000000"/>
                          </a:solidFill>
                          <a:effectLst/>
                          <a:latin typeface="Arial" panose="020B0604020202020204" pitchFamily="34" charset="0"/>
                        </a:rPr>
                        <a:t>4.15 - Network Services</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$47,590.07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$43,254.69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$45,592.42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$136,437.18 </a:t>
                      </a:r>
                    </a:p>
                  </a:txBody>
                  <a:tcPr marL="6401" marR="6401" marT="6401" marB="0" anchor="ctr">
                    <a:lnL>
                      <a:noFill/>
                    </a:lnL>
                    <a:lnR>
                      <a:noFill/>
                    </a:lnR>
                    <a:lnT>
                      <a:noFill/>
                    </a:lnT>
                    <a:lnB>
                      <a:noFill/>
                    </a:lnB>
                  </a:tcPr>
                </a:tc>
                <a:extLst>
                  <a:ext uri="{0D108BD9-81ED-4DB2-BD59-A6C34878D82A}">
                    <a16:rowId xmlns:a16="http://schemas.microsoft.com/office/drawing/2014/main" val="10015"/>
                  </a:ext>
                </a:extLst>
              </a:tr>
              <a:tr h="251488">
                <a:tc>
                  <a:txBody>
                    <a:bodyPr/>
                    <a:lstStyle/>
                    <a:p>
                      <a:pPr algn="l" fontAlgn="b"/>
                      <a:r>
                        <a:rPr lang="en-US" sz="1600" b="0" i="0" u="none" strike="noStrike" dirty="0">
                          <a:solidFill>
                            <a:srgbClr val="000000"/>
                          </a:solidFill>
                          <a:effectLst/>
                          <a:latin typeface="Arial" panose="020B0604020202020204" pitchFamily="34" charset="0"/>
                        </a:rPr>
                        <a:t>4.16 - Social</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$33,673.00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$21,411.32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$55,084.32 </a:t>
                      </a:r>
                    </a:p>
                  </a:txBody>
                  <a:tcPr marL="6401" marR="6401" marT="6401" marB="0" anchor="ctr">
                    <a:lnL>
                      <a:noFill/>
                    </a:lnL>
                    <a:lnR>
                      <a:noFill/>
                    </a:lnR>
                    <a:lnT>
                      <a:noFill/>
                    </a:lnT>
                    <a:lnB>
                      <a:noFill/>
                    </a:lnB>
                  </a:tcPr>
                </a:tc>
                <a:extLst>
                  <a:ext uri="{0D108BD9-81ED-4DB2-BD59-A6C34878D82A}">
                    <a16:rowId xmlns:a16="http://schemas.microsoft.com/office/drawing/2014/main" val="10016"/>
                  </a:ext>
                </a:extLst>
              </a:tr>
              <a:tr h="251488">
                <a:tc>
                  <a:txBody>
                    <a:bodyPr/>
                    <a:lstStyle/>
                    <a:p>
                      <a:pPr algn="l" fontAlgn="b"/>
                      <a:r>
                        <a:rPr lang="en-US" sz="1600" b="0" i="0" u="none" strike="noStrike" dirty="0">
                          <a:solidFill>
                            <a:srgbClr val="000000"/>
                          </a:solidFill>
                          <a:effectLst/>
                          <a:latin typeface="Arial" panose="020B0604020202020204" pitchFamily="34" charset="0"/>
                        </a:rPr>
                        <a:t>4.17 - Shipping</a:t>
                      </a:r>
                    </a:p>
                  </a:txBody>
                  <a:tcPr marL="115204" marR="6401" marT="6401" marB="0" anchor="b">
                    <a:lnL>
                      <a:noFill/>
                    </a:lnL>
                    <a:lnR>
                      <a:noFill/>
                    </a:lnR>
                    <a:lnT>
                      <a:noFill/>
                    </a:lnT>
                    <a:lnB>
                      <a:noFill/>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$3,576.33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$10,678.59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$9,547.23 </a:t>
                      </a:r>
                    </a:p>
                  </a:txBody>
                  <a:tcPr marL="6401" marR="6401" marT="6401" marB="0" anchor="ctr">
                    <a:lnL>
                      <a:noFill/>
                    </a:lnL>
                    <a:lnR>
                      <a:noFill/>
                    </a:lnR>
                    <a:lnT>
                      <a:noFill/>
                    </a:lnT>
                    <a:lnB>
                      <a:noFill/>
                    </a:lnB>
                  </a:tcPr>
                </a:tc>
                <a:tc>
                  <a:txBody>
                    <a:bodyPr/>
                    <a:lstStyle/>
                    <a:p>
                      <a:pPr algn="r" fontAlgn="ctr"/>
                      <a:r>
                        <a:rPr lang="en-US" sz="1400" b="0" i="0" u="none" strike="noStrike" dirty="0">
                          <a:solidFill>
                            <a:srgbClr val="000000"/>
                          </a:solidFill>
                          <a:effectLst/>
                          <a:latin typeface="Arial" panose="020B0604020202020204" pitchFamily="34" charset="0"/>
                        </a:rPr>
                        <a:t>$23,802.15 </a:t>
                      </a:r>
                    </a:p>
                  </a:txBody>
                  <a:tcPr marL="6401" marR="6401" marT="6401" marB="0" anchor="ctr">
                    <a:lnL>
                      <a:noFill/>
                    </a:lnL>
                    <a:lnR>
                      <a:noFill/>
                    </a:lnR>
                    <a:lnT>
                      <a:noFill/>
                    </a:lnT>
                    <a:lnB>
                      <a:noFill/>
                    </a:lnB>
                  </a:tcPr>
                </a:tc>
                <a:extLst>
                  <a:ext uri="{0D108BD9-81ED-4DB2-BD59-A6C34878D82A}">
                    <a16:rowId xmlns:a16="http://schemas.microsoft.com/office/drawing/2014/main" val="10017"/>
                  </a:ext>
                </a:extLst>
              </a:tr>
              <a:tr h="251488">
                <a:tc>
                  <a:txBody>
                    <a:bodyPr/>
                    <a:lstStyle/>
                    <a:p>
                      <a:pPr algn="l" fontAlgn="b"/>
                      <a:r>
                        <a:rPr lang="en-US" sz="1600" b="0" i="0" u="none" strike="noStrike" dirty="0">
                          <a:solidFill>
                            <a:srgbClr val="000000"/>
                          </a:solidFill>
                          <a:effectLst/>
                          <a:latin typeface="Arial" panose="020B0604020202020204" pitchFamily="34" charset="0"/>
                        </a:rPr>
                        <a:t>4.18 - </a:t>
                      </a:r>
                      <a:r>
                        <a:rPr lang="en-US" sz="1600" b="0" i="0" u="none" strike="noStrike" dirty="0" err="1">
                          <a:solidFill>
                            <a:srgbClr val="000000"/>
                          </a:solidFill>
                          <a:effectLst/>
                          <a:latin typeface="Arial" panose="020B0604020202020204" pitchFamily="34" charset="0"/>
                        </a:rPr>
                        <a:t>Misc</a:t>
                      </a:r>
                      <a:r>
                        <a:rPr lang="en-US" sz="1600" b="0" i="0" u="none" strike="noStrike" dirty="0">
                          <a:solidFill>
                            <a:srgbClr val="000000"/>
                          </a:solidFill>
                          <a:effectLst/>
                          <a:latin typeface="Arial" panose="020B0604020202020204" pitchFamily="34" charset="0"/>
                        </a:rPr>
                        <a:t> Expense</a:t>
                      </a:r>
                    </a:p>
                  </a:txBody>
                  <a:tcPr marL="115204" marR="6401" marT="6401" marB="0" anchor="b">
                    <a:lnL>
                      <a:noFill/>
                    </a:lnL>
                    <a:lnR>
                      <a:noFill/>
                    </a:lnR>
                    <a:lnT>
                      <a:noFill/>
                    </a:lnT>
                    <a:lnB w="6350" cap="flat" cmpd="sng" algn="ctr">
                      <a:solidFill>
                        <a:srgbClr val="C0C0C0"/>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a:noFill/>
                    </a:lnB>
                  </a:tcPr>
                </a:tc>
                <a:tc>
                  <a:txBody>
                    <a:bodyPr/>
                    <a:lstStyle/>
                    <a:p>
                      <a:pPr algn="r" fontAlgn="ctr"/>
                      <a:r>
                        <a:rPr lang="en-US" sz="1400" b="0" i="0" u="none" strike="noStrike">
                          <a:solidFill>
                            <a:srgbClr val="000000"/>
                          </a:solidFill>
                          <a:effectLst/>
                          <a:latin typeface="Arial" panose="020B0604020202020204" pitchFamily="34" charset="0"/>
                        </a:rPr>
                        <a:t>$1,016.92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a:solidFill>
                            <a:srgbClr val="000000"/>
                          </a:solidFill>
                          <a:effectLst/>
                          <a:latin typeface="Arial" panose="020B0604020202020204" pitchFamily="34" charset="0"/>
                        </a:rPr>
                        <a:t>$1,158.30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$5,280.50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0" i="0" u="none" strike="noStrike" dirty="0">
                          <a:solidFill>
                            <a:srgbClr val="000000"/>
                          </a:solidFill>
                          <a:effectLst/>
                          <a:latin typeface="Arial" panose="020B0604020202020204" pitchFamily="34" charset="0"/>
                        </a:rPr>
                        <a:t>$7,455.72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extLst>
                  <a:ext uri="{0D108BD9-81ED-4DB2-BD59-A6C34878D82A}">
                    <a16:rowId xmlns:a16="http://schemas.microsoft.com/office/drawing/2014/main" val="10018"/>
                  </a:ext>
                </a:extLst>
              </a:tr>
              <a:tr h="255464">
                <a:tc>
                  <a:txBody>
                    <a:bodyPr/>
                    <a:lstStyle/>
                    <a:p>
                      <a:pPr algn="l" fontAlgn="b"/>
                      <a:r>
                        <a:rPr lang="en-US" sz="1600" b="1" i="0" u="none" strike="noStrike" dirty="0">
                          <a:solidFill>
                            <a:srgbClr val="000000"/>
                          </a:solidFill>
                          <a:effectLst/>
                          <a:latin typeface="Arial" panose="020B0604020202020204" pitchFamily="34" charset="0"/>
                        </a:rPr>
                        <a:t>Total - Expense</a:t>
                      </a:r>
                    </a:p>
                  </a:txBody>
                  <a:tcPr marL="57602" marR="6401" marT="6401" marB="0" anchor="b">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rtl="0" fontAlgn="ctr"/>
                      <a:r>
                        <a:rPr lang="en-US" sz="1400" b="0" i="0" u="none" strike="noStrike">
                          <a:solidFill>
                            <a:srgbClr val="000000"/>
                          </a:solidFill>
                          <a:effectLst/>
                          <a:latin typeface="Arial" panose="020B0604020202020204" pitchFamily="34" charset="0"/>
                        </a:rPr>
                        <a:t>$0.00 </a:t>
                      </a:r>
                    </a:p>
                  </a:txBody>
                  <a:tcPr marL="6401" marR="6401" marT="6401" marB="0" anchor="ctr">
                    <a:lnL>
                      <a:noFill/>
                    </a:lnL>
                    <a:lnR>
                      <a:noFill/>
                    </a:lnR>
                    <a:lnT>
                      <a:noFill/>
                    </a:lnT>
                    <a:lnB w="6350" cap="flat" cmpd="sng" algn="ctr">
                      <a:solidFill>
                        <a:srgbClr val="C0C0C0"/>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$304,970.65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$251,517.86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$335,951.00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dirty="0">
                          <a:solidFill>
                            <a:srgbClr val="000000"/>
                          </a:solidFill>
                          <a:effectLst/>
                          <a:latin typeface="Arial" panose="020B0604020202020204" pitchFamily="34" charset="0"/>
                        </a:rPr>
                        <a:t>$892,439.51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extLst>
                  <a:ext uri="{0D108BD9-81ED-4DB2-BD59-A6C34878D82A}">
                    <a16:rowId xmlns:a16="http://schemas.microsoft.com/office/drawing/2014/main" val="10019"/>
                  </a:ext>
                </a:extLst>
              </a:tr>
              <a:tr h="255464">
                <a:tc>
                  <a:txBody>
                    <a:bodyPr/>
                    <a:lstStyle/>
                    <a:p>
                      <a:pPr algn="l" fontAlgn="ctr"/>
                      <a:r>
                        <a:rPr lang="en-US" sz="1600" b="1" i="0" u="none" strike="noStrike" dirty="0">
                          <a:solidFill>
                            <a:srgbClr val="000000"/>
                          </a:solidFill>
                          <a:effectLst/>
                          <a:latin typeface="Arial" panose="020B0604020202020204" pitchFamily="34" charset="0"/>
                        </a:rPr>
                        <a:t>Net Income</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rtl="0" fontAlgn="ctr"/>
                      <a:r>
                        <a:rPr lang="en-US" sz="1400" b="1" i="0" u="none" strike="noStrike">
                          <a:solidFill>
                            <a:srgbClr val="000000"/>
                          </a:solidFill>
                          <a:effectLst/>
                          <a:latin typeface="Arial" panose="020B0604020202020204" pitchFamily="34" charset="0"/>
                        </a:rPr>
                        <a:t>$0.00 </a:t>
                      </a:r>
                    </a:p>
                  </a:txBody>
                  <a:tcPr marL="6401" marR="6401" marT="6401" marB="0" anchor="ctr">
                    <a:lnL>
                      <a:noFill/>
                    </a:lnL>
                    <a:lnR>
                      <a:noFill/>
                    </a:lnR>
                    <a:lnT w="6350" cap="flat" cmpd="sng" algn="ctr">
                      <a:solidFill>
                        <a:srgbClr val="C0C0C0"/>
                      </a:solidFill>
                      <a:prstDash val="dot"/>
                      <a:round/>
                      <a:headEnd type="none" w="med" len="med"/>
                      <a:tailEnd type="none" w="med" len="med"/>
                    </a:lnT>
                    <a:lnB w="6350" cap="flat" cmpd="sng" algn="ctr">
                      <a:solidFill>
                        <a:srgbClr val="969696"/>
                      </a:solidFill>
                      <a:prstDash val="dot"/>
                      <a:round/>
                      <a:headEnd type="none" w="med" len="med"/>
                      <a:tailEnd type="none" w="med" len="med"/>
                    </a:lnB>
                  </a:tcPr>
                </a:tc>
                <a:tc>
                  <a:txBody>
                    <a:bodyPr/>
                    <a:lstStyle/>
                    <a:p>
                      <a:pPr algn="r" fontAlgn="ctr"/>
                      <a:r>
                        <a:rPr lang="en-US" sz="1400" b="1" i="0" u="none" strike="noStrike">
                          <a:solidFill>
                            <a:srgbClr val="000000"/>
                          </a:solidFill>
                          <a:effectLst/>
                          <a:latin typeface="Arial" panose="020B0604020202020204" pitchFamily="34" charset="0"/>
                        </a:rPr>
                        <a:t>($2,082.05)</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$13,949.06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a:solidFill>
                            <a:srgbClr val="000000"/>
                          </a:solidFill>
                          <a:effectLst/>
                          <a:latin typeface="Arial" panose="020B0604020202020204" pitchFamily="34" charset="0"/>
                        </a:rPr>
                        <a:t>$1,099.00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tc>
                  <a:txBody>
                    <a:bodyPr/>
                    <a:lstStyle/>
                    <a:p>
                      <a:pPr algn="r" fontAlgn="ctr"/>
                      <a:r>
                        <a:rPr lang="en-US" sz="1400" b="1" i="0" u="none" strike="noStrike" dirty="0">
                          <a:solidFill>
                            <a:srgbClr val="000000"/>
                          </a:solidFill>
                          <a:effectLst/>
                          <a:latin typeface="Arial" panose="020B0604020202020204" pitchFamily="34" charset="0"/>
                        </a:rPr>
                        <a:t>$13,864.59 </a:t>
                      </a:r>
                    </a:p>
                  </a:txBody>
                  <a:tcPr marL="6401" marR="6401" marT="6401" marB="0" anchor="ctr">
                    <a:lnL>
                      <a:noFill/>
                    </a:lnL>
                    <a:lnR>
                      <a:noFill/>
                    </a:lnR>
                    <a:lnT w="6350" cap="flat" cmpd="sng" algn="ctr">
                      <a:solidFill>
                        <a:srgbClr val="969696"/>
                      </a:solidFill>
                      <a:prstDash val="dot"/>
                      <a:round/>
                      <a:headEnd type="none" w="med" len="med"/>
                      <a:tailEnd type="none" w="med" len="med"/>
                    </a:lnT>
                    <a:lnB>
                      <a:noFill/>
                    </a:lnB>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41578229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8EDF-4E6D-4EAC-65D4-7015E5698AEC}"/>
              </a:ext>
            </a:extLst>
          </p:cNvPr>
          <p:cNvSpPr>
            <a:spLocks noGrp="1"/>
          </p:cNvSpPr>
          <p:nvPr>
            <p:ph type="title"/>
          </p:nvPr>
        </p:nvSpPr>
        <p:spPr/>
        <p:txBody>
          <a:bodyPr/>
          <a:lstStyle/>
          <a:p>
            <a:r>
              <a:rPr lang="en-US" dirty="0"/>
              <a:t>Historical Attendance</a:t>
            </a:r>
          </a:p>
        </p:txBody>
      </p:sp>
      <p:sp>
        <p:nvSpPr>
          <p:cNvPr id="3" name="Text Placeholder 2">
            <a:extLst>
              <a:ext uri="{FF2B5EF4-FFF2-40B4-BE49-F238E27FC236}">
                <a16:creationId xmlns:a16="http://schemas.microsoft.com/office/drawing/2014/main" id="{C5EDF97A-61E8-AC50-6703-CE7ECE5DB078}"/>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397781F6-2736-4C24-DF63-0E1C10738599}"/>
              </a:ext>
            </a:extLst>
          </p:cNvPr>
          <p:cNvSpPr>
            <a:spLocks noGrp="1"/>
          </p:cNvSpPr>
          <p:nvPr>
            <p:ph type="dt" idx="10"/>
          </p:nvPr>
        </p:nvSpPr>
        <p:spPr/>
        <p:txBody>
          <a:bodyPr/>
          <a:lstStyle/>
          <a:p>
            <a:r>
              <a:rPr lang="en-US"/>
              <a:t>November 2024</a:t>
            </a:r>
            <a:endParaRPr lang="en-GB"/>
          </a:p>
        </p:txBody>
      </p:sp>
      <p:sp>
        <p:nvSpPr>
          <p:cNvPr id="5" name="Footer Placeholder 4">
            <a:extLst>
              <a:ext uri="{FF2B5EF4-FFF2-40B4-BE49-F238E27FC236}">
                <a16:creationId xmlns:a16="http://schemas.microsoft.com/office/drawing/2014/main" id="{4AB4138C-F497-6CA4-DA14-F83788E62110}"/>
              </a:ext>
            </a:extLst>
          </p:cNvPr>
          <p:cNvSpPr>
            <a:spLocks noGrp="1"/>
          </p:cNvSpPr>
          <p:nvPr>
            <p:ph type="ftr" idx="11"/>
          </p:nvPr>
        </p:nvSpPr>
        <p:spPr/>
        <p:txBody>
          <a:bodyPr/>
          <a:lstStyle/>
          <a:p>
            <a:r>
              <a:rPr lang="en-GB"/>
              <a:t>Ben Rolfe (BCA);   Jon Rosdahl (Qualcomm)</a:t>
            </a:r>
          </a:p>
        </p:txBody>
      </p:sp>
      <p:sp>
        <p:nvSpPr>
          <p:cNvPr id="6" name="Slide Number Placeholder 5">
            <a:extLst>
              <a:ext uri="{FF2B5EF4-FFF2-40B4-BE49-F238E27FC236}">
                <a16:creationId xmlns:a16="http://schemas.microsoft.com/office/drawing/2014/main" id="{D49C0C25-99FA-8680-D491-2DCF31459239}"/>
              </a:ext>
            </a:extLst>
          </p:cNvPr>
          <p:cNvSpPr>
            <a:spLocks noGrp="1"/>
          </p:cNvSpPr>
          <p:nvPr>
            <p:ph type="sldNum" idx="12"/>
          </p:nvPr>
        </p:nvSpPr>
        <p:spPr/>
        <p:txBody>
          <a:bodyPr/>
          <a:lstStyle/>
          <a:p>
            <a:r>
              <a:rPr lang="en-GB"/>
              <a:t>Slide </a:t>
            </a:r>
            <a:fld id="{3ABCC52B-A3F7-440B-BBF2-55191E6E7773}" type="slidenum">
              <a:rPr lang="en-GB" smtClean="0"/>
              <a:pPr/>
              <a:t>42</a:t>
            </a:fld>
            <a:endParaRPr lang="en-GB"/>
          </a:p>
        </p:txBody>
      </p:sp>
    </p:spTree>
    <p:extLst>
      <p:ext uri="{BB962C8B-B14F-4D97-AF65-F5344CB8AC3E}">
        <p14:creationId xmlns:p14="http://schemas.microsoft.com/office/powerpoint/2010/main" val="1088024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dt" sz="quarter" idx="10"/>
          </p:nvPr>
        </p:nvSpPr>
        <p:spPr/>
        <p:txBody>
          <a:bodyPr/>
          <a:lstStyle/>
          <a:p>
            <a:pPr>
              <a:defRPr/>
            </a:pPr>
            <a:r>
              <a:rPr lang="en-US"/>
              <a:t>November 2024</a:t>
            </a:r>
            <a:endParaRPr lang="en-GB" dirty="0"/>
          </a:p>
        </p:txBody>
      </p:sp>
      <p:sp>
        <p:nvSpPr>
          <p:cNvPr id="2" name="Footer Placeholder 1"/>
          <p:cNvSpPr>
            <a:spLocks noGrp="1"/>
          </p:cNvSpPr>
          <p:nvPr>
            <p:ph type="ftr" idx="11"/>
          </p:nvPr>
        </p:nvSpPr>
        <p:spPr/>
        <p:txBody>
          <a:bodyPr/>
          <a:lstStyle/>
          <a:p>
            <a:pPr>
              <a:defRPr/>
            </a:pPr>
            <a:r>
              <a:rPr lang="en-GB"/>
              <a:t>Ben Rolfe (BCA);   Jon Rosdahl (Qualcomm)</a:t>
            </a:r>
            <a:endParaRPr lang="en-GB" dirty="0"/>
          </a:p>
        </p:txBody>
      </p:sp>
      <p:sp>
        <p:nvSpPr>
          <p:cNvPr id="8196" name="Rectangle 5"/>
          <p:cNvSpPr>
            <a:spLocks noGrp="1" noChangeArrowheads="1"/>
          </p:cNvSpPr>
          <p:nvPr>
            <p:ph type="sldNum" sz="quarter" idx="12"/>
          </p:nvPr>
        </p:nvSpPr>
        <p:spPr/>
        <p:txBody>
          <a:bodyPr/>
          <a:lstStyle/>
          <a:p>
            <a:pPr>
              <a:defRPr/>
            </a:pPr>
            <a:r>
              <a:rPr lang="en-GB"/>
              <a:t>Slide </a:t>
            </a:r>
            <a:fld id="{3838B4BB-A4D0-4480-9F10-787314E25A66}" type="slidenum">
              <a:rPr lang="en-GB"/>
              <a:pPr>
                <a:defRPr/>
              </a:pPr>
              <a:t>43</a:t>
            </a:fld>
            <a:endParaRPr lang="en-GB"/>
          </a:p>
        </p:txBody>
      </p:sp>
      <p:sp>
        <p:nvSpPr>
          <p:cNvPr id="8198" name="Rectangle 2"/>
          <p:cNvSpPr>
            <a:spLocks noGrp="1" noChangeArrowheads="1"/>
          </p:cNvSpPr>
          <p:nvPr>
            <p:ph type="title" idx="4294967295"/>
          </p:nvPr>
        </p:nvSpPr>
        <p:spPr>
          <a:xfrm>
            <a:off x="2220913" y="678705"/>
            <a:ext cx="7845425" cy="400050"/>
          </a:xfrm>
        </p:spPr>
        <p:txBody>
          <a:bodyPr vert="horz" wrap="square" lIns="69056" tIns="34529" rIns="69056" bIns="34529" numCol="1" anchor="ctr" anchorCtr="0" compatLnSpc="1">
            <a:prstTxWarp prst="textNoShape">
              <a:avLst/>
            </a:prstTxWarp>
          </a:bodyPr>
          <a:lstStyle/>
          <a:p>
            <a:pPr eaLnBrk="1" hangingPunct="1"/>
            <a:r>
              <a:rPr lang="en-US" dirty="0"/>
              <a:t>2003 – 2019 Historical Attendance</a:t>
            </a:r>
          </a:p>
        </p:txBody>
      </p:sp>
      <p:sp>
        <p:nvSpPr>
          <p:cNvPr id="8199" name="Rectangle 3"/>
          <p:cNvSpPr>
            <a:spLocks noGrp="1" noChangeArrowheads="1"/>
          </p:cNvSpPr>
          <p:nvPr>
            <p:ph type="body" sz="half" idx="4294967295"/>
          </p:nvPr>
        </p:nvSpPr>
        <p:spPr>
          <a:xfrm>
            <a:off x="1828802" y="1033955"/>
            <a:ext cx="2971799" cy="4984411"/>
          </a:xfrm>
        </p:spPr>
        <p:txBody>
          <a:bodyPr vert="horz" wrap="square" lIns="69056" tIns="34529" rIns="69056" bIns="34529" numCol="1" anchor="t" anchorCtr="0" compatLnSpc="1">
            <a:prstTxWarp prst="textNoShape">
              <a:avLst/>
            </a:prstTxWarp>
            <a:spAutoFit/>
          </a:bodyPr>
          <a:lstStyle/>
          <a:p>
            <a:pPr marL="170260" indent="-170260" defTabSz="685800">
              <a:lnSpc>
                <a:spcPct val="90000"/>
              </a:lnSpc>
              <a:tabLst>
                <a:tab pos="5529263" algn="r"/>
              </a:tabLst>
            </a:pPr>
            <a:r>
              <a:rPr lang="en-US" sz="1100" dirty="0"/>
              <a:t>2003</a:t>
            </a:r>
          </a:p>
          <a:p>
            <a:pPr marL="340519" lvl="1" indent="-84535" defTabSz="685800">
              <a:lnSpc>
                <a:spcPct val="90000"/>
              </a:lnSpc>
              <a:tabLst>
                <a:tab pos="5529263" algn="r"/>
              </a:tabLst>
            </a:pPr>
            <a:r>
              <a:rPr lang="en-US" sz="1100" dirty="0"/>
              <a:t> 420 - Ft. Lauderdale ($47,287 - $42,118)</a:t>
            </a:r>
          </a:p>
          <a:p>
            <a:pPr marL="340519" lvl="1" indent="-84535" defTabSz="685800">
              <a:lnSpc>
                <a:spcPct val="90000"/>
              </a:lnSpc>
              <a:tabLst>
                <a:tab pos="5529263" algn="r"/>
              </a:tabLst>
            </a:pPr>
            <a:r>
              <a:rPr lang="en-US" sz="1100" dirty="0"/>
              <a:t> 561 - DFW ($72,916 - $78,354)</a:t>
            </a:r>
          </a:p>
          <a:p>
            <a:pPr marL="340519" lvl="1" indent="-84535" defTabSz="685800">
              <a:lnSpc>
                <a:spcPct val="90000"/>
              </a:lnSpc>
              <a:tabLst>
                <a:tab pos="5529263" algn="r"/>
              </a:tabLst>
            </a:pPr>
            <a:r>
              <a:rPr lang="en-US" sz="1100" dirty="0"/>
              <a:t> 491 - Singapore ($22,077, -</a:t>
            </a:r>
            <a:r>
              <a:rPr lang="en-US" sz="1100" dirty="0">
                <a:solidFill>
                  <a:srgbClr val="FF0000"/>
                </a:solidFill>
              </a:rPr>
              <a:t>$32,319</a:t>
            </a:r>
            <a:r>
              <a:rPr lang="en-US" sz="1100" dirty="0"/>
              <a:t>)</a:t>
            </a:r>
          </a:p>
          <a:p>
            <a:pPr marL="170260" indent="-170260" defTabSz="685800">
              <a:lnSpc>
                <a:spcPct val="90000"/>
              </a:lnSpc>
              <a:tabLst>
                <a:tab pos="5529263" algn="r"/>
              </a:tabLst>
            </a:pPr>
            <a:r>
              <a:rPr lang="en-US" sz="1100" dirty="0"/>
              <a:t>2004</a:t>
            </a:r>
          </a:p>
          <a:p>
            <a:pPr marL="340519" lvl="1" indent="-84535" defTabSz="685800">
              <a:lnSpc>
                <a:spcPct val="90000"/>
              </a:lnSpc>
              <a:tabLst>
                <a:tab pos="5529263" algn="r"/>
              </a:tabLst>
            </a:pPr>
            <a:r>
              <a:rPr lang="en-US" sz="1100" dirty="0"/>
              <a:t> 650 - Garden Grove ( $13,250, $82,403.08)</a:t>
            </a:r>
          </a:p>
          <a:p>
            <a:pPr marL="340519" lvl="1" indent="-84535" defTabSz="685800">
              <a:lnSpc>
                <a:spcPct val="90000"/>
              </a:lnSpc>
              <a:tabLst>
                <a:tab pos="5529263" algn="r"/>
              </a:tabLst>
            </a:pPr>
            <a:r>
              <a:rPr lang="en-US" sz="1100" dirty="0"/>
              <a:t> 714 - Berlin (</a:t>
            </a:r>
            <a:r>
              <a:rPr lang="en-US" sz="1100" dirty="0">
                <a:solidFill>
                  <a:srgbClr val="FF0000"/>
                </a:solidFill>
              </a:rPr>
              <a:t>$25, 914, </a:t>
            </a:r>
            <a:r>
              <a:rPr lang="en-US" sz="1100" dirty="0"/>
              <a:t>$41,257)</a:t>
            </a:r>
          </a:p>
          <a:p>
            <a:pPr marL="170260" indent="-170260" defTabSz="685800">
              <a:lnSpc>
                <a:spcPct val="90000"/>
              </a:lnSpc>
              <a:tabLst>
                <a:tab pos="5529263" algn="r"/>
              </a:tabLst>
            </a:pPr>
            <a:r>
              <a:rPr lang="en-US" sz="1100" dirty="0"/>
              <a:t>2005</a:t>
            </a:r>
          </a:p>
          <a:p>
            <a:pPr marL="340519" lvl="1" indent="-84535" defTabSz="685800">
              <a:lnSpc>
                <a:spcPct val="90000"/>
              </a:lnSpc>
              <a:tabLst>
                <a:tab pos="5529263" algn="r"/>
              </a:tabLst>
            </a:pPr>
            <a:r>
              <a:rPr lang="en-US" sz="1100" dirty="0"/>
              <a:t> 802 - Monterey ($11,858, $63,183)</a:t>
            </a:r>
          </a:p>
          <a:p>
            <a:pPr marL="340519" lvl="1" indent="-84535" defTabSz="685800">
              <a:lnSpc>
                <a:spcPct val="90000"/>
              </a:lnSpc>
              <a:tabLst>
                <a:tab pos="5529263" algn="r"/>
              </a:tabLst>
            </a:pPr>
            <a:r>
              <a:rPr lang="en-US" sz="1100" dirty="0"/>
              <a:t> 523 - Cairns (Australia) (</a:t>
            </a:r>
            <a:r>
              <a:rPr lang="en-US" sz="1100" dirty="0">
                <a:solidFill>
                  <a:srgbClr val="FF0000"/>
                </a:solidFill>
              </a:rPr>
              <a:t>$60,750,  -$51,375</a:t>
            </a:r>
            <a:r>
              <a:rPr lang="en-US" sz="1100" dirty="0"/>
              <a:t>)</a:t>
            </a:r>
          </a:p>
          <a:p>
            <a:pPr marL="340519" lvl="1" indent="-84535" defTabSz="685800">
              <a:lnSpc>
                <a:spcPct val="90000"/>
              </a:lnSpc>
              <a:tabLst>
                <a:tab pos="5529263" algn="r"/>
              </a:tabLst>
            </a:pPr>
            <a:r>
              <a:rPr lang="en-US" sz="1100" dirty="0"/>
              <a:t> 759 - Garden Grove ($87,772,  $94,114)</a:t>
            </a:r>
          </a:p>
          <a:p>
            <a:pPr marL="170260" indent="-170260" defTabSz="685800">
              <a:lnSpc>
                <a:spcPct val="90000"/>
              </a:lnSpc>
              <a:tabLst>
                <a:tab pos="5529263" algn="r"/>
              </a:tabLst>
            </a:pPr>
            <a:r>
              <a:rPr lang="en-US" sz="1100" dirty="0"/>
              <a:t>2006</a:t>
            </a:r>
          </a:p>
          <a:p>
            <a:pPr marL="340519" lvl="1" indent="-84535" defTabSz="685800">
              <a:lnSpc>
                <a:spcPct val="90000"/>
              </a:lnSpc>
              <a:tabLst>
                <a:tab pos="5529263" algn="r"/>
              </a:tabLst>
            </a:pPr>
            <a:r>
              <a:rPr lang="en-US" sz="1100" dirty="0"/>
              <a:t> 740 - Hawaii (</a:t>
            </a:r>
            <a:r>
              <a:rPr lang="en-US" altLang="en-US" sz="1100" dirty="0">
                <a:solidFill>
                  <a:srgbClr val="FF0000"/>
                </a:solidFill>
              </a:rPr>
              <a:t>13,690, </a:t>
            </a:r>
            <a:r>
              <a:rPr lang="en-US" sz="1100" dirty="0"/>
              <a:t>$32,272)</a:t>
            </a:r>
          </a:p>
          <a:p>
            <a:pPr marL="340519" lvl="1" indent="-84535" defTabSz="685800">
              <a:lnSpc>
                <a:spcPct val="90000"/>
              </a:lnSpc>
              <a:tabLst>
                <a:tab pos="5529263" algn="r"/>
              </a:tabLst>
            </a:pPr>
            <a:r>
              <a:rPr lang="en-US" sz="1100" dirty="0"/>
              <a:t> 564 - Jacksonville (</a:t>
            </a:r>
            <a:r>
              <a:rPr lang="en-US" sz="1100" dirty="0">
                <a:solidFill>
                  <a:srgbClr val="FF0000"/>
                </a:solidFill>
              </a:rPr>
              <a:t>$450</a:t>
            </a:r>
            <a:r>
              <a:rPr lang="en-US" sz="1100" dirty="0"/>
              <a:t>,$55,163)</a:t>
            </a:r>
          </a:p>
          <a:p>
            <a:pPr marL="340519" lvl="1" indent="-84535" defTabSz="685800">
              <a:lnSpc>
                <a:spcPct val="90000"/>
              </a:lnSpc>
              <a:tabLst>
                <a:tab pos="5529263" algn="r"/>
              </a:tabLst>
            </a:pPr>
            <a:r>
              <a:rPr lang="en-US" sz="1100" dirty="0"/>
              <a:t> 350 - Melbourne (</a:t>
            </a:r>
            <a:r>
              <a:rPr lang="en-US" sz="1100" dirty="0">
                <a:solidFill>
                  <a:srgbClr val="FF0000"/>
                </a:solidFill>
              </a:rPr>
              <a:t>$38,855, -$23,184</a:t>
            </a:r>
            <a:r>
              <a:rPr lang="en-US" sz="1100" dirty="0"/>
              <a:t>)</a:t>
            </a:r>
          </a:p>
          <a:p>
            <a:pPr marL="170260" indent="-170260" defTabSz="685800">
              <a:lnSpc>
                <a:spcPct val="90000"/>
              </a:lnSpc>
              <a:tabLst>
                <a:tab pos="5529263" algn="r"/>
              </a:tabLst>
            </a:pPr>
            <a:r>
              <a:rPr lang="en-US" sz="1100" dirty="0"/>
              <a:t>2007</a:t>
            </a:r>
          </a:p>
          <a:p>
            <a:pPr marL="340519" lvl="1" indent="-84535" defTabSz="685800">
              <a:lnSpc>
                <a:spcPct val="90000"/>
              </a:lnSpc>
              <a:tabLst>
                <a:tab pos="5529263" algn="r"/>
              </a:tabLst>
            </a:pPr>
            <a:r>
              <a:rPr lang="en-US" sz="1100" dirty="0"/>
              <a:t> 478 - Montreal (</a:t>
            </a:r>
            <a:r>
              <a:rPr lang="en-US" sz="1100" dirty="0">
                <a:solidFill>
                  <a:srgbClr val="FF0000"/>
                </a:solidFill>
              </a:rPr>
              <a:t>$750, </a:t>
            </a:r>
            <a:r>
              <a:rPr lang="en-US" sz="1100" dirty="0"/>
              <a:t>$17,425)</a:t>
            </a:r>
          </a:p>
          <a:p>
            <a:pPr marL="340519" lvl="1" indent="-84535" defTabSz="685800">
              <a:lnSpc>
                <a:spcPct val="90000"/>
              </a:lnSpc>
              <a:tabLst>
                <a:tab pos="5529263" algn="r"/>
              </a:tabLst>
            </a:pPr>
            <a:r>
              <a:rPr lang="en-US" sz="1100" dirty="0"/>
              <a:t> 439 - Hawaii (</a:t>
            </a:r>
            <a:r>
              <a:rPr lang="en-US" sz="1100" dirty="0">
                <a:solidFill>
                  <a:srgbClr val="FF0000"/>
                </a:solidFill>
              </a:rPr>
              <a:t>$28,200,</a:t>
            </a:r>
            <a:r>
              <a:rPr lang="en-US" sz="1100" dirty="0"/>
              <a:t> $17,720)</a:t>
            </a:r>
          </a:p>
          <a:p>
            <a:pPr marL="170260" indent="-170260" defTabSz="685800">
              <a:lnSpc>
                <a:spcPct val="90000"/>
              </a:lnSpc>
              <a:tabLst>
                <a:tab pos="5529263" algn="r"/>
              </a:tabLst>
            </a:pPr>
            <a:r>
              <a:rPr lang="en-US" sz="1100" dirty="0"/>
              <a:t>2008</a:t>
            </a:r>
          </a:p>
          <a:p>
            <a:pPr marL="340519" lvl="1" indent="-84535" defTabSz="685800">
              <a:lnSpc>
                <a:spcPct val="90000"/>
              </a:lnSpc>
              <a:tabLst>
                <a:tab pos="5529263" algn="r"/>
              </a:tabLst>
            </a:pPr>
            <a:r>
              <a:rPr lang="en-US" sz="1100" dirty="0"/>
              <a:t>361 - Taipei (</a:t>
            </a:r>
            <a:r>
              <a:rPr lang="en-US" sz="1100" dirty="0">
                <a:solidFill>
                  <a:srgbClr val="FF0000"/>
                </a:solidFill>
              </a:rPr>
              <a:t>$126,352, -$24,636</a:t>
            </a:r>
            <a:r>
              <a:rPr lang="en-US" sz="1100" dirty="0"/>
              <a:t>)</a:t>
            </a:r>
          </a:p>
          <a:p>
            <a:pPr marL="340519" lvl="1" indent="-84535" defTabSz="685800">
              <a:lnSpc>
                <a:spcPct val="90000"/>
              </a:lnSpc>
              <a:tabLst>
                <a:tab pos="5529263" algn="r"/>
              </a:tabLst>
            </a:pPr>
            <a:r>
              <a:rPr lang="en-US" sz="1100" dirty="0"/>
              <a:t>402 - Jacksonville ($1,850, $39,459)</a:t>
            </a:r>
          </a:p>
          <a:p>
            <a:pPr marL="340519" lvl="1" indent="-84535" defTabSz="685800">
              <a:lnSpc>
                <a:spcPct val="90000"/>
              </a:lnSpc>
              <a:tabLst>
                <a:tab pos="5529263" algn="r"/>
              </a:tabLst>
            </a:pPr>
            <a:r>
              <a:rPr lang="en-US" sz="1100" dirty="0"/>
              <a:t>379 – Hawaii (</a:t>
            </a:r>
            <a:r>
              <a:rPr lang="en-US" sz="1100" dirty="0">
                <a:solidFill>
                  <a:srgbClr val="FF0000"/>
                </a:solidFill>
              </a:rPr>
              <a:t>$13,343, </a:t>
            </a:r>
            <a:r>
              <a:rPr lang="en-US" sz="1100" dirty="0"/>
              <a:t>$8,557)</a:t>
            </a:r>
          </a:p>
        </p:txBody>
      </p:sp>
      <p:sp>
        <p:nvSpPr>
          <p:cNvPr id="8200" name="Rectangle 4"/>
          <p:cNvSpPr>
            <a:spLocks noGrp="1" noChangeArrowheads="1"/>
          </p:cNvSpPr>
          <p:nvPr>
            <p:ph type="body" sz="half" idx="4294967295"/>
          </p:nvPr>
        </p:nvSpPr>
        <p:spPr>
          <a:xfrm>
            <a:off x="4355580" y="1083994"/>
            <a:ext cx="3124201" cy="4970561"/>
          </a:xfrm>
        </p:spPr>
        <p:txBody>
          <a:bodyPr vert="horz" wrap="square" lIns="69056" tIns="34529" rIns="69056" bIns="34529" numCol="1" anchor="t" anchorCtr="0" compatLnSpc="1">
            <a:prstTxWarp prst="textNoShape">
              <a:avLst/>
            </a:prstTxWarp>
          </a:bodyPr>
          <a:lstStyle/>
          <a:p>
            <a:pPr marL="137160" indent="-170260" defTabSz="685800">
              <a:spcBef>
                <a:spcPts val="0"/>
              </a:spcBef>
              <a:tabLst>
                <a:tab pos="5529263" algn="r"/>
              </a:tabLst>
            </a:pPr>
            <a:r>
              <a:rPr lang="en-US" sz="1200" dirty="0"/>
              <a:t>2009</a:t>
            </a:r>
          </a:p>
          <a:p>
            <a:pPr marL="340519" lvl="1" indent="-84535" defTabSz="685800">
              <a:lnSpc>
                <a:spcPct val="90000"/>
              </a:lnSpc>
              <a:tabLst>
                <a:tab pos="5529263" algn="r"/>
              </a:tabLst>
            </a:pPr>
            <a:r>
              <a:rPr lang="en-US" sz="1200" dirty="0"/>
              <a:t>355 – LA ($4,724, $9,835)</a:t>
            </a:r>
          </a:p>
          <a:p>
            <a:pPr marL="340519" lvl="1" indent="-84535" defTabSz="685800">
              <a:lnSpc>
                <a:spcPct val="90000"/>
              </a:lnSpc>
              <a:tabLst>
                <a:tab pos="5529263" algn="r"/>
              </a:tabLst>
            </a:pPr>
            <a:r>
              <a:rPr lang="en-US" sz="1200" dirty="0"/>
              <a:t>344 – Montreal ($8,676, $29,948)</a:t>
            </a:r>
          </a:p>
          <a:p>
            <a:pPr marL="340519" lvl="1" indent="-84535" defTabSz="685800">
              <a:lnSpc>
                <a:spcPct val="90000"/>
              </a:lnSpc>
              <a:tabLst>
                <a:tab pos="5529263" algn="r"/>
              </a:tabLst>
            </a:pPr>
            <a:r>
              <a:rPr lang="en-US" sz="1200" dirty="0"/>
              <a:t>500 – Hawaii ($16,793, $17,330)</a:t>
            </a:r>
          </a:p>
          <a:p>
            <a:pPr marL="137160" indent="-170260" defTabSz="685800">
              <a:spcBef>
                <a:spcPts val="0"/>
              </a:spcBef>
              <a:tabLst>
                <a:tab pos="5529263" algn="r"/>
              </a:tabLst>
            </a:pPr>
            <a:r>
              <a:rPr lang="en-US" sz="1200" dirty="0"/>
              <a:t>2010</a:t>
            </a:r>
          </a:p>
          <a:p>
            <a:pPr marL="437198" lvl="2" indent="-130969" defTabSz="685800">
              <a:spcBef>
                <a:spcPts val="0"/>
              </a:spcBef>
              <a:tabLst>
                <a:tab pos="5529263" algn="r"/>
              </a:tabLst>
            </a:pPr>
            <a:r>
              <a:rPr lang="en-US" sz="1200" dirty="0"/>
              <a:t>428 – LA ($9,000, $33,307)</a:t>
            </a:r>
          </a:p>
          <a:p>
            <a:pPr marL="437198" lvl="2" indent="-130969" defTabSz="685800">
              <a:spcBef>
                <a:spcPts val="0"/>
              </a:spcBef>
              <a:tabLst>
                <a:tab pos="5529263" algn="r"/>
              </a:tabLst>
            </a:pPr>
            <a:r>
              <a:rPr lang="en-US" sz="1200" dirty="0"/>
              <a:t>426 - Beijing ($0)</a:t>
            </a:r>
          </a:p>
          <a:p>
            <a:pPr marL="437198" lvl="2" indent="-130969" defTabSz="685800">
              <a:spcBef>
                <a:spcPts val="0"/>
              </a:spcBef>
              <a:tabLst>
                <a:tab pos="5529263" algn="r"/>
              </a:tabLst>
            </a:pPr>
            <a:r>
              <a:rPr lang="en-US" sz="1200" dirty="0"/>
              <a:t>384 – Hawaii ($1,161,  $316)</a:t>
            </a:r>
          </a:p>
          <a:p>
            <a:pPr marL="137160" indent="-170260" defTabSz="685800">
              <a:spcBef>
                <a:spcPts val="0"/>
              </a:spcBef>
              <a:tabLst>
                <a:tab pos="5529263" algn="r"/>
              </a:tabLst>
            </a:pPr>
            <a:r>
              <a:rPr lang="en-US" sz="1200" dirty="0"/>
              <a:t>2011</a:t>
            </a:r>
          </a:p>
          <a:p>
            <a:pPr marL="437198" lvl="2" indent="-130969" defTabSz="685800">
              <a:spcBef>
                <a:spcPts val="0"/>
              </a:spcBef>
              <a:tabLst>
                <a:tab pos="5529263" algn="r"/>
              </a:tabLst>
            </a:pPr>
            <a:r>
              <a:rPr lang="en-US" sz="1200" dirty="0"/>
              <a:t>410 – LA ($13,378, $</a:t>
            </a:r>
            <a:r>
              <a:rPr lang="en-US" altLang="en-US" sz="1200" dirty="0"/>
              <a:t> 30,810</a:t>
            </a:r>
            <a:r>
              <a:rPr lang="en-US" sz="1200" dirty="0"/>
              <a:t>)</a:t>
            </a:r>
          </a:p>
          <a:p>
            <a:pPr marL="437198" lvl="2" indent="-130969" defTabSz="685800">
              <a:spcBef>
                <a:spcPts val="0"/>
              </a:spcBef>
              <a:tabLst>
                <a:tab pos="5529263" algn="r"/>
              </a:tabLst>
            </a:pPr>
            <a:r>
              <a:rPr lang="en-US" sz="1200" dirty="0"/>
              <a:t>351 – Indian Wells (</a:t>
            </a:r>
            <a:r>
              <a:rPr lang="en-US" sz="1200" dirty="0">
                <a:solidFill>
                  <a:srgbClr val="FF0000"/>
                </a:solidFill>
              </a:rPr>
              <a:t>$9,128,</a:t>
            </a:r>
            <a:r>
              <a:rPr lang="en-US" sz="1200" dirty="0"/>
              <a:t> $20,536)</a:t>
            </a:r>
          </a:p>
          <a:p>
            <a:pPr marL="437198" lvl="2" indent="-130969" defTabSz="685800">
              <a:spcBef>
                <a:spcPts val="0"/>
              </a:spcBef>
              <a:tabLst>
                <a:tab pos="5529263" algn="r"/>
              </a:tabLst>
            </a:pPr>
            <a:r>
              <a:rPr lang="en-US" sz="1200" dirty="0"/>
              <a:t>313 – Okinawa (</a:t>
            </a:r>
            <a:r>
              <a:rPr lang="en-US" sz="1200" dirty="0">
                <a:solidFill>
                  <a:srgbClr val="FF0000"/>
                </a:solidFill>
              </a:rPr>
              <a:t>$22,669, </a:t>
            </a:r>
            <a:r>
              <a:rPr lang="en-US" sz="1200" dirty="0"/>
              <a:t>$0)</a:t>
            </a:r>
          </a:p>
          <a:p>
            <a:pPr marL="137160" indent="-170260" defTabSz="685800">
              <a:spcBef>
                <a:spcPts val="0"/>
              </a:spcBef>
              <a:tabLst>
                <a:tab pos="5529263" algn="r"/>
              </a:tabLst>
            </a:pPr>
            <a:r>
              <a:rPr lang="en-US" sz="1200" dirty="0"/>
              <a:t>2012</a:t>
            </a:r>
          </a:p>
          <a:p>
            <a:pPr marL="437198" lvl="2" indent="-130969" defTabSz="685800">
              <a:spcBef>
                <a:spcPts val="0"/>
              </a:spcBef>
              <a:tabLst>
                <a:tab pos="5529263" algn="r"/>
              </a:tabLst>
            </a:pPr>
            <a:r>
              <a:rPr lang="en-US" sz="1200" dirty="0"/>
              <a:t>359 – Jacksonville ($16,398, $30,932)</a:t>
            </a:r>
          </a:p>
          <a:p>
            <a:pPr marL="437198" lvl="2" indent="-130969" defTabSz="685800">
              <a:spcBef>
                <a:spcPts val="0"/>
              </a:spcBef>
              <a:tabLst>
                <a:tab pos="5529263" algn="r"/>
              </a:tabLst>
            </a:pPr>
            <a:r>
              <a:rPr lang="en-US" sz="1200" dirty="0"/>
              <a:t>335 – Atlanta (</a:t>
            </a:r>
            <a:r>
              <a:rPr lang="en-US" sz="1200" dirty="0">
                <a:solidFill>
                  <a:srgbClr val="FF0000"/>
                </a:solidFill>
              </a:rPr>
              <a:t>$680,</a:t>
            </a:r>
            <a:r>
              <a:rPr lang="en-US" sz="1200" dirty="0"/>
              <a:t> </a:t>
            </a:r>
            <a:r>
              <a:rPr lang="en-US" sz="1200" dirty="0">
                <a:solidFill>
                  <a:srgbClr val="FF0000"/>
                </a:solidFill>
              </a:rPr>
              <a:t> $100.35</a:t>
            </a:r>
            <a:r>
              <a:rPr lang="en-US" sz="1200" dirty="0"/>
              <a:t>)</a:t>
            </a:r>
          </a:p>
          <a:p>
            <a:pPr marL="437198" lvl="2" indent="-130969" defTabSz="685800">
              <a:spcBef>
                <a:spcPts val="0"/>
              </a:spcBef>
              <a:tabLst>
                <a:tab pos="5529263" algn="r"/>
              </a:tabLst>
            </a:pPr>
            <a:r>
              <a:rPr lang="en-US" sz="1200" dirty="0"/>
              <a:t>314 – Indian Wells (-</a:t>
            </a:r>
            <a:r>
              <a:rPr lang="en-US" sz="1200" dirty="0">
                <a:solidFill>
                  <a:srgbClr val="FF0000"/>
                </a:solidFill>
              </a:rPr>
              <a:t>$7,665, </a:t>
            </a:r>
            <a:r>
              <a:rPr lang="en-US" sz="1200" dirty="0"/>
              <a:t>$15,480) </a:t>
            </a:r>
          </a:p>
          <a:p>
            <a:pPr marL="137160" indent="-130969" defTabSz="685800">
              <a:spcBef>
                <a:spcPts val="0"/>
              </a:spcBef>
              <a:tabLst>
                <a:tab pos="5529263" algn="r"/>
              </a:tabLst>
            </a:pPr>
            <a:r>
              <a:rPr lang="en-US" sz="1200" dirty="0"/>
              <a:t>2013</a:t>
            </a:r>
          </a:p>
          <a:p>
            <a:pPr marL="437198" lvl="2" indent="-130969" defTabSz="685800">
              <a:spcBef>
                <a:spcPts val="0"/>
              </a:spcBef>
              <a:tabLst>
                <a:tab pos="5529263" algn="r"/>
              </a:tabLst>
            </a:pPr>
            <a:r>
              <a:rPr lang="en-US" sz="1200" dirty="0"/>
              <a:t>356 – Vancouver (-</a:t>
            </a:r>
            <a:r>
              <a:rPr lang="en-US" sz="1200" dirty="0">
                <a:solidFill>
                  <a:srgbClr val="FF0000"/>
                </a:solidFill>
              </a:rPr>
              <a:t>$15,259, </a:t>
            </a:r>
            <a:r>
              <a:rPr lang="en-US" sz="1200" dirty="0"/>
              <a:t> -</a:t>
            </a:r>
            <a:r>
              <a:rPr lang="en-US" sz="1200" dirty="0">
                <a:solidFill>
                  <a:srgbClr val="FF0000"/>
                </a:solidFill>
              </a:rPr>
              <a:t>$5,857</a:t>
            </a:r>
            <a:r>
              <a:rPr lang="en-US" sz="1200" dirty="0"/>
              <a:t>)</a:t>
            </a:r>
          </a:p>
          <a:p>
            <a:pPr marL="437198" lvl="2" indent="-130969" defTabSz="685800">
              <a:spcBef>
                <a:spcPts val="0"/>
              </a:spcBef>
              <a:tabLst>
                <a:tab pos="5529263" algn="r"/>
              </a:tabLst>
            </a:pPr>
            <a:r>
              <a:rPr lang="en-US" sz="1200" dirty="0"/>
              <a:t>337 – Hawaii      (-</a:t>
            </a:r>
            <a:r>
              <a:rPr lang="en-US" sz="1200" dirty="0">
                <a:solidFill>
                  <a:srgbClr val="FF0000"/>
                </a:solidFill>
              </a:rPr>
              <a:t>$10,533, -$12,227</a:t>
            </a:r>
            <a:r>
              <a:rPr lang="en-US" sz="1200" dirty="0"/>
              <a:t>)</a:t>
            </a:r>
          </a:p>
          <a:p>
            <a:pPr marL="437198" lvl="2" indent="-130969" defTabSz="685800">
              <a:spcBef>
                <a:spcPts val="0"/>
              </a:spcBef>
              <a:tabLst>
                <a:tab pos="5529263" algn="r"/>
              </a:tabLst>
            </a:pPr>
            <a:r>
              <a:rPr lang="en-US" sz="1200" dirty="0"/>
              <a:t>279 – Nanjing     ($0, </a:t>
            </a:r>
            <a:r>
              <a:rPr lang="en-US" sz="1200" dirty="0">
                <a:solidFill>
                  <a:srgbClr val="FF0000"/>
                </a:solidFill>
              </a:rPr>
              <a:t>$7,475</a:t>
            </a:r>
            <a:r>
              <a:rPr lang="en-US" sz="1200" dirty="0"/>
              <a:t>) </a:t>
            </a:r>
          </a:p>
          <a:p>
            <a:pPr marL="137160" indent="-170260" defTabSz="685800">
              <a:spcBef>
                <a:spcPts val="0"/>
              </a:spcBef>
              <a:tabLst>
                <a:tab pos="5529263" algn="r"/>
              </a:tabLst>
            </a:pPr>
            <a:r>
              <a:rPr lang="en-US" sz="1200" dirty="0"/>
              <a:t>2014</a:t>
            </a:r>
          </a:p>
          <a:p>
            <a:pPr marL="437198" lvl="2" indent="-84535" defTabSz="685800">
              <a:spcBef>
                <a:spcPts val="0"/>
              </a:spcBef>
              <a:tabLst>
                <a:tab pos="5529263" algn="r"/>
              </a:tabLst>
            </a:pPr>
            <a:r>
              <a:rPr lang="en-US" sz="1200" dirty="0"/>
              <a:t>426 – LA (-</a:t>
            </a:r>
            <a:r>
              <a:rPr lang="en-US" sz="1200" dirty="0">
                <a:solidFill>
                  <a:srgbClr val="FF0000"/>
                </a:solidFill>
              </a:rPr>
              <a:t>$</a:t>
            </a:r>
            <a:r>
              <a:rPr lang="en-US" sz="1200" dirty="0">
                <a:solidFill>
                  <a:srgbClr val="FF0000"/>
                </a:solidFill>
                <a:ea typeface="MS PGothic" pitchFamily="34" charset="-128"/>
              </a:rPr>
              <a:t>9,313, -</a:t>
            </a:r>
            <a:r>
              <a:rPr lang="en-US" sz="1200" dirty="0">
                <a:solidFill>
                  <a:srgbClr val="FF0000"/>
                </a:solidFill>
              </a:rPr>
              <a:t>$</a:t>
            </a:r>
            <a:r>
              <a:rPr lang="en-US" sz="1200" dirty="0">
                <a:solidFill>
                  <a:srgbClr val="FF0000"/>
                </a:solidFill>
                <a:ea typeface="MS PGothic" pitchFamily="34" charset="-128"/>
              </a:rPr>
              <a:t>2,082</a:t>
            </a:r>
            <a:r>
              <a:rPr lang="en-US" sz="1200" dirty="0">
                <a:solidFill>
                  <a:schemeClr val="tx1"/>
                </a:solidFill>
                <a:ea typeface="MS PGothic" pitchFamily="34" charset="-128"/>
              </a:rPr>
              <a:t>)</a:t>
            </a:r>
            <a:endParaRPr lang="en-US" sz="1200" dirty="0">
              <a:solidFill>
                <a:schemeClr val="tx1"/>
              </a:solidFill>
            </a:endParaRPr>
          </a:p>
          <a:p>
            <a:pPr marL="437198" lvl="2" indent="-84535" defTabSz="685800">
              <a:spcBef>
                <a:spcPts val="0"/>
              </a:spcBef>
              <a:tabLst>
                <a:tab pos="5529263" algn="r"/>
              </a:tabLst>
            </a:pPr>
            <a:r>
              <a:rPr lang="en-US" sz="1200" dirty="0"/>
              <a:t>337 – Waikoloa (</a:t>
            </a:r>
            <a:r>
              <a:rPr lang="en-US" sz="1200" dirty="0">
                <a:solidFill>
                  <a:schemeClr val="tx1"/>
                </a:solidFill>
              </a:rPr>
              <a:t>$8,940, </a:t>
            </a:r>
            <a:r>
              <a:rPr lang="en-US" sz="1200" dirty="0">
                <a:solidFill>
                  <a:schemeClr val="tx1"/>
                </a:solidFill>
                <a:ea typeface="MS PGothic" pitchFamily="34" charset="-128"/>
              </a:rPr>
              <a:t>$13,949</a:t>
            </a:r>
            <a:r>
              <a:rPr lang="en-US" sz="1200" dirty="0"/>
              <a:t>)</a:t>
            </a:r>
          </a:p>
          <a:p>
            <a:pPr marL="437198" lvl="2" indent="-84535" defTabSz="685800">
              <a:spcBef>
                <a:spcPts val="0"/>
              </a:spcBef>
              <a:tabLst>
                <a:tab pos="5529263" algn="r"/>
              </a:tabLst>
            </a:pPr>
            <a:r>
              <a:rPr lang="en-US" sz="1200" dirty="0"/>
              <a:t>341 – Athens (-</a:t>
            </a:r>
            <a:r>
              <a:rPr lang="en-US" sz="1200" dirty="0">
                <a:solidFill>
                  <a:srgbClr val="FF0000"/>
                </a:solidFill>
              </a:rPr>
              <a:t>$63,050, </a:t>
            </a:r>
            <a:r>
              <a:rPr lang="en-US" sz="1200" dirty="0"/>
              <a:t>$1,099)</a:t>
            </a:r>
          </a:p>
          <a:p>
            <a:pPr marL="386954" lvl="1" indent="-130969" defTabSz="685800">
              <a:lnSpc>
                <a:spcPct val="90000"/>
              </a:lnSpc>
              <a:tabLst>
                <a:tab pos="5529263" algn="r"/>
              </a:tabLst>
            </a:pPr>
            <a:endParaRPr lang="en-US" sz="1600" dirty="0"/>
          </a:p>
        </p:txBody>
      </p:sp>
      <p:sp>
        <p:nvSpPr>
          <p:cNvPr id="8201" name="Rectangle 5"/>
          <p:cNvSpPr>
            <a:spLocks noChangeArrowheads="1"/>
          </p:cNvSpPr>
          <p:nvPr/>
        </p:nvSpPr>
        <p:spPr bwMode="auto">
          <a:xfrm>
            <a:off x="9304736" y="723900"/>
            <a:ext cx="184731" cy="196208"/>
          </a:xfrm>
          <a:prstGeom prst="rect">
            <a:avLst/>
          </a:prstGeom>
          <a:noFill/>
          <a:ln w="12700">
            <a:noFill/>
            <a:miter lim="800000"/>
            <a:headEnd type="none" w="sm" len="sm"/>
            <a:tailEnd type="none" w="sm" len="sm"/>
          </a:ln>
        </p:spPr>
        <p:txBody>
          <a:bodyPr wrap="none">
            <a:spAutoFit/>
          </a:bodyPr>
          <a:lstStyle/>
          <a:p>
            <a:pPr defTabSz="685800">
              <a:defRPr/>
            </a:pPr>
            <a:endParaRPr lang="en-US" sz="675" b="1">
              <a:solidFill>
                <a:srgbClr val="000000"/>
              </a:solidFill>
              <a:ea typeface="MS PGothic" pitchFamily="34" charset="-128"/>
            </a:endParaRPr>
          </a:p>
        </p:txBody>
      </p:sp>
      <p:sp>
        <p:nvSpPr>
          <p:cNvPr id="10" name="Rectangle 3">
            <a:extLst>
              <a:ext uri="{FF2B5EF4-FFF2-40B4-BE49-F238E27FC236}">
                <a16:creationId xmlns:a16="http://schemas.microsoft.com/office/drawing/2014/main" id="{6B3354A2-7215-4CFB-9EC3-1814DB1BE0C4}"/>
              </a:ext>
            </a:extLst>
          </p:cNvPr>
          <p:cNvSpPr txBox="1">
            <a:spLocks noChangeArrowheads="1"/>
          </p:cNvSpPr>
          <p:nvPr/>
        </p:nvSpPr>
        <p:spPr bwMode="auto">
          <a:xfrm>
            <a:off x="7086601" y="1187613"/>
            <a:ext cx="3276599" cy="4763325"/>
          </a:xfrm>
          <a:prstGeom prst="rect">
            <a:avLst/>
          </a:prstGeom>
          <a:noFill/>
          <a:ln w="9525">
            <a:noFill/>
            <a:round/>
            <a:headEnd/>
            <a:tailEnd/>
          </a:ln>
        </p:spPr>
        <p:txBody>
          <a:bodyPr vert="horz" wrap="square" lIns="69056" tIns="34529" rIns="69056" bIns="34529" numCol="1" anchor="t" anchorCtr="0" compatLnSpc="1">
            <a:prstTxWarp prst="textNoShape">
              <a:avLst/>
            </a:prstTxWarp>
            <a:spAutoFit/>
          </a:bodyPr>
          <a:lstStyle>
            <a:lvl1pPr marL="342900" indent="-342900" algn="l" defTabSz="449263" rtl="0" eaLnBrk="0" fontAlgn="base" hangingPunct="0">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0" fontAlgn="base" hangingPunct="0">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0" fontAlgn="base" hangingPunct="0">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0" fontAlgn="base" hangingPunct="0">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0481" indent="-84535" defTabSz="685800" eaLnBrk="1" hangingPunct="1">
              <a:lnSpc>
                <a:spcPct val="90000"/>
              </a:lnSpc>
              <a:tabLst>
                <a:tab pos="5529263" algn="r"/>
              </a:tabLst>
              <a:defRPr/>
            </a:pPr>
            <a:r>
              <a:rPr lang="en-US" sz="1200" kern="0" dirty="0">
                <a:latin typeface="Times New Roman"/>
                <a:ea typeface="MS Gothic"/>
              </a:rPr>
              <a:t>2015</a:t>
            </a:r>
          </a:p>
          <a:p>
            <a:pPr marL="340519" lvl="1" indent="-84535" defTabSz="685800" eaLnBrk="1" hangingPunct="1">
              <a:lnSpc>
                <a:spcPct val="90000"/>
              </a:lnSpc>
              <a:tabLst>
                <a:tab pos="5529263" algn="r"/>
              </a:tabLst>
              <a:defRPr/>
            </a:pPr>
            <a:r>
              <a:rPr lang="en-US" sz="1200" kern="0" dirty="0">
                <a:latin typeface="Times New Roman"/>
                <a:ea typeface="MS Gothic"/>
              </a:rPr>
              <a:t>665 – Atlanta ($</a:t>
            </a:r>
            <a:r>
              <a:rPr lang="en-US" sz="1200" b="1" kern="0" dirty="0">
                <a:latin typeface="Times New Roman"/>
                <a:ea typeface="MS PGothic" pitchFamily="34" charset="-128"/>
              </a:rPr>
              <a:t>190,625,  $0</a:t>
            </a:r>
            <a:r>
              <a:rPr lang="en-US" sz="1200" kern="0" dirty="0">
                <a:latin typeface="Times New Roman"/>
                <a:ea typeface="MS Gothic"/>
              </a:rPr>
              <a:t>)</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357 – Vancouver ($6,323, $14,667)</a:t>
            </a:r>
          </a:p>
          <a:p>
            <a:pPr marL="340519" lvl="1" indent="-84535" defTabSz="685800" eaLnBrk="1" hangingPunct="1">
              <a:lnSpc>
                <a:spcPct val="90000"/>
              </a:lnSpc>
              <a:tabLst>
                <a:tab pos="5529263" algn="r"/>
              </a:tabLst>
              <a:defRPr/>
            </a:pPr>
            <a:r>
              <a:rPr lang="en-US" sz="1200" kern="0" dirty="0">
                <a:latin typeface="Times New Roman"/>
                <a:ea typeface="MS Gothic"/>
              </a:rPr>
              <a:t>329 – Bangkok (-</a:t>
            </a:r>
            <a:r>
              <a:rPr lang="en-US" sz="1200" kern="0" dirty="0">
                <a:solidFill>
                  <a:srgbClr val="C00000"/>
                </a:solidFill>
                <a:latin typeface="Times New Roman"/>
                <a:ea typeface="MS Gothic"/>
              </a:rPr>
              <a:t>$3,147, </a:t>
            </a:r>
            <a:r>
              <a:rPr lang="en-US" sz="1200" kern="0" dirty="0">
                <a:latin typeface="Times New Roman"/>
                <a:ea typeface="MS Gothic"/>
              </a:rPr>
              <a:t>$18,102)</a:t>
            </a:r>
          </a:p>
          <a:p>
            <a:pPr marL="40481" indent="-84535" defTabSz="685800" eaLnBrk="1" hangingPunct="1">
              <a:lnSpc>
                <a:spcPct val="90000"/>
              </a:lnSpc>
              <a:tabLst>
                <a:tab pos="5529263" algn="r"/>
              </a:tabLst>
              <a:defRPr/>
            </a:pPr>
            <a:r>
              <a:rPr lang="en-US" sz="1200" kern="0" dirty="0">
                <a:latin typeface="Times New Roman"/>
                <a:ea typeface="MS Gothic"/>
              </a:rPr>
              <a:t>2016</a:t>
            </a:r>
          </a:p>
          <a:p>
            <a:pPr marL="340519" lvl="1" indent="-84535" defTabSz="685800" eaLnBrk="1" hangingPunct="1">
              <a:lnSpc>
                <a:spcPct val="90000"/>
              </a:lnSpc>
              <a:tabLst>
                <a:tab pos="5529263" algn="r"/>
              </a:tabLst>
              <a:defRPr/>
            </a:pPr>
            <a:r>
              <a:rPr lang="en-US" sz="1200" kern="0" dirty="0">
                <a:latin typeface="Times New Roman"/>
                <a:ea typeface="MS Gothic"/>
              </a:rPr>
              <a:t>698 – Atlanta </a:t>
            </a:r>
            <a:r>
              <a:rPr lang="en-US" sz="1200" kern="0" dirty="0">
                <a:solidFill>
                  <a:srgbClr val="C00000"/>
                </a:solidFill>
                <a:latin typeface="Times New Roman"/>
                <a:ea typeface="MS Gothic"/>
              </a:rPr>
              <a:t>(-$33,625, </a:t>
            </a:r>
            <a:r>
              <a:rPr lang="en-US" sz="1200" kern="0" dirty="0">
                <a:latin typeface="Times New Roman"/>
                <a:ea typeface="MS Gothic"/>
              </a:rPr>
              <a:t>$0)</a:t>
            </a:r>
            <a:r>
              <a:rPr lang="en-US" sz="1200" kern="0" baseline="30000" dirty="0">
                <a:latin typeface="Times New Roman"/>
                <a:ea typeface="MS Gothic"/>
              </a:rPr>
              <a:t>1</a:t>
            </a:r>
          </a:p>
          <a:p>
            <a:pPr marL="340519" lvl="1" indent="-84535" defTabSz="685800" eaLnBrk="1" hangingPunct="1">
              <a:lnSpc>
                <a:spcPct val="90000"/>
              </a:lnSpc>
              <a:tabLst>
                <a:tab pos="5529263" algn="r"/>
              </a:tabLst>
              <a:defRPr/>
            </a:pPr>
            <a:r>
              <a:rPr lang="en-US" sz="1200" kern="0" dirty="0">
                <a:latin typeface="Times New Roman"/>
                <a:ea typeface="MS Gothic"/>
              </a:rPr>
              <a:t>324 – Waikoloa (-</a:t>
            </a:r>
            <a:r>
              <a:rPr lang="en-US" sz="1200" kern="0" dirty="0">
                <a:solidFill>
                  <a:srgbClr val="C00000"/>
                </a:solidFill>
                <a:latin typeface="Times New Roman"/>
                <a:ea typeface="MS Gothic"/>
              </a:rPr>
              <a:t>$22,740,  </a:t>
            </a:r>
            <a:r>
              <a:rPr lang="en-US" sz="1200" kern="0" dirty="0">
                <a:latin typeface="Times New Roman"/>
                <a:ea typeface="MS Gothic"/>
              </a:rPr>
              <a:t>$14,253)</a:t>
            </a:r>
          </a:p>
          <a:p>
            <a:pPr marL="340519" lvl="1" indent="-84535" defTabSz="685800" eaLnBrk="1" hangingPunct="1">
              <a:lnSpc>
                <a:spcPct val="90000"/>
              </a:lnSpc>
              <a:tabLst>
                <a:tab pos="5529263" algn="r"/>
              </a:tabLst>
              <a:defRPr/>
            </a:pPr>
            <a:r>
              <a:rPr lang="en-US" sz="1200" kern="0" dirty="0">
                <a:latin typeface="Times New Roman"/>
                <a:ea typeface="MS Gothic"/>
              </a:rPr>
              <a:t>267 – Warsaw ($1,025, -</a:t>
            </a:r>
            <a:r>
              <a:rPr lang="en-US" sz="1200" kern="0" dirty="0">
                <a:solidFill>
                  <a:srgbClr val="C00000"/>
                </a:solidFill>
                <a:latin typeface="Times New Roman"/>
                <a:ea typeface="MS Gothic"/>
              </a:rPr>
              <a:t>$7,874</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200" kern="0" dirty="0">
                <a:latin typeface="Times New Roman"/>
                <a:ea typeface="MS Gothic"/>
              </a:rPr>
              <a:t>2017</a:t>
            </a:r>
          </a:p>
          <a:p>
            <a:pPr marL="340519" lvl="1" indent="-84535" defTabSz="685800" eaLnBrk="1" hangingPunct="1">
              <a:lnSpc>
                <a:spcPct val="90000"/>
              </a:lnSpc>
              <a:tabLst>
                <a:tab pos="5529263" algn="r"/>
              </a:tabLst>
              <a:defRPr/>
            </a:pPr>
            <a:r>
              <a:rPr lang="en-US" sz="1200" kern="0" dirty="0">
                <a:latin typeface="Times New Roman"/>
                <a:ea typeface="MS Gothic"/>
              </a:rPr>
              <a:t>317 – Atlanta (-</a:t>
            </a:r>
            <a:r>
              <a:rPr lang="en-US" sz="1200" b="1" kern="0" dirty="0">
                <a:solidFill>
                  <a:srgbClr val="C00000"/>
                </a:solidFill>
                <a:latin typeface="Times New Roman"/>
                <a:ea typeface="Tahoma" panose="020B0604030504040204" pitchFamily="34" charset="0"/>
                <a:cs typeface="Tahoma" panose="020B0604030504040204" pitchFamily="34" charset="0"/>
              </a:rPr>
              <a:t>$8,268, </a:t>
            </a:r>
            <a:r>
              <a:rPr lang="en-US" sz="1200" kern="0" dirty="0">
                <a:latin typeface="Times New Roman"/>
                <a:ea typeface="MS Gothic"/>
              </a:rPr>
              <a:t>-</a:t>
            </a:r>
            <a:r>
              <a:rPr lang="en-US" sz="1200" b="1" dirty="0">
                <a:solidFill>
                  <a:srgbClr val="C00000"/>
                </a:solidFill>
                <a:latin typeface="Times New Roman"/>
                <a:ea typeface="Tahoma" panose="020B0604030504040204" pitchFamily="34" charset="0"/>
                <a:cs typeface="Tahoma" panose="020B0604030504040204" pitchFamily="34" charset="0"/>
              </a:rPr>
              <a:t>$733.50</a:t>
            </a:r>
            <a:r>
              <a:rPr lang="en-US" sz="1200" kern="0" dirty="0">
                <a:latin typeface="Times New Roman"/>
                <a:ea typeface="MS Gothic"/>
              </a:rPr>
              <a:t>)</a:t>
            </a:r>
            <a:endParaRPr lang="en-US" sz="1200" kern="0" baseline="30000" dirty="0">
              <a:latin typeface="Times New Roman"/>
              <a:ea typeface="MS Gothic"/>
            </a:endParaRPr>
          </a:p>
          <a:p>
            <a:pPr marL="340519" lvl="1" indent="-84535" defTabSz="685800" eaLnBrk="1" hangingPunct="1">
              <a:lnSpc>
                <a:spcPct val="90000"/>
              </a:lnSpc>
              <a:tabLst>
                <a:tab pos="5529263" algn="r"/>
              </a:tabLst>
              <a:defRPr/>
            </a:pPr>
            <a:r>
              <a:rPr lang="en-US" sz="1200" kern="0" dirty="0">
                <a:latin typeface="Times New Roman"/>
                <a:ea typeface="MS Gothic"/>
              </a:rPr>
              <a:t>215 – Daejeon ($26,050.00, $</a:t>
            </a:r>
            <a:r>
              <a:rPr lang="en-US" sz="1200" dirty="0">
                <a:latin typeface="Times New Roman"/>
                <a:ea typeface="MS Gothic"/>
              </a:rPr>
              <a:t>17,666.60</a:t>
            </a:r>
            <a:r>
              <a:rPr lang="en-US" sz="1200" kern="0" dirty="0">
                <a:latin typeface="Times New Roman"/>
                <a:ea typeface="MS Gothic"/>
              </a:rPr>
              <a:t>)</a:t>
            </a:r>
          </a:p>
          <a:p>
            <a:pPr marL="340519" lvl="1" indent="-84535" defTabSz="685800" eaLnBrk="1" hangingPunct="1">
              <a:lnSpc>
                <a:spcPct val="90000"/>
              </a:lnSpc>
              <a:tabLst>
                <a:tab pos="5529263" algn="r"/>
              </a:tabLst>
              <a:defRPr/>
            </a:pPr>
            <a:r>
              <a:rPr lang="en-US" sz="1200" kern="0" dirty="0">
                <a:latin typeface="Times New Roman"/>
                <a:ea typeface="MS Gothic"/>
              </a:rPr>
              <a:t>267 - Waikoloa (-</a:t>
            </a:r>
            <a:r>
              <a:rPr lang="en-US" sz="1200" b="1" kern="0" dirty="0">
                <a:solidFill>
                  <a:srgbClr val="C00000"/>
                </a:solidFill>
                <a:latin typeface="Times New Roman"/>
                <a:ea typeface="MS Gothic"/>
              </a:rPr>
              <a:t>$17,750</a:t>
            </a:r>
            <a:r>
              <a:rPr lang="en-US" sz="1200" kern="0" dirty="0">
                <a:solidFill>
                  <a:srgbClr val="FF0000"/>
                </a:solidFill>
                <a:latin typeface="Times New Roman"/>
                <a:ea typeface="MS Gothic"/>
              </a:rPr>
              <a:t>, -</a:t>
            </a:r>
            <a:r>
              <a:rPr lang="en-US" sz="1200" b="1" kern="0" dirty="0">
                <a:solidFill>
                  <a:srgbClr val="C00000"/>
                </a:solidFill>
                <a:latin typeface="Times New Roman"/>
                <a:ea typeface="MS Gothic"/>
              </a:rPr>
              <a:t>$</a:t>
            </a:r>
            <a:r>
              <a:rPr lang="en-US" sz="1200" b="1" dirty="0">
                <a:solidFill>
                  <a:srgbClr val="C00000"/>
                </a:solidFill>
                <a:latin typeface="Times New Roman"/>
                <a:ea typeface="MS Gothic"/>
              </a:rPr>
              <a:t>18,404.21</a:t>
            </a:r>
            <a:r>
              <a:rPr lang="en-US" sz="1200" kern="0" dirty="0">
                <a:latin typeface="Times New Roman"/>
                <a:ea typeface="MS Gothic"/>
              </a:rPr>
              <a:t>)</a:t>
            </a:r>
          </a:p>
          <a:p>
            <a:pPr marL="40481" indent="-84535" defTabSz="685800" eaLnBrk="1" hangingPunct="1">
              <a:lnSpc>
                <a:spcPct val="90000"/>
              </a:lnSpc>
              <a:tabLst>
                <a:tab pos="5529263" algn="r"/>
              </a:tabLst>
              <a:defRPr/>
            </a:pPr>
            <a:r>
              <a:rPr lang="en-US" sz="1400" i="1" kern="0" dirty="0">
                <a:latin typeface="Times New Roman"/>
                <a:ea typeface="MS Gothic"/>
              </a:rPr>
              <a:t>2018</a:t>
            </a:r>
          </a:p>
          <a:p>
            <a:pPr marL="340519" lvl="1" indent="-84535" defTabSz="685800" eaLnBrk="1" hangingPunct="1">
              <a:lnSpc>
                <a:spcPct val="90000"/>
              </a:lnSpc>
              <a:tabLst>
                <a:tab pos="5529263" algn="r"/>
              </a:tabLst>
              <a:defRPr/>
            </a:pPr>
            <a:r>
              <a:rPr lang="en-US" sz="1400" i="1" kern="0" dirty="0">
                <a:latin typeface="Times New Roman"/>
                <a:ea typeface="MS Gothic"/>
              </a:rPr>
              <a:t>312 – Irvine (-</a:t>
            </a:r>
            <a:r>
              <a:rPr lang="en-US" sz="1400" b="1" i="1" kern="0" dirty="0">
                <a:solidFill>
                  <a:srgbClr val="C00000"/>
                </a:solidFill>
                <a:latin typeface="Times New Roman"/>
                <a:ea typeface="MS Gothic"/>
              </a:rPr>
              <a:t>$12,380, -$</a:t>
            </a:r>
            <a:r>
              <a:rPr lang="en-US" sz="1400" b="1" kern="0" dirty="0">
                <a:solidFill>
                  <a:srgbClr val="C00000"/>
                </a:solidFill>
                <a:latin typeface="Times New Roman"/>
                <a:ea typeface="MS Gothic"/>
              </a:rPr>
              <a:t>10,435.36</a:t>
            </a:r>
            <a:r>
              <a:rPr lang="en-US" sz="1400" i="1" kern="0" dirty="0">
                <a:latin typeface="Times New Roman"/>
                <a:ea typeface="MS Gothic"/>
              </a:rPr>
              <a:t>)</a:t>
            </a:r>
          </a:p>
          <a:p>
            <a:pPr marL="340519" lvl="1" indent="-84535" defTabSz="685800" eaLnBrk="1" hangingPunct="1">
              <a:lnSpc>
                <a:spcPct val="90000"/>
              </a:lnSpc>
              <a:tabLst>
                <a:tab pos="5529263" algn="r"/>
              </a:tabLst>
              <a:defRPr/>
            </a:pPr>
            <a:r>
              <a:rPr lang="en-US" sz="1400" i="1" kern="0" dirty="0">
                <a:latin typeface="Times New Roman"/>
                <a:ea typeface="MS Gothic"/>
              </a:rPr>
              <a:t>271 – Warsaw ($</a:t>
            </a:r>
            <a:r>
              <a:rPr lang="en-US" sz="1400" kern="0" dirty="0">
                <a:latin typeface="Times New Roman"/>
                <a:ea typeface="MS Gothic"/>
              </a:rPr>
              <a:t>5,965.00, $13,661.10)</a:t>
            </a:r>
          </a:p>
          <a:p>
            <a:pPr marL="340519" lvl="1" indent="-84535" defTabSz="685800" eaLnBrk="1" hangingPunct="1">
              <a:lnSpc>
                <a:spcPct val="90000"/>
              </a:lnSpc>
              <a:tabLst>
                <a:tab pos="5529263" algn="r"/>
              </a:tabLst>
              <a:defRPr/>
            </a:pPr>
            <a:r>
              <a:rPr lang="en-US" sz="1400" kern="0" dirty="0">
                <a:latin typeface="Times New Roman"/>
                <a:ea typeface="MS Gothic"/>
              </a:rPr>
              <a:t>283-- Waikoloa (-</a:t>
            </a:r>
            <a:r>
              <a:rPr lang="en-US" sz="1400" b="1" kern="0" dirty="0">
                <a:solidFill>
                  <a:srgbClr val="C00000"/>
                </a:solidFill>
                <a:latin typeface="Times New Roman"/>
                <a:ea typeface="MS Gothic"/>
              </a:rPr>
              <a:t>$9,425</a:t>
            </a:r>
            <a:r>
              <a:rPr lang="en-US" sz="1400" kern="0" dirty="0">
                <a:latin typeface="Times New Roman"/>
                <a:ea typeface="MS Gothic"/>
              </a:rPr>
              <a:t>, -</a:t>
            </a:r>
            <a:r>
              <a:rPr lang="en-US" sz="1400" b="1" kern="0" dirty="0">
                <a:solidFill>
                  <a:srgbClr val="C00000"/>
                </a:solidFill>
                <a:latin typeface="Times New Roman"/>
                <a:ea typeface="MS Gothic"/>
              </a:rPr>
              <a:t>$18,419.07</a:t>
            </a:r>
            <a:r>
              <a:rPr lang="en-US" sz="1400" kern="0" dirty="0">
                <a:latin typeface="Times New Roman"/>
                <a:ea typeface="MS Gothic"/>
              </a:rPr>
              <a:t>)</a:t>
            </a:r>
          </a:p>
          <a:p>
            <a:pPr>
              <a:spcBef>
                <a:spcPts val="0"/>
              </a:spcBef>
              <a:defRPr/>
            </a:pPr>
            <a:r>
              <a:rPr lang="en-US" sz="1400" dirty="0">
                <a:latin typeface="Times New Roman"/>
                <a:ea typeface="MS Gothic"/>
              </a:rPr>
              <a:t>2019</a:t>
            </a:r>
          </a:p>
          <a:p>
            <a:pPr>
              <a:spcBef>
                <a:spcPts val="0"/>
              </a:spcBef>
              <a:defRPr/>
            </a:pPr>
            <a:r>
              <a:rPr lang="en-US" sz="1400" dirty="0">
                <a:latin typeface="Times New Roman"/>
                <a:ea typeface="MS Gothic"/>
              </a:rPr>
              <a:t>	</a:t>
            </a:r>
            <a:r>
              <a:rPr lang="en-US" sz="1400" b="0" dirty="0">
                <a:latin typeface="Times New Roman"/>
                <a:ea typeface="MS Gothic"/>
              </a:rPr>
              <a:t>293 – St Louis (-</a:t>
            </a:r>
            <a:r>
              <a:rPr lang="en-US" sz="1400" kern="0" dirty="0">
                <a:solidFill>
                  <a:srgbClr val="C00000"/>
                </a:solidFill>
                <a:latin typeface="Times New Roman"/>
                <a:ea typeface="MS Gothic"/>
              </a:rPr>
              <a:t>$30,408, -$13,667.13)</a:t>
            </a:r>
            <a:endParaRPr lang="en-US" sz="1400" b="0" dirty="0">
              <a:latin typeface="Times New Roman"/>
              <a:ea typeface="MS Gothic"/>
            </a:endParaRPr>
          </a:p>
          <a:p>
            <a:pPr>
              <a:spcBef>
                <a:spcPts val="0"/>
              </a:spcBef>
              <a:defRPr/>
            </a:pPr>
            <a:r>
              <a:rPr lang="en-US" sz="1400" b="0" dirty="0">
                <a:latin typeface="Times New Roman"/>
                <a:ea typeface="MS Gothic"/>
              </a:rPr>
              <a:t>	293 –  Atlanta (-</a:t>
            </a:r>
            <a:r>
              <a:rPr lang="en-US" sz="1400" kern="0" dirty="0">
                <a:solidFill>
                  <a:srgbClr val="C00000"/>
                </a:solidFill>
                <a:latin typeface="Times New Roman"/>
                <a:ea typeface="MS Gothic"/>
              </a:rPr>
              <a:t>$32,243, -$20,163.50)</a:t>
            </a:r>
            <a:endParaRPr lang="en-US" sz="1400" b="0" dirty="0">
              <a:latin typeface="Times New Roman"/>
              <a:ea typeface="MS Gothic"/>
            </a:endParaRPr>
          </a:p>
          <a:p>
            <a:pPr>
              <a:spcBef>
                <a:spcPts val="0"/>
              </a:spcBef>
              <a:defRPr/>
            </a:pPr>
            <a:r>
              <a:rPr lang="en-US" sz="1400" b="0" dirty="0">
                <a:latin typeface="Times New Roman"/>
                <a:ea typeface="MS Gothic"/>
              </a:rPr>
              <a:t>	279  - Hanoi ($18,847, </a:t>
            </a:r>
            <a:r>
              <a:rPr lang="en-US" sz="1400" dirty="0">
                <a:solidFill>
                  <a:srgbClr val="C00000"/>
                </a:solidFill>
                <a:latin typeface="Times New Roman"/>
                <a:ea typeface="MS Gothic"/>
              </a:rPr>
              <a:t>-$1,748.46</a:t>
            </a:r>
            <a:r>
              <a:rPr lang="en-US" sz="1400" b="0" dirty="0">
                <a:latin typeface="Times New Roman"/>
                <a:ea typeface="MS Gothic"/>
              </a:rPr>
              <a:t>)</a:t>
            </a:r>
            <a:endParaRPr lang="en-US" sz="1400" b="0" kern="0" dirty="0">
              <a:latin typeface="Times New Roman"/>
              <a:ea typeface="MS Gothic"/>
            </a:endParaRPr>
          </a:p>
        </p:txBody>
      </p:sp>
    </p:spTree>
    <p:extLst>
      <p:ext uri="{BB962C8B-B14F-4D97-AF65-F5344CB8AC3E}">
        <p14:creationId xmlns:p14="http://schemas.microsoft.com/office/powerpoint/2010/main" val="2203243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502658D-89B3-3111-2B48-43378C0E9C71}"/>
              </a:ext>
            </a:extLst>
          </p:cNvPr>
          <p:cNvSpPr>
            <a:spLocks noGrp="1"/>
          </p:cNvSpPr>
          <p:nvPr>
            <p:ph type="title"/>
          </p:nvPr>
        </p:nvSpPr>
        <p:spPr>
          <a:xfrm>
            <a:off x="914401" y="685801"/>
            <a:ext cx="10361084" cy="1065213"/>
          </a:xfrm>
        </p:spPr>
        <p:txBody>
          <a:bodyPr wrap="square" anchor="ctr">
            <a:normAutofit/>
          </a:bodyPr>
          <a:lstStyle/>
          <a:p>
            <a:r>
              <a:rPr lang="en-US" dirty="0"/>
              <a:t>2024 Income/Expense Report</a:t>
            </a:r>
          </a:p>
        </p:txBody>
      </p:sp>
      <p:sp>
        <p:nvSpPr>
          <p:cNvPr id="4" name="Slide Number Placeholder 3">
            <a:extLst>
              <a:ext uri="{FF2B5EF4-FFF2-40B4-BE49-F238E27FC236}">
                <a16:creationId xmlns:a16="http://schemas.microsoft.com/office/drawing/2014/main" id="{C45DB3E6-72B4-0D66-89AF-8DE90E6A7C73}"/>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440F5867-744E-4AA6-B0ED-4C44D2DFBB7B}" type="slidenum">
              <a:rPr lang="en-GB" smtClean="0"/>
              <a:pPr>
                <a:spcAft>
                  <a:spcPts val="600"/>
                </a:spcAft>
              </a:pPr>
              <a:t>5</a:t>
            </a:fld>
            <a:endParaRPr lang="en-GB"/>
          </a:p>
        </p:txBody>
      </p:sp>
      <p:sp>
        <p:nvSpPr>
          <p:cNvPr id="5" name="Footer Placeholder 4">
            <a:extLst>
              <a:ext uri="{FF2B5EF4-FFF2-40B4-BE49-F238E27FC236}">
                <a16:creationId xmlns:a16="http://schemas.microsoft.com/office/drawing/2014/main" id="{9C7E16BB-4D2A-F970-B33D-80DD27B0EFC3}"/>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6" name="Date Placeholder 5">
            <a:extLst>
              <a:ext uri="{FF2B5EF4-FFF2-40B4-BE49-F238E27FC236}">
                <a16:creationId xmlns:a16="http://schemas.microsoft.com/office/drawing/2014/main" id="{CDC72256-AF9E-ED6E-2C43-57AF122E6C28}"/>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November 2024</a:t>
            </a:r>
            <a:endParaRPr lang="en-GB"/>
          </a:p>
        </p:txBody>
      </p:sp>
      <p:pic>
        <p:nvPicPr>
          <p:cNvPr id="8" name="Picture 7">
            <a:extLst>
              <a:ext uri="{FF2B5EF4-FFF2-40B4-BE49-F238E27FC236}">
                <a16:creationId xmlns:a16="http://schemas.microsoft.com/office/drawing/2014/main" id="{503347DF-8026-6E7E-1CC8-1543B589EB69}"/>
              </a:ext>
            </a:extLst>
          </p:cNvPr>
          <p:cNvPicPr>
            <a:picLocks noChangeAspect="1"/>
          </p:cNvPicPr>
          <p:nvPr/>
        </p:nvPicPr>
        <p:blipFill>
          <a:blip r:embed="rId3"/>
          <a:stretch>
            <a:fillRect/>
          </a:stretch>
        </p:blipFill>
        <p:spPr>
          <a:xfrm>
            <a:off x="608639" y="1524001"/>
            <a:ext cx="10972608" cy="4941862"/>
          </a:xfrm>
          <a:prstGeom prst="rect">
            <a:avLst/>
          </a:prstGeom>
        </p:spPr>
      </p:pic>
    </p:spTree>
    <p:extLst>
      <p:ext uri="{BB962C8B-B14F-4D97-AF65-F5344CB8AC3E}">
        <p14:creationId xmlns:p14="http://schemas.microsoft.com/office/powerpoint/2010/main" val="939634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31075-3C3B-79EA-0546-B904562F7BC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FC7216-0837-C964-F409-CBC797439D96}"/>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6</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57B44ED8-7E81-7FA1-1190-027AF41ACA09}"/>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Ben Rolfe (BCA);   Jon Rosdahl (Qualcomm)</a:t>
            </a:r>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6" name="Date Placeholder 5">
            <a:extLst>
              <a:ext uri="{FF2B5EF4-FFF2-40B4-BE49-F238E27FC236}">
                <a16:creationId xmlns:a16="http://schemas.microsoft.com/office/drawing/2014/main" id="{0452881E-DC68-4EE6-F290-8B1444EBC9F1}"/>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latin typeface="Times New Roman" pitchFamily="16" charset="0"/>
                <a:ea typeface="MS Gothic" charset="-128"/>
              </a:rPr>
              <a:t>November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2" name="Title 1">
            <a:extLst>
              <a:ext uri="{FF2B5EF4-FFF2-40B4-BE49-F238E27FC236}">
                <a16:creationId xmlns:a16="http://schemas.microsoft.com/office/drawing/2014/main" id="{47880152-C50B-DE5E-F9CF-4D48EB674B5A}"/>
              </a:ext>
            </a:extLst>
          </p:cNvPr>
          <p:cNvSpPr txBox="1">
            <a:spLocks/>
          </p:cNvSpPr>
          <p:nvPr/>
        </p:nvSpPr>
        <p:spPr bwMode="auto">
          <a:xfrm>
            <a:off x="187295" y="1090900"/>
            <a:ext cx="5279650"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a:t>
            </a:r>
          </a:p>
          <a:p>
            <a:r>
              <a:rPr lang="en-US" sz="2400" kern="0" dirty="0">
                <a:latin typeface="Arial" panose="020B0604020202020204" pitchFamily="34" charset="0"/>
                <a:cs typeface="Arial" panose="020B0604020202020204" pitchFamily="34" charset="0"/>
              </a:rPr>
              <a:t>REGISTRATION REPORT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0536C03-7C0E-254F-DE88-C107AB6F592B}"/>
              </a:ext>
            </a:extLst>
          </p:cNvPr>
          <p:cNvSpPr txBox="1">
            <a:spLocks/>
          </p:cNvSpPr>
          <p:nvPr/>
        </p:nvSpPr>
        <p:spPr bwMode="auto">
          <a:xfrm>
            <a:off x="899556" y="4136080"/>
            <a:ext cx="3855127" cy="2086414"/>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New Deadbeat:</a:t>
            </a:r>
          </a:p>
          <a:p>
            <a:r>
              <a:rPr lang="en-US" sz="2400" b="0" kern="0" dirty="0" err="1">
                <a:latin typeface="Arial" panose="020B0604020202020204" pitchFamily="34" charset="0"/>
                <a:cs typeface="Arial" panose="020B0604020202020204" pitchFamily="34" charset="0"/>
              </a:rPr>
              <a:t>Yunpeng</a:t>
            </a:r>
            <a:r>
              <a:rPr lang="en-US" sz="2400" b="0" kern="0" dirty="0">
                <a:latin typeface="Arial" panose="020B0604020202020204" pitchFamily="34" charset="0"/>
                <a:cs typeface="Arial" panose="020B0604020202020204" pitchFamily="34" charset="0"/>
              </a:rPr>
              <a:t> Yang (</a:t>
            </a:r>
            <a:r>
              <a:rPr lang="en-US" sz="2400" b="0" kern="0" dirty="0" err="1">
                <a:latin typeface="Arial" panose="020B0604020202020204" pitchFamily="34" charset="0"/>
                <a:cs typeface="Arial" panose="020B0604020202020204" pitchFamily="34" charset="0"/>
              </a:rPr>
              <a:t>penovol</a:t>
            </a:r>
            <a:r>
              <a:rPr lang="en-US" sz="2400" b="0" kern="0" dirty="0">
                <a:latin typeface="Arial" panose="020B0604020202020204" pitchFamily="34" charset="0"/>
                <a:cs typeface="Arial" panose="020B0604020202020204" pitchFamily="34" charset="0"/>
              </a:rPr>
              <a:t>)</a:t>
            </a:r>
          </a:p>
          <a:p>
            <a:r>
              <a:rPr lang="en-US" sz="2400" b="0" kern="0" dirty="0" err="1">
                <a:latin typeface="Arial" panose="020B0604020202020204" pitchFamily="34" charset="0"/>
                <a:cs typeface="Arial" panose="020B0604020202020204" pitchFamily="34" charset="0"/>
              </a:rPr>
              <a:t>Pulian</a:t>
            </a:r>
            <a:r>
              <a:rPr lang="en-US" sz="2400" b="0" kern="0" dirty="0">
                <a:latin typeface="Arial" panose="020B0604020202020204" pitchFamily="34" charset="0"/>
                <a:cs typeface="Arial" panose="020B0604020202020204" pitchFamily="34" charset="0"/>
              </a:rPr>
              <a:t> Technology</a:t>
            </a:r>
          </a:p>
          <a:p>
            <a:r>
              <a:rPr lang="en-US" sz="2400" b="0" kern="0" dirty="0">
                <a:latin typeface="Arial" panose="020B0604020202020204" pitchFamily="34" charset="0"/>
                <a:cs typeface="Arial" panose="020B0604020202020204" pitchFamily="34" charset="0"/>
              </a:rPr>
              <a:t>Shanghai </a:t>
            </a:r>
          </a:p>
          <a:p>
            <a:r>
              <a:rPr lang="en-US" sz="2400" b="0" kern="0" dirty="0">
                <a:latin typeface="Arial" panose="020B0604020202020204" pitchFamily="34" charset="0"/>
                <a:cs typeface="Arial" panose="020B0604020202020204" pitchFamily="34" charset="0"/>
              </a:rPr>
              <a:t>yyp9504@126.com</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A5B85A4-A7C7-C6EF-2353-7FD06A029CCB}"/>
              </a:ext>
            </a:extLst>
          </p:cNvPr>
          <p:cNvPicPr>
            <a:picLocks noChangeAspect="1"/>
          </p:cNvPicPr>
          <p:nvPr/>
        </p:nvPicPr>
        <p:blipFill>
          <a:blip r:embed="rId2"/>
          <a:stretch>
            <a:fillRect/>
          </a:stretch>
        </p:blipFill>
        <p:spPr>
          <a:xfrm>
            <a:off x="6553200" y="640397"/>
            <a:ext cx="4592468" cy="5815561"/>
          </a:xfrm>
          <a:prstGeom prst="rect">
            <a:avLst/>
          </a:prstGeom>
        </p:spPr>
      </p:pic>
    </p:spTree>
    <p:extLst>
      <p:ext uri="{BB962C8B-B14F-4D97-AF65-F5344CB8AC3E}">
        <p14:creationId xmlns:p14="http://schemas.microsoft.com/office/powerpoint/2010/main" val="3950267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A5C0590F-41F8-8AC0-7B8F-B5CBCBC42B3D}"/>
              </a:ext>
            </a:extLst>
          </p:cNvPr>
          <p:cNvSpPr>
            <a:spLocks noGrp="1"/>
          </p:cNvSpPr>
          <p:nvPr>
            <p:ph type="dt" idx="10"/>
          </p:nvPr>
        </p:nvSpPr>
        <p:spPr/>
        <p:txBody>
          <a:bodyPr/>
          <a:lstStyle/>
          <a:p>
            <a:r>
              <a:rPr lang="en-US"/>
              <a:t>November 2024</a:t>
            </a:r>
            <a:endParaRPr lang="en-GB" dirty="0"/>
          </a:p>
        </p:txBody>
      </p:sp>
      <p:sp>
        <p:nvSpPr>
          <p:cNvPr id="5" name="Footer Placeholder 4">
            <a:extLst>
              <a:ext uri="{FF2B5EF4-FFF2-40B4-BE49-F238E27FC236}">
                <a16:creationId xmlns:a16="http://schemas.microsoft.com/office/drawing/2014/main" id="{BB67C07D-2D88-8231-7997-64B26FBB6F73}"/>
              </a:ext>
            </a:extLst>
          </p:cNvPr>
          <p:cNvSpPr>
            <a:spLocks noGrp="1"/>
          </p:cNvSpPr>
          <p:nvPr>
            <p:ph type="ftr" idx="11"/>
          </p:nvPr>
        </p:nvSpPr>
        <p:spPr/>
        <p:txBody>
          <a:bodyPr/>
          <a:lstStyle/>
          <a:p>
            <a:r>
              <a:rPr lang="en-GB"/>
              <a:t>Ben Rolfe (BCA);   Jon Rosdahl (Qualcomm)</a:t>
            </a:r>
            <a:endParaRPr lang="en-GB" dirty="0"/>
          </a:p>
        </p:txBody>
      </p:sp>
      <p:sp>
        <p:nvSpPr>
          <p:cNvPr id="4" name="Slide Number Placeholder 3">
            <a:extLst>
              <a:ext uri="{FF2B5EF4-FFF2-40B4-BE49-F238E27FC236}">
                <a16:creationId xmlns:a16="http://schemas.microsoft.com/office/drawing/2014/main" id="{B0375AF2-14B0-8597-C4E2-BB0B37DF7F48}"/>
              </a:ext>
            </a:extLst>
          </p:cNvPr>
          <p:cNvSpPr>
            <a:spLocks noGrp="1"/>
          </p:cNvSpPr>
          <p:nvPr>
            <p:ph type="sldNum" idx="12"/>
          </p:nvPr>
        </p:nvSpPr>
        <p:spPr/>
        <p:txBody>
          <a:bodyPr/>
          <a:lstStyle/>
          <a:p>
            <a:r>
              <a:rPr lang="en-GB"/>
              <a:t>Slide </a:t>
            </a:r>
            <a:fld id="{440F5867-744E-4AA6-B0ED-4C44D2DFBB7B}" type="slidenum">
              <a:rPr lang="en-GB" smtClean="0"/>
              <a:pPr/>
              <a:t>7</a:t>
            </a:fld>
            <a:endParaRPr lang="en-GB" dirty="0"/>
          </a:p>
        </p:txBody>
      </p:sp>
      <p:pic>
        <p:nvPicPr>
          <p:cNvPr id="8" name="Picture 7" descr="A table with numbers and text">
            <a:extLst>
              <a:ext uri="{FF2B5EF4-FFF2-40B4-BE49-F238E27FC236}">
                <a16:creationId xmlns:a16="http://schemas.microsoft.com/office/drawing/2014/main" id="{09EDECB8-887A-0CE6-0F7A-2ED0FEB964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685800"/>
            <a:ext cx="7441743" cy="5686248"/>
          </a:xfrm>
          <a:prstGeom prst="rect">
            <a:avLst/>
          </a:prstGeom>
        </p:spPr>
      </p:pic>
      <p:sp>
        <p:nvSpPr>
          <p:cNvPr id="9" name="TextBox 8">
            <a:extLst>
              <a:ext uri="{FF2B5EF4-FFF2-40B4-BE49-F238E27FC236}">
                <a16:creationId xmlns:a16="http://schemas.microsoft.com/office/drawing/2014/main" id="{6225B3F1-5155-5791-6F78-D1815ECA44C9}"/>
              </a:ext>
            </a:extLst>
          </p:cNvPr>
          <p:cNvSpPr txBox="1"/>
          <p:nvPr/>
        </p:nvSpPr>
        <p:spPr>
          <a:xfrm>
            <a:off x="838200" y="1676400"/>
            <a:ext cx="2666999" cy="2308324"/>
          </a:xfrm>
          <a:prstGeom prst="rect">
            <a:avLst/>
          </a:prstGeom>
          <a:noFill/>
        </p:spPr>
        <p:txBody>
          <a:bodyPr wrap="square" rtlCol="0">
            <a:spAutoFit/>
          </a:bodyPr>
          <a:lstStyle/>
          <a:p>
            <a:r>
              <a:rPr lang="en-US" b="1" dirty="0">
                <a:solidFill>
                  <a:srgbClr val="000000"/>
                </a:solidFill>
                <a:latin typeface="Arial" panose="020B0604020202020204" pitchFamily="34" charset="0"/>
                <a:ea typeface="+mj-ea"/>
                <a:cs typeface="Arial" panose="020B0604020202020204" pitchFamily="34" charset="0"/>
              </a:rPr>
              <a:t>2024 January 802 Interim – Panama</a:t>
            </a:r>
          </a:p>
          <a:p>
            <a:r>
              <a:rPr lang="en-US" b="1" dirty="0">
                <a:solidFill>
                  <a:srgbClr val="000000"/>
                </a:solidFill>
                <a:latin typeface="Arial" panose="020B0604020202020204" pitchFamily="34" charset="0"/>
                <a:ea typeface="+mj-ea"/>
                <a:cs typeface="Arial" panose="020B0604020202020204" pitchFamily="34" charset="0"/>
              </a:rPr>
              <a:t> </a:t>
            </a:r>
          </a:p>
          <a:p>
            <a:r>
              <a:rPr lang="en-US" b="1" dirty="0">
                <a:solidFill>
                  <a:srgbClr val="000000"/>
                </a:solidFill>
                <a:latin typeface="Arial" panose="020B0604020202020204" pitchFamily="34" charset="0"/>
                <a:ea typeface="+mj-ea"/>
                <a:cs typeface="Arial" panose="020B0604020202020204" pitchFamily="34" charset="0"/>
              </a:rPr>
              <a:t>Attendee Count by Country </a:t>
            </a:r>
          </a:p>
        </p:txBody>
      </p:sp>
    </p:spTree>
    <p:extLst>
      <p:ext uri="{BB962C8B-B14F-4D97-AF65-F5344CB8AC3E}">
        <p14:creationId xmlns:p14="http://schemas.microsoft.com/office/powerpoint/2010/main" val="1185332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DF0052D4-8DC7-D360-C072-B46EA6A74DDE}"/>
              </a:ext>
            </a:extLst>
          </p:cNvPr>
          <p:cNvSpPr>
            <a:spLocks noGrp="1"/>
          </p:cNvSpPr>
          <p:nvPr>
            <p:ph type="title"/>
          </p:nvPr>
        </p:nvSpPr>
        <p:spPr>
          <a:xfrm>
            <a:off x="914401" y="685801"/>
            <a:ext cx="10361084" cy="1065213"/>
          </a:xfrm>
        </p:spPr>
        <p:txBody>
          <a:bodyPr/>
          <a:lstStyle/>
          <a:p>
            <a:r>
              <a:rPr lang="en-US" dirty="0"/>
              <a:t>Summary of Attendees by Region</a:t>
            </a:r>
          </a:p>
        </p:txBody>
      </p:sp>
      <p:pic>
        <p:nvPicPr>
          <p:cNvPr id="5" name="Picture 4">
            <a:extLst>
              <a:ext uri="{FF2B5EF4-FFF2-40B4-BE49-F238E27FC236}">
                <a16:creationId xmlns:a16="http://schemas.microsoft.com/office/drawing/2014/main" id="{75590C10-0F86-E985-071F-F507581B73B1}"/>
              </a:ext>
            </a:extLst>
          </p:cNvPr>
          <p:cNvPicPr>
            <a:picLocks noChangeAspect="1"/>
          </p:cNvPicPr>
          <p:nvPr/>
        </p:nvPicPr>
        <p:blipFill>
          <a:blip r:embed="rId2"/>
          <a:stretch>
            <a:fillRect/>
          </a:stretch>
        </p:blipFill>
        <p:spPr>
          <a:xfrm>
            <a:off x="914401" y="2561353"/>
            <a:ext cx="10361084" cy="2952909"/>
          </a:xfrm>
          <a:prstGeom prst="rect">
            <a:avLst/>
          </a:prstGeom>
          <a:noFill/>
        </p:spPr>
      </p:pic>
      <p:sp>
        <p:nvSpPr>
          <p:cNvPr id="4" name="Slide Number Placeholder 3">
            <a:extLst>
              <a:ext uri="{FF2B5EF4-FFF2-40B4-BE49-F238E27FC236}">
                <a16:creationId xmlns:a16="http://schemas.microsoft.com/office/drawing/2014/main" id="{7D9BA64A-62F1-CFD7-5634-171EDAC7EC9A}"/>
              </a:ext>
            </a:extLst>
          </p:cNvPr>
          <p:cNvSpPr>
            <a:spLocks noGrp="1"/>
          </p:cNvSpPr>
          <p:nvPr>
            <p:ph type="sldNum" idx="12"/>
          </p:nvPr>
        </p:nvSpPr>
        <p:spPr>
          <a:xfrm>
            <a:off x="5753102" y="6555519"/>
            <a:ext cx="683682" cy="255243"/>
          </a:xfrm>
        </p:spPr>
        <p:txBody>
          <a:bodyPr wrap="square" anchor="t">
            <a:normAutofit/>
          </a:bodyPr>
          <a:lstStyle/>
          <a:p>
            <a:pPr>
              <a:spcAft>
                <a:spcPts val="600"/>
              </a:spcAft>
            </a:pPr>
            <a:r>
              <a:rPr lang="en-GB"/>
              <a:t>Slide </a:t>
            </a:r>
            <a:fld id="{F5D8E26B-7BCF-4D25-9C89-0168A6618F18}" type="slidenum">
              <a:rPr lang="en-GB" smtClean="0"/>
              <a:pPr>
                <a:spcAft>
                  <a:spcPts val="600"/>
                </a:spcAft>
              </a:pPr>
              <a:t>8</a:t>
            </a:fld>
            <a:endParaRPr lang="en-GB"/>
          </a:p>
        </p:txBody>
      </p:sp>
      <p:sp>
        <p:nvSpPr>
          <p:cNvPr id="3" name="Footer Placeholder 2">
            <a:extLst>
              <a:ext uri="{FF2B5EF4-FFF2-40B4-BE49-F238E27FC236}">
                <a16:creationId xmlns:a16="http://schemas.microsoft.com/office/drawing/2014/main" id="{332B89D3-B99F-8FF6-90E4-EC4B7B168FD8}"/>
              </a:ext>
            </a:extLst>
          </p:cNvPr>
          <p:cNvSpPr>
            <a:spLocks noGrp="1"/>
          </p:cNvSpPr>
          <p:nvPr>
            <p:ph type="ftr" idx="14"/>
          </p:nvPr>
        </p:nvSpPr>
        <p:spPr>
          <a:xfrm>
            <a:off x="7162800" y="6551475"/>
            <a:ext cx="4246027" cy="180975"/>
          </a:xfrm>
        </p:spPr>
        <p:txBody>
          <a:bodyPr wrap="square" anchor="t">
            <a:normAutofit/>
          </a:bodyPr>
          <a:lstStyle/>
          <a:p>
            <a:pPr>
              <a:lnSpc>
                <a:spcPct val="90000"/>
              </a:lnSpc>
              <a:spcAft>
                <a:spcPts val="600"/>
              </a:spcAft>
            </a:pPr>
            <a:r>
              <a:rPr lang="en-GB"/>
              <a:t>Ben Rolfe (BCA);   Jon Rosdahl (Qualcomm)</a:t>
            </a:r>
          </a:p>
        </p:txBody>
      </p:sp>
      <p:sp>
        <p:nvSpPr>
          <p:cNvPr id="2" name="Date Placeholder 1">
            <a:extLst>
              <a:ext uri="{FF2B5EF4-FFF2-40B4-BE49-F238E27FC236}">
                <a16:creationId xmlns:a16="http://schemas.microsoft.com/office/drawing/2014/main" id="{EBED9CD4-9D34-BEBA-BF0A-6252C1A837F3}"/>
              </a:ext>
            </a:extLst>
          </p:cNvPr>
          <p:cNvSpPr>
            <a:spLocks noGrp="1"/>
          </p:cNvSpPr>
          <p:nvPr>
            <p:ph type="dt" idx="15"/>
          </p:nvPr>
        </p:nvSpPr>
        <p:spPr>
          <a:xfrm>
            <a:off x="934657" y="297658"/>
            <a:ext cx="2499764" cy="273050"/>
          </a:xfrm>
        </p:spPr>
        <p:txBody>
          <a:bodyPr wrap="square" anchor="b">
            <a:normAutofit/>
          </a:bodyPr>
          <a:lstStyle/>
          <a:p>
            <a:pPr>
              <a:lnSpc>
                <a:spcPct val="90000"/>
              </a:lnSpc>
              <a:spcAft>
                <a:spcPts val="600"/>
              </a:spcAft>
            </a:pPr>
            <a:r>
              <a:rPr lang="en-US"/>
              <a:t>November 2024</a:t>
            </a:r>
            <a:endParaRPr lang="en-GB"/>
          </a:p>
        </p:txBody>
      </p:sp>
    </p:spTree>
    <p:extLst>
      <p:ext uri="{BB962C8B-B14F-4D97-AF65-F5344CB8AC3E}">
        <p14:creationId xmlns:p14="http://schemas.microsoft.com/office/powerpoint/2010/main" val="3617007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752793-1074-492A-949E-C432F0A053A0}"/>
              </a:ext>
            </a:extLst>
          </p:cNvPr>
          <p:cNvSpPr>
            <a:spLocks noGrp="1"/>
          </p:cNvSpPr>
          <p:nvPr>
            <p:ph type="sldNum" idx="12"/>
          </p:nvPr>
        </p:nvSpPr>
        <p:spPr/>
        <p:txBody>
          <a:bodyPr/>
          <a:lstStyle/>
          <a:p>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a:ln>
                  <a:noFill/>
                </a:ln>
                <a:solidFill>
                  <a:srgbClr val="000000"/>
                </a:solidFill>
                <a:effectLst/>
                <a:uLnTx/>
                <a:uFillTx/>
                <a:latin typeface="Times New Roman" pitchFamily="16" charset="0"/>
                <a:ea typeface="MS Gothic" charset="-128"/>
              </a:rPr>
              <a:t>Slide </a:t>
            </a:r>
            <a:fld id="{440F5867-744E-4AA6-B0ED-4C44D2DFBB7B}" type="slidenum">
              <a:rPr kumimoji="0" lang="en-GB" sz="1200" b="0" i="0" u="none" strike="noStrike" kern="1200" cap="none" spc="0" normalizeH="0" baseline="0" noProof="0" smtClean="0">
                <a:ln>
                  <a:noFill/>
                </a:ln>
                <a:solidFill>
                  <a:srgbClr val="000000"/>
                </a:solidFill>
                <a:effectLst/>
                <a:uLnTx/>
                <a:uFillTx/>
                <a:latin typeface="Times New Roman" pitchFamily="16" charset="0"/>
                <a:ea typeface="MS Gothic" charset="-128"/>
              </a:rPr>
              <a:pPr marL="0" marR="0" lvl="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5" name="Footer Placeholder 4">
            <a:extLst>
              <a:ext uri="{FF2B5EF4-FFF2-40B4-BE49-F238E27FC236}">
                <a16:creationId xmlns:a16="http://schemas.microsoft.com/office/drawing/2014/main" id="{FBD9BDDF-4F22-408E-A0D4-572A72B03E36}"/>
              </a:ext>
            </a:extLst>
          </p:cNvPr>
          <p:cNvSpPr>
            <a:spLocks noGrp="1"/>
          </p:cNvSpPr>
          <p:nvPr>
            <p:ph type="ftr" idx="14"/>
          </p:nvPr>
        </p:nvSpPr>
        <p:spPr/>
        <p:txBody>
          <a:body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200" b="0" i="0" u="none" strike="noStrike" kern="1200" cap="none" spc="0" normalizeH="0" baseline="0" noProof="0" dirty="0">
                <a:ln>
                  <a:noFill/>
                </a:ln>
                <a:solidFill>
                  <a:srgbClr val="000000"/>
                </a:solidFill>
                <a:effectLst/>
                <a:uLnTx/>
                <a:uFillTx/>
                <a:latin typeface="Times New Roman" pitchFamily="16" charset="0"/>
                <a:ea typeface="MS Gothic" charset="-128"/>
              </a:rPr>
              <a:t>Ben Rolfe (BCA);   Jon Rosdahl (Qualcomm)</a:t>
            </a:r>
          </a:p>
        </p:txBody>
      </p:sp>
      <p:sp>
        <p:nvSpPr>
          <p:cNvPr id="6" name="Date Placeholder 5">
            <a:extLst>
              <a:ext uri="{FF2B5EF4-FFF2-40B4-BE49-F238E27FC236}">
                <a16:creationId xmlns:a16="http://schemas.microsoft.com/office/drawing/2014/main" id="{26A99BEF-C559-43C2-BC31-C28D77AA4196}"/>
              </a:ext>
            </a:extLst>
          </p:cNvPr>
          <p:cNvSpPr>
            <a:spLocks noGrp="1"/>
          </p:cNvSpPr>
          <p:nvPr>
            <p:ph type="dt" idx="4294967295"/>
          </p:nvPr>
        </p:nvSpPr>
        <p:spPr>
          <a:xfrm>
            <a:off x="934657" y="297658"/>
            <a:ext cx="2499764" cy="273050"/>
          </a:xfrm>
          <a:prstGeom prst="rect">
            <a:avLst/>
          </a:prstGeom>
        </p:spPr>
        <p:txBody>
          <a:body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b="1">
                <a:solidFill>
                  <a:srgbClr val="000000"/>
                </a:solidFill>
                <a:latin typeface="Times New Roman" pitchFamily="16" charset="0"/>
                <a:ea typeface="MS Gothic" charset="-128"/>
              </a:rPr>
              <a:t>November 2024</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endParaRPr>
          </a:p>
        </p:txBody>
      </p:sp>
      <p:sp>
        <p:nvSpPr>
          <p:cNvPr id="7" name="Title 1">
            <a:extLst>
              <a:ext uri="{FF2B5EF4-FFF2-40B4-BE49-F238E27FC236}">
                <a16:creationId xmlns:a16="http://schemas.microsoft.com/office/drawing/2014/main" id="{8C1601F8-CFFA-C6A0-9990-DDA03D0C0584}"/>
              </a:ext>
            </a:extLst>
          </p:cNvPr>
          <p:cNvSpPr txBox="1">
            <a:spLocks/>
          </p:cNvSpPr>
          <p:nvPr/>
        </p:nvSpPr>
        <p:spPr bwMode="auto">
          <a:xfrm>
            <a:off x="187296" y="1090900"/>
            <a:ext cx="3350682" cy="2836805"/>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sz="2400" kern="0" dirty="0">
                <a:latin typeface="Arial" panose="020B0604020202020204" pitchFamily="34" charset="0"/>
                <a:cs typeface="Arial" panose="020B0604020202020204" pitchFamily="34" charset="0"/>
              </a:rPr>
              <a:t>2024 January </a:t>
            </a:r>
            <a:br>
              <a:rPr lang="en-US" sz="2400" kern="0" dirty="0">
                <a:latin typeface="Arial" panose="020B0604020202020204" pitchFamily="34" charset="0"/>
                <a:cs typeface="Arial" panose="020B0604020202020204" pitchFamily="34" charset="0"/>
              </a:rPr>
            </a:br>
            <a:r>
              <a:rPr lang="en-US" sz="2400" kern="0" dirty="0">
                <a:latin typeface="Arial" panose="020B0604020202020204" pitchFamily="34" charset="0"/>
                <a:cs typeface="Arial" panose="020B0604020202020204" pitchFamily="34" charset="0"/>
              </a:rPr>
              <a:t>IEEE 802W Mixed-Mode Interim Budget - FINAL</a:t>
            </a:r>
            <a:br>
              <a:rPr lang="en-US" sz="1800" kern="0" dirty="0">
                <a:latin typeface="Arial" panose="020B0604020202020204" pitchFamily="34" charset="0"/>
                <a:cs typeface="Arial" panose="020B0604020202020204" pitchFamily="34" charset="0"/>
              </a:rPr>
            </a:br>
            <a:br>
              <a:rPr lang="en-US" sz="180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January 14-19, 2024</a:t>
            </a: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Panama Hilton, Panama </a:t>
            </a:r>
            <a:br>
              <a:rPr lang="en-US" sz="1800" b="0" kern="0" dirty="0">
                <a:latin typeface="Arial" panose="020B0604020202020204" pitchFamily="34" charset="0"/>
                <a:cs typeface="Arial" panose="020B0604020202020204" pitchFamily="34" charset="0"/>
              </a:rPr>
            </a:br>
            <a:br>
              <a:rPr lang="en-US" sz="1800" b="0" kern="0" dirty="0">
                <a:latin typeface="Arial" panose="020B0604020202020204" pitchFamily="34" charset="0"/>
                <a:cs typeface="Arial" panose="020B0604020202020204" pitchFamily="34" charset="0"/>
              </a:rPr>
            </a:br>
            <a:r>
              <a:rPr lang="en-US" sz="1800" b="0" kern="0" dirty="0">
                <a:latin typeface="Arial" panose="020B0604020202020204" pitchFamily="34" charset="0"/>
                <a:cs typeface="Arial" panose="020B0604020202020204" pitchFamily="34" charset="0"/>
              </a:rPr>
              <a:t>Update Date: May 11, 2024</a:t>
            </a:r>
            <a:br>
              <a:rPr lang="en-US" sz="1800" b="0" kern="0" dirty="0">
                <a:latin typeface="Arial" panose="020B0604020202020204" pitchFamily="34" charset="0"/>
                <a:cs typeface="Arial" panose="020B0604020202020204" pitchFamily="34" charset="0"/>
              </a:rPr>
            </a:br>
            <a:endParaRPr lang="en-US" sz="1800" kern="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B364BFB-A45F-F88F-05FA-9E07470098B2}"/>
              </a:ext>
            </a:extLst>
          </p:cNvPr>
          <p:cNvPicPr>
            <a:picLocks noChangeAspect="1"/>
          </p:cNvPicPr>
          <p:nvPr/>
        </p:nvPicPr>
        <p:blipFill>
          <a:blip r:embed="rId3"/>
          <a:stretch>
            <a:fillRect/>
          </a:stretch>
        </p:blipFill>
        <p:spPr>
          <a:xfrm>
            <a:off x="0" y="5075284"/>
            <a:ext cx="4057983" cy="910517"/>
          </a:xfrm>
          <a:prstGeom prst="rect">
            <a:avLst/>
          </a:prstGeom>
        </p:spPr>
      </p:pic>
      <p:pic>
        <p:nvPicPr>
          <p:cNvPr id="8" name="Picture 7">
            <a:extLst>
              <a:ext uri="{FF2B5EF4-FFF2-40B4-BE49-F238E27FC236}">
                <a16:creationId xmlns:a16="http://schemas.microsoft.com/office/drawing/2014/main" id="{66DE333C-111B-8C8B-CC2F-0A01DD603EBA}"/>
              </a:ext>
            </a:extLst>
          </p:cNvPr>
          <p:cNvPicPr>
            <a:picLocks noChangeAspect="1"/>
          </p:cNvPicPr>
          <p:nvPr/>
        </p:nvPicPr>
        <p:blipFill>
          <a:blip r:embed="rId4"/>
          <a:stretch>
            <a:fillRect/>
          </a:stretch>
        </p:blipFill>
        <p:spPr>
          <a:xfrm>
            <a:off x="4060986" y="630668"/>
            <a:ext cx="7723753" cy="5785122"/>
          </a:xfrm>
          <a:prstGeom prst="rect">
            <a:avLst/>
          </a:prstGeom>
        </p:spPr>
      </p:pic>
      <p:sp>
        <p:nvSpPr>
          <p:cNvPr id="2" name="TextBox 1">
            <a:extLst>
              <a:ext uri="{FF2B5EF4-FFF2-40B4-BE49-F238E27FC236}">
                <a16:creationId xmlns:a16="http://schemas.microsoft.com/office/drawing/2014/main" id="{6128D4DE-E945-97E3-5AA4-EB22A9072C5B}"/>
              </a:ext>
            </a:extLst>
          </p:cNvPr>
          <p:cNvSpPr txBox="1"/>
          <p:nvPr/>
        </p:nvSpPr>
        <p:spPr>
          <a:xfrm>
            <a:off x="187296" y="4038600"/>
            <a:ext cx="3622704" cy="738664"/>
          </a:xfrm>
          <a:prstGeom prst="rect">
            <a:avLst/>
          </a:prstGeom>
          <a:noFill/>
        </p:spPr>
        <p:txBody>
          <a:bodyPr wrap="square" rtlCol="0">
            <a:spAutoFit/>
          </a:bodyPr>
          <a:lstStyle/>
          <a:p>
            <a:r>
              <a:rPr lang="en-US" sz="1400" b="1" dirty="0">
                <a:solidFill>
                  <a:schemeClr val="tx1"/>
                </a:solidFill>
              </a:rPr>
              <a:t>New Deadbeat: </a:t>
            </a:r>
          </a:p>
          <a:p>
            <a:r>
              <a:rPr lang="en-US" sz="1400" dirty="0" err="1">
                <a:solidFill>
                  <a:schemeClr val="tx1"/>
                </a:solidFill>
              </a:rPr>
              <a:t>Yunpeng</a:t>
            </a:r>
            <a:r>
              <a:rPr lang="en-US" sz="1400" dirty="0">
                <a:solidFill>
                  <a:schemeClr val="tx1"/>
                </a:solidFill>
              </a:rPr>
              <a:t> Yang (</a:t>
            </a:r>
            <a:r>
              <a:rPr lang="en-US" sz="1400" dirty="0" err="1">
                <a:solidFill>
                  <a:schemeClr val="tx1"/>
                </a:solidFill>
              </a:rPr>
              <a:t>penovol</a:t>
            </a:r>
            <a:r>
              <a:rPr lang="en-US" sz="1400" dirty="0">
                <a:solidFill>
                  <a:schemeClr val="tx1"/>
                </a:solidFill>
              </a:rPr>
              <a:t>) </a:t>
            </a:r>
            <a:r>
              <a:rPr lang="en-US" sz="1400" dirty="0" err="1">
                <a:solidFill>
                  <a:schemeClr val="tx1"/>
                </a:solidFill>
              </a:rPr>
              <a:t>Pulian</a:t>
            </a:r>
            <a:r>
              <a:rPr lang="en-US" sz="1400" dirty="0">
                <a:solidFill>
                  <a:schemeClr val="tx1"/>
                </a:solidFill>
              </a:rPr>
              <a:t> Technology, Shanghai, yyp9504@126.com</a:t>
            </a:r>
          </a:p>
        </p:txBody>
      </p:sp>
    </p:spTree>
    <p:extLst>
      <p:ext uri="{BB962C8B-B14F-4D97-AF65-F5344CB8AC3E}">
        <p14:creationId xmlns:p14="http://schemas.microsoft.com/office/powerpoint/2010/main" val="173676860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3" ma:contentTypeDescription="Create a new document." ma:contentTypeScope="" ma:versionID="016e7857fdb711c59c6a098e7e3cf67d">
  <xsd:schema xmlns:xsd="http://www.w3.org/2001/XMLSchema" xmlns:xs="http://www.w3.org/2001/XMLSchema" xmlns:p="http://schemas.microsoft.com/office/2006/metadata/properties" xmlns:ns3="cc9c437c-ae0c-4066-8d90-a0f7de786127" xmlns:ns4="ba37140e-f4c5-4a6c-a9b4-20a691ce6c8a" targetNamespace="http://schemas.microsoft.com/office/2006/metadata/properties" ma:root="true" ma:fieldsID="df51a22fee038379de0f5206ee405254" ns3:_="" ns4:_="">
    <xsd:import namespace="cc9c437c-ae0c-4066-8d90-a0f7de786127"/>
    <xsd:import namespace="ba37140e-f4c5-4a6c-a9b4-20a691ce6c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a37140e-f4c5-4a6c-a9b4-20a691ce6c8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70DA11-B4D5-461E-8E80-67BE7DF9C05D}">
  <ds:schemaRefs>
    <ds:schemaRef ds:uri="http://schemas.microsoft.com/sharepoint/v3/contenttype/forms"/>
  </ds:schemaRefs>
</ds:datastoreItem>
</file>

<file path=customXml/itemProps2.xml><?xml version="1.0" encoding="utf-8"?>
<ds:datastoreItem xmlns:ds="http://schemas.openxmlformats.org/officeDocument/2006/customXml" ds:itemID="{61465D61-7696-4E9E-91CD-487A8EB6C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9c437c-ae0c-4066-8d90-a0f7de786127"/>
    <ds:schemaRef ds:uri="ba37140e-f4c5-4a6c-a9b4-20a691ce6c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9D784B-096F-4BC0-B00F-03A4BD4D812F}">
  <ds:schemaRefs>
    <ds:schemaRef ds:uri="ba37140e-f4c5-4a6c-a9b4-20a691ce6c8a"/>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cc9c437c-ae0c-4066-8d90-a0f7de786127"/>
    <ds:schemaRef ds:uri="http://schemas.microsoft.com/office/2006/metadata/properties"/>
  </ds:schemaRefs>
</ds:datastoreItem>
</file>

<file path=docMetadata/LabelInfo.xml><?xml version="1.0" encoding="utf-8"?>
<clbl:labelList xmlns:clbl="http://schemas.microsoft.com/office/2020/mipLabelMetadata">
  <clbl:label id="{d747bccc-1f7a-43de-9506-0ef23dd23464}" enabled="1" method="Privileged" siteId="{98e9ba89-e1a1-4e38-9007-8bdabc25de1d}" removed="0"/>
</clbl:labelList>
</file>

<file path=docProps/app.xml><?xml version="1.0" encoding="utf-8"?>
<Properties xmlns="http://schemas.openxmlformats.org/officeDocument/2006/extended-properties" xmlns:vt="http://schemas.openxmlformats.org/officeDocument/2006/docPropsVTypes">
  <Template/>
  <TotalTime>98577</TotalTime>
  <Words>6646</Words>
  <Application>Microsoft Office PowerPoint</Application>
  <PresentationFormat>Widescreen</PresentationFormat>
  <Paragraphs>1624</Paragraphs>
  <Slides>43</Slides>
  <Notes>29</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3" baseType="lpstr">
      <vt:lpstr>MS PGothic</vt:lpstr>
      <vt:lpstr>Arial</vt:lpstr>
      <vt:lpstr>Arial Unicode MS</vt:lpstr>
      <vt:lpstr>Calibri</vt:lpstr>
      <vt:lpstr>Tahoma</vt:lpstr>
      <vt:lpstr>Times New Roman</vt:lpstr>
      <vt:lpstr>Wingdings</vt:lpstr>
      <vt:lpstr>Office Theme</vt:lpstr>
      <vt:lpstr>Document</vt:lpstr>
      <vt:lpstr>Worksheet</vt:lpstr>
      <vt:lpstr>Wireless Treasurer Report 2024</vt:lpstr>
      <vt:lpstr>Abstract</vt:lpstr>
      <vt:lpstr>802.11/.15 Joint Account Balance Overview  November 09, 2024</vt:lpstr>
      <vt:lpstr>Income/ Expense Report  January 1, 2024,  to  November 9, 2024</vt:lpstr>
      <vt:lpstr>2024 Income/Expense Report</vt:lpstr>
      <vt:lpstr>PowerPoint Presentation</vt:lpstr>
      <vt:lpstr>PowerPoint Presentation</vt:lpstr>
      <vt:lpstr>Summary of Attendees by Region</vt:lpstr>
      <vt:lpstr>PowerPoint Presentation</vt:lpstr>
      <vt:lpstr>PowerPoint Presentation</vt:lpstr>
      <vt:lpstr>2024 May  IEEE 802W Mixed-Mode Interim  FINAL Budget  May 12-17, 2024 Marriott Warsaw, POLAND   Update Date: August 12, 2024 </vt:lpstr>
      <vt:lpstr>PowerPoint Presentation</vt:lpstr>
      <vt:lpstr>PowerPoint Presentation</vt:lpstr>
      <vt:lpstr>2024 Sept IEEE 802W Mixed-mode Interim Budget report</vt:lpstr>
      <vt:lpstr>PowerPoint Presentation</vt:lpstr>
      <vt:lpstr>PowerPoint Presentation</vt:lpstr>
      <vt:lpstr>PowerPoint Presentation</vt:lpstr>
      <vt:lpstr>2025 May  IEEE 802W Mixed-Mode Interim  Draft Budget  May 11 - 16, 2025 Warsaw Marriott, Poland  Update Date: July 10, 2024</vt:lpstr>
      <vt:lpstr>2024 May Interim Possible Deadbeats (after 16 July)</vt:lpstr>
      <vt:lpstr>2024 Sept Potential New DeadBeats</vt:lpstr>
      <vt:lpstr>2020 to 2024 Net Session Value </vt:lpstr>
      <vt:lpstr>Future Interim Meeting Fees –2025</vt:lpstr>
      <vt:lpstr>Deadbeat Consequences</vt:lpstr>
      <vt:lpstr>PowerPoint Presentation</vt:lpstr>
      <vt:lpstr>2020 – 2023 Historical Attendance</vt:lpstr>
      <vt:lpstr>Historical  Income/Expense reports</vt:lpstr>
      <vt:lpstr>2023 Meeting Final Session Budget Report</vt:lpstr>
      <vt:lpstr>Income/ Expense Report  Jan 1, 2023,  to  Dec 31, 2023</vt:lpstr>
      <vt:lpstr>2023 Income/Expense Report</vt:lpstr>
      <vt:lpstr>Income/ Expense Report  Jan 1, 2022,  to  Dec 31, 2022</vt:lpstr>
      <vt:lpstr>2022 Income/Expense Report</vt:lpstr>
      <vt:lpstr>Income/ Expense Report  Jan 1, 2021, to  Dec 31,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Historical Attendance</vt:lpstr>
      <vt:lpstr>2003 – 2019 Historical Attendance</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Wireless Treasurer Report 2024</dc:title>
  <dc:subject>Treasurer Report</dc:subject>
  <dc:creator>Jon Rosdahl</dc:creator>
  <cp:keywords>November 2024</cp:keywords>
  <dc:description>Jon Rosdahl (Qualcomm)</dc:description>
  <cp:lastModifiedBy>Jon Rosdahl</cp:lastModifiedBy>
  <cp:revision>81</cp:revision>
  <cp:lastPrinted>1601-01-01T00:00:00Z</cp:lastPrinted>
  <dcterms:created xsi:type="dcterms:W3CDTF">2019-08-01T19:20:26Z</dcterms:created>
  <dcterms:modified xsi:type="dcterms:W3CDTF">2024-11-15T17:00:23Z</dcterms:modified>
  <cp:category>Treasurer Report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