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4"/>
  </p:notesMasterIdLst>
  <p:handoutMasterIdLst>
    <p:handoutMasterId r:id="rId35"/>
  </p:handoutMasterIdLst>
  <p:sldIdLst>
    <p:sldId id="256" r:id="rId5"/>
    <p:sldId id="257" r:id="rId6"/>
    <p:sldId id="550" r:id="rId7"/>
    <p:sldId id="513" r:id="rId8"/>
    <p:sldId id="566" r:id="rId9"/>
    <p:sldId id="565" r:id="rId10"/>
    <p:sldId id="562" r:id="rId11"/>
    <p:sldId id="567" r:id="rId12"/>
    <p:sldId id="563" r:id="rId13"/>
    <p:sldId id="264" r:id="rId14"/>
    <p:sldId id="556" r:id="rId15"/>
    <p:sldId id="560" r:id="rId16"/>
    <p:sldId id="561" r:id="rId17"/>
    <p:sldId id="551" r:id="rId18"/>
    <p:sldId id="528" r:id="rId19"/>
    <p:sldId id="543" r:id="rId20"/>
    <p:sldId id="544" r:id="rId21"/>
    <p:sldId id="531" r:id="rId22"/>
    <p:sldId id="547" r:id="rId23"/>
    <p:sldId id="548" r:id="rId24"/>
    <p:sldId id="542" r:id="rId25"/>
    <p:sldId id="520" r:id="rId26"/>
    <p:sldId id="521" r:id="rId27"/>
    <p:sldId id="516" r:id="rId28"/>
    <p:sldId id="514" r:id="rId29"/>
    <p:sldId id="515" r:id="rId30"/>
    <p:sldId id="510" r:id="rId31"/>
    <p:sldId id="511" r:id="rId32"/>
    <p:sldId id="509" r:id="rId3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5"/>
            <p14:sldId id="562"/>
            <p14:sldId id="567"/>
            <p14:sldId id="563"/>
          </p14:sldIdLst>
        </p14:section>
        <p14:section name="Refernces" id="{550E22C8-CE70-4B88-9573-377DFC475CD0}">
          <p14:sldIdLst>
            <p14:sldId id="264"/>
          </p14:sldIdLst>
        </p14:section>
        <p14:section name="Previous Motions" id="{0A2BA85A-4E76-4CC0-B8A5-234F28EFFC7E}">
          <p14:sldIdLst>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E6CD3F-853F-4E4B-8F5B-8CC5E5246686}" v="5" dt="2024-08-14T18:39:59.042"/>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3" autoAdjust="0"/>
    <p:restoredTop sz="66137" autoAdjust="0"/>
  </p:normalViewPr>
  <p:slideViewPr>
    <p:cSldViewPr>
      <p:cViewPr varScale="1">
        <p:scale>
          <a:sx n="72" d="100"/>
          <a:sy n="72" d="100"/>
        </p:scale>
        <p:origin x="85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5E6CD3F-853F-4E4B-8F5B-8CC5E5246686}"/>
    <pc:docChg chg="undo custSel delSld modSld modMainMaster modSection">
      <pc:chgData name="Jon Rosdahl" userId="2820f357-2dd4-4127-8713-e0bfde0fd756" providerId="ADAL" clId="{B5E6CD3F-853F-4E4B-8F5B-8CC5E5246686}" dt="2024-08-14T18:56:40.981" v="523" actId="47"/>
      <pc:docMkLst>
        <pc:docMk/>
      </pc:docMkLst>
      <pc:sldChg chg="modSp mod modNotesTx">
        <pc:chgData name="Jon Rosdahl" userId="2820f357-2dd4-4127-8713-e0bfde0fd756" providerId="ADAL" clId="{B5E6CD3F-853F-4E4B-8F5B-8CC5E5246686}" dt="2024-08-07T04:25:03.940" v="55" actId="403"/>
        <pc:sldMkLst>
          <pc:docMk/>
          <pc:sldMk cId="0" sldId="256"/>
        </pc:sldMkLst>
        <pc:spChg chg="mod">
          <ac:chgData name="Jon Rosdahl" userId="2820f357-2dd4-4127-8713-e0bfde0fd756" providerId="ADAL" clId="{B5E6CD3F-853F-4E4B-8F5B-8CC5E5246686}" dt="2024-08-07T04:22:56.306" v="0" actId="20577"/>
          <ac:spMkLst>
            <pc:docMk/>
            <pc:sldMk cId="0" sldId="256"/>
            <ac:spMk id="3074" creationId="{00000000-0000-0000-0000-000000000000}"/>
          </ac:spMkLst>
        </pc:spChg>
      </pc:sldChg>
      <pc:sldChg chg="modSp mod">
        <pc:chgData name="Jon Rosdahl" userId="2820f357-2dd4-4127-8713-e0bfde0fd756" providerId="ADAL" clId="{B5E6CD3F-853F-4E4B-8F5B-8CC5E5246686}" dt="2024-08-07T04:25:53.566" v="103" actId="20577"/>
        <pc:sldMkLst>
          <pc:docMk/>
          <pc:sldMk cId="0" sldId="257"/>
        </pc:sldMkLst>
        <pc:spChg chg="mod">
          <ac:chgData name="Jon Rosdahl" userId="2820f357-2dd4-4127-8713-e0bfde0fd756" providerId="ADAL" clId="{B5E6CD3F-853F-4E4B-8F5B-8CC5E5246686}" dt="2024-08-07T04:25:53.566" v="103" actId="20577"/>
          <ac:spMkLst>
            <pc:docMk/>
            <pc:sldMk cId="0" sldId="257"/>
            <ac:spMk id="4098" creationId="{00000000-0000-0000-0000-000000000000}"/>
          </ac:spMkLst>
        </pc:spChg>
      </pc:sldChg>
      <pc:sldChg chg="modSp mod">
        <pc:chgData name="Jon Rosdahl" userId="2820f357-2dd4-4127-8713-e0bfde0fd756" providerId="ADAL" clId="{B5E6CD3F-853F-4E4B-8F5B-8CC5E5246686}" dt="2024-08-07T04:28:08.140" v="191" actId="20577"/>
        <pc:sldMkLst>
          <pc:docMk/>
          <pc:sldMk cId="2093339686" sldId="550"/>
        </pc:sldMkLst>
        <pc:spChg chg="mod">
          <ac:chgData name="Jon Rosdahl" userId="2820f357-2dd4-4127-8713-e0bfde0fd756" providerId="ADAL" clId="{B5E6CD3F-853F-4E4B-8F5B-8CC5E5246686}" dt="2024-08-07T04:28:08.140" v="191" actId="20577"/>
          <ac:spMkLst>
            <pc:docMk/>
            <pc:sldMk cId="2093339686" sldId="550"/>
            <ac:spMk id="3" creationId="{489EC464-F42C-E35B-F33B-4BD828E458DF}"/>
          </ac:spMkLst>
        </pc:spChg>
      </pc:sldChg>
      <pc:sldChg chg="addSp delSp modSp mod">
        <pc:chgData name="Jon Rosdahl" userId="2820f357-2dd4-4127-8713-e0bfde0fd756" providerId="ADAL" clId="{B5E6CD3F-853F-4E4B-8F5B-8CC5E5246686}" dt="2024-08-14T18:37:43.659" v="418" actId="20577"/>
        <pc:sldMkLst>
          <pc:docMk/>
          <pc:sldMk cId="3675088142" sldId="562"/>
        </pc:sldMkLst>
        <pc:spChg chg="mod">
          <ac:chgData name="Jon Rosdahl" userId="2820f357-2dd4-4127-8713-e0bfde0fd756" providerId="ADAL" clId="{B5E6CD3F-853F-4E4B-8F5B-8CC5E5246686}" dt="2024-08-14T18:37:23.969" v="415" actId="20577"/>
          <ac:spMkLst>
            <pc:docMk/>
            <pc:sldMk cId="3675088142" sldId="562"/>
            <ac:spMk id="2" creationId="{A8E50D36-BBCB-B70D-E7AA-E2D514DD3354}"/>
          </ac:spMkLst>
        </pc:spChg>
        <pc:spChg chg="mod">
          <ac:chgData name="Jon Rosdahl" userId="2820f357-2dd4-4127-8713-e0bfde0fd756" providerId="ADAL" clId="{B5E6CD3F-853F-4E4B-8F5B-8CC5E5246686}" dt="2024-08-14T18:37:43.659" v="418" actId="20577"/>
          <ac:spMkLst>
            <pc:docMk/>
            <pc:sldMk cId="3675088142" sldId="562"/>
            <ac:spMk id="9" creationId="{1FF72959-D433-CDE2-E69F-3428A9623C2C}"/>
          </ac:spMkLst>
        </pc:spChg>
        <pc:graphicFrameChg chg="add del mod modGraphic">
          <ac:chgData name="Jon Rosdahl" userId="2820f357-2dd4-4127-8713-e0bfde0fd756" providerId="ADAL" clId="{B5E6CD3F-853F-4E4B-8F5B-8CC5E5246686}" dt="2024-08-14T18:34:45.372" v="409" actId="478"/>
          <ac:graphicFrameMkLst>
            <pc:docMk/>
            <pc:sldMk cId="3675088142" sldId="562"/>
            <ac:graphicFrameMk id="8" creationId="{3988CC07-EE1C-004E-077B-04CEE72FEEE7}"/>
          </ac:graphicFrameMkLst>
        </pc:graphicFrameChg>
        <pc:picChg chg="add del">
          <ac:chgData name="Jon Rosdahl" userId="2820f357-2dd4-4127-8713-e0bfde0fd756" providerId="ADAL" clId="{B5E6CD3F-853F-4E4B-8F5B-8CC5E5246686}" dt="2024-08-14T18:33:47.612" v="401" actId="478"/>
          <ac:picMkLst>
            <pc:docMk/>
            <pc:sldMk cId="3675088142" sldId="562"/>
            <ac:picMk id="7" creationId="{6664E40B-60AA-4869-7E9E-811DCC2C61E3}"/>
          </ac:picMkLst>
        </pc:picChg>
        <pc:picChg chg="add mod">
          <ac:chgData name="Jon Rosdahl" userId="2820f357-2dd4-4127-8713-e0bfde0fd756" providerId="ADAL" clId="{B5E6CD3F-853F-4E4B-8F5B-8CC5E5246686}" dt="2024-08-14T18:37:16.615" v="413" actId="1076"/>
          <ac:picMkLst>
            <pc:docMk/>
            <pc:sldMk cId="3675088142" sldId="562"/>
            <ac:picMk id="11" creationId="{9F2F0646-21ED-6D92-BB1B-5852937B967C}"/>
          </ac:picMkLst>
        </pc:picChg>
        <pc:picChg chg="del">
          <ac:chgData name="Jon Rosdahl" userId="2820f357-2dd4-4127-8713-e0bfde0fd756" providerId="ADAL" clId="{B5E6CD3F-853F-4E4B-8F5B-8CC5E5246686}" dt="2024-08-14T18:33:34.836" v="399" actId="478"/>
          <ac:picMkLst>
            <pc:docMk/>
            <pc:sldMk cId="3675088142" sldId="562"/>
            <ac:picMk id="12" creationId="{E33542A4-26F8-E9C8-D182-CF131C53F17E}"/>
          </ac:picMkLst>
        </pc:picChg>
      </pc:sldChg>
      <pc:sldChg chg="modSp mod">
        <pc:chgData name="Jon Rosdahl" userId="2820f357-2dd4-4127-8713-e0bfde0fd756" providerId="ADAL" clId="{B5E6CD3F-853F-4E4B-8F5B-8CC5E5246686}" dt="2024-08-14T18:56:23.070" v="522" actId="20577"/>
        <pc:sldMkLst>
          <pc:docMk/>
          <pc:sldMk cId="64111279" sldId="563"/>
        </pc:sldMkLst>
        <pc:graphicFrameChg chg="modGraphic">
          <ac:chgData name="Jon Rosdahl" userId="2820f357-2dd4-4127-8713-e0bfde0fd756" providerId="ADAL" clId="{B5E6CD3F-853F-4E4B-8F5B-8CC5E5246686}" dt="2024-08-14T18:56:23.070" v="522" actId="20577"/>
          <ac:graphicFrameMkLst>
            <pc:docMk/>
            <pc:sldMk cId="64111279" sldId="563"/>
            <ac:graphicFrameMk id="10" creationId="{803F3BFE-4C0B-EFAF-9E07-0D972B8B4971}"/>
          </ac:graphicFrameMkLst>
        </pc:graphicFrameChg>
      </pc:sldChg>
      <pc:sldChg chg="del">
        <pc:chgData name="Jon Rosdahl" userId="2820f357-2dd4-4127-8713-e0bfde0fd756" providerId="ADAL" clId="{B5E6CD3F-853F-4E4B-8F5B-8CC5E5246686}" dt="2024-08-14T18:56:40.981" v="523" actId="47"/>
        <pc:sldMkLst>
          <pc:docMk/>
          <pc:sldMk cId="3520269223" sldId="564"/>
        </pc:sldMkLst>
      </pc:sldChg>
      <pc:sldChg chg="modSp mod modNotesTx">
        <pc:chgData name="Jon Rosdahl" userId="2820f357-2dd4-4127-8713-e0bfde0fd756" providerId="ADAL" clId="{B5E6CD3F-853F-4E4B-8F5B-8CC5E5246686}" dt="2024-08-14T17:21:26.747" v="333" actId="20577"/>
        <pc:sldMkLst>
          <pc:docMk/>
          <pc:sldMk cId="2819273575" sldId="565"/>
        </pc:sldMkLst>
        <pc:spChg chg="mod">
          <ac:chgData name="Jon Rosdahl" userId="2820f357-2dd4-4127-8713-e0bfde0fd756" providerId="ADAL" clId="{B5E6CD3F-853F-4E4B-8F5B-8CC5E5246686}" dt="2024-08-14T17:21:12.491" v="298" actId="20577"/>
          <ac:spMkLst>
            <pc:docMk/>
            <pc:sldMk cId="2819273575" sldId="565"/>
            <ac:spMk id="9218" creationId="{00000000-0000-0000-0000-000000000000}"/>
          </ac:spMkLst>
        </pc:spChg>
      </pc:sldChg>
      <pc:sldChg chg="modSp mod modNotesTx">
        <pc:chgData name="Jon Rosdahl" userId="2820f357-2dd4-4127-8713-e0bfde0fd756" providerId="ADAL" clId="{B5E6CD3F-853F-4E4B-8F5B-8CC5E5246686}" dt="2024-08-14T17:21:48.994" v="398" actId="20577"/>
        <pc:sldMkLst>
          <pc:docMk/>
          <pc:sldMk cId="16113899" sldId="566"/>
        </pc:sldMkLst>
        <pc:spChg chg="mod">
          <ac:chgData name="Jon Rosdahl" userId="2820f357-2dd4-4127-8713-e0bfde0fd756" providerId="ADAL" clId="{B5E6CD3F-853F-4E4B-8F5B-8CC5E5246686}" dt="2024-08-14T17:17:23.551" v="228" actId="13926"/>
          <ac:spMkLst>
            <pc:docMk/>
            <pc:sldMk cId="16113899" sldId="566"/>
            <ac:spMk id="3" creationId="{2E519B9E-A82A-24FE-B020-74632D4C1F67}"/>
          </ac:spMkLst>
        </pc:spChg>
      </pc:sldChg>
      <pc:sldChg chg="modSp mod">
        <pc:chgData name="Jon Rosdahl" userId="2820f357-2dd4-4127-8713-e0bfde0fd756" providerId="ADAL" clId="{B5E6CD3F-853F-4E4B-8F5B-8CC5E5246686}" dt="2024-08-14T18:39:59.042" v="484" actId="1076"/>
        <pc:sldMkLst>
          <pc:docMk/>
          <pc:sldMk cId="237412343" sldId="567"/>
        </pc:sldMkLst>
        <pc:spChg chg="mod">
          <ac:chgData name="Jon Rosdahl" userId="2820f357-2dd4-4127-8713-e0bfde0fd756" providerId="ADAL" clId="{B5E6CD3F-853F-4E4B-8F5B-8CC5E5246686}" dt="2024-08-14T18:39:42.191" v="479" actId="255"/>
          <ac:spMkLst>
            <pc:docMk/>
            <pc:sldMk cId="237412343" sldId="567"/>
            <ac:spMk id="3" creationId="{DF9382E0-B63C-E4AD-DAD5-65A922298BFB}"/>
          </ac:spMkLst>
        </pc:spChg>
        <pc:spChg chg="mod">
          <ac:chgData name="Jon Rosdahl" userId="2820f357-2dd4-4127-8713-e0bfde0fd756" providerId="ADAL" clId="{B5E6CD3F-853F-4E4B-8F5B-8CC5E5246686}" dt="2024-08-14T18:39:59.042" v="484" actId="1076"/>
          <ac:spMkLst>
            <pc:docMk/>
            <pc:sldMk cId="237412343" sldId="567"/>
            <ac:spMk id="7" creationId="{7A95AC67-6752-1A5B-9F12-9D0C2E20D256}"/>
          </ac:spMkLst>
        </pc:spChg>
      </pc:sldChg>
      <pc:sldMasterChg chg="modSp mod">
        <pc:chgData name="Jon Rosdahl" userId="2820f357-2dd4-4127-8713-e0bfde0fd756" providerId="ADAL" clId="{B5E6CD3F-853F-4E4B-8F5B-8CC5E5246686}" dt="2024-08-07T04:23:55.683" v="2" actId="6549"/>
        <pc:sldMasterMkLst>
          <pc:docMk/>
          <pc:sldMasterMk cId="321612819" sldId="2147483672"/>
        </pc:sldMasterMkLst>
        <pc:spChg chg="mod">
          <ac:chgData name="Jon Rosdahl" userId="2820f357-2dd4-4127-8713-e0bfde0fd756" providerId="ADAL" clId="{B5E6CD3F-853F-4E4B-8F5B-8CC5E5246686}" dt="2024-08-07T04:23:55.683" v="2"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EC-24/0006r9</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EC-24/0006r9</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EC-24/0006r9</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baseline="0" dirty="0"/>
              <a:t>R7 – Captured Discussion/motions from 802WCSC June 12 Telecon.</a:t>
            </a:r>
          </a:p>
          <a:p>
            <a:r>
              <a:rPr lang="en-US" sz="800" baseline="0" dirty="0"/>
              <a:t>R8 - Update presented to 802WCSC July 14, 2024</a:t>
            </a:r>
          </a:p>
          <a:p>
            <a:r>
              <a:rPr lang="en-US" sz="800" baseline="0" dirty="0"/>
              <a:t>R9 – Update presented to 802WCSC Aug 14,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EC-24/0006r9</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EC-24/0006r9</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EC-24/0006r9</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EC-24/0006r9</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EC-24/0006r9</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(May 21-25) – Draft Contract back from Hotel July 5</a:t>
            </a:r>
            <a:r>
              <a:rPr lang="en-US" baseline="30000" dirty="0"/>
              <a:t>th</a:t>
            </a:r>
            <a:r>
              <a:rPr lang="en-US" dirty="0"/>
              <a: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 (expect complete by end of June)</a:t>
            </a:r>
          </a:p>
          <a:p>
            <a:r>
              <a:rPr lang="en-US" dirty="0"/>
              <a:t>2026 March – Hyatt Regency Vancouver Contract - 802Fin-24/0005r0 – April 5, 2024</a:t>
            </a:r>
          </a:p>
          <a:p>
            <a:r>
              <a:rPr lang="en-US" dirty="0"/>
              <a:t>2027 March – Hilton Atlanta – need to get contract formalized – Targeted by end of July</a:t>
            </a:r>
          </a:p>
          <a:p>
            <a:r>
              <a:rPr lang="en-US" dirty="0"/>
              <a:t>2027 July – </a:t>
            </a:r>
            <a:r>
              <a:rPr lang="en-US" dirty="0" err="1"/>
              <a:t>Gothia</a:t>
            </a:r>
            <a:r>
              <a:rPr lang="en-US" dirty="0"/>
              <a:t> Towers – Site Visit Scheduled Aug 17-23</a:t>
            </a:r>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Chain taking over Marriott Warsaw may take us on.</a:t>
            </a:r>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EC-24/0006r9</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strike="sngStrike" dirty="0"/>
              <a:t>Warsaw Marriott, Warsaw, Poland </a:t>
            </a:r>
            <a:r>
              <a:rPr lang="en-GB" sz="800" dirty="0"/>
              <a:t>– </a:t>
            </a:r>
            <a:r>
              <a:rPr lang="en-GB" sz="800" b="0" dirty="0">
                <a:highlight>
                  <a:srgbClr val="FFFF00"/>
                </a:highlight>
              </a:rPr>
              <a:t>7 Aug 2024 </a:t>
            </a:r>
            <a:r>
              <a:rPr lang="en-US" sz="800" b="0" dirty="0">
                <a:highlight>
                  <a:srgbClr val="FFFF00"/>
                </a:highlight>
              </a:rPr>
              <a:t>The Marriott hotel in Warsaw has abruptly announced that it is closing after 35 years. New Hotel Chain may take us on.</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in process submitted to IEEE CEE/Legal</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Site visit being planned</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draft ready to send to IEEE – site visit scheduled Aug 7</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TBC – Mtg Events to complete – Target end of July.</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EC-24/0006r9</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6032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EC-24/0006r9</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1712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August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August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EC-24/0006r9</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802reg@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2023-08-14</a:t>
            </a:r>
          </a:p>
        </p:txBody>
      </p:sp>
      <p:sp>
        <p:nvSpPr>
          <p:cNvPr id="6" name="Date Placeholder 3"/>
          <p:cNvSpPr>
            <a:spLocks noGrp="1"/>
          </p:cNvSpPr>
          <p:nvPr>
            <p:ph type="dt" idx="10"/>
          </p:nvPr>
        </p:nvSpPr>
        <p:spPr/>
        <p:txBody>
          <a:bodyPr/>
          <a:lstStyle/>
          <a:p>
            <a:r>
              <a:rPr lang="en-US"/>
              <a:t>August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August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August 14, 2024, as presented to the IEEE 802 Wireless Chairs Standing Committee during the 2024 August 14 802WCSC Telecon and posted link to Mentor to IEEE 802 Wireless Chairs Standing Committee reflector.</a:t>
            </a:r>
          </a:p>
        </p:txBody>
      </p:sp>
      <p:sp>
        <p:nvSpPr>
          <p:cNvPr id="4" name="Date Placeholder 3"/>
          <p:cNvSpPr>
            <a:spLocks noGrp="1"/>
          </p:cNvSpPr>
          <p:nvPr>
            <p:ph type="dt" idx="10"/>
          </p:nvPr>
        </p:nvSpPr>
        <p:spPr/>
        <p:txBody>
          <a:bodyPr/>
          <a:lstStyle/>
          <a:p>
            <a:r>
              <a:rPr lang="en-US"/>
              <a:t>August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181599"/>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–May consider 2028 July return.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Draft Contract from hotel July 5 -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Finalize the exhibits and then submit to IEEE CEE.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Submitted to IEEE CEE. </a:t>
            </a:r>
          </a:p>
          <a:p>
            <a:r>
              <a:rPr lang="en-US" sz="1800" dirty="0"/>
              <a:t>2027 March – Hilton Atlanta </a:t>
            </a:r>
          </a:p>
          <a:p>
            <a:r>
              <a:rPr lang="en-US" sz="1800" dirty="0"/>
              <a:t>				– need to get contract formalized – Face to Face Events to finalize </a:t>
            </a:r>
          </a:p>
          <a:p>
            <a:r>
              <a:rPr lang="en-US" sz="1800" dirty="0"/>
              <a:t>				– Targeting end of July 2024</a:t>
            </a:r>
          </a:p>
          <a:p>
            <a:r>
              <a:rPr lang="en-US" sz="1800" dirty="0"/>
              <a:t>2027 July – </a:t>
            </a:r>
            <a:r>
              <a:rPr lang="en-US" sz="1800" dirty="0" err="1"/>
              <a:t>Gothia</a:t>
            </a:r>
            <a:r>
              <a:rPr lang="en-US" sz="1800" dirty="0"/>
              <a:t> Towers </a:t>
            </a:r>
          </a:p>
          <a:p>
            <a:r>
              <a:rPr lang="en-US" sz="1800" dirty="0"/>
              <a:t>			– Site Visit Scheduled – 21-22 Aug 2024 </a:t>
            </a:r>
          </a:p>
          <a:p>
            <a:r>
              <a:rPr lang="en-US" sz="1800" dirty="0"/>
              <a:t>			– Contract pending site visit</a:t>
            </a:r>
            <a:endParaRPr lang="en-US" sz="2000"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Montral, Montreal, Quebec, </a:t>
            </a:r>
            <a:r>
              <a:rPr lang="en-US" sz="1600" dirty="0">
                <a:highlight>
                  <a:srgbClr val="00FFFF"/>
                </a:highlight>
              </a:rPr>
              <a:t>Canada (July 2024 attrition offset)</a:t>
            </a:r>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July 13, 2024</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 in negotiations - </a:t>
            </a:r>
          </a:p>
          <a:p>
            <a:r>
              <a:rPr lang="en-US" sz="2000" b="0" dirty="0"/>
              <a:t>2025 May 11-16 – </a:t>
            </a:r>
            <a:r>
              <a:rPr lang="en-GB" sz="2000" b="0" dirty="0"/>
              <a:t>Warsaw Marriott, Warsaw, Poland – new venue plan</a:t>
            </a:r>
          </a:p>
          <a:p>
            <a:r>
              <a:rPr lang="en-GB" sz="2000" b="0" dirty="0"/>
              <a:t>	-- 802WCSC June Telecon – change venue location </a:t>
            </a:r>
          </a:p>
          <a:p>
            <a:r>
              <a:rPr lang="en-GB" sz="2000" b="0" dirty="0"/>
              <a:t>	-- </a:t>
            </a:r>
            <a:r>
              <a:rPr lang="en-GB" sz="2000" b="0" dirty="0">
                <a:highlight>
                  <a:srgbClr val="FFFF00"/>
                </a:highlight>
              </a:rPr>
              <a:t>7 Aug 2024 </a:t>
            </a:r>
            <a:r>
              <a:rPr lang="en-US" sz="2000" b="0" dirty="0">
                <a:highlight>
                  <a:srgbClr val="FFFF00"/>
                </a:highlight>
              </a:rPr>
              <a:t>The Marriott hotel in Warsaw has abruptly announced that it is closing after 35 years.</a:t>
            </a:r>
            <a:endParaRPr lang="en-GB" sz="2000" b="0" dirty="0">
              <a:highlight>
                <a:srgbClr val="FFFF00"/>
              </a:highlight>
            </a:endParaRPr>
          </a:p>
          <a:p>
            <a:r>
              <a:rPr lang="en-US" sz="2000" b="0" dirty="0"/>
              <a:t>2026 Jan 11-16 –Victoria Conference Centre &amp; Fairmont Empress, Victoria, Canada – in process</a:t>
            </a:r>
          </a:p>
          <a:p>
            <a:r>
              <a:rPr lang="en-US" sz="2000" b="0" dirty="0"/>
              <a:t>	-- Hotel Contract in negotiations with CEE/IEEE Legal.</a:t>
            </a:r>
          </a:p>
          <a:p>
            <a:r>
              <a:rPr lang="en-US" sz="2000" b="0" dirty="0"/>
              <a:t>	-- Victoria Conference Centre contract just posted to CEE/IEEE Legal</a:t>
            </a:r>
          </a:p>
          <a:p>
            <a:r>
              <a:rPr lang="en-US" sz="2000" b="0" dirty="0"/>
              <a:t>2026 May 10-15–</a:t>
            </a:r>
            <a:r>
              <a:rPr lang="en-AU" sz="2000" b="0" dirty="0">
                <a:sym typeface="Roboto"/>
              </a:rPr>
              <a:t>Hilton Antwerp Old Town, </a:t>
            </a:r>
            <a:r>
              <a:rPr lang="en-US" sz="2000" b="0" dirty="0"/>
              <a:t>Antwerp, Belgium – Site visit being planned – Sept/Oct</a:t>
            </a:r>
          </a:p>
          <a:p>
            <a:pPr indent="-285750" eaLnBrk="0" hangingPunct="0">
              <a:spcBef>
                <a:spcPct val="30000"/>
              </a:spcBef>
              <a:defRPr/>
            </a:pPr>
            <a:r>
              <a:rPr lang="en-US" sz="2000" b="0" dirty="0"/>
              <a:t>2027 Jan 10-15 – Hyatt Regency Irvine </a:t>
            </a:r>
          </a:p>
          <a:p>
            <a:pPr indent="-285750" eaLnBrk="0" hangingPunct="0">
              <a:spcBef>
                <a:spcPct val="30000"/>
              </a:spcBef>
              <a:defRPr/>
            </a:pPr>
            <a:r>
              <a:rPr lang="en-US" sz="2000" b="0" dirty="0"/>
              <a:t>		– Contract draft ready to send to IEEE – Site Visit Scheduled Aug 7</a:t>
            </a:r>
          </a:p>
          <a:p>
            <a:pPr indent="-285750" eaLnBrk="0" hangingPunct="0">
              <a:spcBef>
                <a:spcPct val="30000"/>
              </a:spcBef>
              <a:defRPr/>
            </a:pPr>
            <a:r>
              <a:rPr lang="en-US" sz="2000" b="0" dirty="0"/>
              <a:t>2027 May 9-14 – Auckland, New Zealand – Contract TBC – pending Site Visit</a:t>
            </a:r>
          </a:p>
          <a:p>
            <a:pPr lvl="0">
              <a:buFont typeface="Times New Roman" pitchFamily="16" charset="0"/>
              <a:buNone/>
            </a:pPr>
            <a:r>
              <a:rPr lang="en-US" sz="2000" b="0" dirty="0"/>
              <a:t>2028 Jan 16-21 – Hilton Panama, Panama City, Panama </a:t>
            </a:r>
          </a:p>
          <a:p>
            <a:pPr lvl="0">
              <a:buFont typeface="Times New Roman" pitchFamily="16" charset="0"/>
              <a:buNone/>
            </a:pPr>
            <a:r>
              <a:rPr lang="en-US" sz="2000" b="0" dirty="0"/>
              <a:t>			– Contract TBC – Mtg Events to complete – Target end of July.</a:t>
            </a:r>
          </a:p>
          <a:p>
            <a:endParaRPr lang="en-US" sz="2000" b="0" dirty="0"/>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highlight>
                  <a:srgbClr val="FFFF00"/>
                </a:highlight>
              </a:rPr>
              <a:t>2025-05 (11-16) </a:t>
            </a:r>
            <a:r>
              <a:rPr lang="en-GB" sz="2000" b="0" strike="sngStrike" dirty="0">
                <a:highlight>
                  <a:srgbClr val="FFFF00"/>
                </a:highlight>
              </a:rPr>
              <a:t>Warsaw Marriott, Warsaw, Poland </a:t>
            </a:r>
            <a:r>
              <a:rPr lang="en-GB" sz="2000" dirty="0"/>
              <a:t>(</a:t>
            </a:r>
            <a:r>
              <a:rPr lang="en-GB" sz="2000" dirty="0">
                <a:solidFill>
                  <a:srgbClr val="C00000"/>
                </a:solidFill>
                <a:highlight>
                  <a:srgbClr val="FFFF00"/>
                </a:highlight>
              </a:rPr>
              <a:t>New Hotel Chain/Venue TBD</a:t>
            </a:r>
            <a:r>
              <a:rPr lang="en-GB" sz="1200" b="0" dirty="0">
                <a:highlight>
                  <a:srgbClr val="00FF00"/>
                </a:highlight>
              </a:rPr>
              <a:t>)</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August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584775"/>
          </a:xfrm>
          <a:prstGeom prst="rect">
            <a:avLst/>
          </a:prstGeom>
          <a:noFill/>
        </p:spPr>
        <p:txBody>
          <a:bodyPr wrap="square" rtlCol="0">
            <a:spAutoFit/>
          </a:bodyPr>
          <a:lstStyle/>
          <a:p>
            <a:r>
              <a:rPr lang="en-US" sz="1600" dirty="0">
                <a:solidFill>
                  <a:schemeClr val="accent1">
                    <a:lumMod val="50000"/>
                  </a:schemeClr>
                </a:solidFill>
              </a:rPr>
              <a:t>As of June 12, 2024, after the 802WCSC</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2024-08-14</a:t>
            </a:r>
          </a:p>
        </p:txBody>
      </p:sp>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105% - 70% to avoid Attrition fees.</a:t>
            </a:r>
          </a:p>
        </p:txBody>
      </p:sp>
      <p:pic>
        <p:nvPicPr>
          <p:cNvPr id="11" name="Picture 10">
            <a:extLst>
              <a:ext uri="{FF2B5EF4-FFF2-40B4-BE49-F238E27FC236}">
                <a16:creationId xmlns:a16="http://schemas.microsoft.com/office/drawing/2014/main" id="{9F2F0646-21ED-6D92-BB1B-5852937B967C}"/>
              </a:ext>
            </a:extLst>
          </p:cNvPr>
          <p:cNvPicPr>
            <a:picLocks noChangeAspect="1"/>
          </p:cNvPicPr>
          <p:nvPr/>
        </p:nvPicPr>
        <p:blipFill>
          <a:blip r:embed="rId2"/>
          <a:stretch>
            <a:fillRect/>
          </a:stretch>
        </p:blipFill>
        <p:spPr>
          <a:xfrm>
            <a:off x="394047" y="2362200"/>
            <a:ext cx="11403906" cy="2208211"/>
          </a:xfrm>
          <a:prstGeom prst="rect">
            <a:avLst/>
          </a:prstGeom>
        </p:spPr>
      </p:pic>
    </p:spTree>
    <p:extLst>
      <p:ext uri="{BB962C8B-B14F-4D97-AF65-F5344CB8AC3E}">
        <p14:creationId xmlns:p14="http://schemas.microsoft.com/office/powerpoint/2010/main" val="367508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382E0-B63C-E4AD-DAD5-65A922298BFB}"/>
              </a:ext>
            </a:extLst>
          </p:cNvPr>
          <p:cNvSpPr>
            <a:spLocks noGrp="1"/>
          </p:cNvSpPr>
          <p:nvPr>
            <p:ph idx="1"/>
          </p:nvPr>
        </p:nvSpPr>
        <p:spPr>
          <a:xfrm>
            <a:off x="914401" y="1752601"/>
            <a:ext cx="10361084" cy="4572000"/>
          </a:xfrm>
        </p:spPr>
        <p:txBody>
          <a:bodyPr/>
          <a:lstStyle/>
          <a:p>
            <a:r>
              <a:rPr lang="en-US" sz="2000" dirty="0"/>
              <a:t>Wait List</a:t>
            </a:r>
          </a:p>
          <a:p>
            <a:r>
              <a:rPr lang="en-US" sz="2000" dirty="0"/>
              <a:t>    F2F Events have a list of persons who have requested room assistance, they are trying their best to get all of them into rooms. </a:t>
            </a:r>
          </a:p>
          <a:p>
            <a:r>
              <a:rPr lang="en-US" sz="2000" dirty="0"/>
              <a:t>    </a:t>
            </a:r>
          </a:p>
          <a:p>
            <a:r>
              <a:rPr lang="en-US" sz="2000" dirty="0"/>
              <a:t>Post Registration Refunds</a:t>
            </a:r>
          </a:p>
          <a:p>
            <a:r>
              <a:rPr lang="en-US" sz="2000" dirty="0"/>
              <a:t>	F2F Events will be applying refunds to all who have supplied reservation numbers after their registration.</a:t>
            </a:r>
          </a:p>
          <a:p>
            <a:r>
              <a:rPr lang="en-US" sz="2000" dirty="0"/>
              <a:t>	Attendees may continue to contact F2F Events </a:t>
            </a:r>
            <a:r>
              <a:rPr lang="en-US" sz="2000" dirty="0">
                <a:solidFill>
                  <a:schemeClr val="accent6"/>
                </a:solidFill>
              </a:rPr>
              <a:t>(</a:t>
            </a:r>
            <a:r>
              <a:rPr lang="en-US" sz="2000" dirty="0">
                <a:solidFill>
                  <a:schemeClr val="accent6"/>
                </a:solidFill>
                <a:hlinkClick r:id="rId2">
                  <a:extLst>
                    <a:ext uri="{A12FA001-AC4F-418D-AE19-62706E023703}">
                      <ahyp:hlinkClr xmlns:ahyp="http://schemas.microsoft.com/office/drawing/2018/hyperlinkcolor" val="tx"/>
                    </a:ext>
                  </a:extLst>
                </a:hlinkClick>
              </a:rPr>
              <a:t>802reg@facetoface-events.com</a:t>
            </a:r>
            <a:r>
              <a:rPr lang="en-US" sz="2000" dirty="0"/>
              <a:t>) for this discount, and the refund will be processed as quickly as possible.</a:t>
            </a:r>
          </a:p>
          <a:p>
            <a:endParaRPr lang="en-US" sz="2000" dirty="0"/>
          </a:p>
          <a:p>
            <a:r>
              <a:rPr lang="en-US" sz="2000" dirty="0"/>
              <a:t>The Hotel has no more rooms for us.</a:t>
            </a:r>
          </a:p>
        </p:txBody>
      </p:sp>
      <p:sp>
        <p:nvSpPr>
          <p:cNvPr id="4" name="Date Placeholder 3">
            <a:extLst>
              <a:ext uri="{FF2B5EF4-FFF2-40B4-BE49-F238E27FC236}">
                <a16:creationId xmlns:a16="http://schemas.microsoft.com/office/drawing/2014/main" id="{47A1D7A0-E96F-2D6C-58C0-429186646EAB}"/>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88A5CC49-61AD-C353-78D6-F9D7E787F1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84D594-FEFB-29F9-7374-F7922427B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7A95AC67-6752-1A5B-9F12-9D0C2E20D256}"/>
              </a:ext>
            </a:extLst>
          </p:cNvPr>
          <p:cNvSpPr>
            <a:spLocks noGrp="1" noChangeArrowheads="1"/>
          </p:cNvSpPr>
          <p:nvPr>
            <p:ph type="title"/>
          </p:nvPr>
        </p:nvSpPr>
        <p:spPr bwMode="auto">
          <a:xfrm>
            <a:off x="988394" y="757238"/>
            <a:ext cx="1023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latin typeface="Arial" panose="020B0604020202020204" pitchFamily="34" charset="0"/>
              </a:rPr>
              <a:t>The Group Hotel Room Block at the Hilton Waikoloa Village is Sold Out</a:t>
            </a:r>
          </a:p>
        </p:txBody>
      </p:sp>
    </p:spTree>
    <p:extLst>
      <p:ext uri="{BB962C8B-B14F-4D97-AF65-F5344CB8AC3E}">
        <p14:creationId xmlns:p14="http://schemas.microsoft.com/office/powerpoint/2010/main" val="23741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a:t>
            </a:r>
            <a:br>
              <a:rPr lang="en-US" dirty="0"/>
            </a:br>
            <a:r>
              <a:rPr lang="en-US" dirty="0"/>
              <a:t>July 13, 2024</a:t>
            </a:r>
          </a:p>
        </p:txBody>
      </p:sp>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10" name="Content Placeholder 9">
            <a:extLst>
              <a:ext uri="{FF2B5EF4-FFF2-40B4-BE49-F238E27FC236}">
                <a16:creationId xmlns:a16="http://schemas.microsoft.com/office/drawing/2014/main" id="{803F3BFE-4C0B-EFAF-9E07-0D972B8B4971}"/>
              </a:ext>
            </a:extLst>
          </p:cNvPr>
          <p:cNvGraphicFramePr>
            <a:graphicFrameLocks noGrp="1"/>
          </p:cNvGraphicFramePr>
          <p:nvPr>
            <p:ph idx="1"/>
            <p:extLst>
              <p:ext uri="{D42A27DB-BD31-4B8C-83A1-F6EECF244321}">
                <p14:modId xmlns:p14="http://schemas.microsoft.com/office/powerpoint/2010/main" val="2238588703"/>
              </p:ext>
            </p:extLst>
          </p:nvPr>
        </p:nvGraphicFramePr>
        <p:xfrm>
          <a:off x="2792942" y="2207427"/>
          <a:ext cx="6705600" cy="3811574"/>
        </p:xfrm>
        <a:graphic>
          <a:graphicData uri="http://schemas.openxmlformats.org/drawingml/2006/table">
            <a:tbl>
              <a:tblPr/>
              <a:tblGrid>
                <a:gridCol w="1875512">
                  <a:extLst>
                    <a:ext uri="{9D8B030D-6E8A-4147-A177-3AD203B41FA5}">
                      <a16:colId xmlns:a16="http://schemas.microsoft.com/office/drawing/2014/main" val="3752466823"/>
                    </a:ext>
                  </a:extLst>
                </a:gridCol>
                <a:gridCol w="1361674">
                  <a:extLst>
                    <a:ext uri="{9D8B030D-6E8A-4147-A177-3AD203B41FA5}">
                      <a16:colId xmlns:a16="http://schemas.microsoft.com/office/drawing/2014/main" val="4040416570"/>
                    </a:ext>
                  </a:extLst>
                </a:gridCol>
                <a:gridCol w="1284598">
                  <a:extLst>
                    <a:ext uri="{9D8B030D-6E8A-4147-A177-3AD203B41FA5}">
                      <a16:colId xmlns:a16="http://schemas.microsoft.com/office/drawing/2014/main" val="2616535383"/>
                    </a:ext>
                  </a:extLst>
                </a:gridCol>
                <a:gridCol w="1079062">
                  <a:extLst>
                    <a:ext uri="{9D8B030D-6E8A-4147-A177-3AD203B41FA5}">
                      <a16:colId xmlns:a16="http://schemas.microsoft.com/office/drawing/2014/main" val="2520184917"/>
                    </a:ext>
                  </a:extLst>
                </a:gridCol>
                <a:gridCol w="1104754">
                  <a:extLst>
                    <a:ext uri="{9D8B030D-6E8A-4147-A177-3AD203B41FA5}">
                      <a16:colId xmlns:a16="http://schemas.microsoft.com/office/drawing/2014/main" val="1487145400"/>
                    </a:ext>
                  </a:extLst>
                </a:gridCol>
              </a:tblGrid>
              <a:tr h="210146">
                <a:tc>
                  <a:txBody>
                    <a:bodyPr/>
                    <a:lstStyle/>
                    <a:p>
                      <a:pPr algn="l" fontAlgn="b"/>
                      <a:r>
                        <a:rPr lang="en-US" sz="2000" b="1" i="0" u="none" strike="noStrike" dirty="0">
                          <a:solidFill>
                            <a:srgbClr val="000000"/>
                          </a:solidFill>
                          <a:effectLst/>
                          <a:highlight>
                            <a:srgbClr val="DCE6F1"/>
                          </a:highlight>
                          <a:latin typeface="Arial" panose="020B0604020202020204" pitchFamily="34" charset="0"/>
                        </a:rPr>
                        <a:t>As of Aug 13</a:t>
                      </a:r>
                    </a:p>
                  </a:txBody>
                  <a:tcPr marL="9525" marR="9525" marT="9525" marB="0" anchor="b">
                    <a:lnL>
                      <a:noFill/>
                    </a:lnL>
                    <a:lnR>
                      <a:noFill/>
                    </a:lnR>
                    <a:lnT>
                      <a:noFill/>
                    </a:lnT>
                    <a:lnB>
                      <a:noFill/>
                    </a:lnB>
                    <a:solidFill>
                      <a:srgbClr val="DCE6F1"/>
                    </a:solidFill>
                  </a:tcPr>
                </a:tc>
                <a:tc gridSpan="2">
                  <a:txBody>
                    <a:bodyPr/>
                    <a:lstStyle/>
                    <a:p>
                      <a:pPr algn="l" fontAlgn="b"/>
                      <a:r>
                        <a:rPr lang="en-US" sz="2000" b="1" i="0" u="none" strike="noStrike">
                          <a:solidFill>
                            <a:srgbClr val="000000"/>
                          </a:solidFill>
                          <a:effectLst/>
                          <a:highlight>
                            <a:srgbClr val="DCE6F1"/>
                          </a:highlight>
                          <a:latin typeface="Arial" panose="020B0604020202020204" pitchFamily="34" charset="0"/>
                        </a:rPr>
                        <a:t>Column Labels</a:t>
                      </a:r>
                    </a:p>
                  </a:txBody>
                  <a:tcPr marL="9525" marR="9525" marT="9525" marB="0" anchor="b">
                    <a:lnL>
                      <a:noFill/>
                    </a:lnL>
                    <a:lnR>
                      <a:noFill/>
                    </a:lnR>
                    <a:lnT>
                      <a:noFill/>
                    </a:lnT>
                    <a:lnB>
                      <a:noFill/>
                    </a:lnB>
                    <a:solidFill>
                      <a:srgbClr val="DCE6F1"/>
                    </a:solidFill>
                  </a:tcPr>
                </a:tc>
                <a:tc hMerge="1">
                  <a:txBody>
                    <a:bodyPr/>
                    <a:lstStyle/>
                    <a:p>
                      <a:endParaRPr lang="en-US"/>
                    </a:p>
                  </a:txBody>
                  <a:tcPr/>
                </a:tc>
                <a:tc>
                  <a:txBody>
                    <a:bodyPr/>
                    <a:lstStyle/>
                    <a:p>
                      <a:pPr algn="l" fontAlgn="b"/>
                      <a:endParaRPr lang="en-US" sz="2000" b="1" i="0" u="none" strike="noStrike">
                        <a:solidFill>
                          <a:srgbClr val="000000"/>
                        </a:solidFill>
                        <a:effectLst/>
                        <a:highlight>
                          <a:srgbClr val="DCE6F1"/>
                        </a:highligh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dirty="0">
                        <a:solidFill>
                          <a:srgbClr val="000000"/>
                        </a:solidFill>
                        <a:effectLst/>
                        <a:highlight>
                          <a:srgbClr val="DCE6F1"/>
                        </a:highlight>
                        <a:latin typeface="Arial" panose="020B0604020202020204" pitchFamily="34" charset="0"/>
                      </a:endParaRPr>
                    </a:p>
                  </a:txBody>
                  <a:tcPr marL="9525" marR="9525" marT="9525" marB="0" anchor="b">
                    <a:lnL>
                      <a:noFill/>
                    </a:lnL>
                    <a:lnR>
                      <a:noFill/>
                    </a:lnR>
                    <a:lnT>
                      <a:noFill/>
                    </a:lnT>
                    <a:lnB>
                      <a:noFill/>
                    </a:lnB>
                    <a:solidFill>
                      <a:srgbClr val="DCE6F1"/>
                    </a:solidFill>
                  </a:tcPr>
                </a:tc>
                <a:extLst>
                  <a:ext uri="{0D108BD9-81ED-4DB2-BD59-A6C34878D82A}">
                    <a16:rowId xmlns:a16="http://schemas.microsoft.com/office/drawing/2014/main" val="1267047237"/>
                  </a:ext>
                </a:extLst>
              </a:tr>
              <a:tr h="874313">
                <a:tc>
                  <a:txBody>
                    <a:bodyPr/>
                    <a:lstStyle/>
                    <a:p>
                      <a:pPr algn="l" fontAlgn="b"/>
                      <a:r>
                        <a:rPr lang="en-US" sz="2000" b="1" i="0" u="none" strike="noStrike">
                          <a:solidFill>
                            <a:srgbClr val="000000"/>
                          </a:solidFill>
                          <a:effectLst/>
                          <a:highlight>
                            <a:srgbClr val="DCE6F1"/>
                          </a:highlight>
                          <a:latin typeface="Arial" panose="020B0604020202020204" pitchFamily="34" charset="0"/>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dirty="0">
                          <a:solidFill>
                            <a:srgbClr val="000000"/>
                          </a:solidFill>
                          <a:effectLst/>
                          <a:highlight>
                            <a:srgbClr val="DCE6F1"/>
                          </a:highlight>
                          <a:latin typeface="Arial" panose="020B0604020202020204" pitchFamily="34" charset="0"/>
                        </a:rPr>
                        <a:t>In-Person Attendee</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Virtual Attendee</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Student</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Grand Total</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500357837"/>
                  </a:ext>
                </a:extLst>
              </a:tr>
              <a:tr h="437156">
                <a:tc>
                  <a:txBody>
                    <a:bodyPr/>
                    <a:lstStyle/>
                    <a:p>
                      <a:pPr algn="l" fontAlgn="b"/>
                      <a:r>
                        <a:rPr lang="en-US" sz="2000" b="1" i="0" u="none" strike="noStrike">
                          <a:solidFill>
                            <a:srgbClr val="000000"/>
                          </a:solidFill>
                          <a:effectLst/>
                          <a:latin typeface="Arial" panose="020B0604020202020204" pitchFamily="34" charset="0"/>
                        </a:rPr>
                        <a:t>802.11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250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196</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449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676272478"/>
                  </a:ext>
                </a:extLst>
              </a:tr>
              <a:tr h="437156">
                <a:tc>
                  <a:txBody>
                    <a:bodyPr/>
                    <a:lstStyle/>
                    <a:p>
                      <a:pPr algn="l" fontAlgn="b"/>
                      <a:r>
                        <a:rPr lang="en-US" sz="2000" b="1" i="0" u="none" strike="noStrike">
                          <a:solidFill>
                            <a:srgbClr val="000000"/>
                          </a:solidFill>
                          <a:effectLst/>
                          <a:latin typeface="Arial" panose="020B0604020202020204" pitchFamily="34" charset="0"/>
                        </a:rPr>
                        <a:t>802.15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26</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25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51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513236405"/>
                  </a:ext>
                </a:extLst>
              </a:tr>
              <a:tr h="437156">
                <a:tc>
                  <a:txBody>
                    <a:bodyPr/>
                    <a:lstStyle/>
                    <a:p>
                      <a:pPr algn="l" fontAlgn="b"/>
                      <a:r>
                        <a:rPr lang="en-US" sz="2000" b="1" i="0" u="none" strike="noStrike">
                          <a:solidFill>
                            <a:srgbClr val="000000"/>
                          </a:solidFill>
                          <a:effectLst/>
                          <a:latin typeface="Arial" panose="020B0604020202020204" pitchFamily="34" charset="0"/>
                        </a:rPr>
                        <a:t>802.18</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574475254"/>
                  </a:ext>
                </a:extLst>
              </a:tr>
              <a:tr h="437156">
                <a:tc>
                  <a:txBody>
                    <a:bodyPr/>
                    <a:lstStyle/>
                    <a:p>
                      <a:pPr algn="l" fontAlgn="b"/>
                      <a:r>
                        <a:rPr lang="en-US" sz="2000" b="1" i="0" u="none" strike="noStrike">
                          <a:solidFill>
                            <a:srgbClr val="000000"/>
                          </a:solidFill>
                          <a:effectLst/>
                          <a:latin typeface="Arial" panose="020B0604020202020204" pitchFamily="34" charset="0"/>
                        </a:rPr>
                        <a:t>802.19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534339042"/>
                  </a:ext>
                </a:extLst>
              </a:tr>
              <a:tr h="437156">
                <a:tc>
                  <a:txBody>
                    <a:bodyPr/>
                    <a:lstStyle/>
                    <a:p>
                      <a:pPr algn="l" fontAlgn="b"/>
                      <a:r>
                        <a:rPr lang="en-US" sz="2000" b="1" i="0" u="none" strike="noStrike">
                          <a:solidFill>
                            <a:srgbClr val="000000"/>
                          </a:solidFill>
                          <a:effectLst/>
                          <a:latin typeface="Arial" panose="020B0604020202020204" pitchFamily="34" charset="0"/>
                        </a:rPr>
                        <a:t>802.24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803087698"/>
                  </a:ext>
                </a:extLst>
              </a:tr>
              <a:tr h="437156">
                <a:tc>
                  <a:txBody>
                    <a:bodyPr/>
                    <a:lstStyle/>
                    <a:p>
                      <a:pPr algn="l" fontAlgn="b"/>
                      <a:r>
                        <a:rPr lang="en-US" sz="2000" b="1" i="0" u="none" strike="noStrike">
                          <a:solidFill>
                            <a:srgbClr val="000000"/>
                          </a:solidFill>
                          <a:effectLst/>
                          <a:highlight>
                            <a:srgbClr val="DCE6F1"/>
                          </a:highlight>
                          <a:latin typeface="Arial" panose="020B0604020202020204" pitchFamily="34" charset="0"/>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281</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224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508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3370359953"/>
                  </a:ext>
                </a:extLst>
              </a:tr>
            </a:tbl>
          </a:graphicData>
        </a:graphic>
      </p:graphicFrame>
    </p:spTree>
    <p:extLst>
      <p:ext uri="{BB962C8B-B14F-4D97-AF65-F5344CB8AC3E}">
        <p14:creationId xmlns:p14="http://schemas.microsoft.com/office/powerpoint/2010/main" val="6411127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ba37140e-f4c5-4a6c-a9b4-20a691ce6c8a"/>
    <ds:schemaRef ds:uri="http://purl.org/dc/dcmitype/"/>
    <ds:schemaRef ds:uri="cc9c437c-ae0c-4066-8d90-a0f7de786127"/>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128189</TotalTime>
  <Words>4412</Words>
  <Application>Microsoft Office PowerPoint</Application>
  <PresentationFormat>Widescreen</PresentationFormat>
  <Paragraphs>497</Paragraphs>
  <Slides>29</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Future 802W Interim Venue Status</vt:lpstr>
      <vt:lpstr>2024 Sept 802 Wireless Interim:  Waikoloa Hilton Hotel Pickup – 2024-08-14</vt:lpstr>
      <vt:lpstr>The Group Hotel Room Block at the Hilton Waikoloa Village is Sold Out</vt:lpstr>
      <vt:lpstr>2024 Sept IEEE 802 Wireless Interim Registration July 13, 2024</vt:lpstr>
      <vt:lpstr>References</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51</cp:revision>
  <cp:lastPrinted>1601-01-01T00:00:00Z</cp:lastPrinted>
  <dcterms:created xsi:type="dcterms:W3CDTF">2021-02-03T19:21:29Z</dcterms:created>
  <dcterms:modified xsi:type="dcterms:W3CDTF">2024-08-14T18:56:47Z</dcterms:modified>
  <cp:category>June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