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4"/>
  </p:sldMasterIdLst>
  <p:notesMasterIdLst>
    <p:notesMasterId r:id="rId51"/>
  </p:notesMasterIdLst>
  <p:handoutMasterIdLst>
    <p:handoutMasterId r:id="rId52"/>
  </p:handoutMasterIdLst>
  <p:sldIdLst>
    <p:sldId id="256" r:id="rId5"/>
    <p:sldId id="257" r:id="rId6"/>
    <p:sldId id="517" r:id="rId7"/>
    <p:sldId id="513" r:id="rId8"/>
    <p:sldId id="518" r:id="rId9"/>
    <p:sldId id="269" r:id="rId10"/>
    <p:sldId id="272" r:id="rId11"/>
    <p:sldId id="524" r:id="rId12"/>
    <p:sldId id="527" r:id="rId13"/>
    <p:sldId id="528" r:id="rId14"/>
    <p:sldId id="281" r:id="rId15"/>
    <p:sldId id="282" r:id="rId16"/>
    <p:sldId id="286" r:id="rId17"/>
    <p:sldId id="292" r:id="rId18"/>
    <p:sldId id="290" r:id="rId19"/>
    <p:sldId id="260" r:id="rId20"/>
    <p:sldId id="283" r:id="rId21"/>
    <p:sldId id="288" r:id="rId22"/>
    <p:sldId id="284" r:id="rId23"/>
    <p:sldId id="285" r:id="rId24"/>
    <p:sldId id="278" r:id="rId25"/>
    <p:sldId id="525" r:id="rId26"/>
    <p:sldId id="529" r:id="rId27"/>
    <p:sldId id="530" r:id="rId28"/>
    <p:sldId id="258" r:id="rId29"/>
    <p:sldId id="259" r:id="rId30"/>
    <p:sldId id="531" r:id="rId31"/>
    <p:sldId id="261" r:id="rId32"/>
    <p:sldId id="262" r:id="rId33"/>
    <p:sldId id="532" r:id="rId34"/>
    <p:sldId id="265" r:id="rId35"/>
    <p:sldId id="266" r:id="rId36"/>
    <p:sldId id="267" r:id="rId37"/>
    <p:sldId id="268" r:id="rId38"/>
    <p:sldId id="533" r:id="rId39"/>
    <p:sldId id="508" r:id="rId40"/>
    <p:sldId id="507" r:id="rId41"/>
    <p:sldId id="264" r:id="rId42"/>
    <p:sldId id="520" r:id="rId43"/>
    <p:sldId id="521" r:id="rId44"/>
    <p:sldId id="516" r:id="rId45"/>
    <p:sldId id="514" r:id="rId46"/>
    <p:sldId id="515" r:id="rId47"/>
    <p:sldId id="510" r:id="rId48"/>
    <p:sldId id="511" r:id="rId49"/>
    <p:sldId id="509" r:id="rId50"/>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Default Section" id="{8EBCA279-0C17-43D0-A1C1-B8384318D95A}">
          <p14:sldIdLst>
            <p14:sldId id="256"/>
            <p14:sldId id="257"/>
            <p14:sldId id="517"/>
            <p14:sldId id="513"/>
            <p14:sldId id="518"/>
            <p14:sldId id="269"/>
            <p14:sldId id="272"/>
          </p14:sldIdLst>
        </p14:section>
        <p14:section name="Mtg Events" id="{FF2D45F4-6192-4F10-A0A6-61B2CCE5C86F}">
          <p14:sldIdLst>
            <p14:sldId id="524"/>
            <p14:sldId id="527"/>
            <p14:sldId id="528"/>
            <p14:sldId id="281"/>
            <p14:sldId id="282"/>
            <p14:sldId id="286"/>
            <p14:sldId id="292"/>
            <p14:sldId id="290"/>
            <p14:sldId id="260"/>
            <p14:sldId id="283"/>
            <p14:sldId id="288"/>
            <p14:sldId id="284"/>
            <p14:sldId id="285"/>
            <p14:sldId id="278"/>
          </p14:sldIdLst>
        </p14:section>
        <p14:section name="F2F Events" id="{89C89148-6079-4732-A429-E7EE701AB8E4}">
          <p14:sldIdLst>
            <p14:sldId id="525"/>
            <p14:sldId id="529"/>
            <p14:sldId id="530"/>
            <p14:sldId id="258"/>
            <p14:sldId id="259"/>
            <p14:sldId id="531"/>
            <p14:sldId id="261"/>
            <p14:sldId id="262"/>
            <p14:sldId id="532"/>
            <p14:sldId id="265"/>
            <p14:sldId id="266"/>
            <p14:sldId id="267"/>
            <p14:sldId id="268"/>
            <p14:sldId id="533"/>
            <p14:sldId id="508"/>
            <p14:sldId id="507"/>
          </p14:sldIdLst>
        </p14:section>
        <p14:section name="Refernces" id="{550E22C8-CE70-4B88-9573-377DFC475CD0}">
          <p14:sldIdLst>
            <p14:sldId id="264"/>
          </p14:sldIdLst>
        </p14:section>
        <p14:section name="Previous Motions" id="{0A2BA85A-4E76-4CC0-B8A5-234F28EFFC7E}">
          <p14:sldIdLst>
            <p14:sldId id="520"/>
            <p14:sldId id="521"/>
            <p14:sldId id="516"/>
            <p14:sldId id="514"/>
            <p14:sldId id="515"/>
            <p14:sldId id="510"/>
            <p14:sldId id="511"/>
            <p14:sldId id="50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F0CCCB-A7AA-4B67-AB0D-6F7A88502312}" v="6" dt="2024-01-19T13:36:41.829"/>
  </p1510:revLst>
</p1510:revInfo>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077" autoAdjust="0"/>
    <p:restoredTop sz="83447" autoAdjust="0"/>
  </p:normalViewPr>
  <p:slideViewPr>
    <p:cSldViewPr>
      <p:cViewPr varScale="1">
        <p:scale>
          <a:sx n="63" d="100"/>
          <a:sy n="63" d="100"/>
        </p:scale>
        <p:origin x="90" y="49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8" Type="http://schemas.microsoft.com/office/2015/10/relationships/revisionInfo" Target="revisionInfo.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notesMaster" Target="notesMasters/notesMaster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microsoft.com/office/2016/11/relationships/changesInfo" Target="changesInfos/changesInfo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44F0CCCB-A7AA-4B67-AB0D-6F7A88502312}"/>
    <pc:docChg chg="undo custSel addSld delSld modSld sldOrd modMainMaster delSection modSection">
      <pc:chgData name="Jon Rosdahl" userId="2820f357-2dd4-4127-8713-e0bfde0fd756" providerId="ADAL" clId="{44F0CCCB-A7AA-4B67-AB0D-6F7A88502312}" dt="2024-01-19T13:39:25.506" v="553" actId="20577"/>
      <pc:docMkLst>
        <pc:docMk/>
      </pc:docMkLst>
      <pc:sldChg chg="modSp mod modNotesTx">
        <pc:chgData name="Jon Rosdahl" userId="2820f357-2dd4-4127-8713-e0bfde0fd756" providerId="ADAL" clId="{44F0CCCB-A7AA-4B67-AB0D-6F7A88502312}" dt="2024-01-19T04:19:00.569" v="408" actId="20577"/>
        <pc:sldMkLst>
          <pc:docMk/>
          <pc:sldMk cId="0" sldId="256"/>
        </pc:sldMkLst>
        <pc:spChg chg="mod">
          <ac:chgData name="Jon Rosdahl" userId="2820f357-2dd4-4127-8713-e0bfde0fd756" providerId="ADAL" clId="{44F0CCCB-A7AA-4B67-AB0D-6F7A88502312}" dt="2024-01-19T03:38:51.951" v="7" actId="6549"/>
          <ac:spMkLst>
            <pc:docMk/>
            <pc:sldMk cId="0" sldId="256"/>
            <ac:spMk id="3073" creationId="{00000000-0000-0000-0000-000000000000}"/>
          </ac:spMkLst>
        </pc:spChg>
        <pc:spChg chg="mod">
          <ac:chgData name="Jon Rosdahl" userId="2820f357-2dd4-4127-8713-e0bfde0fd756" providerId="ADAL" clId="{44F0CCCB-A7AA-4B67-AB0D-6F7A88502312}" dt="2024-01-19T03:38:45.849" v="5" actId="6549"/>
          <ac:spMkLst>
            <pc:docMk/>
            <pc:sldMk cId="0" sldId="256"/>
            <ac:spMk id="3074" creationId="{00000000-0000-0000-0000-000000000000}"/>
          </ac:spMkLst>
        </pc:spChg>
      </pc:sldChg>
      <pc:sldChg chg="modSp mod">
        <pc:chgData name="Jon Rosdahl" userId="2820f357-2dd4-4127-8713-e0bfde0fd756" providerId="ADAL" clId="{44F0CCCB-A7AA-4B67-AB0D-6F7A88502312}" dt="2024-01-19T03:42:43.920" v="166" actId="20577"/>
        <pc:sldMkLst>
          <pc:docMk/>
          <pc:sldMk cId="0" sldId="257"/>
        </pc:sldMkLst>
        <pc:spChg chg="mod">
          <ac:chgData name="Jon Rosdahl" userId="2820f357-2dd4-4127-8713-e0bfde0fd756" providerId="ADAL" clId="{44F0CCCB-A7AA-4B67-AB0D-6F7A88502312}" dt="2024-01-19T03:42:43.920" v="166" actId="20577"/>
          <ac:spMkLst>
            <pc:docMk/>
            <pc:sldMk cId="0" sldId="257"/>
            <ac:spMk id="4098" creationId="{00000000-0000-0000-0000-000000000000}"/>
          </ac:spMkLst>
        </pc:spChg>
      </pc:sldChg>
      <pc:sldChg chg="modSp mod">
        <pc:chgData name="Jon Rosdahl" userId="2820f357-2dd4-4127-8713-e0bfde0fd756" providerId="ADAL" clId="{44F0CCCB-A7AA-4B67-AB0D-6F7A88502312}" dt="2024-01-19T04:02:43.017" v="216" actId="20577"/>
        <pc:sldMkLst>
          <pc:docMk/>
          <pc:sldMk cId="836784854" sldId="269"/>
        </pc:sldMkLst>
        <pc:spChg chg="mod">
          <ac:chgData name="Jon Rosdahl" userId="2820f357-2dd4-4127-8713-e0bfde0fd756" providerId="ADAL" clId="{44F0CCCB-A7AA-4B67-AB0D-6F7A88502312}" dt="2024-01-19T04:02:43.017" v="216" actId="20577"/>
          <ac:spMkLst>
            <pc:docMk/>
            <pc:sldMk cId="836784854" sldId="269"/>
            <ac:spMk id="9218" creationId="{00000000-0000-0000-0000-000000000000}"/>
          </ac:spMkLst>
        </pc:spChg>
      </pc:sldChg>
      <pc:sldChg chg="modSp mod">
        <pc:chgData name="Jon Rosdahl" userId="2820f357-2dd4-4127-8713-e0bfde0fd756" providerId="ADAL" clId="{44F0CCCB-A7AA-4B67-AB0D-6F7A88502312}" dt="2024-01-19T04:14:42.540" v="307" actId="20577"/>
        <pc:sldMkLst>
          <pc:docMk/>
          <pc:sldMk cId="2239589687" sldId="272"/>
        </pc:sldMkLst>
        <pc:spChg chg="mod">
          <ac:chgData name="Jon Rosdahl" userId="2820f357-2dd4-4127-8713-e0bfde0fd756" providerId="ADAL" clId="{44F0CCCB-A7AA-4B67-AB0D-6F7A88502312}" dt="2024-01-19T04:12:19.136" v="269" actId="20577"/>
          <ac:spMkLst>
            <pc:docMk/>
            <pc:sldMk cId="2239589687" sldId="272"/>
            <ac:spMk id="2" creationId="{83380DDE-A6D9-4DBD-93F1-8CAA6AF62C6A}"/>
          </ac:spMkLst>
        </pc:spChg>
        <pc:spChg chg="mod">
          <ac:chgData name="Jon Rosdahl" userId="2820f357-2dd4-4127-8713-e0bfde0fd756" providerId="ADAL" clId="{44F0CCCB-A7AA-4B67-AB0D-6F7A88502312}" dt="2024-01-19T04:14:42.540" v="307" actId="20577"/>
          <ac:spMkLst>
            <pc:docMk/>
            <pc:sldMk cId="2239589687" sldId="272"/>
            <ac:spMk id="11" creationId="{EEA6F570-68C4-5CBB-4B40-B81D543953DD}"/>
          </ac:spMkLst>
        </pc:spChg>
      </pc:sldChg>
      <pc:sldChg chg="del">
        <pc:chgData name="Jon Rosdahl" userId="2820f357-2dd4-4127-8713-e0bfde0fd756" providerId="ADAL" clId="{44F0CCCB-A7AA-4B67-AB0D-6F7A88502312}" dt="2024-01-19T04:06:13.471" v="223" actId="47"/>
        <pc:sldMkLst>
          <pc:docMk/>
          <pc:sldMk cId="1231614118" sldId="356"/>
        </pc:sldMkLst>
      </pc:sldChg>
      <pc:sldChg chg="del">
        <pc:chgData name="Jon Rosdahl" userId="2820f357-2dd4-4127-8713-e0bfde0fd756" providerId="ADAL" clId="{44F0CCCB-A7AA-4B67-AB0D-6F7A88502312}" dt="2024-01-19T04:06:43.018" v="224" actId="47"/>
        <pc:sldMkLst>
          <pc:docMk/>
          <pc:sldMk cId="832918407" sldId="364"/>
        </pc:sldMkLst>
      </pc:sldChg>
      <pc:sldChg chg="del">
        <pc:chgData name="Jon Rosdahl" userId="2820f357-2dd4-4127-8713-e0bfde0fd756" providerId="ADAL" clId="{44F0CCCB-A7AA-4B67-AB0D-6F7A88502312}" dt="2024-01-19T04:07:00.254" v="225" actId="47"/>
        <pc:sldMkLst>
          <pc:docMk/>
          <pc:sldMk cId="620467564" sldId="367"/>
        </pc:sldMkLst>
      </pc:sldChg>
      <pc:sldChg chg="del">
        <pc:chgData name="Jon Rosdahl" userId="2820f357-2dd4-4127-8713-e0bfde0fd756" providerId="ADAL" clId="{44F0CCCB-A7AA-4B67-AB0D-6F7A88502312}" dt="2024-01-19T04:07:54.776" v="229" actId="47"/>
        <pc:sldMkLst>
          <pc:docMk/>
          <pc:sldMk cId="1641895568" sldId="502"/>
        </pc:sldMkLst>
      </pc:sldChg>
      <pc:sldChg chg="del">
        <pc:chgData name="Jon Rosdahl" userId="2820f357-2dd4-4127-8713-e0bfde0fd756" providerId="ADAL" clId="{44F0CCCB-A7AA-4B67-AB0D-6F7A88502312}" dt="2024-01-19T04:07:47.244" v="228" actId="47"/>
        <pc:sldMkLst>
          <pc:docMk/>
          <pc:sldMk cId="1379552247" sldId="504"/>
        </pc:sldMkLst>
      </pc:sldChg>
      <pc:sldChg chg="del">
        <pc:chgData name="Jon Rosdahl" userId="2820f357-2dd4-4127-8713-e0bfde0fd756" providerId="ADAL" clId="{44F0CCCB-A7AA-4B67-AB0D-6F7A88502312}" dt="2024-01-19T04:07:27.980" v="227" actId="47"/>
        <pc:sldMkLst>
          <pc:docMk/>
          <pc:sldMk cId="1883129589" sldId="505"/>
        </pc:sldMkLst>
      </pc:sldChg>
      <pc:sldChg chg="del">
        <pc:chgData name="Jon Rosdahl" userId="2820f357-2dd4-4127-8713-e0bfde0fd756" providerId="ADAL" clId="{44F0CCCB-A7AA-4B67-AB0D-6F7A88502312}" dt="2024-01-19T04:07:11.559" v="226" actId="47"/>
        <pc:sldMkLst>
          <pc:docMk/>
          <pc:sldMk cId="4050016286" sldId="506"/>
        </pc:sldMkLst>
      </pc:sldChg>
      <pc:sldChg chg="addSp modSp mod">
        <pc:chgData name="Jon Rosdahl" userId="2820f357-2dd4-4127-8713-e0bfde0fd756" providerId="ADAL" clId="{44F0CCCB-A7AA-4B67-AB0D-6F7A88502312}" dt="2024-01-19T13:39:25.506" v="553" actId="20577"/>
        <pc:sldMkLst>
          <pc:docMk/>
          <pc:sldMk cId="2420574421" sldId="509"/>
        </pc:sldMkLst>
        <pc:spChg chg="add mod ord">
          <ac:chgData name="Jon Rosdahl" userId="2820f357-2dd4-4127-8713-e0bfde0fd756" providerId="ADAL" clId="{44F0CCCB-A7AA-4B67-AB0D-6F7A88502312}" dt="2024-01-19T13:39:25.506" v="553" actId="20577"/>
          <ac:spMkLst>
            <pc:docMk/>
            <pc:sldMk cId="2420574421" sldId="509"/>
            <ac:spMk id="7" creationId="{C2DE973F-DEFA-13F4-F7B5-4EFDB2DB0075}"/>
          </ac:spMkLst>
        </pc:spChg>
      </pc:sldChg>
      <pc:sldChg chg="modSp mod">
        <pc:chgData name="Jon Rosdahl" userId="2820f357-2dd4-4127-8713-e0bfde0fd756" providerId="ADAL" clId="{44F0CCCB-A7AA-4B67-AB0D-6F7A88502312}" dt="2024-01-19T04:25:57.726" v="409" actId="108"/>
        <pc:sldMkLst>
          <pc:docMk/>
          <pc:sldMk cId="3617670687" sldId="510"/>
        </pc:sldMkLst>
        <pc:spChg chg="mod">
          <ac:chgData name="Jon Rosdahl" userId="2820f357-2dd4-4127-8713-e0bfde0fd756" providerId="ADAL" clId="{44F0CCCB-A7AA-4B67-AB0D-6F7A88502312}" dt="2024-01-19T04:25:57.726" v="409" actId="108"/>
          <ac:spMkLst>
            <pc:docMk/>
            <pc:sldMk cId="3617670687" sldId="510"/>
            <ac:spMk id="2" creationId="{04CC594C-A7F3-5995-D12B-3062ED08A64B}"/>
          </ac:spMkLst>
        </pc:spChg>
      </pc:sldChg>
      <pc:sldChg chg="modSp mod">
        <pc:chgData name="Jon Rosdahl" userId="2820f357-2dd4-4127-8713-e0bfde0fd756" providerId="ADAL" clId="{44F0CCCB-A7AA-4B67-AB0D-6F7A88502312}" dt="2024-01-19T04:26:18.544" v="410" actId="404"/>
        <pc:sldMkLst>
          <pc:docMk/>
          <pc:sldMk cId="1124531336" sldId="511"/>
        </pc:sldMkLst>
        <pc:spChg chg="mod">
          <ac:chgData name="Jon Rosdahl" userId="2820f357-2dd4-4127-8713-e0bfde0fd756" providerId="ADAL" clId="{44F0CCCB-A7AA-4B67-AB0D-6F7A88502312}" dt="2024-01-19T04:26:18.544" v="410" actId="404"/>
          <ac:spMkLst>
            <pc:docMk/>
            <pc:sldMk cId="1124531336" sldId="511"/>
            <ac:spMk id="2" creationId="{EC05182C-0343-E5A2-2010-9CFFF596602F}"/>
          </ac:spMkLst>
        </pc:spChg>
      </pc:sldChg>
      <pc:sldChg chg="modSp mod">
        <pc:chgData name="Jon Rosdahl" userId="2820f357-2dd4-4127-8713-e0bfde0fd756" providerId="ADAL" clId="{44F0CCCB-A7AA-4B67-AB0D-6F7A88502312}" dt="2024-01-19T13:36:09.803" v="431" actId="6549"/>
        <pc:sldMkLst>
          <pc:docMk/>
          <pc:sldMk cId="813526153" sldId="513"/>
        </pc:sldMkLst>
        <pc:spChg chg="mod">
          <ac:chgData name="Jon Rosdahl" userId="2820f357-2dd4-4127-8713-e0bfde0fd756" providerId="ADAL" clId="{44F0CCCB-A7AA-4B67-AB0D-6F7A88502312}" dt="2024-01-19T13:35:47.559" v="414" actId="6549"/>
          <ac:spMkLst>
            <pc:docMk/>
            <pc:sldMk cId="813526153" sldId="513"/>
            <ac:spMk id="7" creationId="{17FDD5D3-927B-D528-7C38-1CBD10F55698}"/>
          </ac:spMkLst>
        </pc:spChg>
        <pc:spChg chg="mod">
          <ac:chgData name="Jon Rosdahl" userId="2820f357-2dd4-4127-8713-e0bfde0fd756" providerId="ADAL" clId="{44F0CCCB-A7AA-4B67-AB0D-6F7A88502312}" dt="2024-01-19T13:36:09.803" v="431" actId="6549"/>
          <ac:spMkLst>
            <pc:docMk/>
            <pc:sldMk cId="813526153" sldId="513"/>
            <ac:spMk id="8" creationId="{BABB8EDA-4C9B-BACF-CD7D-805D4554F0BE}"/>
          </ac:spMkLst>
        </pc:spChg>
      </pc:sldChg>
      <pc:sldChg chg="modSp mod ord">
        <pc:chgData name="Jon Rosdahl" userId="2820f357-2dd4-4127-8713-e0bfde0fd756" providerId="ADAL" clId="{44F0CCCB-A7AA-4B67-AB0D-6F7A88502312}" dt="2024-01-19T04:09:33.821" v="230" actId="113"/>
        <pc:sldMkLst>
          <pc:docMk/>
          <pc:sldMk cId="1987155760" sldId="516"/>
        </pc:sldMkLst>
        <pc:spChg chg="mod">
          <ac:chgData name="Jon Rosdahl" userId="2820f357-2dd4-4127-8713-e0bfde0fd756" providerId="ADAL" clId="{44F0CCCB-A7AA-4B67-AB0D-6F7A88502312}" dt="2024-01-19T04:09:33.821" v="230" actId="113"/>
          <ac:spMkLst>
            <pc:docMk/>
            <pc:sldMk cId="1987155760" sldId="516"/>
            <ac:spMk id="3" creationId="{E7DD916C-322A-8467-C3F3-3ADDC90E92CE}"/>
          </ac:spMkLst>
        </pc:spChg>
      </pc:sldChg>
      <pc:sldChg chg="modSp mod">
        <pc:chgData name="Jon Rosdahl" userId="2820f357-2dd4-4127-8713-e0bfde0fd756" providerId="ADAL" clId="{44F0CCCB-A7AA-4B67-AB0D-6F7A88502312}" dt="2024-01-19T03:45:05.214" v="196" actId="15"/>
        <pc:sldMkLst>
          <pc:docMk/>
          <pc:sldMk cId="3027881796" sldId="517"/>
        </pc:sldMkLst>
        <pc:spChg chg="mod">
          <ac:chgData name="Jon Rosdahl" userId="2820f357-2dd4-4127-8713-e0bfde0fd756" providerId="ADAL" clId="{44F0CCCB-A7AA-4B67-AB0D-6F7A88502312}" dt="2024-01-19T03:43:06.360" v="171" actId="20577"/>
          <ac:spMkLst>
            <pc:docMk/>
            <pc:sldMk cId="3027881796" sldId="517"/>
            <ac:spMk id="2" creationId="{661F472B-FFBA-E7D0-1A5B-3B90AF1CE20A}"/>
          </ac:spMkLst>
        </pc:spChg>
        <pc:spChg chg="mod">
          <ac:chgData name="Jon Rosdahl" userId="2820f357-2dd4-4127-8713-e0bfde0fd756" providerId="ADAL" clId="{44F0CCCB-A7AA-4B67-AB0D-6F7A88502312}" dt="2024-01-19T03:45:05.214" v="196" actId="15"/>
          <ac:spMkLst>
            <pc:docMk/>
            <pc:sldMk cId="3027881796" sldId="517"/>
            <ac:spMk id="3" creationId="{6827D27E-B9FB-C4C3-DE9D-8E8606AEE03F}"/>
          </ac:spMkLst>
        </pc:spChg>
      </pc:sldChg>
      <pc:sldChg chg="modSp add mod">
        <pc:chgData name="Jon Rosdahl" userId="2820f357-2dd4-4127-8713-e0bfde0fd756" providerId="ADAL" clId="{44F0CCCB-A7AA-4B67-AB0D-6F7A88502312}" dt="2024-01-19T04:10:23.985" v="234" actId="255"/>
        <pc:sldMkLst>
          <pc:docMk/>
          <pc:sldMk cId="2744208644" sldId="520"/>
        </pc:sldMkLst>
        <pc:spChg chg="mod">
          <ac:chgData name="Jon Rosdahl" userId="2820f357-2dd4-4127-8713-e0bfde0fd756" providerId="ADAL" clId="{44F0CCCB-A7AA-4B67-AB0D-6F7A88502312}" dt="2024-01-19T04:10:23.985" v="234" actId="255"/>
          <ac:spMkLst>
            <pc:docMk/>
            <pc:sldMk cId="2744208644" sldId="520"/>
            <ac:spMk id="2" creationId="{FE08B2FE-3B29-F1B8-9987-36DAB036C906}"/>
          </ac:spMkLst>
        </pc:spChg>
        <pc:spChg chg="mod">
          <ac:chgData name="Jon Rosdahl" userId="2820f357-2dd4-4127-8713-e0bfde0fd756" providerId="ADAL" clId="{44F0CCCB-A7AA-4B67-AB0D-6F7A88502312}" dt="2024-01-19T04:10:14.413" v="233" actId="113"/>
          <ac:spMkLst>
            <pc:docMk/>
            <pc:sldMk cId="2744208644" sldId="520"/>
            <ac:spMk id="3" creationId="{C7F2207E-513B-7DDE-FD41-AD596FF6E1AA}"/>
          </ac:spMkLst>
        </pc:spChg>
      </pc:sldChg>
      <pc:sldChg chg="del">
        <pc:chgData name="Jon Rosdahl" userId="2820f357-2dd4-4127-8713-e0bfde0fd756" providerId="ADAL" clId="{44F0CCCB-A7AA-4B67-AB0D-6F7A88502312}" dt="2024-01-19T04:04:24.115" v="219" actId="2696"/>
        <pc:sldMkLst>
          <pc:docMk/>
          <pc:sldMk cId="4260524797" sldId="520"/>
        </pc:sldMkLst>
      </pc:sldChg>
      <pc:sldChg chg="del">
        <pc:chgData name="Jon Rosdahl" userId="2820f357-2dd4-4127-8713-e0bfde0fd756" providerId="ADAL" clId="{44F0CCCB-A7AA-4B67-AB0D-6F7A88502312}" dt="2024-01-19T04:04:24.115" v="219" actId="2696"/>
        <pc:sldMkLst>
          <pc:docMk/>
          <pc:sldMk cId="57088508" sldId="521"/>
        </pc:sldMkLst>
      </pc:sldChg>
      <pc:sldChg chg="modSp add mod">
        <pc:chgData name="Jon Rosdahl" userId="2820f357-2dd4-4127-8713-e0bfde0fd756" providerId="ADAL" clId="{44F0CCCB-A7AA-4B67-AB0D-6F7A88502312}" dt="2024-01-19T04:10:03.144" v="232" actId="113"/>
        <pc:sldMkLst>
          <pc:docMk/>
          <pc:sldMk cId="186825067" sldId="521"/>
        </pc:sldMkLst>
        <pc:spChg chg="mod">
          <ac:chgData name="Jon Rosdahl" userId="2820f357-2dd4-4127-8713-e0bfde0fd756" providerId="ADAL" clId="{44F0CCCB-A7AA-4B67-AB0D-6F7A88502312}" dt="2024-01-19T04:09:53.747" v="231" actId="255"/>
          <ac:spMkLst>
            <pc:docMk/>
            <pc:sldMk cId="186825067" sldId="521"/>
            <ac:spMk id="2" creationId="{FE08B2FE-3B29-F1B8-9987-36DAB036C906}"/>
          </ac:spMkLst>
        </pc:spChg>
        <pc:spChg chg="mod">
          <ac:chgData name="Jon Rosdahl" userId="2820f357-2dd4-4127-8713-e0bfde0fd756" providerId="ADAL" clId="{44F0CCCB-A7AA-4B67-AB0D-6F7A88502312}" dt="2024-01-19T04:10:03.144" v="232" actId="113"/>
          <ac:spMkLst>
            <pc:docMk/>
            <pc:sldMk cId="186825067" sldId="521"/>
            <ac:spMk id="3" creationId="{C7F2207E-513B-7DDE-FD41-AD596FF6E1AA}"/>
          </ac:spMkLst>
        </pc:spChg>
      </pc:sldChg>
      <pc:sldChg chg="del">
        <pc:chgData name="Jon Rosdahl" userId="2820f357-2dd4-4127-8713-e0bfde0fd756" providerId="ADAL" clId="{44F0CCCB-A7AA-4B67-AB0D-6F7A88502312}" dt="2024-01-19T04:15:23.120" v="308" actId="47"/>
        <pc:sldMkLst>
          <pc:docMk/>
          <pc:sldMk cId="1384505756" sldId="522"/>
        </pc:sldMkLst>
      </pc:sldChg>
      <pc:sldChg chg="del">
        <pc:chgData name="Jon Rosdahl" userId="2820f357-2dd4-4127-8713-e0bfde0fd756" providerId="ADAL" clId="{44F0CCCB-A7AA-4B67-AB0D-6F7A88502312}" dt="2024-01-19T04:15:24.208" v="309" actId="47"/>
        <pc:sldMkLst>
          <pc:docMk/>
          <pc:sldMk cId="2161105011" sldId="523"/>
        </pc:sldMkLst>
      </pc:sldChg>
      <pc:sldChg chg="modSp mod ord">
        <pc:chgData name="Jon Rosdahl" userId="2820f357-2dd4-4127-8713-e0bfde0fd756" providerId="ADAL" clId="{44F0CCCB-A7AA-4B67-AB0D-6F7A88502312}" dt="2024-01-19T04:17:44.074" v="384" actId="20577"/>
        <pc:sldMkLst>
          <pc:docMk/>
          <pc:sldMk cId="514967115" sldId="524"/>
        </pc:sldMkLst>
        <pc:spChg chg="mod">
          <ac:chgData name="Jon Rosdahl" userId="2820f357-2dd4-4127-8713-e0bfde0fd756" providerId="ADAL" clId="{44F0CCCB-A7AA-4B67-AB0D-6F7A88502312}" dt="2024-01-19T04:17:44.074" v="384" actId="20577"/>
          <ac:spMkLst>
            <pc:docMk/>
            <pc:sldMk cId="514967115" sldId="524"/>
            <ac:spMk id="3" creationId="{BCFD30E5-42C1-91D1-1567-49914C47E79E}"/>
          </ac:spMkLst>
        </pc:spChg>
      </pc:sldChg>
      <pc:sldChg chg="ord">
        <pc:chgData name="Jon Rosdahl" userId="2820f357-2dd4-4127-8713-e0bfde0fd756" providerId="ADAL" clId="{44F0CCCB-A7AA-4B67-AB0D-6F7A88502312}" dt="2024-01-19T04:03:20.480" v="217" actId="20578"/>
        <pc:sldMkLst>
          <pc:docMk/>
          <pc:sldMk cId="305744695" sldId="525"/>
        </pc:sldMkLst>
      </pc:sldChg>
      <pc:sldChg chg="del">
        <pc:chgData name="Jon Rosdahl" userId="2820f357-2dd4-4127-8713-e0bfde0fd756" providerId="ADAL" clId="{44F0CCCB-A7AA-4B67-AB0D-6F7A88502312}" dt="2024-01-19T04:15:26.603" v="310" actId="47"/>
        <pc:sldMkLst>
          <pc:docMk/>
          <pc:sldMk cId="2422859813" sldId="526"/>
        </pc:sldMkLst>
      </pc:sldChg>
      <pc:sldMasterChg chg="modSp mod">
        <pc:chgData name="Jon Rosdahl" userId="2820f357-2dd4-4127-8713-e0bfde0fd756" providerId="ADAL" clId="{44F0CCCB-A7AA-4B67-AB0D-6F7A88502312}" dt="2024-01-19T03:40:54.904" v="12" actId="6549"/>
        <pc:sldMasterMkLst>
          <pc:docMk/>
          <pc:sldMasterMk cId="321612819" sldId="2147483672"/>
        </pc:sldMasterMkLst>
        <pc:spChg chg="mod">
          <ac:chgData name="Jon Rosdahl" userId="2820f357-2dd4-4127-8713-e0bfde0fd756" providerId="ADAL" clId="{44F0CCCB-A7AA-4B67-AB0D-6F7A88502312}" dt="2024-01-19T03:40:54.904" v="12" actId="6549"/>
          <ac:spMkLst>
            <pc:docMk/>
            <pc:sldMasterMk cId="321612819" sldId="2147483672"/>
            <ac:spMk id="11" creationId="{106A7171-3D93-4AEC-9BD3-73DD99752379}"/>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pt-BR"/>
              <a:t>doc.: IEEE 802 EC 24/0006r0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January 2024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pt-BR"/>
              <a:t>doc.: IEEE 802 EC 24/0006r0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January 2024</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24/0006r0</a:t>
            </a:r>
            <a:endParaRPr lang="en-US" dirty="0"/>
          </a:p>
        </p:txBody>
      </p:sp>
      <p:sp>
        <p:nvSpPr>
          <p:cNvPr id="5" name="Rectangle 3"/>
          <p:cNvSpPr>
            <a:spLocks noGrp="1" noChangeArrowheads="1"/>
          </p:cNvSpPr>
          <p:nvPr>
            <p:ph type="dt"/>
          </p:nvPr>
        </p:nvSpPr>
        <p:spPr>
          <a:ln/>
        </p:spPr>
        <p:txBody>
          <a:bodyPr/>
          <a:lstStyle/>
          <a:p>
            <a:r>
              <a:rPr lang="en-US"/>
              <a:t>January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sz="1000" baseline="0" dirty="0"/>
              <a:t>R0 – New report for 2024 –January 802W Interim.</a:t>
            </a:r>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9b42fe426a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9b42fe426a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714265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9b42fe426a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9b42fe426a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9a536ff9dc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29a536ff9d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672514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9b42fe426a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9b42fe426a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313569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9b42fe426a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9b42fe426a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52587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9b42fe426a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9b42fe426a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539231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29a536ff9dc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29a536ff9dc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26133f1d64d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26133f1d64d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9a536ff9dc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9a536ff9d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26133f1d64d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26133f1d64d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24/0006r0</a:t>
            </a:r>
            <a:endParaRPr lang="en-US" dirty="0"/>
          </a:p>
        </p:txBody>
      </p:sp>
      <p:sp>
        <p:nvSpPr>
          <p:cNvPr id="5" name="Rectangle 3"/>
          <p:cNvSpPr>
            <a:spLocks noGrp="1" noChangeArrowheads="1"/>
          </p:cNvSpPr>
          <p:nvPr>
            <p:ph type="dt"/>
          </p:nvPr>
        </p:nvSpPr>
        <p:spPr>
          <a:ln/>
        </p:spPr>
        <p:txBody>
          <a:bodyPr/>
          <a:lstStyle/>
          <a:p>
            <a:r>
              <a:rPr lang="en-US"/>
              <a:t>January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26133f1d64d_0_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26133f1d64d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26133f1d64d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26133f1d64d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29a536ff9dc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29a536ff9dc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9a536ff9dc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9a536ff9dc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26133f1d64d_0_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26133f1d64d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6133f1d64d_0_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26133f1d64d_0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26133f1d64d_0_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26133f1d64d_0_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26133f1d64d_0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26133f1d64d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29a536ff9dc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29a536ff9dc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pt-BR"/>
              <a:t>doc.: IEEE 802 EC 24/0006r0</a:t>
            </a:r>
            <a:endParaRPr lang="en-US" dirty="0"/>
          </a:p>
        </p:txBody>
      </p:sp>
      <p:sp>
        <p:nvSpPr>
          <p:cNvPr id="5" name="Date Placeholder 4"/>
          <p:cNvSpPr>
            <a:spLocks noGrp="1"/>
          </p:cNvSpPr>
          <p:nvPr>
            <p:ph type="dt"/>
          </p:nvPr>
        </p:nvSpPr>
        <p:spPr/>
        <p:txBody>
          <a:bodyPr/>
          <a:lstStyle/>
          <a:p>
            <a:r>
              <a:rPr lang="en-US"/>
              <a:t>January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28018122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24/0006r0</a:t>
            </a:r>
            <a:endParaRPr lang="en-US" dirty="0"/>
          </a:p>
        </p:txBody>
      </p:sp>
      <p:sp>
        <p:nvSpPr>
          <p:cNvPr id="5" name="Rectangle 3"/>
          <p:cNvSpPr>
            <a:spLocks noGrp="1" noChangeArrowheads="1"/>
          </p:cNvSpPr>
          <p:nvPr>
            <p:ph type="dt"/>
          </p:nvPr>
        </p:nvSpPr>
        <p:spPr>
          <a:ln/>
        </p:spPr>
        <p:txBody>
          <a:bodyPr/>
          <a:lstStyle/>
          <a:p>
            <a:r>
              <a:rPr lang="en-US"/>
              <a:t>January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38</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the 2023 November 802WCSC meeting, no objection to proceed with this venue, but a formal decision to be taken 2023 Dec 802WCSC Telecon.</a:t>
            </a:r>
          </a:p>
          <a:p>
            <a:endParaRPr lang="en-US" dirty="0"/>
          </a:p>
          <a:p>
            <a:r>
              <a:rPr lang="en-US" dirty="0"/>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 24/0006r0</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January 2024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39</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274665249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During the 2023 November 802WCSC meeting, no objection to proceed with this venue, but a formal decision to be taken 2023 Dec 802WCSC Telecon.</a:t>
            </a:r>
          </a:p>
          <a:p>
            <a:endParaRPr lang="en-US" dirty="0"/>
          </a:p>
          <a:p>
            <a:r>
              <a:rPr lang="en-US" dirty="0"/>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 24/0006r0</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January 2024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40</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171680762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$8,800</a:t>
            </a:r>
          </a:p>
          <a:p>
            <a:r>
              <a:rPr lang="en-US" dirty="0"/>
              <a:t>Transfers: $200</a:t>
            </a:r>
          </a:p>
          <a:p>
            <a:r>
              <a:rPr lang="en-US" dirty="0"/>
              <a:t>Meals: $400</a:t>
            </a:r>
          </a:p>
          <a:p>
            <a:r>
              <a:rPr lang="en-US" dirty="0"/>
              <a:t>Hotel: $600</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 24/0006r0</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January 2024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42</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113357764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$3,800</a:t>
            </a:r>
          </a:p>
          <a:p>
            <a:r>
              <a:rPr lang="en-US" dirty="0"/>
              <a:t>Transfers: $200</a:t>
            </a:r>
          </a:p>
          <a:p>
            <a:r>
              <a:rPr lang="en-US" dirty="0"/>
              <a:t>Meals: $400</a:t>
            </a:r>
          </a:p>
          <a:p>
            <a:r>
              <a:rPr lang="en-US" dirty="0"/>
              <a:t>Hotel: $600</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 24/0006r0</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January 2024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43</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286933097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p:txBody>
      </p:sp>
      <p:sp>
        <p:nvSpPr>
          <p:cNvPr id="4" name="Header Placeholder 3"/>
          <p:cNvSpPr>
            <a:spLocks noGrp="1"/>
          </p:cNvSpPr>
          <p:nvPr>
            <p:ph type="hdr"/>
          </p:nvPr>
        </p:nvSpPr>
        <p:spPr/>
        <p:txBody>
          <a:bodyPr/>
          <a:lstStyle/>
          <a:p>
            <a:r>
              <a:rPr lang="pt-BR"/>
              <a:t>doc.: IEEE 802 EC 24/0006r0</a:t>
            </a:r>
            <a:endParaRPr lang="en-US" dirty="0"/>
          </a:p>
        </p:txBody>
      </p:sp>
      <p:sp>
        <p:nvSpPr>
          <p:cNvPr id="5" name="Date Placeholder 4"/>
          <p:cNvSpPr>
            <a:spLocks noGrp="1"/>
          </p:cNvSpPr>
          <p:nvPr>
            <p:ph type="dt"/>
          </p:nvPr>
        </p:nvSpPr>
        <p:spPr/>
        <p:txBody>
          <a:bodyPr/>
          <a:lstStyle/>
          <a:p>
            <a:r>
              <a:rPr lang="en-US"/>
              <a:t>January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46</a:t>
            </a:fld>
            <a:endParaRPr lang="en-US" dirty="0"/>
          </a:p>
        </p:txBody>
      </p:sp>
    </p:spTree>
    <p:extLst>
      <p:ext uri="{BB962C8B-B14F-4D97-AF65-F5344CB8AC3E}">
        <p14:creationId xmlns:p14="http://schemas.microsoft.com/office/powerpoint/2010/main" val="14918814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24/0006r0</a:t>
            </a:r>
            <a:endParaRPr lang="en-US" dirty="0"/>
          </a:p>
        </p:txBody>
      </p:sp>
      <p:sp>
        <p:nvSpPr>
          <p:cNvPr id="5" name="Rectangle 3"/>
          <p:cNvSpPr>
            <a:spLocks noGrp="1" noChangeArrowheads="1"/>
          </p:cNvSpPr>
          <p:nvPr>
            <p:ph type="dt"/>
          </p:nvPr>
        </p:nvSpPr>
        <p:spPr>
          <a:ln/>
        </p:spPr>
        <p:txBody>
          <a:bodyPr/>
          <a:lstStyle/>
          <a:p>
            <a:r>
              <a:rPr lang="en-US"/>
              <a:t>January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6</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lvl="0"/>
            <a:r>
              <a:rPr lang="en-US" sz="800" dirty="0"/>
              <a:t>Future Wireless Interim Meetings: review and status Sept 1, 2023</a:t>
            </a:r>
          </a:p>
          <a:p>
            <a:pPr lvl="0"/>
            <a:r>
              <a:rPr lang="en-US" sz="800" dirty="0"/>
              <a:t>	In General, Each year one Session must be Non-NA/US – Odd years Asia – Even Years Europe</a:t>
            </a:r>
          </a:p>
          <a:p>
            <a:pPr lvl="1"/>
            <a:r>
              <a:rPr lang="en-US" sz="800" dirty="0"/>
              <a:t>2023 September 10-15 – Grand Hyatt, Atlanta Buckhead – Contract executed (802WFIN-21/1r0)</a:t>
            </a:r>
          </a:p>
          <a:p>
            <a:pPr lvl="1"/>
            <a:r>
              <a:rPr lang="en-US" sz="800" dirty="0"/>
              <a:t>2024 January 14-19 – Hilton Panama, Panama – Contract executed (802WFIN-21/31r0)</a:t>
            </a:r>
          </a:p>
          <a:p>
            <a:pPr lvl="1"/>
            <a:r>
              <a:rPr lang="en-US" sz="800" dirty="0"/>
              <a:t>2024 May 12-17 - Warsaw Marriott, Warsaw, Poland– Contract executed (802WFin-23/59r0)</a:t>
            </a:r>
          </a:p>
          <a:p>
            <a:pPr lvl="1"/>
            <a:r>
              <a:rPr lang="en-US" sz="800" dirty="0"/>
              <a:t>2024 Sept 8-13 - Hilton Waikoloa Village – Contract executed (802WFIN-20/12r0)</a:t>
            </a:r>
          </a:p>
          <a:p>
            <a:pPr lvl="1"/>
            <a:r>
              <a:rPr lang="en-US" sz="800" dirty="0"/>
              <a:t>2025 Jan 12-17 – Kobe, Japan – in negotiations</a:t>
            </a:r>
          </a:p>
          <a:p>
            <a:pPr lvl="1"/>
            <a:r>
              <a:rPr lang="en-US" sz="800" dirty="0"/>
              <a:t>2025 May 11-16 – </a:t>
            </a:r>
            <a:r>
              <a:rPr lang="en-GB" sz="800" dirty="0"/>
              <a:t>Hilton Prague, Prague, Czech Republic Contract TBC</a:t>
            </a:r>
          </a:p>
          <a:p>
            <a:pPr lvl="1"/>
            <a:r>
              <a:rPr lang="en-US" sz="800" dirty="0"/>
              <a:t>2025 Sept 9-14 - Hilton Waikoloa Village, Waikoloa, HI – Contract executed (802WFIN-22-0007r0)</a:t>
            </a:r>
          </a:p>
          <a:p>
            <a:pPr lvl="1"/>
            <a:r>
              <a:rPr lang="en-US" sz="800" dirty="0"/>
              <a:t>2026 Jan 11-16 – RFP – Open (NA/Asia)</a:t>
            </a:r>
          </a:p>
          <a:p>
            <a:pPr lvl="1"/>
            <a:r>
              <a:rPr lang="en-US" sz="800" dirty="0"/>
              <a:t>2026 May 10-15– RFP – Open (Asia/NA)</a:t>
            </a:r>
          </a:p>
          <a:p>
            <a:pPr lvl="1"/>
            <a:r>
              <a:rPr lang="en-US" sz="800" dirty="0"/>
              <a:t>2026 Sept 13-18 Hilton Waikoloa Village, Waikoloa, HI – Contract executed (802WFIN-22-0008r0)</a:t>
            </a:r>
          </a:p>
          <a:p>
            <a:pPr lvl="1"/>
            <a:r>
              <a:rPr lang="en-US" sz="800" dirty="0"/>
              <a:t>2027 Jan 10-15 – RFP – Open (NA/Asia)</a:t>
            </a:r>
          </a:p>
          <a:p>
            <a:pPr lvl="1"/>
            <a:r>
              <a:rPr lang="en-US" sz="800" dirty="0"/>
              <a:t>2027 May 9-14 – RFP – Open (Asia/NA)</a:t>
            </a:r>
          </a:p>
          <a:p>
            <a:pPr>
              <a:buFont typeface="Times New Roman" pitchFamily="16" charset="0"/>
              <a:buNone/>
            </a:pPr>
            <a:r>
              <a:rPr lang="en-US" sz="800" dirty="0"/>
              <a:t>	2027 Sept 12-17 – Grand Hyatt Atlanta, Buckhead, GA, USA – Contract TBC</a:t>
            </a:r>
          </a:p>
          <a:p>
            <a:pPr lvl="1"/>
            <a:endParaRPr lang="en-US" sz="1100" dirty="0"/>
          </a:p>
        </p:txBody>
      </p:sp>
    </p:spTree>
    <p:extLst>
      <p:ext uri="{BB962C8B-B14F-4D97-AF65-F5344CB8AC3E}">
        <p14:creationId xmlns:p14="http://schemas.microsoft.com/office/powerpoint/2010/main" val="3758505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26133f1d64d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26133f1d64d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9b42fe426a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9b42fe426a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786465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9b42fe426a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9b42fe426a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302798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9b42fe426a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9b42fe426a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960067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9b42fe426a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9b42fe426a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00455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dirty="0"/>
          </a:p>
        </p:txBody>
      </p:sp>
    </p:spTree>
    <p:extLst>
      <p:ext uri="{BB962C8B-B14F-4D97-AF65-F5344CB8AC3E}">
        <p14:creationId xmlns:p14="http://schemas.microsoft.com/office/powerpoint/2010/main" val="899993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056998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January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dirty="0"/>
          </a:p>
        </p:txBody>
      </p:sp>
    </p:spTree>
    <p:extLst>
      <p:ext uri="{BB962C8B-B14F-4D97-AF65-F5344CB8AC3E}">
        <p14:creationId xmlns:p14="http://schemas.microsoft.com/office/powerpoint/2010/main" val="4269409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January 2024</a:t>
            </a:r>
            <a:endParaRPr lang="en-GB" dirty="0"/>
          </a:p>
        </p:txBody>
      </p:sp>
      <p:sp>
        <p:nvSpPr>
          <p:cNvPr id="6"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dirty="0"/>
          </a:p>
        </p:txBody>
      </p:sp>
    </p:spTree>
    <p:extLst>
      <p:ext uri="{BB962C8B-B14F-4D97-AF65-F5344CB8AC3E}">
        <p14:creationId xmlns:p14="http://schemas.microsoft.com/office/powerpoint/2010/main" val="1513716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January 2024</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dirty="0"/>
          </a:p>
        </p:txBody>
      </p:sp>
    </p:spTree>
    <p:extLst>
      <p:ext uri="{BB962C8B-B14F-4D97-AF65-F5344CB8AC3E}">
        <p14:creationId xmlns:p14="http://schemas.microsoft.com/office/powerpoint/2010/main" val="2044797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January 2024</a:t>
            </a:r>
            <a:endParaRPr lang="en-GB" dirty="0"/>
          </a:p>
        </p:txBody>
      </p:sp>
      <p:sp>
        <p:nvSpPr>
          <p:cNvPr id="4"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dirty="0"/>
          </a:p>
        </p:txBody>
      </p:sp>
    </p:spTree>
    <p:extLst>
      <p:ext uri="{BB962C8B-B14F-4D97-AF65-F5344CB8AC3E}">
        <p14:creationId xmlns:p14="http://schemas.microsoft.com/office/powerpoint/2010/main" val="352643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January 2024</a:t>
            </a:r>
            <a:endParaRPr lang="en-GB" dirty="0"/>
          </a:p>
        </p:txBody>
      </p:sp>
      <p:sp>
        <p:nvSpPr>
          <p:cNvPr id="3"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dirty="0"/>
          </a:p>
        </p:txBody>
      </p:sp>
    </p:spTree>
    <p:extLst>
      <p:ext uri="{BB962C8B-B14F-4D97-AF65-F5344CB8AC3E}">
        <p14:creationId xmlns:p14="http://schemas.microsoft.com/office/powerpoint/2010/main" val="4189202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dirty="0"/>
          </a:p>
        </p:txBody>
      </p:sp>
    </p:spTree>
    <p:extLst>
      <p:ext uri="{BB962C8B-B14F-4D97-AF65-F5344CB8AC3E}">
        <p14:creationId xmlns:p14="http://schemas.microsoft.com/office/powerpoint/2010/main" val="2884777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dirty="0"/>
          </a:p>
        </p:txBody>
      </p:sp>
    </p:spTree>
    <p:extLst>
      <p:ext uri="{BB962C8B-B14F-4D97-AF65-F5344CB8AC3E}">
        <p14:creationId xmlns:p14="http://schemas.microsoft.com/office/powerpoint/2010/main" val="2270424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January 2024</a:t>
            </a:r>
            <a:endParaRPr lang="en-GB" dirty="0"/>
          </a:p>
        </p:txBody>
      </p:sp>
      <p:sp>
        <p:nvSpPr>
          <p:cNvPr id="1028" name="Rectangle 4"/>
          <p:cNvSpPr>
            <a:spLocks noGrp="1" noChangeArrowheads="1"/>
          </p:cNvSpPr>
          <p:nvPr>
            <p:ph type="ftr"/>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1" name="Date Placeholder 3">
            <a:extLst>
              <a:ext uri="{FF2B5EF4-FFF2-40B4-BE49-F238E27FC236}">
                <a16:creationId xmlns:a16="http://schemas.microsoft.com/office/drawing/2014/main" id="{106A7171-3D93-4AEC-9BD3-73DD99752379}"/>
              </a:ext>
            </a:extLst>
          </p:cNvPr>
          <p:cNvSpPr txBox="1">
            <a:spLocks/>
          </p:cNvSpPr>
          <p:nvPr userDrawn="1"/>
        </p:nvSpPr>
        <p:spPr bwMode="auto">
          <a:xfrm>
            <a:off x="6595500" y="382824"/>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EC-24/0006r0</a:t>
            </a:r>
          </a:p>
        </p:txBody>
      </p:sp>
    </p:spTree>
    <p:extLst>
      <p:ext uri="{BB962C8B-B14F-4D97-AF65-F5344CB8AC3E}">
        <p14:creationId xmlns:p14="http://schemas.microsoft.com/office/powerpoint/2010/main" val="3216128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mmigration.govt.nz/new-zealand-visas/preparing-a-visa-application/your-journey-to-new-zealand/before-you-travel-to-new-zealand/visa-waiver-countrie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mmigration.govt.nz/new-zealand-visas/preparing-a-visa-application/your-journey-to-new-zealand/before-you-travel-to-new-zealand/visa-waiver-countrie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www.ieee.org/content/dam/ieee-org/ieee/web/org/financial-ops-manual.pdf"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ec/dcn/23/ec-23-0146-00-WCSG-ieee-802w-rfp-2023.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914401" y="685801"/>
            <a:ext cx="10361084" cy="685799"/>
          </a:xfrm>
        </p:spPr>
        <p:txBody>
          <a:bodyPr/>
          <a:lstStyle/>
          <a:p>
            <a:r>
              <a:rPr lang="en-US" dirty="0"/>
              <a:t>IEEE 802WCSC Meeting Venue Manager Report 2024</a:t>
            </a:r>
            <a:endParaRPr lang="en-GB" dirty="0"/>
          </a:p>
        </p:txBody>
      </p:sp>
      <p:sp>
        <p:nvSpPr>
          <p:cNvPr id="3074" name="Rectangle 2"/>
          <p:cNvSpPr>
            <a:spLocks noGrp="1" noChangeArrowheads="1"/>
          </p:cNvSpPr>
          <p:nvPr>
            <p:ph idx="1"/>
          </p:nvPr>
        </p:nvSpPr>
        <p:spPr>
          <a:xfrm>
            <a:off x="4421718" y="1400176"/>
            <a:ext cx="2743200" cy="473075"/>
          </a:xfrm>
        </p:spPr>
        <p:txBody>
          <a:bodyPr/>
          <a:lstStyle/>
          <a:p>
            <a:r>
              <a:rPr lang="en-GB" dirty="0"/>
              <a:t>Date: 2023-01-19</a:t>
            </a:r>
          </a:p>
        </p:txBody>
      </p:sp>
      <p:sp>
        <p:nvSpPr>
          <p:cNvPr id="6" name="Date Placeholder 3"/>
          <p:cNvSpPr>
            <a:spLocks noGrp="1"/>
          </p:cNvSpPr>
          <p:nvPr>
            <p:ph type="dt" idx="10"/>
          </p:nvPr>
        </p:nvSpPr>
        <p:spPr/>
        <p:txBody>
          <a:bodyPr/>
          <a:lstStyle/>
          <a:p>
            <a:r>
              <a:rPr lang="en-US"/>
              <a:t>January 2024</a:t>
            </a:r>
            <a:endParaRPr lang="en-GB" dirty="0"/>
          </a:p>
        </p:txBody>
      </p:sp>
      <p:sp>
        <p:nvSpPr>
          <p:cNvPr id="7" name="Footer Placeholder 4"/>
          <p:cNvSpPr>
            <a:spLocks noGrp="1"/>
          </p:cNvSpPr>
          <p:nvPr>
            <p:ph type="ftr" idx="11"/>
          </p:nvPr>
        </p:nvSpPr>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48236506"/>
              </p:ext>
            </p:extLst>
          </p:nvPr>
        </p:nvGraphicFramePr>
        <p:xfrm>
          <a:off x="2036764" y="2279651"/>
          <a:ext cx="8118475" cy="2487613"/>
        </p:xfrm>
        <a:graphic>
          <a:graphicData uri="http://schemas.openxmlformats.org/presentationml/2006/ole">
            <mc:AlternateContent xmlns:mc="http://schemas.openxmlformats.org/markup-compatibility/2006">
              <mc:Choice xmlns:v="urn:schemas-microsoft-com:vml" Requires="v">
                <p:oleObj name="Document" r:id="rId3" imgW="8245941" imgH="2538755" progId="Word.Document.8">
                  <p:embed/>
                </p:oleObj>
              </mc:Choice>
              <mc:Fallback>
                <p:oleObj name="Document" r:id="rId3" imgW="8245941" imgH="2538755" progId="Word.Document.8">
                  <p:embed/>
                  <p:pic>
                    <p:nvPicPr>
                      <p:cNvPr id="3075" name="Object 3"/>
                      <p:cNvPicPr>
                        <a:picLocks noChangeAspect="1" noChangeArrowheads="1"/>
                      </p:cNvPicPr>
                      <p:nvPr/>
                    </p:nvPicPr>
                    <p:blipFill>
                      <a:blip r:embed="rId4"/>
                      <a:srcRect/>
                      <a:stretch>
                        <a:fillRect/>
                      </a:stretch>
                    </p:blipFill>
                    <p:spPr bwMode="auto">
                      <a:xfrm>
                        <a:off x="2036764" y="2279651"/>
                        <a:ext cx="8118475" cy="24876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FF4C2930-41FC-263E-A2BC-7812C06331CA}"/>
              </a:ext>
            </a:extLst>
          </p:cNvPr>
          <p:cNvSpPr>
            <a:spLocks noGrp="1"/>
          </p:cNvSpPr>
          <p:nvPr>
            <p:ph type="dt" idx="10"/>
          </p:nvPr>
        </p:nvSpPr>
        <p:spPr/>
        <p:txBody>
          <a:bodyPr/>
          <a:lstStyle/>
          <a:p>
            <a:r>
              <a:rPr lang="en-US"/>
              <a:t>January 2024</a:t>
            </a:r>
            <a:endParaRPr lang="en-GB" dirty="0"/>
          </a:p>
        </p:txBody>
      </p:sp>
      <p:sp>
        <p:nvSpPr>
          <p:cNvPr id="5" name="Footer Placeholder 4">
            <a:extLst>
              <a:ext uri="{FF2B5EF4-FFF2-40B4-BE49-F238E27FC236}">
                <a16:creationId xmlns:a16="http://schemas.microsoft.com/office/drawing/2014/main" id="{06D7D013-8AF3-333E-A544-0845D6A7B52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CD63B24-6F77-0BF4-AD31-F66605CE4DD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7" name="Google Shape;78;p16">
            <a:extLst>
              <a:ext uri="{FF2B5EF4-FFF2-40B4-BE49-F238E27FC236}">
                <a16:creationId xmlns:a16="http://schemas.microsoft.com/office/drawing/2014/main" id="{FBF603E7-EBEB-72B1-E0AC-1FEA516FB65C}"/>
              </a:ext>
            </a:extLst>
          </p:cNvPr>
          <p:cNvSpPr txBox="1"/>
          <p:nvPr/>
        </p:nvSpPr>
        <p:spPr>
          <a:xfrm>
            <a:off x="2419800" y="814467"/>
            <a:ext cx="7352400" cy="1969730"/>
          </a:xfrm>
          <a:prstGeom prst="rect">
            <a:avLst/>
          </a:prstGeom>
          <a:noFill/>
          <a:ln>
            <a:noFill/>
          </a:ln>
        </p:spPr>
        <p:txBody>
          <a:bodyPr spcFirstLastPara="1" wrap="square" lIns="121900" tIns="121900" rIns="121900" bIns="121900" anchor="t" anchorCtr="0">
            <a:spAutoFit/>
          </a:bodyPr>
          <a:lstStyle/>
          <a:p>
            <a:pPr algn="ctr">
              <a:spcBef>
                <a:spcPts val="0"/>
              </a:spcBef>
              <a:spcAft>
                <a:spcPts val="0"/>
              </a:spcAft>
              <a:buClr>
                <a:schemeClr val="dk1"/>
              </a:buClr>
              <a:buSzPts val="1100"/>
            </a:pPr>
            <a:r>
              <a:rPr lang="en" sz="5600" b="1" dirty="0">
                <a:solidFill>
                  <a:schemeClr val="accent1">
                    <a:lumMod val="50000"/>
                  </a:schemeClr>
                </a:solidFill>
              </a:rPr>
              <a:t>IEEE 802 Interim </a:t>
            </a:r>
            <a:endParaRPr sz="5600" b="1" dirty="0">
              <a:solidFill>
                <a:schemeClr val="accent1">
                  <a:lumMod val="50000"/>
                </a:schemeClr>
              </a:solidFill>
            </a:endParaRPr>
          </a:p>
          <a:p>
            <a:pPr algn="ctr">
              <a:spcBef>
                <a:spcPts val="0"/>
              </a:spcBef>
              <a:spcAft>
                <a:spcPts val="0"/>
              </a:spcAft>
              <a:buClr>
                <a:schemeClr val="dk1"/>
              </a:buClr>
              <a:buSzPts val="1100"/>
            </a:pPr>
            <a:r>
              <a:rPr lang="en" sz="5600" b="1" dirty="0">
                <a:solidFill>
                  <a:schemeClr val="accent1">
                    <a:lumMod val="50000"/>
                  </a:schemeClr>
                </a:solidFill>
              </a:rPr>
              <a:t>May 2026</a:t>
            </a:r>
            <a:endParaRPr sz="5600" b="1" dirty="0">
              <a:solidFill>
                <a:schemeClr val="accent1">
                  <a:lumMod val="50000"/>
                </a:schemeClr>
              </a:solidFill>
            </a:endParaRPr>
          </a:p>
        </p:txBody>
      </p:sp>
      <p:sp>
        <p:nvSpPr>
          <p:cNvPr id="8" name="Google Shape;79;p16">
            <a:extLst>
              <a:ext uri="{FF2B5EF4-FFF2-40B4-BE49-F238E27FC236}">
                <a16:creationId xmlns:a16="http://schemas.microsoft.com/office/drawing/2014/main" id="{63DF0185-DFAF-80B9-CF54-661A129D824C}"/>
              </a:ext>
            </a:extLst>
          </p:cNvPr>
          <p:cNvSpPr txBox="1"/>
          <p:nvPr/>
        </p:nvSpPr>
        <p:spPr>
          <a:xfrm>
            <a:off x="1029419" y="2667000"/>
            <a:ext cx="10133161" cy="3833060"/>
          </a:xfrm>
          <a:prstGeom prst="rect">
            <a:avLst/>
          </a:prstGeom>
          <a:noFill/>
          <a:ln>
            <a:noFill/>
          </a:ln>
        </p:spPr>
        <p:txBody>
          <a:bodyPr spcFirstLastPara="1" wrap="square" lIns="121900" tIns="121900" rIns="121900" bIns="121900" anchor="t" anchorCtr="0">
            <a:spAutoFit/>
          </a:bodyPr>
          <a:lstStyle/>
          <a:p>
            <a:pPr algn="ctr">
              <a:lnSpc>
                <a:spcPct val="115000"/>
              </a:lnSpc>
              <a:spcBef>
                <a:spcPts val="0"/>
              </a:spcBef>
              <a:spcAft>
                <a:spcPts val="0"/>
              </a:spcAft>
            </a:pPr>
            <a:r>
              <a:rPr lang="en" sz="5067" dirty="0">
                <a:solidFill>
                  <a:srgbClr val="0D0D0D"/>
                </a:solidFill>
              </a:rPr>
              <a:t>Top Choices:</a:t>
            </a:r>
            <a:endParaRPr sz="5067" dirty="0">
              <a:solidFill>
                <a:srgbClr val="0D0D0D"/>
              </a:solidFill>
            </a:endParaRPr>
          </a:p>
          <a:p>
            <a:pPr algn="ctr">
              <a:lnSpc>
                <a:spcPct val="115000"/>
              </a:lnSpc>
              <a:spcBef>
                <a:spcPts val="0"/>
              </a:spcBef>
              <a:spcAft>
                <a:spcPts val="0"/>
              </a:spcAft>
            </a:pPr>
            <a:r>
              <a:rPr lang="en-AU" sz="5067" dirty="0">
                <a:solidFill>
                  <a:srgbClr val="0D0D0D"/>
                </a:solidFill>
              </a:rPr>
              <a:t>NZ – Auckland</a:t>
            </a:r>
          </a:p>
          <a:p>
            <a:pPr algn="ctr">
              <a:lnSpc>
                <a:spcPct val="115000"/>
              </a:lnSpc>
              <a:spcBef>
                <a:spcPts val="0"/>
              </a:spcBef>
              <a:spcAft>
                <a:spcPts val="0"/>
              </a:spcAft>
            </a:pPr>
            <a:r>
              <a:rPr lang="en-AU" sz="5067" dirty="0">
                <a:solidFill>
                  <a:srgbClr val="0D0D0D"/>
                </a:solidFill>
              </a:rPr>
              <a:t>Scotland – Edinburgh</a:t>
            </a:r>
          </a:p>
          <a:p>
            <a:pPr algn="ctr">
              <a:lnSpc>
                <a:spcPct val="115000"/>
              </a:lnSpc>
              <a:spcBef>
                <a:spcPts val="0"/>
              </a:spcBef>
              <a:spcAft>
                <a:spcPts val="0"/>
              </a:spcAft>
            </a:pPr>
            <a:r>
              <a:rPr lang="en-AU" sz="5067" dirty="0">
                <a:solidFill>
                  <a:srgbClr val="0D0D0D"/>
                </a:solidFill>
              </a:rPr>
              <a:t>London - Metropole</a:t>
            </a:r>
            <a:endParaRPr sz="5067" dirty="0">
              <a:solidFill>
                <a:schemeClr val="accent1">
                  <a:lumMod val="50000"/>
                </a:schemeClr>
              </a:solidFill>
            </a:endParaRPr>
          </a:p>
        </p:txBody>
      </p:sp>
    </p:spTree>
    <p:extLst>
      <p:ext uri="{BB962C8B-B14F-4D97-AF65-F5344CB8AC3E}">
        <p14:creationId xmlns:p14="http://schemas.microsoft.com/office/powerpoint/2010/main" val="3890128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7"/>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dirty="0">
                <a:solidFill>
                  <a:srgbClr val="000000"/>
                </a:solidFill>
                <a:latin typeface="+mj-lt"/>
                <a:ea typeface="+mj-ea"/>
              </a:rPr>
              <a:t>New Zealand -  Auckland – Cordis Hotel</a:t>
            </a:r>
          </a:p>
        </p:txBody>
      </p:sp>
      <p:sp>
        <p:nvSpPr>
          <p:cNvPr id="90" name="Date Placeholder 3">
            <a:extLst>
              <a:ext uri="{FF2B5EF4-FFF2-40B4-BE49-F238E27FC236}">
                <a16:creationId xmlns:a16="http://schemas.microsoft.com/office/drawing/2014/main" id="{D3D48D8D-2424-B2A3-704B-6C58C8FCF8C9}"/>
              </a:ext>
            </a:extLst>
          </p:cNvPr>
          <p:cNvSpPr>
            <a:spLocks noGrp="1"/>
          </p:cNvSpPr>
          <p:nvPr>
            <p:ph type="dt" idx="10"/>
          </p:nvPr>
        </p:nvSpPr>
        <p:spPr>
          <a:xfrm>
            <a:off x="929218" y="333375"/>
            <a:ext cx="2499783" cy="273050"/>
          </a:xfrm>
        </p:spPr>
        <p:txBody>
          <a:bodyPr/>
          <a:lstStyle/>
          <a:p>
            <a:pPr>
              <a:spcAft>
                <a:spcPts val="600"/>
              </a:spcAft>
            </a:pPr>
            <a:r>
              <a:rPr lang="en-US"/>
              <a:t>January 2024</a:t>
            </a:r>
            <a:endParaRPr lang="en-GB"/>
          </a:p>
        </p:txBody>
      </p:sp>
      <p:sp>
        <p:nvSpPr>
          <p:cNvPr id="92" name="Footer Placeholder 4">
            <a:extLst>
              <a:ext uri="{FF2B5EF4-FFF2-40B4-BE49-F238E27FC236}">
                <a16:creationId xmlns:a16="http://schemas.microsoft.com/office/drawing/2014/main" id="{2FD7FF7A-5D98-E864-D97B-9C9C477661AB}"/>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94" name="Slide Number Placeholder 5">
            <a:extLst>
              <a:ext uri="{FF2B5EF4-FFF2-40B4-BE49-F238E27FC236}">
                <a16:creationId xmlns:a16="http://schemas.microsoft.com/office/drawing/2014/main" id="{8B284E3E-ED40-081C-9DC4-96CB9BA03DFF}"/>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11</a:t>
            </a:fld>
            <a:endParaRPr lang="en-GB"/>
          </a:p>
        </p:txBody>
      </p:sp>
      <p:graphicFrame>
        <p:nvGraphicFramePr>
          <p:cNvPr id="4" name="Table 3">
            <a:extLst>
              <a:ext uri="{FF2B5EF4-FFF2-40B4-BE49-F238E27FC236}">
                <a16:creationId xmlns:a16="http://schemas.microsoft.com/office/drawing/2014/main" id="{DE94AD80-6BA9-7BC4-FFE2-7BE63C700DC9}"/>
              </a:ext>
            </a:extLst>
          </p:cNvPr>
          <p:cNvGraphicFramePr>
            <a:graphicFrameLocks noGrp="1"/>
          </p:cNvGraphicFramePr>
          <p:nvPr>
            <p:extLst>
              <p:ext uri="{D42A27DB-BD31-4B8C-83A1-F6EECF244321}">
                <p14:modId xmlns:p14="http://schemas.microsoft.com/office/powerpoint/2010/main" val="1568248120"/>
              </p:ext>
            </p:extLst>
          </p:nvPr>
        </p:nvGraphicFramePr>
        <p:xfrm>
          <a:off x="914401" y="2032752"/>
          <a:ext cx="10361085" cy="4010116"/>
        </p:xfrm>
        <a:graphic>
          <a:graphicData uri="http://schemas.openxmlformats.org/drawingml/2006/table">
            <a:tbl>
              <a:tblPr firstRow="1" bandRow="1">
                <a:tableStyleId>{5C22544A-7EE6-4342-B048-85BDC9FD1C3A}</a:tableStyleId>
              </a:tblPr>
              <a:tblGrid>
                <a:gridCol w="1320074">
                  <a:extLst>
                    <a:ext uri="{9D8B030D-6E8A-4147-A177-3AD203B41FA5}">
                      <a16:colId xmlns:a16="http://schemas.microsoft.com/office/drawing/2014/main" val="1052098276"/>
                    </a:ext>
                  </a:extLst>
                </a:gridCol>
                <a:gridCol w="3770604">
                  <a:extLst>
                    <a:ext uri="{9D8B030D-6E8A-4147-A177-3AD203B41FA5}">
                      <a16:colId xmlns:a16="http://schemas.microsoft.com/office/drawing/2014/main" val="3996096665"/>
                    </a:ext>
                  </a:extLst>
                </a:gridCol>
                <a:gridCol w="5270407">
                  <a:extLst>
                    <a:ext uri="{9D8B030D-6E8A-4147-A177-3AD203B41FA5}">
                      <a16:colId xmlns:a16="http://schemas.microsoft.com/office/drawing/2014/main" val="3683693897"/>
                    </a:ext>
                  </a:extLst>
                </a:gridCol>
              </a:tblGrid>
              <a:tr h="364556">
                <a:tc>
                  <a:txBody>
                    <a:bodyPr/>
                    <a:lstStyle/>
                    <a:p>
                      <a:pPr algn="ctr"/>
                      <a:r>
                        <a:rPr lang="en-AU" sz="1500" b="0">
                          <a:solidFill>
                            <a:schemeClr val="tx1"/>
                          </a:solidFill>
                        </a:rPr>
                        <a:t>1</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b="1">
                          <a:solidFill>
                            <a:schemeClr val="tx1"/>
                          </a:solidFill>
                        </a:rPr>
                        <a:t>Dates</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b="0">
                          <a:solidFill>
                            <a:schemeClr val="tx1"/>
                          </a:solidFill>
                        </a:rPr>
                        <a:t>May 7-16, 2026</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6486713"/>
                  </a:ext>
                </a:extLst>
              </a:tr>
              <a:tr h="364556">
                <a:tc>
                  <a:txBody>
                    <a:bodyPr/>
                    <a:lstStyle/>
                    <a:p>
                      <a:pPr algn="ctr"/>
                      <a:r>
                        <a:rPr lang="en-AU" sz="1500">
                          <a:solidFill>
                            <a:schemeClr val="tx1"/>
                          </a:solidFill>
                        </a:rPr>
                        <a:t>2</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b="1">
                          <a:solidFill>
                            <a:schemeClr val="tx1"/>
                          </a:solidFill>
                        </a:rPr>
                        <a:t>Venue</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a:solidFill>
                            <a:schemeClr val="tx1"/>
                          </a:solidFill>
                        </a:rPr>
                        <a:t>New Zealand, Auckland – The Cordis Hotel</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4783285"/>
                  </a:ext>
                </a:extLst>
              </a:tr>
              <a:tr h="364556">
                <a:tc>
                  <a:txBody>
                    <a:bodyPr/>
                    <a:lstStyle/>
                    <a:p>
                      <a:pPr algn="ctr"/>
                      <a:r>
                        <a:rPr lang="en-AU" sz="1500">
                          <a:solidFill>
                            <a:schemeClr val="tx1"/>
                          </a:solidFill>
                        </a:rPr>
                        <a:t>3</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b="1">
                          <a:solidFill>
                            <a:schemeClr val="tx1"/>
                          </a:solidFill>
                        </a:rPr>
                        <a:t>Internet Speed/Cost (&lt;$7k)</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a:solidFill>
                            <a:schemeClr val="tx1"/>
                          </a:solidFill>
                        </a:rPr>
                        <a:t>Price &amp; speed TBC  </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3650494"/>
                  </a:ext>
                </a:extLst>
              </a:tr>
              <a:tr h="364556">
                <a:tc>
                  <a:txBody>
                    <a:bodyPr/>
                    <a:lstStyle/>
                    <a:p>
                      <a:pPr algn="ctr"/>
                      <a:r>
                        <a:rPr lang="en-AU" sz="1500">
                          <a:solidFill>
                            <a:schemeClr val="tx1"/>
                          </a:solidFill>
                        </a:rPr>
                        <a:t>4</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b="1">
                          <a:solidFill>
                            <a:schemeClr val="tx1"/>
                          </a:solidFill>
                        </a:rPr>
                        <a:t>Hotel Room Rate</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a:solidFill>
                            <a:schemeClr val="tx1"/>
                          </a:solidFill>
                        </a:rPr>
                        <a:t>$236 USD </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193982"/>
                  </a:ext>
                </a:extLst>
              </a:tr>
              <a:tr h="364556">
                <a:tc>
                  <a:txBody>
                    <a:bodyPr/>
                    <a:lstStyle/>
                    <a:p>
                      <a:pPr algn="ctr"/>
                      <a:r>
                        <a:rPr lang="en-AU" sz="1500">
                          <a:solidFill>
                            <a:schemeClr val="tx1"/>
                          </a:solidFill>
                        </a:rPr>
                        <a:t>5</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b="1">
                          <a:solidFill>
                            <a:schemeClr val="tx1"/>
                          </a:solidFill>
                        </a:rPr>
                        <a:t>Space Type</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a:solidFill>
                            <a:schemeClr val="tx1"/>
                          </a:solidFill>
                        </a:rPr>
                        <a:t>Hotel</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1701791"/>
                  </a:ext>
                </a:extLst>
              </a:tr>
              <a:tr h="364556">
                <a:tc>
                  <a:txBody>
                    <a:bodyPr/>
                    <a:lstStyle/>
                    <a:p>
                      <a:pPr algn="ctr"/>
                      <a:r>
                        <a:rPr lang="en-AU" sz="1500">
                          <a:solidFill>
                            <a:schemeClr val="tx1"/>
                          </a:solidFill>
                        </a:rPr>
                        <a:t>6</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b="1">
                          <a:solidFill>
                            <a:schemeClr val="tx1"/>
                          </a:solidFill>
                        </a:rPr>
                        <a:t>Name of AV Comp.</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a:solidFill>
                            <a:schemeClr val="tx1"/>
                          </a:solidFill>
                        </a:rPr>
                        <a:t>Encour</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9521878"/>
                  </a:ext>
                </a:extLst>
              </a:tr>
              <a:tr h="364556">
                <a:tc>
                  <a:txBody>
                    <a:bodyPr/>
                    <a:lstStyle/>
                    <a:p>
                      <a:pPr algn="ctr"/>
                      <a:r>
                        <a:rPr lang="en-AU" sz="1500">
                          <a:solidFill>
                            <a:schemeClr val="tx1"/>
                          </a:solidFill>
                        </a:rPr>
                        <a:t>7</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b="1">
                          <a:solidFill>
                            <a:schemeClr val="tx1"/>
                          </a:solidFill>
                        </a:rPr>
                        <a:t>Airport</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a:solidFill>
                            <a:schemeClr val="tx1"/>
                          </a:solidFill>
                        </a:rPr>
                        <a:t>Auckland</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589595"/>
                  </a:ext>
                </a:extLst>
              </a:tr>
              <a:tr h="364556">
                <a:tc>
                  <a:txBody>
                    <a:bodyPr/>
                    <a:lstStyle/>
                    <a:p>
                      <a:pPr algn="ctr"/>
                      <a:r>
                        <a:rPr lang="en-AU" sz="1500">
                          <a:solidFill>
                            <a:schemeClr val="tx1"/>
                          </a:solidFill>
                        </a:rPr>
                        <a:t>8</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b="1">
                          <a:solidFill>
                            <a:schemeClr val="tx1"/>
                          </a:solidFill>
                        </a:rPr>
                        <a:t>Visas</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a:solidFill>
                            <a:srgbClr val="0D0D0D"/>
                          </a:solidFill>
                        </a:rPr>
                        <a:t>Visa waivered for these </a:t>
                      </a:r>
                      <a:r>
                        <a:rPr lang="en-AU" sz="1500">
                          <a:solidFill>
                            <a:srgbClr val="0D0D0D"/>
                          </a:solidFill>
                          <a:hlinkClick r:id="rId3"/>
                        </a:rPr>
                        <a:t>countries</a:t>
                      </a:r>
                      <a:endParaRPr lang="en-AU" sz="1500">
                        <a:solidFill>
                          <a:schemeClr val="tx1"/>
                        </a:solidFill>
                      </a:endParaRP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208660"/>
                  </a:ext>
                </a:extLst>
              </a:tr>
              <a:tr h="364556">
                <a:tc>
                  <a:txBody>
                    <a:bodyPr/>
                    <a:lstStyle/>
                    <a:p>
                      <a:pPr algn="ctr"/>
                      <a:r>
                        <a:rPr lang="en-AU" sz="1500">
                          <a:solidFill>
                            <a:schemeClr val="tx1"/>
                          </a:solidFill>
                        </a:rPr>
                        <a:t>9</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b="1">
                          <a:solidFill>
                            <a:schemeClr val="tx1"/>
                          </a:solidFill>
                        </a:rPr>
                        <a:t>Cost of Mtg Space</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a:solidFill>
                            <a:schemeClr val="tx1"/>
                          </a:solidFill>
                        </a:rPr>
                        <a:t>US$16,000 </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9860638"/>
                  </a:ext>
                </a:extLst>
              </a:tr>
              <a:tr h="364556">
                <a:tc>
                  <a:txBody>
                    <a:bodyPr/>
                    <a:lstStyle/>
                    <a:p>
                      <a:pPr algn="ctr"/>
                      <a:r>
                        <a:rPr lang="en-AU" sz="1500">
                          <a:solidFill>
                            <a:schemeClr val="tx1"/>
                          </a:solidFill>
                        </a:rPr>
                        <a:t>10</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b="1">
                          <a:solidFill>
                            <a:schemeClr val="tx1"/>
                          </a:solidFill>
                        </a:rPr>
                        <a:t>F&amp;B Min + Cost</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a:solidFill>
                            <a:schemeClr val="tx1"/>
                          </a:solidFill>
                        </a:rPr>
                        <a:t>US$42,000 min 250</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2833665"/>
                  </a:ext>
                </a:extLst>
              </a:tr>
              <a:tr h="364556">
                <a:tc>
                  <a:txBody>
                    <a:bodyPr/>
                    <a:lstStyle/>
                    <a:p>
                      <a:pPr algn="ctr"/>
                      <a:r>
                        <a:rPr lang="en-AU" sz="1500">
                          <a:solidFill>
                            <a:schemeClr val="tx1"/>
                          </a:solidFill>
                        </a:rPr>
                        <a:t>11</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b="1">
                          <a:solidFill>
                            <a:schemeClr val="tx1"/>
                          </a:solidFill>
                        </a:rPr>
                        <a:t>Other</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a:solidFill>
                            <a:schemeClr val="tx1"/>
                          </a:solidFill>
                        </a:rPr>
                        <a:t>FYI its winter in NZ</a:t>
                      </a:r>
                    </a:p>
                  </a:txBody>
                  <a:tcPr marL="102692" marR="102692" marT="51346" marB="513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7575324"/>
                  </a:ext>
                </a:extLst>
              </a:tr>
            </a:tbl>
          </a:graphicData>
        </a:graphic>
      </p:graphicFrame>
    </p:spTree>
    <p:extLst>
      <p:ext uri="{BB962C8B-B14F-4D97-AF65-F5344CB8AC3E}">
        <p14:creationId xmlns:p14="http://schemas.microsoft.com/office/powerpoint/2010/main" val="1115928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7"/>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dirty="0">
                <a:solidFill>
                  <a:srgbClr val="000000"/>
                </a:solidFill>
                <a:latin typeface="+mj-lt"/>
                <a:ea typeface="+mj-ea"/>
              </a:rPr>
              <a:t>New Zealand -  Wellington Convention </a:t>
            </a:r>
            <a:r>
              <a:rPr lang="en-US" sz="3200" b="1" dirty="0" err="1">
                <a:solidFill>
                  <a:srgbClr val="000000"/>
                </a:solidFill>
                <a:latin typeface="+mj-lt"/>
                <a:ea typeface="+mj-ea"/>
              </a:rPr>
              <a:t>Cnt</a:t>
            </a:r>
            <a:endParaRPr lang="en-US" sz="3200" b="1" dirty="0">
              <a:solidFill>
                <a:srgbClr val="000000"/>
              </a:solidFill>
              <a:latin typeface="+mj-lt"/>
              <a:ea typeface="+mj-ea"/>
            </a:endParaRPr>
          </a:p>
        </p:txBody>
      </p:sp>
      <p:sp>
        <p:nvSpPr>
          <p:cNvPr id="90" name="Date Placeholder 3">
            <a:extLst>
              <a:ext uri="{FF2B5EF4-FFF2-40B4-BE49-F238E27FC236}">
                <a16:creationId xmlns:a16="http://schemas.microsoft.com/office/drawing/2014/main" id="{7FE2396C-D788-1905-0102-CEDCAA83A7EE}"/>
              </a:ext>
            </a:extLst>
          </p:cNvPr>
          <p:cNvSpPr>
            <a:spLocks noGrp="1"/>
          </p:cNvSpPr>
          <p:nvPr>
            <p:ph type="dt" idx="10"/>
          </p:nvPr>
        </p:nvSpPr>
        <p:spPr>
          <a:xfrm>
            <a:off x="929218" y="333375"/>
            <a:ext cx="2499783" cy="273050"/>
          </a:xfrm>
        </p:spPr>
        <p:txBody>
          <a:bodyPr/>
          <a:lstStyle/>
          <a:p>
            <a:pPr>
              <a:spcAft>
                <a:spcPts val="600"/>
              </a:spcAft>
            </a:pPr>
            <a:r>
              <a:rPr lang="en-US"/>
              <a:t>January 2024</a:t>
            </a:r>
            <a:endParaRPr lang="en-GB"/>
          </a:p>
        </p:txBody>
      </p:sp>
      <p:sp>
        <p:nvSpPr>
          <p:cNvPr id="92" name="Footer Placeholder 4">
            <a:extLst>
              <a:ext uri="{FF2B5EF4-FFF2-40B4-BE49-F238E27FC236}">
                <a16:creationId xmlns:a16="http://schemas.microsoft.com/office/drawing/2014/main" id="{9EBC5271-8EC4-286D-AB6E-C7606B4E68F9}"/>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94" name="Slide Number Placeholder 5">
            <a:extLst>
              <a:ext uri="{FF2B5EF4-FFF2-40B4-BE49-F238E27FC236}">
                <a16:creationId xmlns:a16="http://schemas.microsoft.com/office/drawing/2014/main" id="{DA6BDB0C-468A-A622-8C37-3DEFA87EA9FD}"/>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12</a:t>
            </a:fld>
            <a:endParaRPr lang="en-GB"/>
          </a:p>
        </p:txBody>
      </p:sp>
      <p:graphicFrame>
        <p:nvGraphicFramePr>
          <p:cNvPr id="2" name="Table 1">
            <a:extLst>
              <a:ext uri="{FF2B5EF4-FFF2-40B4-BE49-F238E27FC236}">
                <a16:creationId xmlns:a16="http://schemas.microsoft.com/office/drawing/2014/main" id="{4D596F39-FB7C-6ED6-362E-930D8591661E}"/>
              </a:ext>
            </a:extLst>
          </p:cNvPr>
          <p:cNvGraphicFramePr>
            <a:graphicFrameLocks noGrp="1"/>
          </p:cNvGraphicFramePr>
          <p:nvPr>
            <p:extLst>
              <p:ext uri="{D42A27DB-BD31-4B8C-83A1-F6EECF244321}">
                <p14:modId xmlns:p14="http://schemas.microsoft.com/office/powerpoint/2010/main" val="1435112948"/>
              </p:ext>
            </p:extLst>
          </p:nvPr>
        </p:nvGraphicFramePr>
        <p:xfrm>
          <a:off x="914401" y="2070601"/>
          <a:ext cx="10361086" cy="3934414"/>
        </p:xfrm>
        <a:graphic>
          <a:graphicData uri="http://schemas.openxmlformats.org/drawingml/2006/table">
            <a:tbl>
              <a:tblPr firstRow="1" bandRow="1">
                <a:tableStyleId>{5C22544A-7EE6-4342-B048-85BDC9FD1C3A}</a:tableStyleId>
              </a:tblPr>
              <a:tblGrid>
                <a:gridCol w="1211692">
                  <a:extLst>
                    <a:ext uri="{9D8B030D-6E8A-4147-A177-3AD203B41FA5}">
                      <a16:colId xmlns:a16="http://schemas.microsoft.com/office/drawing/2014/main" val="1052098276"/>
                    </a:ext>
                  </a:extLst>
                </a:gridCol>
                <a:gridCol w="3839990">
                  <a:extLst>
                    <a:ext uri="{9D8B030D-6E8A-4147-A177-3AD203B41FA5}">
                      <a16:colId xmlns:a16="http://schemas.microsoft.com/office/drawing/2014/main" val="3996096665"/>
                    </a:ext>
                  </a:extLst>
                </a:gridCol>
                <a:gridCol w="5309404">
                  <a:extLst>
                    <a:ext uri="{9D8B030D-6E8A-4147-A177-3AD203B41FA5}">
                      <a16:colId xmlns:a16="http://schemas.microsoft.com/office/drawing/2014/main" val="3683693897"/>
                    </a:ext>
                  </a:extLst>
                </a:gridCol>
              </a:tblGrid>
              <a:tr h="357674">
                <a:tc>
                  <a:txBody>
                    <a:bodyPr/>
                    <a:lstStyle/>
                    <a:p>
                      <a:pPr algn="ctr"/>
                      <a:r>
                        <a:rPr lang="en-AU" sz="1500" b="0">
                          <a:solidFill>
                            <a:schemeClr val="tx1"/>
                          </a:solidFill>
                        </a:rPr>
                        <a:t>1</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b="1">
                          <a:solidFill>
                            <a:schemeClr val="tx1"/>
                          </a:solidFill>
                        </a:rPr>
                        <a:t>Dates</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b="0">
                          <a:solidFill>
                            <a:schemeClr val="tx1"/>
                          </a:solidFill>
                        </a:rPr>
                        <a:t>January 11-16, 2026</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6486713"/>
                  </a:ext>
                </a:extLst>
              </a:tr>
              <a:tr h="357674">
                <a:tc>
                  <a:txBody>
                    <a:bodyPr/>
                    <a:lstStyle/>
                    <a:p>
                      <a:pPr algn="ctr"/>
                      <a:r>
                        <a:rPr lang="en-AU" sz="1500">
                          <a:solidFill>
                            <a:schemeClr val="tx1"/>
                          </a:solidFill>
                        </a:rPr>
                        <a:t>2</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b="1">
                          <a:solidFill>
                            <a:schemeClr val="tx1"/>
                          </a:solidFill>
                        </a:rPr>
                        <a:t>Venue</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a:solidFill>
                            <a:schemeClr val="tx1"/>
                          </a:solidFill>
                        </a:rPr>
                        <a:t>New Zealand, Wellington – Convention Centre</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4783285"/>
                  </a:ext>
                </a:extLst>
              </a:tr>
              <a:tr h="357674">
                <a:tc>
                  <a:txBody>
                    <a:bodyPr/>
                    <a:lstStyle/>
                    <a:p>
                      <a:pPr algn="ctr"/>
                      <a:r>
                        <a:rPr lang="en-AU" sz="1500">
                          <a:solidFill>
                            <a:schemeClr val="tx1"/>
                          </a:solidFill>
                        </a:rPr>
                        <a:t>3</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b="1">
                          <a:solidFill>
                            <a:schemeClr val="tx1"/>
                          </a:solidFill>
                        </a:rPr>
                        <a:t>Internet Speed/Cost (&lt;$7k)</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a:solidFill>
                            <a:schemeClr val="tx1"/>
                          </a:solidFill>
                        </a:rPr>
                        <a:t>Price &amp; speed TBC  </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3650494"/>
                  </a:ext>
                </a:extLst>
              </a:tr>
              <a:tr h="357674">
                <a:tc>
                  <a:txBody>
                    <a:bodyPr/>
                    <a:lstStyle/>
                    <a:p>
                      <a:pPr algn="ctr"/>
                      <a:r>
                        <a:rPr lang="en-AU" sz="1500">
                          <a:solidFill>
                            <a:schemeClr val="tx1"/>
                          </a:solidFill>
                        </a:rPr>
                        <a:t>4</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b="1">
                          <a:solidFill>
                            <a:schemeClr val="tx1"/>
                          </a:solidFill>
                        </a:rPr>
                        <a:t>Hotel Room Rate</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a:solidFill>
                            <a:schemeClr val="tx1"/>
                          </a:solidFill>
                        </a:rPr>
                        <a:t>&lt;$200 USD – 4 hotels nearby </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193982"/>
                  </a:ext>
                </a:extLst>
              </a:tr>
              <a:tr h="357674">
                <a:tc>
                  <a:txBody>
                    <a:bodyPr/>
                    <a:lstStyle/>
                    <a:p>
                      <a:pPr algn="ctr"/>
                      <a:r>
                        <a:rPr lang="en-AU" sz="1500">
                          <a:solidFill>
                            <a:schemeClr val="tx1"/>
                          </a:solidFill>
                        </a:rPr>
                        <a:t>5</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b="1">
                          <a:solidFill>
                            <a:schemeClr val="tx1"/>
                          </a:solidFill>
                        </a:rPr>
                        <a:t>Space Type</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a:solidFill>
                            <a:schemeClr val="tx1"/>
                          </a:solidFill>
                        </a:rPr>
                        <a:t>Convention Centre</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1701791"/>
                  </a:ext>
                </a:extLst>
              </a:tr>
              <a:tr h="357674">
                <a:tc>
                  <a:txBody>
                    <a:bodyPr/>
                    <a:lstStyle/>
                    <a:p>
                      <a:pPr algn="ctr"/>
                      <a:r>
                        <a:rPr lang="en-AU" sz="1500">
                          <a:solidFill>
                            <a:schemeClr val="tx1"/>
                          </a:solidFill>
                        </a:rPr>
                        <a:t>6</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b="1">
                          <a:solidFill>
                            <a:schemeClr val="tx1"/>
                          </a:solidFill>
                        </a:rPr>
                        <a:t>Name of AV Comp.</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a:solidFill>
                            <a:schemeClr val="tx1"/>
                          </a:solidFill>
                        </a:rPr>
                        <a:t>TBC</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9521878"/>
                  </a:ext>
                </a:extLst>
              </a:tr>
              <a:tr h="357674">
                <a:tc>
                  <a:txBody>
                    <a:bodyPr/>
                    <a:lstStyle/>
                    <a:p>
                      <a:pPr algn="ctr"/>
                      <a:r>
                        <a:rPr lang="en-AU" sz="1500">
                          <a:solidFill>
                            <a:schemeClr val="tx1"/>
                          </a:solidFill>
                        </a:rPr>
                        <a:t>7</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b="1">
                          <a:solidFill>
                            <a:schemeClr val="tx1"/>
                          </a:solidFill>
                        </a:rPr>
                        <a:t>Airport</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a:solidFill>
                            <a:schemeClr val="tx1"/>
                          </a:solidFill>
                        </a:rPr>
                        <a:t>Wellington – 1 hour flight from Auckland</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589595"/>
                  </a:ext>
                </a:extLst>
              </a:tr>
              <a:tr h="357674">
                <a:tc>
                  <a:txBody>
                    <a:bodyPr/>
                    <a:lstStyle/>
                    <a:p>
                      <a:pPr algn="ctr"/>
                      <a:r>
                        <a:rPr lang="en-AU" sz="1500">
                          <a:solidFill>
                            <a:schemeClr val="tx1"/>
                          </a:solidFill>
                        </a:rPr>
                        <a:t>8</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b="1">
                          <a:solidFill>
                            <a:schemeClr val="tx1"/>
                          </a:solidFill>
                        </a:rPr>
                        <a:t>Visas</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a:solidFill>
                            <a:srgbClr val="0D0D0D"/>
                          </a:solidFill>
                        </a:rPr>
                        <a:t>Visa waivered for these </a:t>
                      </a:r>
                      <a:r>
                        <a:rPr lang="en-AU" sz="1500">
                          <a:solidFill>
                            <a:srgbClr val="0D0D0D"/>
                          </a:solidFill>
                          <a:hlinkClick r:id="rId3"/>
                        </a:rPr>
                        <a:t>countries</a:t>
                      </a:r>
                      <a:endParaRPr lang="en-AU" sz="1500">
                        <a:solidFill>
                          <a:schemeClr val="tx1"/>
                        </a:solidFill>
                      </a:endParaRP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208660"/>
                  </a:ext>
                </a:extLst>
              </a:tr>
              <a:tr h="357674">
                <a:tc>
                  <a:txBody>
                    <a:bodyPr/>
                    <a:lstStyle/>
                    <a:p>
                      <a:pPr algn="ctr"/>
                      <a:r>
                        <a:rPr lang="en-AU" sz="1500">
                          <a:solidFill>
                            <a:schemeClr val="tx1"/>
                          </a:solidFill>
                        </a:rPr>
                        <a:t>9</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b="1">
                          <a:solidFill>
                            <a:schemeClr val="tx1"/>
                          </a:solidFill>
                        </a:rPr>
                        <a:t>Cost of Mtg Space</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a:solidFill>
                            <a:schemeClr val="tx1"/>
                          </a:solidFill>
                        </a:rPr>
                        <a:t>US$114,000 </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9860638"/>
                  </a:ext>
                </a:extLst>
              </a:tr>
              <a:tr h="357674">
                <a:tc>
                  <a:txBody>
                    <a:bodyPr/>
                    <a:lstStyle/>
                    <a:p>
                      <a:pPr algn="ctr"/>
                      <a:r>
                        <a:rPr lang="en-AU" sz="1500">
                          <a:solidFill>
                            <a:schemeClr val="tx1"/>
                          </a:solidFill>
                        </a:rPr>
                        <a:t>10</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b="1">
                          <a:solidFill>
                            <a:schemeClr val="tx1"/>
                          </a:solidFill>
                        </a:rPr>
                        <a:t>F&amp;B Min + Cost</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a:solidFill>
                            <a:schemeClr val="tx1"/>
                          </a:solidFill>
                        </a:rPr>
                        <a:t>US$40,000</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2833665"/>
                  </a:ext>
                </a:extLst>
              </a:tr>
              <a:tr h="357674">
                <a:tc>
                  <a:txBody>
                    <a:bodyPr/>
                    <a:lstStyle/>
                    <a:p>
                      <a:pPr algn="ctr"/>
                      <a:r>
                        <a:rPr lang="en-AU" sz="1500">
                          <a:solidFill>
                            <a:schemeClr val="tx1"/>
                          </a:solidFill>
                        </a:rPr>
                        <a:t>11</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b="1">
                          <a:solidFill>
                            <a:schemeClr val="tx1"/>
                          </a:solidFill>
                        </a:rPr>
                        <a:t>Other</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500">
                          <a:solidFill>
                            <a:schemeClr val="tx1"/>
                          </a:solidFill>
                        </a:rPr>
                        <a:t> </a:t>
                      </a:r>
                    </a:p>
                  </a:txBody>
                  <a:tcPr marL="100753" marR="100753" marT="50377" marB="5037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7575324"/>
                  </a:ext>
                </a:extLst>
              </a:tr>
            </a:tbl>
          </a:graphicData>
        </a:graphic>
      </p:graphicFrame>
    </p:spTree>
    <p:extLst>
      <p:ext uri="{BB962C8B-B14F-4D97-AF65-F5344CB8AC3E}">
        <p14:creationId xmlns:p14="http://schemas.microsoft.com/office/powerpoint/2010/main" val="2584393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7"/>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Scotland -  Edinburgh Int Conv. Centre</a:t>
            </a:r>
          </a:p>
        </p:txBody>
      </p:sp>
      <p:sp>
        <p:nvSpPr>
          <p:cNvPr id="90" name="Date Placeholder 3">
            <a:extLst>
              <a:ext uri="{FF2B5EF4-FFF2-40B4-BE49-F238E27FC236}">
                <a16:creationId xmlns:a16="http://schemas.microsoft.com/office/drawing/2014/main" id="{53DC4197-46FC-15AA-8B01-5DB97FE2BBDA}"/>
              </a:ext>
            </a:extLst>
          </p:cNvPr>
          <p:cNvSpPr>
            <a:spLocks noGrp="1"/>
          </p:cNvSpPr>
          <p:nvPr>
            <p:ph type="dt" idx="10"/>
          </p:nvPr>
        </p:nvSpPr>
        <p:spPr>
          <a:xfrm>
            <a:off x="929218" y="333375"/>
            <a:ext cx="2499783" cy="273050"/>
          </a:xfrm>
        </p:spPr>
        <p:txBody>
          <a:bodyPr/>
          <a:lstStyle/>
          <a:p>
            <a:pPr>
              <a:spcAft>
                <a:spcPts val="600"/>
              </a:spcAft>
            </a:pPr>
            <a:r>
              <a:rPr lang="en-US"/>
              <a:t>January 2024</a:t>
            </a:r>
            <a:endParaRPr lang="en-GB"/>
          </a:p>
        </p:txBody>
      </p:sp>
      <p:sp>
        <p:nvSpPr>
          <p:cNvPr id="92" name="Footer Placeholder 4">
            <a:extLst>
              <a:ext uri="{FF2B5EF4-FFF2-40B4-BE49-F238E27FC236}">
                <a16:creationId xmlns:a16="http://schemas.microsoft.com/office/drawing/2014/main" id="{B27CF49A-7C00-F9FA-30DD-3383403FF041}"/>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94" name="Slide Number Placeholder 5">
            <a:extLst>
              <a:ext uri="{FF2B5EF4-FFF2-40B4-BE49-F238E27FC236}">
                <a16:creationId xmlns:a16="http://schemas.microsoft.com/office/drawing/2014/main" id="{C393DBA3-DE5E-D639-D240-8ECEC63320F9}"/>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13</a:t>
            </a:fld>
            <a:endParaRPr lang="en-GB"/>
          </a:p>
        </p:txBody>
      </p:sp>
      <p:graphicFrame>
        <p:nvGraphicFramePr>
          <p:cNvPr id="2" name="Table 1">
            <a:extLst>
              <a:ext uri="{FF2B5EF4-FFF2-40B4-BE49-F238E27FC236}">
                <a16:creationId xmlns:a16="http://schemas.microsoft.com/office/drawing/2014/main" id="{FF14197C-4C73-E94A-2F62-E73372E57513}"/>
              </a:ext>
            </a:extLst>
          </p:cNvPr>
          <p:cNvGraphicFramePr>
            <a:graphicFrameLocks noGrp="1"/>
          </p:cNvGraphicFramePr>
          <p:nvPr>
            <p:extLst>
              <p:ext uri="{D42A27DB-BD31-4B8C-83A1-F6EECF244321}">
                <p14:modId xmlns:p14="http://schemas.microsoft.com/office/powerpoint/2010/main" val="1258304262"/>
              </p:ext>
            </p:extLst>
          </p:nvPr>
        </p:nvGraphicFramePr>
        <p:xfrm>
          <a:off x="1905264" y="1981201"/>
          <a:ext cx="8379358" cy="4113219"/>
        </p:xfrm>
        <a:graphic>
          <a:graphicData uri="http://schemas.openxmlformats.org/drawingml/2006/table">
            <a:tbl>
              <a:tblPr firstRow="1" bandRow="1">
                <a:tableStyleId>{5C22544A-7EE6-4342-B048-85BDC9FD1C3A}</a:tableStyleId>
              </a:tblPr>
              <a:tblGrid>
                <a:gridCol w="836158">
                  <a:extLst>
                    <a:ext uri="{9D8B030D-6E8A-4147-A177-3AD203B41FA5}">
                      <a16:colId xmlns:a16="http://schemas.microsoft.com/office/drawing/2014/main" val="1052098276"/>
                    </a:ext>
                  </a:extLst>
                </a:gridCol>
                <a:gridCol w="3137961">
                  <a:extLst>
                    <a:ext uri="{9D8B030D-6E8A-4147-A177-3AD203B41FA5}">
                      <a16:colId xmlns:a16="http://schemas.microsoft.com/office/drawing/2014/main" val="3996096665"/>
                    </a:ext>
                  </a:extLst>
                </a:gridCol>
                <a:gridCol w="4405239">
                  <a:extLst>
                    <a:ext uri="{9D8B030D-6E8A-4147-A177-3AD203B41FA5}">
                      <a16:colId xmlns:a16="http://schemas.microsoft.com/office/drawing/2014/main" val="3683693897"/>
                    </a:ext>
                  </a:extLst>
                </a:gridCol>
              </a:tblGrid>
              <a:tr h="373929">
                <a:tc>
                  <a:txBody>
                    <a:bodyPr/>
                    <a:lstStyle/>
                    <a:p>
                      <a:pPr algn="ctr"/>
                      <a:r>
                        <a:rPr lang="en-AU" sz="1600" b="0">
                          <a:solidFill>
                            <a:schemeClr val="tx1"/>
                          </a:solidFill>
                        </a:rPr>
                        <a:t>1</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Dates</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0">
                          <a:solidFill>
                            <a:schemeClr val="tx1"/>
                          </a:solidFill>
                        </a:rPr>
                        <a:t>May 15-21, 2026  </a:t>
                      </a:r>
                      <a:r>
                        <a:rPr lang="en-AU" sz="1600" b="0" i="1">
                          <a:solidFill>
                            <a:schemeClr val="tx1"/>
                          </a:solidFill>
                        </a:rPr>
                        <a:t>(dates to be amended)</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6486713"/>
                  </a:ext>
                </a:extLst>
              </a:tr>
              <a:tr h="373929">
                <a:tc>
                  <a:txBody>
                    <a:bodyPr/>
                    <a:lstStyle/>
                    <a:p>
                      <a:pPr algn="ctr"/>
                      <a:r>
                        <a:rPr lang="en-AU" sz="1600">
                          <a:solidFill>
                            <a:schemeClr val="tx1"/>
                          </a:solidFill>
                        </a:rPr>
                        <a:t>2</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Venue</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Edinburgh International Convention Centre</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4783285"/>
                  </a:ext>
                </a:extLst>
              </a:tr>
              <a:tr h="373929">
                <a:tc>
                  <a:txBody>
                    <a:bodyPr/>
                    <a:lstStyle/>
                    <a:p>
                      <a:pPr algn="ctr"/>
                      <a:r>
                        <a:rPr lang="en-AU" sz="1600">
                          <a:solidFill>
                            <a:schemeClr val="tx1"/>
                          </a:solidFill>
                        </a:rPr>
                        <a:t>3</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Internet Speed/Cost (&lt;$7k)</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Price &amp; speed TBC  </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3650494"/>
                  </a:ext>
                </a:extLst>
              </a:tr>
              <a:tr h="373929">
                <a:tc>
                  <a:txBody>
                    <a:bodyPr/>
                    <a:lstStyle/>
                    <a:p>
                      <a:pPr algn="ctr"/>
                      <a:r>
                        <a:rPr lang="en-AU" sz="1600">
                          <a:solidFill>
                            <a:schemeClr val="tx1"/>
                          </a:solidFill>
                        </a:rPr>
                        <a:t>4</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Hotel Room Rate</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$250-150 USD - hotel nearby </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193982"/>
                  </a:ext>
                </a:extLst>
              </a:tr>
              <a:tr h="373929">
                <a:tc>
                  <a:txBody>
                    <a:bodyPr/>
                    <a:lstStyle/>
                    <a:p>
                      <a:pPr algn="ctr"/>
                      <a:r>
                        <a:rPr lang="en-AU" sz="1600">
                          <a:solidFill>
                            <a:schemeClr val="tx1"/>
                          </a:solidFill>
                        </a:rPr>
                        <a:t>5</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Space Type</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Convention Centre</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1701791"/>
                  </a:ext>
                </a:extLst>
              </a:tr>
              <a:tr h="373929">
                <a:tc>
                  <a:txBody>
                    <a:bodyPr/>
                    <a:lstStyle/>
                    <a:p>
                      <a:pPr algn="ctr"/>
                      <a:r>
                        <a:rPr lang="en-AU" sz="1600">
                          <a:solidFill>
                            <a:schemeClr val="tx1"/>
                          </a:solidFill>
                        </a:rPr>
                        <a:t>6</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Name of AV Comp.</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TBC</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9521878"/>
                  </a:ext>
                </a:extLst>
              </a:tr>
              <a:tr h="373929">
                <a:tc>
                  <a:txBody>
                    <a:bodyPr/>
                    <a:lstStyle/>
                    <a:p>
                      <a:pPr algn="ctr"/>
                      <a:r>
                        <a:rPr lang="en-AU" sz="1600">
                          <a:solidFill>
                            <a:schemeClr val="tx1"/>
                          </a:solidFill>
                        </a:rPr>
                        <a:t>7</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Airport</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Edinburgh Turnhouse Airport</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589595"/>
                  </a:ext>
                </a:extLst>
              </a:tr>
              <a:tr h="373929">
                <a:tc>
                  <a:txBody>
                    <a:bodyPr/>
                    <a:lstStyle/>
                    <a:p>
                      <a:pPr algn="ctr"/>
                      <a:r>
                        <a:rPr lang="en-AU" sz="1600">
                          <a:solidFill>
                            <a:schemeClr val="tx1"/>
                          </a:solidFill>
                        </a:rPr>
                        <a:t>8</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Visas</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AU" sz="1600">
                        <a:solidFill>
                          <a:schemeClr val="tx1"/>
                        </a:solidFill>
                      </a:endParaRP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208660"/>
                  </a:ext>
                </a:extLst>
              </a:tr>
              <a:tr h="373929">
                <a:tc>
                  <a:txBody>
                    <a:bodyPr/>
                    <a:lstStyle/>
                    <a:p>
                      <a:pPr algn="ctr"/>
                      <a:r>
                        <a:rPr lang="en-AU" sz="1600">
                          <a:solidFill>
                            <a:schemeClr val="tx1"/>
                          </a:solidFill>
                        </a:rPr>
                        <a:t>9</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Cost of Mtg Space</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US$190,000 inc VAT </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9860638"/>
                  </a:ext>
                </a:extLst>
              </a:tr>
              <a:tr h="373929">
                <a:tc>
                  <a:txBody>
                    <a:bodyPr/>
                    <a:lstStyle/>
                    <a:p>
                      <a:pPr algn="ctr"/>
                      <a:r>
                        <a:rPr lang="en-AU" sz="1600">
                          <a:solidFill>
                            <a:schemeClr val="tx1"/>
                          </a:solidFill>
                        </a:rPr>
                        <a:t>10</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F&amp;B Min + Cost</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US$45,000 based on 250</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2833665"/>
                  </a:ext>
                </a:extLst>
              </a:tr>
              <a:tr h="373929">
                <a:tc>
                  <a:txBody>
                    <a:bodyPr/>
                    <a:lstStyle/>
                    <a:p>
                      <a:pPr algn="ctr"/>
                      <a:r>
                        <a:rPr lang="en-AU" sz="1600">
                          <a:solidFill>
                            <a:schemeClr val="tx1"/>
                          </a:solidFill>
                        </a:rPr>
                        <a:t>11</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Other</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15% discount for 2027</a:t>
                      </a:r>
                    </a:p>
                  </a:txBody>
                  <a:tcPr marL="105332" marR="105332" marT="52666" marB="526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7575324"/>
                  </a:ext>
                </a:extLst>
              </a:tr>
            </a:tbl>
          </a:graphicData>
        </a:graphic>
      </p:graphicFrame>
    </p:spTree>
    <p:extLst>
      <p:ext uri="{BB962C8B-B14F-4D97-AF65-F5344CB8AC3E}">
        <p14:creationId xmlns:p14="http://schemas.microsoft.com/office/powerpoint/2010/main" val="1153371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7"/>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London -  Metropole</a:t>
            </a:r>
          </a:p>
        </p:txBody>
      </p:sp>
      <p:sp>
        <p:nvSpPr>
          <p:cNvPr id="90" name="Date Placeholder 3">
            <a:extLst>
              <a:ext uri="{FF2B5EF4-FFF2-40B4-BE49-F238E27FC236}">
                <a16:creationId xmlns:a16="http://schemas.microsoft.com/office/drawing/2014/main" id="{3D5D10BF-742C-551D-6115-284435BD22FB}"/>
              </a:ext>
            </a:extLst>
          </p:cNvPr>
          <p:cNvSpPr>
            <a:spLocks noGrp="1"/>
          </p:cNvSpPr>
          <p:nvPr>
            <p:ph type="dt" idx="10"/>
          </p:nvPr>
        </p:nvSpPr>
        <p:spPr>
          <a:xfrm>
            <a:off x="929218" y="333375"/>
            <a:ext cx="2499783" cy="273050"/>
          </a:xfrm>
        </p:spPr>
        <p:txBody>
          <a:bodyPr/>
          <a:lstStyle/>
          <a:p>
            <a:pPr>
              <a:spcAft>
                <a:spcPts val="600"/>
              </a:spcAft>
            </a:pPr>
            <a:r>
              <a:rPr lang="en-US"/>
              <a:t>January 2024</a:t>
            </a:r>
            <a:endParaRPr lang="en-GB"/>
          </a:p>
        </p:txBody>
      </p:sp>
      <p:sp>
        <p:nvSpPr>
          <p:cNvPr id="92" name="Footer Placeholder 4">
            <a:extLst>
              <a:ext uri="{FF2B5EF4-FFF2-40B4-BE49-F238E27FC236}">
                <a16:creationId xmlns:a16="http://schemas.microsoft.com/office/drawing/2014/main" id="{ADB28E9D-D4D2-FEF1-2D4A-F191B511FB20}"/>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94" name="Slide Number Placeholder 5">
            <a:extLst>
              <a:ext uri="{FF2B5EF4-FFF2-40B4-BE49-F238E27FC236}">
                <a16:creationId xmlns:a16="http://schemas.microsoft.com/office/drawing/2014/main" id="{EEE4E94B-18BA-E715-39ED-B09DA8CBA9C1}"/>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14</a:t>
            </a:fld>
            <a:endParaRPr lang="en-GB"/>
          </a:p>
        </p:txBody>
      </p:sp>
      <p:graphicFrame>
        <p:nvGraphicFramePr>
          <p:cNvPr id="3" name="Table 2">
            <a:extLst>
              <a:ext uri="{FF2B5EF4-FFF2-40B4-BE49-F238E27FC236}">
                <a16:creationId xmlns:a16="http://schemas.microsoft.com/office/drawing/2014/main" id="{F4D34AA1-8B88-2DDC-BF6A-99A936BAAA61}"/>
              </a:ext>
            </a:extLst>
          </p:cNvPr>
          <p:cNvGraphicFramePr>
            <a:graphicFrameLocks noGrp="1"/>
          </p:cNvGraphicFramePr>
          <p:nvPr>
            <p:extLst>
              <p:ext uri="{D42A27DB-BD31-4B8C-83A1-F6EECF244321}">
                <p14:modId xmlns:p14="http://schemas.microsoft.com/office/powerpoint/2010/main" val="214306257"/>
              </p:ext>
            </p:extLst>
          </p:nvPr>
        </p:nvGraphicFramePr>
        <p:xfrm>
          <a:off x="963307" y="1981201"/>
          <a:ext cx="10263274" cy="4113216"/>
        </p:xfrm>
        <a:graphic>
          <a:graphicData uri="http://schemas.openxmlformats.org/drawingml/2006/table">
            <a:tbl>
              <a:tblPr firstRow="1" bandRow="1">
                <a:tableStyleId>{5C22544A-7EE6-4342-B048-85BDC9FD1C3A}</a:tableStyleId>
              </a:tblPr>
              <a:tblGrid>
                <a:gridCol w="1264639">
                  <a:extLst>
                    <a:ext uri="{9D8B030D-6E8A-4147-A177-3AD203B41FA5}">
                      <a16:colId xmlns:a16="http://schemas.microsoft.com/office/drawing/2014/main" val="1052098276"/>
                    </a:ext>
                  </a:extLst>
                </a:gridCol>
                <a:gridCol w="3778707">
                  <a:extLst>
                    <a:ext uri="{9D8B030D-6E8A-4147-A177-3AD203B41FA5}">
                      <a16:colId xmlns:a16="http://schemas.microsoft.com/office/drawing/2014/main" val="3996096665"/>
                    </a:ext>
                  </a:extLst>
                </a:gridCol>
                <a:gridCol w="5219928">
                  <a:extLst>
                    <a:ext uri="{9D8B030D-6E8A-4147-A177-3AD203B41FA5}">
                      <a16:colId xmlns:a16="http://schemas.microsoft.com/office/drawing/2014/main" val="3683693897"/>
                    </a:ext>
                  </a:extLst>
                </a:gridCol>
              </a:tblGrid>
              <a:tr h="385166">
                <a:tc>
                  <a:txBody>
                    <a:bodyPr/>
                    <a:lstStyle/>
                    <a:p>
                      <a:pPr algn="ctr"/>
                      <a:r>
                        <a:rPr lang="en-AU" sz="1600" b="0">
                          <a:solidFill>
                            <a:schemeClr val="tx1"/>
                          </a:solidFill>
                        </a:rPr>
                        <a:t>1</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Dates</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l" rtl="0">
                        <a:lnSpc>
                          <a:spcPct val="115000"/>
                        </a:lnSpc>
                        <a:spcBef>
                          <a:spcPts val="0"/>
                        </a:spcBef>
                        <a:spcAft>
                          <a:spcPts val="0"/>
                        </a:spcAft>
                        <a:buSzPts val="1600"/>
                        <a:buNone/>
                      </a:pPr>
                      <a:r>
                        <a:rPr lang="en-AU" sz="1600" b="0">
                          <a:solidFill>
                            <a:schemeClr val="dk1"/>
                          </a:solidFill>
                        </a:rPr>
                        <a:t>TBC</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6486713"/>
                  </a:ext>
                </a:extLst>
              </a:tr>
              <a:tr h="372805">
                <a:tc>
                  <a:txBody>
                    <a:bodyPr/>
                    <a:lstStyle/>
                    <a:p>
                      <a:pPr algn="ctr"/>
                      <a:r>
                        <a:rPr lang="en-AU" sz="1600">
                          <a:solidFill>
                            <a:schemeClr val="tx1"/>
                          </a:solidFill>
                        </a:rPr>
                        <a:t>2</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Venue</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London Metropole</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4783285"/>
                  </a:ext>
                </a:extLst>
              </a:tr>
              <a:tr h="372805">
                <a:tc>
                  <a:txBody>
                    <a:bodyPr/>
                    <a:lstStyle/>
                    <a:p>
                      <a:pPr algn="ctr"/>
                      <a:r>
                        <a:rPr lang="en-AU" sz="1600">
                          <a:solidFill>
                            <a:schemeClr val="tx1"/>
                          </a:solidFill>
                        </a:rPr>
                        <a:t>3</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Internet Speed/Cost (&lt;$7k)</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TBC</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3650494"/>
                  </a:ext>
                </a:extLst>
              </a:tr>
              <a:tr h="372805">
                <a:tc>
                  <a:txBody>
                    <a:bodyPr/>
                    <a:lstStyle/>
                    <a:p>
                      <a:pPr algn="ctr"/>
                      <a:r>
                        <a:rPr lang="en-AU" sz="1600">
                          <a:solidFill>
                            <a:schemeClr val="tx1"/>
                          </a:solidFill>
                        </a:rPr>
                        <a:t>4</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Hotel Room Rate</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£259 = US$325 </a:t>
                      </a:r>
                      <a:r>
                        <a:rPr lang="en-AU" sz="1600" i="1">
                          <a:solidFill>
                            <a:schemeClr val="tx1"/>
                          </a:solidFill>
                        </a:rPr>
                        <a:t>needs to be reduced</a:t>
                      </a:r>
                      <a:endParaRPr lang="en-AU" sz="1600">
                        <a:solidFill>
                          <a:schemeClr val="tx1"/>
                        </a:solidFill>
                      </a:endParaRP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193982"/>
                  </a:ext>
                </a:extLst>
              </a:tr>
              <a:tr h="372805">
                <a:tc>
                  <a:txBody>
                    <a:bodyPr/>
                    <a:lstStyle/>
                    <a:p>
                      <a:pPr algn="ctr"/>
                      <a:r>
                        <a:rPr lang="en-AU" sz="1600">
                          <a:solidFill>
                            <a:schemeClr val="tx1"/>
                          </a:solidFill>
                        </a:rPr>
                        <a:t>5</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Space Type</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Hotel </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1701791"/>
                  </a:ext>
                </a:extLst>
              </a:tr>
              <a:tr h="372805">
                <a:tc>
                  <a:txBody>
                    <a:bodyPr/>
                    <a:lstStyle/>
                    <a:p>
                      <a:pPr algn="ctr"/>
                      <a:r>
                        <a:rPr lang="en-AU" sz="1600">
                          <a:solidFill>
                            <a:schemeClr val="tx1"/>
                          </a:solidFill>
                        </a:rPr>
                        <a:t>6</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Name of AV Comp.</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TBC</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9521878"/>
                  </a:ext>
                </a:extLst>
              </a:tr>
              <a:tr h="372805">
                <a:tc>
                  <a:txBody>
                    <a:bodyPr/>
                    <a:lstStyle/>
                    <a:p>
                      <a:pPr algn="ctr"/>
                      <a:r>
                        <a:rPr lang="en-AU" sz="1600">
                          <a:solidFill>
                            <a:schemeClr val="tx1"/>
                          </a:solidFill>
                        </a:rPr>
                        <a:t>7</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Airport</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Heathrow</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589595"/>
                  </a:ext>
                </a:extLst>
              </a:tr>
              <a:tr h="372805">
                <a:tc>
                  <a:txBody>
                    <a:bodyPr/>
                    <a:lstStyle/>
                    <a:p>
                      <a:pPr algn="ctr"/>
                      <a:r>
                        <a:rPr lang="en-AU" sz="1600">
                          <a:solidFill>
                            <a:schemeClr val="tx1"/>
                          </a:solidFill>
                        </a:rPr>
                        <a:t>8</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Visas</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Required for specific countries</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208660"/>
                  </a:ext>
                </a:extLst>
              </a:tr>
              <a:tr h="372805">
                <a:tc>
                  <a:txBody>
                    <a:bodyPr/>
                    <a:lstStyle/>
                    <a:p>
                      <a:pPr algn="ctr"/>
                      <a:r>
                        <a:rPr lang="en-AU" sz="1600">
                          <a:solidFill>
                            <a:schemeClr val="tx1"/>
                          </a:solidFill>
                        </a:rPr>
                        <a:t>9</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Cost of Mtg Space</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Waived for F&amp;B</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9860638"/>
                  </a:ext>
                </a:extLst>
              </a:tr>
              <a:tr h="372805">
                <a:tc>
                  <a:txBody>
                    <a:bodyPr/>
                    <a:lstStyle/>
                    <a:p>
                      <a:pPr algn="ctr"/>
                      <a:r>
                        <a:rPr lang="en-AU" sz="1600">
                          <a:solidFill>
                            <a:schemeClr val="tx1"/>
                          </a:solidFill>
                        </a:rPr>
                        <a:t>10</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F&amp;B Min + Cost</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US$188,000 min</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2833665"/>
                  </a:ext>
                </a:extLst>
              </a:tr>
              <a:tr h="372805">
                <a:tc>
                  <a:txBody>
                    <a:bodyPr/>
                    <a:lstStyle/>
                    <a:p>
                      <a:pPr algn="ctr"/>
                      <a:r>
                        <a:rPr lang="en-AU" sz="1600">
                          <a:solidFill>
                            <a:schemeClr val="tx1"/>
                          </a:solidFill>
                        </a:rPr>
                        <a:t>11</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Other</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AU" sz="1600">
                        <a:solidFill>
                          <a:schemeClr val="tx1"/>
                        </a:solidFill>
                      </a:endParaRP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7575324"/>
                  </a:ext>
                </a:extLst>
              </a:tr>
            </a:tbl>
          </a:graphicData>
        </a:graphic>
      </p:graphicFrame>
    </p:spTree>
    <p:extLst>
      <p:ext uri="{BB962C8B-B14F-4D97-AF65-F5344CB8AC3E}">
        <p14:creationId xmlns:p14="http://schemas.microsoft.com/office/powerpoint/2010/main" val="8098467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7"/>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London -  ExCel London</a:t>
            </a:r>
          </a:p>
        </p:txBody>
      </p:sp>
      <p:sp>
        <p:nvSpPr>
          <p:cNvPr id="90" name="Date Placeholder 3">
            <a:extLst>
              <a:ext uri="{FF2B5EF4-FFF2-40B4-BE49-F238E27FC236}">
                <a16:creationId xmlns:a16="http://schemas.microsoft.com/office/drawing/2014/main" id="{3FFEB995-D23E-534D-E97B-63B7B6613FA7}"/>
              </a:ext>
            </a:extLst>
          </p:cNvPr>
          <p:cNvSpPr>
            <a:spLocks noGrp="1"/>
          </p:cNvSpPr>
          <p:nvPr>
            <p:ph type="dt" idx="10"/>
          </p:nvPr>
        </p:nvSpPr>
        <p:spPr>
          <a:xfrm>
            <a:off x="929218" y="333375"/>
            <a:ext cx="2499783" cy="273050"/>
          </a:xfrm>
        </p:spPr>
        <p:txBody>
          <a:bodyPr/>
          <a:lstStyle/>
          <a:p>
            <a:pPr>
              <a:spcAft>
                <a:spcPts val="600"/>
              </a:spcAft>
            </a:pPr>
            <a:r>
              <a:rPr lang="en-US"/>
              <a:t>January 2024</a:t>
            </a:r>
            <a:endParaRPr lang="en-GB"/>
          </a:p>
        </p:txBody>
      </p:sp>
      <p:sp>
        <p:nvSpPr>
          <p:cNvPr id="92" name="Footer Placeholder 4">
            <a:extLst>
              <a:ext uri="{FF2B5EF4-FFF2-40B4-BE49-F238E27FC236}">
                <a16:creationId xmlns:a16="http://schemas.microsoft.com/office/drawing/2014/main" id="{EBBDFCEB-3935-7EA2-A8CA-3939663EF13D}"/>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94" name="Slide Number Placeholder 5">
            <a:extLst>
              <a:ext uri="{FF2B5EF4-FFF2-40B4-BE49-F238E27FC236}">
                <a16:creationId xmlns:a16="http://schemas.microsoft.com/office/drawing/2014/main" id="{7FC8C9EC-0B4A-E533-8929-FD08F99EE69A}"/>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15</a:t>
            </a:fld>
            <a:endParaRPr lang="en-GB"/>
          </a:p>
        </p:txBody>
      </p:sp>
      <p:graphicFrame>
        <p:nvGraphicFramePr>
          <p:cNvPr id="3" name="Table 2">
            <a:extLst>
              <a:ext uri="{FF2B5EF4-FFF2-40B4-BE49-F238E27FC236}">
                <a16:creationId xmlns:a16="http://schemas.microsoft.com/office/drawing/2014/main" id="{F4D34AA1-8B88-2DDC-BF6A-99A936BAAA61}"/>
              </a:ext>
            </a:extLst>
          </p:cNvPr>
          <p:cNvGraphicFramePr>
            <a:graphicFrameLocks noGrp="1"/>
          </p:cNvGraphicFramePr>
          <p:nvPr>
            <p:extLst>
              <p:ext uri="{D42A27DB-BD31-4B8C-83A1-F6EECF244321}">
                <p14:modId xmlns:p14="http://schemas.microsoft.com/office/powerpoint/2010/main" val="3683291161"/>
              </p:ext>
            </p:extLst>
          </p:nvPr>
        </p:nvGraphicFramePr>
        <p:xfrm>
          <a:off x="963307" y="1981201"/>
          <a:ext cx="10263274" cy="4113216"/>
        </p:xfrm>
        <a:graphic>
          <a:graphicData uri="http://schemas.openxmlformats.org/drawingml/2006/table">
            <a:tbl>
              <a:tblPr firstRow="1" bandRow="1">
                <a:tableStyleId>{5C22544A-7EE6-4342-B048-85BDC9FD1C3A}</a:tableStyleId>
              </a:tblPr>
              <a:tblGrid>
                <a:gridCol w="1264639">
                  <a:extLst>
                    <a:ext uri="{9D8B030D-6E8A-4147-A177-3AD203B41FA5}">
                      <a16:colId xmlns:a16="http://schemas.microsoft.com/office/drawing/2014/main" val="1052098276"/>
                    </a:ext>
                  </a:extLst>
                </a:gridCol>
                <a:gridCol w="3778707">
                  <a:extLst>
                    <a:ext uri="{9D8B030D-6E8A-4147-A177-3AD203B41FA5}">
                      <a16:colId xmlns:a16="http://schemas.microsoft.com/office/drawing/2014/main" val="3996096665"/>
                    </a:ext>
                  </a:extLst>
                </a:gridCol>
                <a:gridCol w="5219928">
                  <a:extLst>
                    <a:ext uri="{9D8B030D-6E8A-4147-A177-3AD203B41FA5}">
                      <a16:colId xmlns:a16="http://schemas.microsoft.com/office/drawing/2014/main" val="3683693897"/>
                    </a:ext>
                  </a:extLst>
                </a:gridCol>
              </a:tblGrid>
              <a:tr h="385166">
                <a:tc>
                  <a:txBody>
                    <a:bodyPr/>
                    <a:lstStyle/>
                    <a:p>
                      <a:pPr algn="ctr"/>
                      <a:r>
                        <a:rPr lang="en-AU" sz="1600" b="0">
                          <a:solidFill>
                            <a:schemeClr val="tx1"/>
                          </a:solidFill>
                        </a:rPr>
                        <a:t>1</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Dates</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l" rtl="0">
                        <a:lnSpc>
                          <a:spcPct val="115000"/>
                        </a:lnSpc>
                        <a:spcBef>
                          <a:spcPts val="0"/>
                        </a:spcBef>
                        <a:spcAft>
                          <a:spcPts val="0"/>
                        </a:spcAft>
                        <a:buSzPts val="1600"/>
                        <a:buNone/>
                      </a:pPr>
                      <a:r>
                        <a:rPr lang="en-AU" sz="1600" b="0">
                          <a:solidFill>
                            <a:schemeClr val="dk1"/>
                          </a:solidFill>
                        </a:rPr>
                        <a:t>May 10-15, 2026 - TBC</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6486713"/>
                  </a:ext>
                </a:extLst>
              </a:tr>
              <a:tr h="372805">
                <a:tc>
                  <a:txBody>
                    <a:bodyPr/>
                    <a:lstStyle/>
                    <a:p>
                      <a:pPr algn="ctr"/>
                      <a:r>
                        <a:rPr lang="en-AU" sz="1600">
                          <a:solidFill>
                            <a:schemeClr val="tx1"/>
                          </a:solidFill>
                        </a:rPr>
                        <a:t>2</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Venue</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ExCel London Convention Centre</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4783285"/>
                  </a:ext>
                </a:extLst>
              </a:tr>
              <a:tr h="372805">
                <a:tc>
                  <a:txBody>
                    <a:bodyPr/>
                    <a:lstStyle/>
                    <a:p>
                      <a:pPr algn="ctr"/>
                      <a:r>
                        <a:rPr lang="en-AU" sz="1600">
                          <a:solidFill>
                            <a:schemeClr val="tx1"/>
                          </a:solidFill>
                        </a:rPr>
                        <a:t>3</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Internet Speed/Cost (&lt;$7k)</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TBC</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3650494"/>
                  </a:ext>
                </a:extLst>
              </a:tr>
              <a:tr h="372805">
                <a:tc>
                  <a:txBody>
                    <a:bodyPr/>
                    <a:lstStyle/>
                    <a:p>
                      <a:pPr algn="ctr"/>
                      <a:r>
                        <a:rPr lang="en-AU" sz="1600">
                          <a:solidFill>
                            <a:schemeClr val="tx1"/>
                          </a:solidFill>
                        </a:rPr>
                        <a:t>4</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Hotel Room Rate</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13 Hotels in the area</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193982"/>
                  </a:ext>
                </a:extLst>
              </a:tr>
              <a:tr h="372805">
                <a:tc>
                  <a:txBody>
                    <a:bodyPr/>
                    <a:lstStyle/>
                    <a:p>
                      <a:pPr algn="ctr"/>
                      <a:r>
                        <a:rPr lang="en-AU" sz="1600">
                          <a:solidFill>
                            <a:schemeClr val="tx1"/>
                          </a:solidFill>
                        </a:rPr>
                        <a:t>5</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Space Type</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Convention Centre</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1701791"/>
                  </a:ext>
                </a:extLst>
              </a:tr>
              <a:tr h="372805">
                <a:tc>
                  <a:txBody>
                    <a:bodyPr/>
                    <a:lstStyle/>
                    <a:p>
                      <a:pPr algn="ctr"/>
                      <a:r>
                        <a:rPr lang="en-AU" sz="1600">
                          <a:solidFill>
                            <a:schemeClr val="tx1"/>
                          </a:solidFill>
                        </a:rPr>
                        <a:t>6</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Name of AV Comp.</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Anna Valley – external</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9521878"/>
                  </a:ext>
                </a:extLst>
              </a:tr>
              <a:tr h="372805">
                <a:tc>
                  <a:txBody>
                    <a:bodyPr/>
                    <a:lstStyle/>
                    <a:p>
                      <a:pPr algn="ctr"/>
                      <a:r>
                        <a:rPr lang="en-AU" sz="1600">
                          <a:solidFill>
                            <a:schemeClr val="tx1"/>
                          </a:solidFill>
                        </a:rPr>
                        <a:t>7</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Airport</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Heathrow</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589595"/>
                  </a:ext>
                </a:extLst>
              </a:tr>
              <a:tr h="372805">
                <a:tc>
                  <a:txBody>
                    <a:bodyPr/>
                    <a:lstStyle/>
                    <a:p>
                      <a:pPr algn="ctr"/>
                      <a:r>
                        <a:rPr lang="en-AU" sz="1600">
                          <a:solidFill>
                            <a:schemeClr val="tx1"/>
                          </a:solidFill>
                        </a:rPr>
                        <a:t>8</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Visas</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Required for specific countries</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208660"/>
                  </a:ext>
                </a:extLst>
              </a:tr>
              <a:tr h="372805">
                <a:tc>
                  <a:txBody>
                    <a:bodyPr/>
                    <a:lstStyle/>
                    <a:p>
                      <a:pPr algn="ctr"/>
                      <a:r>
                        <a:rPr lang="en-AU" sz="1600">
                          <a:solidFill>
                            <a:schemeClr val="tx1"/>
                          </a:solidFill>
                        </a:rPr>
                        <a:t>9</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Cost of Mtg Space</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US$238,000</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9860638"/>
                  </a:ext>
                </a:extLst>
              </a:tr>
              <a:tr h="372805">
                <a:tc>
                  <a:txBody>
                    <a:bodyPr/>
                    <a:lstStyle/>
                    <a:p>
                      <a:pPr algn="ctr"/>
                      <a:r>
                        <a:rPr lang="en-AU" sz="1600">
                          <a:solidFill>
                            <a:schemeClr val="tx1"/>
                          </a:solidFill>
                        </a:rPr>
                        <a:t>10</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F&amp;B Min + Cost</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US$80,000 based on 250</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2833665"/>
                  </a:ext>
                </a:extLst>
              </a:tr>
              <a:tr h="372805">
                <a:tc>
                  <a:txBody>
                    <a:bodyPr/>
                    <a:lstStyle/>
                    <a:p>
                      <a:pPr algn="ctr"/>
                      <a:r>
                        <a:rPr lang="en-AU" sz="1600">
                          <a:solidFill>
                            <a:schemeClr val="tx1"/>
                          </a:solidFill>
                        </a:rPr>
                        <a:t>11</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Other</a:t>
                      </a: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AU" sz="1600">
                        <a:solidFill>
                          <a:schemeClr val="tx1"/>
                        </a:solidFill>
                      </a:endParaRPr>
                    </a:p>
                  </a:txBody>
                  <a:tcPr marL="105015" marR="105015" marT="52508" marB="525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7575324"/>
                  </a:ext>
                </a:extLst>
              </a:tr>
            </a:tbl>
          </a:graphicData>
        </a:graphic>
      </p:graphicFrame>
    </p:spTree>
    <p:extLst>
      <p:ext uri="{BB962C8B-B14F-4D97-AF65-F5344CB8AC3E}">
        <p14:creationId xmlns:p14="http://schemas.microsoft.com/office/powerpoint/2010/main" val="28924817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7"/>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Dublin -  The Convention Centre</a:t>
            </a:r>
          </a:p>
        </p:txBody>
      </p:sp>
      <p:sp>
        <p:nvSpPr>
          <p:cNvPr id="90" name="Date Placeholder 3">
            <a:extLst>
              <a:ext uri="{FF2B5EF4-FFF2-40B4-BE49-F238E27FC236}">
                <a16:creationId xmlns:a16="http://schemas.microsoft.com/office/drawing/2014/main" id="{1334E4A4-3116-A79C-EDDA-1A1883E77BDD}"/>
              </a:ext>
            </a:extLst>
          </p:cNvPr>
          <p:cNvSpPr>
            <a:spLocks noGrp="1"/>
          </p:cNvSpPr>
          <p:nvPr>
            <p:ph type="dt" idx="10"/>
          </p:nvPr>
        </p:nvSpPr>
        <p:spPr>
          <a:xfrm>
            <a:off x="929218" y="333375"/>
            <a:ext cx="2499783" cy="273050"/>
          </a:xfrm>
        </p:spPr>
        <p:txBody>
          <a:bodyPr/>
          <a:lstStyle/>
          <a:p>
            <a:pPr>
              <a:spcAft>
                <a:spcPts val="600"/>
              </a:spcAft>
            </a:pPr>
            <a:r>
              <a:rPr lang="en-US"/>
              <a:t>January 2024</a:t>
            </a:r>
            <a:endParaRPr lang="en-GB"/>
          </a:p>
        </p:txBody>
      </p:sp>
      <p:sp>
        <p:nvSpPr>
          <p:cNvPr id="92" name="Footer Placeholder 4">
            <a:extLst>
              <a:ext uri="{FF2B5EF4-FFF2-40B4-BE49-F238E27FC236}">
                <a16:creationId xmlns:a16="http://schemas.microsoft.com/office/drawing/2014/main" id="{C4CF88A1-59A2-66EF-A589-24DB6F237B4C}"/>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94" name="Slide Number Placeholder 5">
            <a:extLst>
              <a:ext uri="{FF2B5EF4-FFF2-40B4-BE49-F238E27FC236}">
                <a16:creationId xmlns:a16="http://schemas.microsoft.com/office/drawing/2014/main" id="{063E569D-A278-9DBE-6576-60A59D3E12F5}"/>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16</a:t>
            </a:fld>
            <a:endParaRPr lang="en-GB"/>
          </a:p>
        </p:txBody>
      </p:sp>
      <p:graphicFrame>
        <p:nvGraphicFramePr>
          <p:cNvPr id="2" name="Table 1">
            <a:extLst>
              <a:ext uri="{FF2B5EF4-FFF2-40B4-BE49-F238E27FC236}">
                <a16:creationId xmlns:a16="http://schemas.microsoft.com/office/drawing/2014/main" id="{8D1147B8-3D4A-9DA2-15B8-59B1B93A6611}"/>
              </a:ext>
            </a:extLst>
          </p:cNvPr>
          <p:cNvGraphicFramePr>
            <a:graphicFrameLocks noGrp="1"/>
          </p:cNvGraphicFramePr>
          <p:nvPr>
            <p:extLst>
              <p:ext uri="{D42A27DB-BD31-4B8C-83A1-F6EECF244321}">
                <p14:modId xmlns:p14="http://schemas.microsoft.com/office/powerpoint/2010/main" val="1966181004"/>
              </p:ext>
            </p:extLst>
          </p:nvPr>
        </p:nvGraphicFramePr>
        <p:xfrm>
          <a:off x="968017" y="1981201"/>
          <a:ext cx="10253854" cy="4113217"/>
        </p:xfrm>
        <a:graphic>
          <a:graphicData uri="http://schemas.openxmlformats.org/drawingml/2006/table">
            <a:tbl>
              <a:tblPr firstRow="1" bandRow="1">
                <a:tableStyleId>{5C22544A-7EE6-4342-B048-85BDC9FD1C3A}</a:tableStyleId>
              </a:tblPr>
              <a:tblGrid>
                <a:gridCol w="1129872">
                  <a:extLst>
                    <a:ext uri="{9D8B030D-6E8A-4147-A177-3AD203B41FA5}">
                      <a16:colId xmlns:a16="http://schemas.microsoft.com/office/drawing/2014/main" val="1052098276"/>
                    </a:ext>
                  </a:extLst>
                </a:gridCol>
                <a:gridCol w="3827300">
                  <a:extLst>
                    <a:ext uri="{9D8B030D-6E8A-4147-A177-3AD203B41FA5}">
                      <a16:colId xmlns:a16="http://schemas.microsoft.com/office/drawing/2014/main" val="3996096665"/>
                    </a:ext>
                  </a:extLst>
                </a:gridCol>
                <a:gridCol w="5296682">
                  <a:extLst>
                    <a:ext uri="{9D8B030D-6E8A-4147-A177-3AD203B41FA5}">
                      <a16:colId xmlns:a16="http://schemas.microsoft.com/office/drawing/2014/main" val="3683693897"/>
                    </a:ext>
                  </a:extLst>
                </a:gridCol>
              </a:tblGrid>
              <a:tr h="335291">
                <a:tc>
                  <a:txBody>
                    <a:bodyPr/>
                    <a:lstStyle/>
                    <a:p>
                      <a:pPr algn="ctr"/>
                      <a:r>
                        <a:rPr lang="en-AU" sz="1400" b="0">
                          <a:solidFill>
                            <a:schemeClr val="tx1"/>
                          </a:solidFill>
                        </a:rPr>
                        <a:t>1</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400" b="1">
                          <a:solidFill>
                            <a:schemeClr val="tx1"/>
                          </a:solidFill>
                        </a:rPr>
                        <a:t>Dates</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400" b="0">
                          <a:solidFill>
                            <a:schemeClr val="tx1"/>
                          </a:solidFill>
                        </a:rPr>
                        <a:t>January 11 - 16, 2026 – May 2026 TBC</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6486713"/>
                  </a:ext>
                </a:extLst>
              </a:tr>
              <a:tr h="335291">
                <a:tc>
                  <a:txBody>
                    <a:bodyPr/>
                    <a:lstStyle/>
                    <a:p>
                      <a:pPr algn="ctr"/>
                      <a:r>
                        <a:rPr lang="en-AU" sz="1400">
                          <a:solidFill>
                            <a:schemeClr val="tx1"/>
                          </a:solidFill>
                        </a:rPr>
                        <a:t>2</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400" b="1">
                          <a:solidFill>
                            <a:schemeClr val="tx1"/>
                          </a:solidFill>
                        </a:rPr>
                        <a:t>Venue</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400">
                          <a:solidFill>
                            <a:schemeClr val="tx1"/>
                          </a:solidFill>
                        </a:rPr>
                        <a:t>Ireland, Dublin – Dublin Convention Centre</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4783285"/>
                  </a:ext>
                </a:extLst>
              </a:tr>
              <a:tr h="335291">
                <a:tc>
                  <a:txBody>
                    <a:bodyPr/>
                    <a:lstStyle/>
                    <a:p>
                      <a:pPr algn="ctr"/>
                      <a:r>
                        <a:rPr lang="en-AU" sz="1400">
                          <a:solidFill>
                            <a:schemeClr val="tx1"/>
                          </a:solidFill>
                        </a:rPr>
                        <a:t>3</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400" b="1">
                          <a:solidFill>
                            <a:schemeClr val="tx1"/>
                          </a:solidFill>
                        </a:rPr>
                        <a:t>Internet Speed/Cost (&lt;$7k)</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400">
                          <a:solidFill>
                            <a:schemeClr val="tx1"/>
                          </a:solidFill>
                        </a:rPr>
                        <a:t>Price TBC – speed confirmed</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3650494"/>
                  </a:ext>
                </a:extLst>
              </a:tr>
              <a:tr h="335291">
                <a:tc>
                  <a:txBody>
                    <a:bodyPr/>
                    <a:lstStyle/>
                    <a:p>
                      <a:pPr algn="ctr"/>
                      <a:r>
                        <a:rPr lang="en-AU" sz="1400">
                          <a:solidFill>
                            <a:schemeClr val="tx1"/>
                          </a:solidFill>
                        </a:rPr>
                        <a:t>4</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400" b="1">
                          <a:solidFill>
                            <a:schemeClr val="tx1"/>
                          </a:solidFill>
                        </a:rPr>
                        <a:t>Hotel Room Rate</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400">
                          <a:solidFill>
                            <a:schemeClr val="tx1"/>
                          </a:solidFill>
                        </a:rPr>
                        <a:t>$160 – 200 USD – 4-8 min walk</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193982"/>
                  </a:ext>
                </a:extLst>
              </a:tr>
              <a:tr h="335291">
                <a:tc>
                  <a:txBody>
                    <a:bodyPr/>
                    <a:lstStyle/>
                    <a:p>
                      <a:pPr algn="ctr"/>
                      <a:r>
                        <a:rPr lang="en-AU" sz="1400">
                          <a:solidFill>
                            <a:schemeClr val="tx1"/>
                          </a:solidFill>
                        </a:rPr>
                        <a:t>5</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400" b="1">
                          <a:solidFill>
                            <a:schemeClr val="tx1"/>
                          </a:solidFill>
                        </a:rPr>
                        <a:t>Space Type</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400">
                          <a:solidFill>
                            <a:schemeClr val="tx1"/>
                          </a:solidFill>
                        </a:rPr>
                        <a:t>Convention Centre</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1701791"/>
                  </a:ext>
                </a:extLst>
              </a:tr>
              <a:tr h="335291">
                <a:tc>
                  <a:txBody>
                    <a:bodyPr/>
                    <a:lstStyle/>
                    <a:p>
                      <a:pPr algn="ctr"/>
                      <a:r>
                        <a:rPr lang="en-AU" sz="1400">
                          <a:solidFill>
                            <a:schemeClr val="tx1"/>
                          </a:solidFill>
                        </a:rPr>
                        <a:t>6</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400" b="1">
                          <a:solidFill>
                            <a:schemeClr val="tx1"/>
                          </a:solidFill>
                        </a:rPr>
                        <a:t>Name of AV Comp.</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400">
                          <a:solidFill>
                            <a:schemeClr val="tx1"/>
                          </a:solidFill>
                        </a:rPr>
                        <a:t>In house</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9521878"/>
                  </a:ext>
                </a:extLst>
              </a:tr>
              <a:tr h="335291">
                <a:tc>
                  <a:txBody>
                    <a:bodyPr/>
                    <a:lstStyle/>
                    <a:p>
                      <a:pPr algn="ctr"/>
                      <a:r>
                        <a:rPr lang="en-AU" sz="1400">
                          <a:solidFill>
                            <a:schemeClr val="tx1"/>
                          </a:solidFill>
                        </a:rPr>
                        <a:t>7</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400" b="1">
                          <a:solidFill>
                            <a:schemeClr val="tx1"/>
                          </a:solidFill>
                        </a:rPr>
                        <a:t>Airport</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400">
                          <a:solidFill>
                            <a:schemeClr val="tx1"/>
                          </a:solidFill>
                        </a:rPr>
                        <a:t>Dublin Airport – 12 km from airport</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589595"/>
                  </a:ext>
                </a:extLst>
              </a:tr>
              <a:tr h="760307">
                <a:tc>
                  <a:txBody>
                    <a:bodyPr/>
                    <a:lstStyle/>
                    <a:p>
                      <a:pPr algn="ctr"/>
                      <a:r>
                        <a:rPr lang="en-AU" sz="1400">
                          <a:solidFill>
                            <a:schemeClr val="tx1"/>
                          </a:solidFill>
                        </a:rPr>
                        <a:t>8</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400" b="1">
                          <a:solidFill>
                            <a:schemeClr val="tx1"/>
                          </a:solidFill>
                        </a:rPr>
                        <a:t>Visas</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400">
                          <a:solidFill>
                            <a:schemeClr val="tx1"/>
                          </a:solidFill>
                        </a:rPr>
                        <a:t>Required for specific countries – Ireland is the only county in Europe to offer US Pre-Clearance Facility, 170 Destinations, 55 airlines</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208660"/>
                  </a:ext>
                </a:extLst>
              </a:tr>
              <a:tr h="335291">
                <a:tc>
                  <a:txBody>
                    <a:bodyPr/>
                    <a:lstStyle/>
                    <a:p>
                      <a:pPr algn="ctr"/>
                      <a:r>
                        <a:rPr lang="en-AU" sz="1400">
                          <a:solidFill>
                            <a:schemeClr val="tx1"/>
                          </a:solidFill>
                        </a:rPr>
                        <a:t>9</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400" b="1">
                          <a:solidFill>
                            <a:schemeClr val="tx1"/>
                          </a:solidFill>
                        </a:rPr>
                        <a:t>Cost of Mtg Space</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400">
                          <a:solidFill>
                            <a:schemeClr val="tx1"/>
                          </a:solidFill>
                        </a:rPr>
                        <a:t>US$340,000 inc VAT</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9860638"/>
                  </a:ext>
                </a:extLst>
              </a:tr>
              <a:tr h="335291">
                <a:tc>
                  <a:txBody>
                    <a:bodyPr/>
                    <a:lstStyle/>
                    <a:p>
                      <a:pPr algn="ctr"/>
                      <a:r>
                        <a:rPr lang="en-AU" sz="1400">
                          <a:solidFill>
                            <a:schemeClr val="tx1"/>
                          </a:solidFill>
                        </a:rPr>
                        <a:t>10</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400" b="1">
                          <a:solidFill>
                            <a:schemeClr val="tx1"/>
                          </a:solidFill>
                        </a:rPr>
                        <a:t>F&amp;B Min + Cost</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400">
                          <a:solidFill>
                            <a:schemeClr val="tx1"/>
                          </a:solidFill>
                        </a:rPr>
                        <a:t>US$69,000 based on 250</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2833665"/>
                  </a:ext>
                </a:extLst>
              </a:tr>
              <a:tr h="335291">
                <a:tc>
                  <a:txBody>
                    <a:bodyPr/>
                    <a:lstStyle/>
                    <a:p>
                      <a:pPr algn="ctr"/>
                      <a:r>
                        <a:rPr lang="en-AU" sz="1400">
                          <a:solidFill>
                            <a:schemeClr val="tx1"/>
                          </a:solidFill>
                        </a:rPr>
                        <a:t>11</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400" b="1">
                          <a:solidFill>
                            <a:schemeClr val="tx1"/>
                          </a:solidFill>
                        </a:rPr>
                        <a:t>Other</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400">
                          <a:solidFill>
                            <a:schemeClr val="tx1"/>
                          </a:solidFill>
                        </a:rPr>
                        <a:t>Data projectors included</a:t>
                      </a:r>
                    </a:p>
                  </a:txBody>
                  <a:tcPr marL="94448" marR="94448" marT="47224" marB="472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7575324"/>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8" name="Google Shape;78;p16"/>
          <p:cNvSpPr txBox="1"/>
          <p:nvPr/>
        </p:nvSpPr>
        <p:spPr bwMode="auto">
          <a:xfrm>
            <a:off x="914400" y="2130426"/>
            <a:ext cx="10363200" cy="1470025"/>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lnSpcReduction="10000"/>
          </a:bodyPr>
          <a:lstStyle/>
          <a:p>
            <a:pPr algn="ctr">
              <a:spcAft>
                <a:spcPts val="600"/>
              </a:spcAft>
              <a:buClr>
                <a:srgbClr val="000000"/>
              </a:buClr>
              <a:buSzPct val="100000"/>
              <a:buFont typeface="Times New Roman" pitchFamily="18" charset="0"/>
            </a:pPr>
            <a:r>
              <a:rPr lang="en-US" sz="4400" b="1" dirty="0">
                <a:solidFill>
                  <a:schemeClr val="accent1">
                    <a:lumMod val="50000"/>
                  </a:schemeClr>
                </a:solidFill>
                <a:latin typeface="+mj-lt"/>
                <a:ea typeface="+mj-ea"/>
              </a:rPr>
              <a:t>IEEE 802 Interim </a:t>
            </a:r>
          </a:p>
          <a:p>
            <a:pPr algn="ctr">
              <a:spcAft>
                <a:spcPts val="600"/>
              </a:spcAft>
              <a:buClr>
                <a:srgbClr val="000000"/>
              </a:buClr>
              <a:buSzPct val="100000"/>
              <a:buFont typeface="Times New Roman" pitchFamily="18" charset="0"/>
            </a:pPr>
            <a:r>
              <a:rPr lang="en-US" sz="4400" b="1" dirty="0">
                <a:solidFill>
                  <a:schemeClr val="accent1">
                    <a:lumMod val="50000"/>
                  </a:schemeClr>
                </a:solidFill>
                <a:latin typeface="+mj-lt"/>
                <a:ea typeface="+mj-ea"/>
              </a:rPr>
              <a:t>May 2027</a:t>
            </a:r>
          </a:p>
        </p:txBody>
      </p:sp>
      <p:sp>
        <p:nvSpPr>
          <p:cNvPr id="79" name="Google Shape;79;p16"/>
          <p:cNvSpPr txBox="1"/>
          <p:nvPr/>
        </p:nvSpPr>
        <p:spPr bwMode="auto">
          <a:xfrm>
            <a:off x="1828800" y="3886200"/>
            <a:ext cx="8534400" cy="1752600"/>
          </a:xfrm>
          <a:prstGeom prst="rect">
            <a:avLst/>
          </a:prstGeom>
          <a:noFill/>
          <a:ln w="9525">
            <a:noFill/>
            <a:round/>
            <a:headEnd/>
            <a:tailEnd/>
          </a:ln>
        </p:spPr>
        <p:txBody>
          <a:bodyPr spcFirstLastPara="1" vert="horz" wrap="square" lIns="92160" tIns="46080" rIns="92160" bIns="46080" numCol="1" anchor="t" anchorCtr="0" compatLnSpc="1">
            <a:prstTxWarp prst="textNoShape">
              <a:avLst/>
            </a:prstTxWarp>
            <a:normAutofit fontScale="92500" lnSpcReduction="10000"/>
          </a:bodyPr>
          <a:lstStyle/>
          <a:p>
            <a:pPr algn="ctr">
              <a:spcBef>
                <a:spcPts val="600"/>
              </a:spcBef>
              <a:buClr>
                <a:srgbClr val="000000"/>
              </a:buClr>
              <a:buSzPct val="100000"/>
            </a:pPr>
            <a:r>
              <a:rPr lang="en-US" sz="3600" b="1" dirty="0">
                <a:solidFill>
                  <a:srgbClr val="000000"/>
                </a:solidFill>
                <a:latin typeface="+mn-lt"/>
                <a:ea typeface="+mn-ea"/>
              </a:rPr>
              <a:t>Top Two Initial Choices:</a:t>
            </a:r>
          </a:p>
          <a:p>
            <a:pPr algn="ctr">
              <a:spcBef>
                <a:spcPts val="600"/>
              </a:spcBef>
              <a:buClr>
                <a:srgbClr val="000000"/>
              </a:buClr>
              <a:buSzPct val="100000"/>
            </a:pPr>
            <a:r>
              <a:rPr lang="en-US" sz="3600" b="1" dirty="0">
                <a:solidFill>
                  <a:srgbClr val="000000"/>
                </a:solidFill>
                <a:latin typeface="+mn-lt"/>
                <a:ea typeface="+mn-ea"/>
              </a:rPr>
              <a:t>New Zealand - </a:t>
            </a:r>
            <a:r>
              <a:rPr lang="en-US" sz="3600" b="1" i="1" dirty="0">
                <a:solidFill>
                  <a:srgbClr val="000000"/>
                </a:solidFill>
                <a:latin typeface="+mn-lt"/>
                <a:ea typeface="+mn-ea"/>
              </a:rPr>
              <a:t>tbc</a:t>
            </a:r>
          </a:p>
          <a:p>
            <a:pPr algn="ctr">
              <a:spcBef>
                <a:spcPts val="600"/>
              </a:spcBef>
              <a:buClr>
                <a:srgbClr val="000000"/>
              </a:buClr>
              <a:buSzPct val="100000"/>
            </a:pPr>
            <a:r>
              <a:rPr lang="en-US" sz="3600" b="1" dirty="0">
                <a:solidFill>
                  <a:srgbClr val="000000"/>
                </a:solidFill>
                <a:latin typeface="+mn-lt"/>
                <a:ea typeface="+mn-ea"/>
              </a:rPr>
              <a:t>Abu Dhabi</a:t>
            </a:r>
          </a:p>
        </p:txBody>
      </p:sp>
      <p:sp>
        <p:nvSpPr>
          <p:cNvPr id="85" name="Date Placeholder 3">
            <a:extLst>
              <a:ext uri="{FF2B5EF4-FFF2-40B4-BE49-F238E27FC236}">
                <a16:creationId xmlns:a16="http://schemas.microsoft.com/office/drawing/2014/main" id="{3641DF7B-5587-95FD-1B71-9E1AF133DFA5}"/>
              </a:ext>
            </a:extLst>
          </p:cNvPr>
          <p:cNvSpPr>
            <a:spLocks noGrp="1"/>
          </p:cNvSpPr>
          <p:nvPr>
            <p:ph type="dt" idx="10"/>
          </p:nvPr>
        </p:nvSpPr>
        <p:spPr>
          <a:xfrm>
            <a:off x="929218" y="333375"/>
            <a:ext cx="2499783" cy="273050"/>
          </a:xfrm>
        </p:spPr>
        <p:txBody>
          <a:bodyPr/>
          <a:lstStyle/>
          <a:p>
            <a:pPr>
              <a:spcAft>
                <a:spcPts val="600"/>
              </a:spcAft>
            </a:pPr>
            <a:r>
              <a:rPr lang="en-US"/>
              <a:t>January 2024</a:t>
            </a:r>
            <a:endParaRPr lang="en-GB"/>
          </a:p>
        </p:txBody>
      </p:sp>
      <p:sp>
        <p:nvSpPr>
          <p:cNvPr id="87" name="Footer Placeholder 4">
            <a:extLst>
              <a:ext uri="{FF2B5EF4-FFF2-40B4-BE49-F238E27FC236}">
                <a16:creationId xmlns:a16="http://schemas.microsoft.com/office/drawing/2014/main" id="{9511FEB9-B32A-B82E-8221-69C8ECA3218E}"/>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89" name="Slide Number Placeholder 5">
            <a:extLst>
              <a:ext uri="{FF2B5EF4-FFF2-40B4-BE49-F238E27FC236}">
                <a16:creationId xmlns:a16="http://schemas.microsoft.com/office/drawing/2014/main" id="{8C370DDA-863F-D28D-C42F-8BE85D268E08}"/>
              </a:ext>
            </a:extLst>
          </p:cNvPr>
          <p:cNvSpPr>
            <a:spLocks noGrp="1"/>
          </p:cNvSpPr>
          <p:nvPr>
            <p:ph type="sldNum" idx="12"/>
          </p:nvPr>
        </p:nvSpPr>
        <p:spPr>
          <a:xfrm>
            <a:off x="5793318" y="6475414"/>
            <a:ext cx="704849" cy="363537"/>
          </a:xfrm>
        </p:spPr>
        <p:txBody>
          <a:bodyPr/>
          <a:lstStyle/>
          <a:p>
            <a:pPr>
              <a:spcAft>
                <a:spcPts val="600"/>
              </a:spcAft>
            </a:pPr>
            <a:r>
              <a:rPr lang="en-GB"/>
              <a:t>Slide </a:t>
            </a:r>
            <a:fld id="{DE40C9FC-4879-4F20-9ECA-A574A90476B7}" type="slidenum">
              <a:rPr lang="en-GB" smtClean="0"/>
              <a:pPr>
                <a:spcAft>
                  <a:spcPts val="600"/>
                </a:spcAft>
              </a:pPr>
              <a:t>17</a:t>
            </a:fld>
            <a:endParaRPr lang="en-GB"/>
          </a:p>
        </p:txBody>
      </p:sp>
    </p:spTree>
    <p:extLst>
      <p:ext uri="{BB962C8B-B14F-4D97-AF65-F5344CB8AC3E}">
        <p14:creationId xmlns:p14="http://schemas.microsoft.com/office/powerpoint/2010/main" val="39614160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7"/>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London -  ExCel London</a:t>
            </a:r>
          </a:p>
        </p:txBody>
      </p:sp>
      <p:sp>
        <p:nvSpPr>
          <p:cNvPr id="90" name="Date Placeholder 3">
            <a:extLst>
              <a:ext uri="{FF2B5EF4-FFF2-40B4-BE49-F238E27FC236}">
                <a16:creationId xmlns:a16="http://schemas.microsoft.com/office/drawing/2014/main" id="{C1104C0D-E71E-A887-0626-A2E7562EF665}"/>
              </a:ext>
            </a:extLst>
          </p:cNvPr>
          <p:cNvSpPr>
            <a:spLocks noGrp="1"/>
          </p:cNvSpPr>
          <p:nvPr>
            <p:ph type="dt" idx="10"/>
          </p:nvPr>
        </p:nvSpPr>
        <p:spPr/>
        <p:txBody>
          <a:bodyPr/>
          <a:lstStyle/>
          <a:p>
            <a:pPr>
              <a:spcAft>
                <a:spcPts val="600"/>
              </a:spcAft>
            </a:pPr>
            <a:r>
              <a:rPr lang="en-US"/>
              <a:t>January 2024</a:t>
            </a:r>
            <a:endParaRPr lang="en-GB"/>
          </a:p>
        </p:txBody>
      </p:sp>
      <p:sp>
        <p:nvSpPr>
          <p:cNvPr id="92" name="Footer Placeholder 4">
            <a:extLst>
              <a:ext uri="{FF2B5EF4-FFF2-40B4-BE49-F238E27FC236}">
                <a16:creationId xmlns:a16="http://schemas.microsoft.com/office/drawing/2014/main" id="{016C5A1B-BFD5-92A0-0B1C-C52762DA9424}"/>
              </a:ext>
            </a:extLst>
          </p:cNvPr>
          <p:cNvSpPr>
            <a:spLocks noGrp="1"/>
          </p:cNvSpPr>
          <p:nvPr>
            <p:ph type="ftr" idx="11"/>
          </p:nvPr>
        </p:nvSpPr>
        <p:spPr/>
        <p:txBody>
          <a:bodyPr/>
          <a:lstStyle/>
          <a:p>
            <a:pPr>
              <a:spcAft>
                <a:spcPts val="600"/>
              </a:spcAft>
            </a:pPr>
            <a:r>
              <a:rPr lang="en-GB"/>
              <a:t>Jon Rosdahl, Qualcomm</a:t>
            </a:r>
          </a:p>
        </p:txBody>
      </p:sp>
      <p:sp>
        <p:nvSpPr>
          <p:cNvPr id="94" name="Slide Number Placeholder 5">
            <a:extLst>
              <a:ext uri="{FF2B5EF4-FFF2-40B4-BE49-F238E27FC236}">
                <a16:creationId xmlns:a16="http://schemas.microsoft.com/office/drawing/2014/main" id="{470B915C-AB11-4FFB-359F-D863C1106FBC}"/>
              </a:ext>
            </a:extLst>
          </p:cNvPr>
          <p:cNvSpPr>
            <a:spLocks noGrp="1"/>
          </p:cNvSpPr>
          <p:nvPr>
            <p:ph type="sldNum" idx="12"/>
          </p:nvPr>
        </p:nvSpPr>
        <p:spPr/>
        <p:txBody>
          <a:bodyPr/>
          <a:lstStyle/>
          <a:p>
            <a:pPr>
              <a:spcAft>
                <a:spcPts val="600"/>
              </a:spcAft>
            </a:pPr>
            <a:r>
              <a:rPr lang="en-GB"/>
              <a:t>Slide </a:t>
            </a:r>
            <a:fld id="{440F5867-744E-4AA6-B0ED-4C44D2DFBB7B}" type="slidenum">
              <a:rPr lang="en-GB" smtClean="0"/>
              <a:pPr>
                <a:spcAft>
                  <a:spcPts val="600"/>
                </a:spcAft>
              </a:pPr>
              <a:t>18</a:t>
            </a:fld>
            <a:endParaRPr lang="en-GB"/>
          </a:p>
        </p:txBody>
      </p:sp>
      <p:graphicFrame>
        <p:nvGraphicFramePr>
          <p:cNvPr id="3" name="Table 2">
            <a:extLst>
              <a:ext uri="{FF2B5EF4-FFF2-40B4-BE49-F238E27FC236}">
                <a16:creationId xmlns:a16="http://schemas.microsoft.com/office/drawing/2014/main" id="{F4D34AA1-8B88-2DDC-BF6A-99A936BAAA61}"/>
              </a:ext>
            </a:extLst>
          </p:cNvPr>
          <p:cNvGraphicFramePr>
            <a:graphicFrameLocks noGrp="1"/>
          </p:cNvGraphicFramePr>
          <p:nvPr>
            <p:extLst>
              <p:ext uri="{D42A27DB-BD31-4B8C-83A1-F6EECF244321}">
                <p14:modId xmlns:p14="http://schemas.microsoft.com/office/powerpoint/2010/main" val="1011201374"/>
              </p:ext>
            </p:extLst>
          </p:nvPr>
        </p:nvGraphicFramePr>
        <p:xfrm>
          <a:off x="1195995" y="1981201"/>
          <a:ext cx="9797897" cy="4113219"/>
        </p:xfrm>
        <a:graphic>
          <a:graphicData uri="http://schemas.openxmlformats.org/drawingml/2006/table">
            <a:tbl>
              <a:tblPr firstRow="1" bandRow="1">
                <a:tableStyleId>{5C22544A-7EE6-4342-B048-85BDC9FD1C3A}</a:tableStyleId>
              </a:tblPr>
              <a:tblGrid>
                <a:gridCol w="1289247">
                  <a:extLst>
                    <a:ext uri="{9D8B030D-6E8A-4147-A177-3AD203B41FA5}">
                      <a16:colId xmlns:a16="http://schemas.microsoft.com/office/drawing/2014/main" val="1052098276"/>
                    </a:ext>
                  </a:extLst>
                </a:gridCol>
                <a:gridCol w="3568807">
                  <a:extLst>
                    <a:ext uri="{9D8B030D-6E8A-4147-A177-3AD203B41FA5}">
                      <a16:colId xmlns:a16="http://schemas.microsoft.com/office/drawing/2014/main" val="3996096665"/>
                    </a:ext>
                  </a:extLst>
                </a:gridCol>
                <a:gridCol w="4939843">
                  <a:extLst>
                    <a:ext uri="{9D8B030D-6E8A-4147-A177-3AD203B41FA5}">
                      <a16:colId xmlns:a16="http://schemas.microsoft.com/office/drawing/2014/main" val="3683693897"/>
                    </a:ext>
                  </a:extLst>
                </a:gridCol>
              </a:tblGrid>
              <a:tr h="373929">
                <a:tc>
                  <a:txBody>
                    <a:bodyPr/>
                    <a:lstStyle/>
                    <a:p>
                      <a:pPr algn="ctr"/>
                      <a:r>
                        <a:rPr lang="en-AU" sz="1700" b="0">
                          <a:solidFill>
                            <a:schemeClr val="tx1"/>
                          </a:solidFill>
                        </a:rPr>
                        <a:t>1</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b="1">
                          <a:solidFill>
                            <a:schemeClr val="tx1"/>
                          </a:solidFill>
                        </a:rPr>
                        <a:t>Dates</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b="0">
                          <a:solidFill>
                            <a:schemeClr val="tx1"/>
                          </a:solidFill>
                        </a:rPr>
                        <a:t>May 9-14, 2027 - TBC</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6486713"/>
                  </a:ext>
                </a:extLst>
              </a:tr>
              <a:tr h="373929">
                <a:tc>
                  <a:txBody>
                    <a:bodyPr/>
                    <a:lstStyle/>
                    <a:p>
                      <a:pPr algn="ctr"/>
                      <a:r>
                        <a:rPr lang="en-AU" sz="1700">
                          <a:solidFill>
                            <a:schemeClr val="tx1"/>
                          </a:solidFill>
                        </a:rPr>
                        <a:t>2</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b="1">
                          <a:solidFill>
                            <a:schemeClr val="tx1"/>
                          </a:solidFill>
                        </a:rPr>
                        <a:t>Venue</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a:solidFill>
                            <a:schemeClr val="tx1"/>
                          </a:solidFill>
                        </a:rPr>
                        <a:t>ExCel London Convention Centre</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4783285"/>
                  </a:ext>
                </a:extLst>
              </a:tr>
              <a:tr h="373929">
                <a:tc>
                  <a:txBody>
                    <a:bodyPr/>
                    <a:lstStyle/>
                    <a:p>
                      <a:pPr algn="ctr"/>
                      <a:r>
                        <a:rPr lang="en-AU" sz="1700">
                          <a:solidFill>
                            <a:schemeClr val="tx1"/>
                          </a:solidFill>
                        </a:rPr>
                        <a:t>3</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b="1">
                          <a:solidFill>
                            <a:schemeClr val="tx1"/>
                          </a:solidFill>
                        </a:rPr>
                        <a:t>Internet Speed/Cost (&lt;$7k)</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a:solidFill>
                            <a:schemeClr val="tx1"/>
                          </a:solidFill>
                        </a:rPr>
                        <a:t>TBC</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3650494"/>
                  </a:ext>
                </a:extLst>
              </a:tr>
              <a:tr h="373929">
                <a:tc>
                  <a:txBody>
                    <a:bodyPr/>
                    <a:lstStyle/>
                    <a:p>
                      <a:pPr algn="ctr"/>
                      <a:r>
                        <a:rPr lang="en-AU" sz="1700">
                          <a:solidFill>
                            <a:schemeClr val="tx1"/>
                          </a:solidFill>
                        </a:rPr>
                        <a:t>4</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b="1">
                          <a:solidFill>
                            <a:schemeClr val="tx1"/>
                          </a:solidFill>
                        </a:rPr>
                        <a:t>Hotel Room Rate</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a:solidFill>
                            <a:schemeClr val="tx1"/>
                          </a:solidFill>
                        </a:rPr>
                        <a:t>13 Hotels in the area</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193982"/>
                  </a:ext>
                </a:extLst>
              </a:tr>
              <a:tr h="373929">
                <a:tc>
                  <a:txBody>
                    <a:bodyPr/>
                    <a:lstStyle/>
                    <a:p>
                      <a:pPr algn="ctr"/>
                      <a:r>
                        <a:rPr lang="en-AU" sz="1700">
                          <a:solidFill>
                            <a:schemeClr val="tx1"/>
                          </a:solidFill>
                        </a:rPr>
                        <a:t>5</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b="1">
                          <a:solidFill>
                            <a:schemeClr val="tx1"/>
                          </a:solidFill>
                        </a:rPr>
                        <a:t>Space Type</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a:solidFill>
                            <a:schemeClr val="tx1"/>
                          </a:solidFill>
                        </a:rPr>
                        <a:t>Convention Centre</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1701791"/>
                  </a:ext>
                </a:extLst>
              </a:tr>
              <a:tr h="373929">
                <a:tc>
                  <a:txBody>
                    <a:bodyPr/>
                    <a:lstStyle/>
                    <a:p>
                      <a:pPr algn="ctr"/>
                      <a:r>
                        <a:rPr lang="en-AU" sz="1700">
                          <a:solidFill>
                            <a:schemeClr val="tx1"/>
                          </a:solidFill>
                        </a:rPr>
                        <a:t>6</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b="1">
                          <a:solidFill>
                            <a:schemeClr val="tx1"/>
                          </a:solidFill>
                        </a:rPr>
                        <a:t>Name of AV Comp.</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a:solidFill>
                            <a:schemeClr val="tx1"/>
                          </a:solidFill>
                        </a:rPr>
                        <a:t>Anna Valley – external</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9521878"/>
                  </a:ext>
                </a:extLst>
              </a:tr>
              <a:tr h="373929">
                <a:tc>
                  <a:txBody>
                    <a:bodyPr/>
                    <a:lstStyle/>
                    <a:p>
                      <a:pPr algn="ctr"/>
                      <a:r>
                        <a:rPr lang="en-AU" sz="1700">
                          <a:solidFill>
                            <a:schemeClr val="tx1"/>
                          </a:solidFill>
                        </a:rPr>
                        <a:t>7</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b="1">
                          <a:solidFill>
                            <a:schemeClr val="tx1"/>
                          </a:solidFill>
                        </a:rPr>
                        <a:t>Airport</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a:solidFill>
                            <a:schemeClr val="tx1"/>
                          </a:solidFill>
                        </a:rPr>
                        <a:t>Heathrow</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589595"/>
                  </a:ext>
                </a:extLst>
              </a:tr>
              <a:tr h="373929">
                <a:tc>
                  <a:txBody>
                    <a:bodyPr/>
                    <a:lstStyle/>
                    <a:p>
                      <a:pPr algn="ctr"/>
                      <a:r>
                        <a:rPr lang="en-AU" sz="1700">
                          <a:solidFill>
                            <a:schemeClr val="tx1"/>
                          </a:solidFill>
                        </a:rPr>
                        <a:t>8</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b="1">
                          <a:solidFill>
                            <a:schemeClr val="tx1"/>
                          </a:solidFill>
                        </a:rPr>
                        <a:t>Visas</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a:solidFill>
                            <a:schemeClr val="tx1"/>
                          </a:solidFill>
                        </a:rPr>
                        <a:t>Required for specific countries</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208660"/>
                  </a:ext>
                </a:extLst>
              </a:tr>
              <a:tr h="373929">
                <a:tc>
                  <a:txBody>
                    <a:bodyPr/>
                    <a:lstStyle/>
                    <a:p>
                      <a:pPr algn="ctr"/>
                      <a:r>
                        <a:rPr lang="en-AU" sz="1700">
                          <a:solidFill>
                            <a:schemeClr val="tx1"/>
                          </a:solidFill>
                        </a:rPr>
                        <a:t>9</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b="1">
                          <a:solidFill>
                            <a:schemeClr val="tx1"/>
                          </a:solidFill>
                        </a:rPr>
                        <a:t>Cost of Mtg Space</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a:solidFill>
                            <a:schemeClr val="tx1"/>
                          </a:solidFill>
                        </a:rPr>
                        <a:t>US$238,000</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9860638"/>
                  </a:ext>
                </a:extLst>
              </a:tr>
              <a:tr h="373929">
                <a:tc>
                  <a:txBody>
                    <a:bodyPr/>
                    <a:lstStyle/>
                    <a:p>
                      <a:pPr algn="ctr"/>
                      <a:r>
                        <a:rPr lang="en-AU" sz="1700">
                          <a:solidFill>
                            <a:schemeClr val="tx1"/>
                          </a:solidFill>
                        </a:rPr>
                        <a:t>10</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b="1">
                          <a:solidFill>
                            <a:schemeClr val="tx1"/>
                          </a:solidFill>
                        </a:rPr>
                        <a:t>F&amp;B Min + Cost</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a:solidFill>
                            <a:schemeClr val="tx1"/>
                          </a:solidFill>
                        </a:rPr>
                        <a:t>US$80,000 based on 250</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2833665"/>
                  </a:ext>
                </a:extLst>
              </a:tr>
              <a:tr h="373929">
                <a:tc>
                  <a:txBody>
                    <a:bodyPr/>
                    <a:lstStyle/>
                    <a:p>
                      <a:pPr algn="ctr"/>
                      <a:r>
                        <a:rPr lang="en-AU" sz="1700">
                          <a:solidFill>
                            <a:schemeClr val="tx1"/>
                          </a:solidFill>
                        </a:rPr>
                        <a:t>11</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b="1">
                          <a:solidFill>
                            <a:schemeClr val="tx1"/>
                          </a:solidFill>
                        </a:rPr>
                        <a:t>Other</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AU" sz="1700">
                        <a:solidFill>
                          <a:schemeClr val="tx1"/>
                        </a:solidFill>
                      </a:endParaRP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7575324"/>
                  </a:ext>
                </a:extLst>
              </a:tr>
            </a:tbl>
          </a:graphicData>
        </a:graphic>
      </p:graphicFrame>
    </p:spTree>
    <p:extLst>
      <p:ext uri="{BB962C8B-B14F-4D97-AF65-F5344CB8AC3E}">
        <p14:creationId xmlns:p14="http://schemas.microsoft.com/office/powerpoint/2010/main" val="23762374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7"/>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Singapore -  Hilton Singapore Orchard</a:t>
            </a:r>
          </a:p>
        </p:txBody>
      </p:sp>
      <p:sp>
        <p:nvSpPr>
          <p:cNvPr id="96" name="Date Placeholder 3">
            <a:extLst>
              <a:ext uri="{FF2B5EF4-FFF2-40B4-BE49-F238E27FC236}">
                <a16:creationId xmlns:a16="http://schemas.microsoft.com/office/drawing/2014/main" id="{B834461F-2DCA-9ACB-7AE5-F58BAE0F8D11}"/>
              </a:ext>
            </a:extLst>
          </p:cNvPr>
          <p:cNvSpPr>
            <a:spLocks noGrp="1"/>
          </p:cNvSpPr>
          <p:nvPr>
            <p:ph type="dt" idx="10"/>
          </p:nvPr>
        </p:nvSpPr>
        <p:spPr/>
        <p:txBody>
          <a:bodyPr/>
          <a:lstStyle/>
          <a:p>
            <a:pPr>
              <a:spcAft>
                <a:spcPts val="600"/>
              </a:spcAft>
            </a:pPr>
            <a:r>
              <a:rPr lang="en-US"/>
              <a:t>January 2024</a:t>
            </a:r>
            <a:endParaRPr lang="en-GB"/>
          </a:p>
        </p:txBody>
      </p:sp>
      <p:sp>
        <p:nvSpPr>
          <p:cNvPr id="97" name="Footer Placeholder 4">
            <a:extLst>
              <a:ext uri="{FF2B5EF4-FFF2-40B4-BE49-F238E27FC236}">
                <a16:creationId xmlns:a16="http://schemas.microsoft.com/office/drawing/2014/main" id="{5546F585-4581-3E08-C32A-4AF9E202BE0A}"/>
              </a:ext>
            </a:extLst>
          </p:cNvPr>
          <p:cNvSpPr>
            <a:spLocks noGrp="1"/>
          </p:cNvSpPr>
          <p:nvPr>
            <p:ph type="ftr" idx="11"/>
          </p:nvPr>
        </p:nvSpPr>
        <p:spPr/>
        <p:txBody>
          <a:bodyPr/>
          <a:lstStyle/>
          <a:p>
            <a:pPr>
              <a:spcAft>
                <a:spcPts val="600"/>
              </a:spcAft>
            </a:pPr>
            <a:r>
              <a:rPr lang="en-GB"/>
              <a:t>Jon Rosdahl, Qualcomm</a:t>
            </a:r>
          </a:p>
        </p:txBody>
      </p:sp>
      <p:sp>
        <p:nvSpPr>
          <p:cNvPr id="98" name="Slide Number Placeholder 5">
            <a:extLst>
              <a:ext uri="{FF2B5EF4-FFF2-40B4-BE49-F238E27FC236}">
                <a16:creationId xmlns:a16="http://schemas.microsoft.com/office/drawing/2014/main" id="{818B094F-5A52-212B-B882-B7D36854330A}"/>
              </a:ext>
            </a:extLst>
          </p:cNvPr>
          <p:cNvSpPr>
            <a:spLocks noGrp="1"/>
          </p:cNvSpPr>
          <p:nvPr>
            <p:ph type="sldNum" idx="12"/>
          </p:nvPr>
        </p:nvSpPr>
        <p:spPr/>
        <p:txBody>
          <a:bodyPr/>
          <a:lstStyle/>
          <a:p>
            <a:pPr>
              <a:spcAft>
                <a:spcPts val="600"/>
              </a:spcAft>
            </a:pPr>
            <a:r>
              <a:rPr lang="en-GB"/>
              <a:t>Slide </a:t>
            </a:r>
            <a:fld id="{440F5867-744E-4AA6-B0ED-4C44D2DFBB7B}" type="slidenum">
              <a:rPr lang="en-GB" smtClean="0"/>
              <a:pPr>
                <a:spcAft>
                  <a:spcPts val="600"/>
                </a:spcAft>
              </a:pPr>
              <a:t>19</a:t>
            </a:fld>
            <a:endParaRPr lang="en-GB"/>
          </a:p>
        </p:txBody>
      </p:sp>
      <p:graphicFrame>
        <p:nvGraphicFramePr>
          <p:cNvPr id="2" name="Table 1">
            <a:extLst>
              <a:ext uri="{FF2B5EF4-FFF2-40B4-BE49-F238E27FC236}">
                <a16:creationId xmlns:a16="http://schemas.microsoft.com/office/drawing/2014/main" id="{53CE9549-0207-8873-355C-21EE756260E4}"/>
              </a:ext>
            </a:extLst>
          </p:cNvPr>
          <p:cNvGraphicFramePr>
            <a:graphicFrameLocks noGrp="1"/>
          </p:cNvGraphicFramePr>
          <p:nvPr>
            <p:extLst>
              <p:ext uri="{D42A27DB-BD31-4B8C-83A1-F6EECF244321}">
                <p14:modId xmlns:p14="http://schemas.microsoft.com/office/powerpoint/2010/main" val="432703683"/>
              </p:ext>
            </p:extLst>
          </p:nvPr>
        </p:nvGraphicFramePr>
        <p:xfrm>
          <a:off x="1195995" y="1981201"/>
          <a:ext cx="9797897" cy="4113219"/>
        </p:xfrm>
        <a:graphic>
          <a:graphicData uri="http://schemas.openxmlformats.org/drawingml/2006/table">
            <a:tbl>
              <a:tblPr firstRow="1" bandRow="1">
                <a:tableStyleId>{5C22544A-7EE6-4342-B048-85BDC9FD1C3A}</a:tableStyleId>
              </a:tblPr>
              <a:tblGrid>
                <a:gridCol w="1289247">
                  <a:extLst>
                    <a:ext uri="{9D8B030D-6E8A-4147-A177-3AD203B41FA5}">
                      <a16:colId xmlns:a16="http://schemas.microsoft.com/office/drawing/2014/main" val="1052098276"/>
                    </a:ext>
                  </a:extLst>
                </a:gridCol>
                <a:gridCol w="3568807">
                  <a:extLst>
                    <a:ext uri="{9D8B030D-6E8A-4147-A177-3AD203B41FA5}">
                      <a16:colId xmlns:a16="http://schemas.microsoft.com/office/drawing/2014/main" val="3996096665"/>
                    </a:ext>
                  </a:extLst>
                </a:gridCol>
                <a:gridCol w="4939843">
                  <a:extLst>
                    <a:ext uri="{9D8B030D-6E8A-4147-A177-3AD203B41FA5}">
                      <a16:colId xmlns:a16="http://schemas.microsoft.com/office/drawing/2014/main" val="3683693897"/>
                    </a:ext>
                  </a:extLst>
                </a:gridCol>
              </a:tblGrid>
              <a:tr h="373929">
                <a:tc>
                  <a:txBody>
                    <a:bodyPr/>
                    <a:lstStyle/>
                    <a:p>
                      <a:pPr algn="ctr"/>
                      <a:r>
                        <a:rPr lang="en-AU" sz="1700" b="0">
                          <a:solidFill>
                            <a:schemeClr val="tx1"/>
                          </a:solidFill>
                        </a:rPr>
                        <a:t>1</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b="1">
                          <a:solidFill>
                            <a:schemeClr val="tx1"/>
                          </a:solidFill>
                        </a:rPr>
                        <a:t>Dates</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b="0">
                          <a:solidFill>
                            <a:schemeClr val="tx1"/>
                          </a:solidFill>
                        </a:rPr>
                        <a:t>May 9-14, 2027</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6486713"/>
                  </a:ext>
                </a:extLst>
              </a:tr>
              <a:tr h="373929">
                <a:tc>
                  <a:txBody>
                    <a:bodyPr/>
                    <a:lstStyle/>
                    <a:p>
                      <a:pPr algn="ctr"/>
                      <a:r>
                        <a:rPr lang="en-AU" sz="1700">
                          <a:solidFill>
                            <a:schemeClr val="tx1"/>
                          </a:solidFill>
                        </a:rPr>
                        <a:t>2</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b="1">
                          <a:solidFill>
                            <a:schemeClr val="tx1"/>
                          </a:solidFill>
                        </a:rPr>
                        <a:t>Venue</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a:solidFill>
                            <a:schemeClr val="tx1"/>
                          </a:solidFill>
                        </a:rPr>
                        <a:t>Singapore, Hilton Singapore Orchard</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4783285"/>
                  </a:ext>
                </a:extLst>
              </a:tr>
              <a:tr h="373929">
                <a:tc>
                  <a:txBody>
                    <a:bodyPr/>
                    <a:lstStyle/>
                    <a:p>
                      <a:pPr algn="ctr"/>
                      <a:r>
                        <a:rPr lang="en-AU" sz="1700">
                          <a:solidFill>
                            <a:schemeClr val="tx1"/>
                          </a:solidFill>
                        </a:rPr>
                        <a:t>3</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b="1">
                          <a:solidFill>
                            <a:schemeClr val="tx1"/>
                          </a:solidFill>
                        </a:rPr>
                        <a:t>Internet Speed/Cost (&lt;$7k)</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a:solidFill>
                            <a:schemeClr val="tx1"/>
                          </a:solidFill>
                        </a:rPr>
                        <a:t>TBC</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3650494"/>
                  </a:ext>
                </a:extLst>
              </a:tr>
              <a:tr h="373929">
                <a:tc>
                  <a:txBody>
                    <a:bodyPr/>
                    <a:lstStyle/>
                    <a:p>
                      <a:pPr algn="ctr"/>
                      <a:r>
                        <a:rPr lang="en-AU" sz="1700">
                          <a:solidFill>
                            <a:schemeClr val="tx1"/>
                          </a:solidFill>
                        </a:rPr>
                        <a:t>4</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b="1">
                          <a:solidFill>
                            <a:schemeClr val="tx1"/>
                          </a:solidFill>
                        </a:rPr>
                        <a:t>Hotel Room Rate</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a:solidFill>
                            <a:schemeClr val="tx1"/>
                          </a:solidFill>
                        </a:rPr>
                        <a:t>$296++ USD</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193982"/>
                  </a:ext>
                </a:extLst>
              </a:tr>
              <a:tr h="373929">
                <a:tc>
                  <a:txBody>
                    <a:bodyPr/>
                    <a:lstStyle/>
                    <a:p>
                      <a:pPr algn="ctr"/>
                      <a:r>
                        <a:rPr lang="en-AU" sz="1700">
                          <a:solidFill>
                            <a:schemeClr val="tx1"/>
                          </a:solidFill>
                        </a:rPr>
                        <a:t>5</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b="1">
                          <a:solidFill>
                            <a:schemeClr val="tx1"/>
                          </a:solidFill>
                        </a:rPr>
                        <a:t>Space Type</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a:solidFill>
                            <a:schemeClr val="tx1"/>
                          </a:solidFill>
                        </a:rPr>
                        <a:t>Hilton</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1701791"/>
                  </a:ext>
                </a:extLst>
              </a:tr>
              <a:tr h="373929">
                <a:tc>
                  <a:txBody>
                    <a:bodyPr/>
                    <a:lstStyle/>
                    <a:p>
                      <a:pPr algn="ctr"/>
                      <a:r>
                        <a:rPr lang="en-AU" sz="1700">
                          <a:solidFill>
                            <a:schemeClr val="tx1"/>
                          </a:solidFill>
                        </a:rPr>
                        <a:t>6</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b="1">
                          <a:solidFill>
                            <a:schemeClr val="tx1"/>
                          </a:solidFill>
                        </a:rPr>
                        <a:t>Name of AV Comp.</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a:solidFill>
                            <a:schemeClr val="tx1"/>
                          </a:solidFill>
                        </a:rPr>
                        <a:t>TBC</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9521878"/>
                  </a:ext>
                </a:extLst>
              </a:tr>
              <a:tr h="373929">
                <a:tc>
                  <a:txBody>
                    <a:bodyPr/>
                    <a:lstStyle/>
                    <a:p>
                      <a:pPr algn="ctr"/>
                      <a:r>
                        <a:rPr lang="en-AU" sz="1700">
                          <a:solidFill>
                            <a:schemeClr val="tx1"/>
                          </a:solidFill>
                        </a:rPr>
                        <a:t>7</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b="1">
                          <a:solidFill>
                            <a:schemeClr val="tx1"/>
                          </a:solidFill>
                        </a:rPr>
                        <a:t>Airport</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a:solidFill>
                            <a:schemeClr val="tx1"/>
                          </a:solidFill>
                        </a:rPr>
                        <a:t>Singapore</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589595"/>
                  </a:ext>
                </a:extLst>
              </a:tr>
              <a:tr h="373929">
                <a:tc>
                  <a:txBody>
                    <a:bodyPr/>
                    <a:lstStyle/>
                    <a:p>
                      <a:pPr algn="ctr"/>
                      <a:r>
                        <a:rPr lang="en-AU" sz="1700">
                          <a:solidFill>
                            <a:schemeClr val="tx1"/>
                          </a:solidFill>
                        </a:rPr>
                        <a:t>8</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b="1">
                          <a:solidFill>
                            <a:schemeClr val="tx1"/>
                          </a:solidFill>
                        </a:rPr>
                        <a:t>Visas</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a:solidFill>
                            <a:schemeClr val="tx1"/>
                          </a:solidFill>
                        </a:rPr>
                        <a:t>Required for specific countries</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208660"/>
                  </a:ext>
                </a:extLst>
              </a:tr>
              <a:tr h="373929">
                <a:tc>
                  <a:txBody>
                    <a:bodyPr/>
                    <a:lstStyle/>
                    <a:p>
                      <a:pPr algn="ctr"/>
                      <a:r>
                        <a:rPr lang="en-AU" sz="1700">
                          <a:solidFill>
                            <a:schemeClr val="tx1"/>
                          </a:solidFill>
                        </a:rPr>
                        <a:t>9</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b="1">
                          <a:solidFill>
                            <a:schemeClr val="tx1"/>
                          </a:solidFill>
                        </a:rPr>
                        <a:t>Cost of Mtg Space</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a:solidFill>
                            <a:schemeClr val="tx1"/>
                          </a:solidFill>
                        </a:rPr>
                        <a:t>US$227,240</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9860638"/>
                  </a:ext>
                </a:extLst>
              </a:tr>
              <a:tr h="373929">
                <a:tc>
                  <a:txBody>
                    <a:bodyPr/>
                    <a:lstStyle/>
                    <a:p>
                      <a:pPr algn="ctr"/>
                      <a:r>
                        <a:rPr lang="en-AU" sz="1700">
                          <a:solidFill>
                            <a:schemeClr val="tx1"/>
                          </a:solidFill>
                        </a:rPr>
                        <a:t>10</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b="1">
                          <a:solidFill>
                            <a:schemeClr val="tx1"/>
                          </a:solidFill>
                        </a:rPr>
                        <a:t>F&amp;B Min + Cost</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a:solidFill>
                            <a:schemeClr val="tx1"/>
                          </a:solidFill>
                        </a:rPr>
                        <a:t>US$134,000 based on 250</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2833665"/>
                  </a:ext>
                </a:extLst>
              </a:tr>
              <a:tr h="373929">
                <a:tc>
                  <a:txBody>
                    <a:bodyPr/>
                    <a:lstStyle/>
                    <a:p>
                      <a:pPr algn="ctr"/>
                      <a:r>
                        <a:rPr lang="en-AU" sz="1700">
                          <a:solidFill>
                            <a:schemeClr val="tx1"/>
                          </a:solidFill>
                        </a:rPr>
                        <a:t>11</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b="1">
                          <a:solidFill>
                            <a:schemeClr val="tx1"/>
                          </a:solidFill>
                        </a:rPr>
                        <a:t>Other</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700">
                          <a:solidFill>
                            <a:schemeClr val="tx1"/>
                          </a:solidFill>
                        </a:rPr>
                        <a:t>$$</a:t>
                      </a:r>
                    </a:p>
                  </a:txBody>
                  <a:tcPr marL="86960" marR="86960" marT="43480" marB="434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7575324"/>
                  </a:ext>
                </a:extLst>
              </a:tr>
            </a:tbl>
          </a:graphicData>
        </a:graphic>
      </p:graphicFrame>
    </p:spTree>
    <p:extLst>
      <p:ext uri="{BB962C8B-B14F-4D97-AF65-F5344CB8AC3E}">
        <p14:creationId xmlns:p14="http://schemas.microsoft.com/office/powerpoint/2010/main" val="2639520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Current Status of 802 Wireless Interim Session venue plans as of January 19, 2024, as presented to the IEEE 802.11 Closing plenary and posted link to Mentor to IEEE 802 Wireless Chairs Standing Committee reflector in conjunction with the 2024 January 802 Wireless Interim January 19, 2024.</a:t>
            </a:r>
          </a:p>
        </p:txBody>
      </p:sp>
      <p:sp>
        <p:nvSpPr>
          <p:cNvPr id="4" name="Date Placeholder 3"/>
          <p:cNvSpPr>
            <a:spLocks noGrp="1"/>
          </p:cNvSpPr>
          <p:nvPr>
            <p:ph type="dt" idx="10"/>
          </p:nvPr>
        </p:nvSpPr>
        <p:spPr/>
        <p:txBody>
          <a:bodyPr/>
          <a:lstStyle/>
          <a:p>
            <a:r>
              <a:rPr lang="en-US"/>
              <a:t>January 2024</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7"/>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Abu Dhabi UAE -  National Convention Centre</a:t>
            </a:r>
          </a:p>
        </p:txBody>
      </p:sp>
      <p:sp>
        <p:nvSpPr>
          <p:cNvPr id="90" name="Date Placeholder 3">
            <a:extLst>
              <a:ext uri="{FF2B5EF4-FFF2-40B4-BE49-F238E27FC236}">
                <a16:creationId xmlns:a16="http://schemas.microsoft.com/office/drawing/2014/main" id="{9096CCCA-065C-7693-B157-35C26D692C85}"/>
              </a:ext>
            </a:extLst>
          </p:cNvPr>
          <p:cNvSpPr>
            <a:spLocks noGrp="1"/>
          </p:cNvSpPr>
          <p:nvPr>
            <p:ph type="dt" idx="10"/>
          </p:nvPr>
        </p:nvSpPr>
        <p:spPr/>
        <p:txBody>
          <a:bodyPr/>
          <a:lstStyle/>
          <a:p>
            <a:pPr>
              <a:spcAft>
                <a:spcPts val="600"/>
              </a:spcAft>
            </a:pPr>
            <a:r>
              <a:rPr lang="en-US"/>
              <a:t>January 2024</a:t>
            </a:r>
            <a:endParaRPr lang="en-GB"/>
          </a:p>
        </p:txBody>
      </p:sp>
      <p:sp>
        <p:nvSpPr>
          <p:cNvPr id="92" name="Footer Placeholder 4">
            <a:extLst>
              <a:ext uri="{FF2B5EF4-FFF2-40B4-BE49-F238E27FC236}">
                <a16:creationId xmlns:a16="http://schemas.microsoft.com/office/drawing/2014/main" id="{E1417E5A-C7E1-3ACC-CE9A-E09D68D27B69}"/>
              </a:ext>
            </a:extLst>
          </p:cNvPr>
          <p:cNvSpPr>
            <a:spLocks noGrp="1"/>
          </p:cNvSpPr>
          <p:nvPr>
            <p:ph type="ftr" idx="11"/>
          </p:nvPr>
        </p:nvSpPr>
        <p:spPr/>
        <p:txBody>
          <a:bodyPr/>
          <a:lstStyle/>
          <a:p>
            <a:pPr>
              <a:spcAft>
                <a:spcPts val="600"/>
              </a:spcAft>
            </a:pPr>
            <a:r>
              <a:rPr lang="en-GB"/>
              <a:t>Jon Rosdahl, Qualcomm</a:t>
            </a:r>
          </a:p>
        </p:txBody>
      </p:sp>
      <p:sp>
        <p:nvSpPr>
          <p:cNvPr id="94" name="Slide Number Placeholder 5">
            <a:extLst>
              <a:ext uri="{FF2B5EF4-FFF2-40B4-BE49-F238E27FC236}">
                <a16:creationId xmlns:a16="http://schemas.microsoft.com/office/drawing/2014/main" id="{06A1F18F-C931-D5CE-A15A-C0752A21D033}"/>
              </a:ext>
            </a:extLst>
          </p:cNvPr>
          <p:cNvSpPr>
            <a:spLocks noGrp="1"/>
          </p:cNvSpPr>
          <p:nvPr>
            <p:ph type="sldNum" idx="12"/>
          </p:nvPr>
        </p:nvSpPr>
        <p:spPr/>
        <p:txBody>
          <a:bodyPr/>
          <a:lstStyle/>
          <a:p>
            <a:pPr>
              <a:spcAft>
                <a:spcPts val="600"/>
              </a:spcAft>
            </a:pPr>
            <a:r>
              <a:rPr lang="en-GB"/>
              <a:t>Slide </a:t>
            </a:r>
            <a:fld id="{440F5867-744E-4AA6-B0ED-4C44D2DFBB7B}" type="slidenum">
              <a:rPr lang="en-GB" smtClean="0"/>
              <a:pPr>
                <a:spcAft>
                  <a:spcPts val="600"/>
                </a:spcAft>
              </a:pPr>
              <a:t>20</a:t>
            </a:fld>
            <a:endParaRPr lang="en-GB"/>
          </a:p>
        </p:txBody>
      </p:sp>
      <p:graphicFrame>
        <p:nvGraphicFramePr>
          <p:cNvPr id="2" name="Table 1">
            <a:extLst>
              <a:ext uri="{FF2B5EF4-FFF2-40B4-BE49-F238E27FC236}">
                <a16:creationId xmlns:a16="http://schemas.microsoft.com/office/drawing/2014/main" id="{DF74555F-DE48-5E32-71D7-5E36318CE6C3}"/>
              </a:ext>
            </a:extLst>
          </p:cNvPr>
          <p:cNvGraphicFramePr>
            <a:graphicFrameLocks noGrp="1"/>
          </p:cNvGraphicFramePr>
          <p:nvPr>
            <p:extLst>
              <p:ext uri="{D42A27DB-BD31-4B8C-83A1-F6EECF244321}">
                <p14:modId xmlns:p14="http://schemas.microsoft.com/office/powerpoint/2010/main" val="19819712"/>
              </p:ext>
            </p:extLst>
          </p:nvPr>
        </p:nvGraphicFramePr>
        <p:xfrm>
          <a:off x="914401" y="1991932"/>
          <a:ext cx="10361086" cy="4091753"/>
        </p:xfrm>
        <a:graphic>
          <a:graphicData uri="http://schemas.openxmlformats.org/drawingml/2006/table">
            <a:tbl>
              <a:tblPr firstRow="1" bandRow="1">
                <a:tableStyleId>{5C22544A-7EE6-4342-B048-85BDC9FD1C3A}</a:tableStyleId>
              </a:tblPr>
              <a:tblGrid>
                <a:gridCol w="1248157">
                  <a:extLst>
                    <a:ext uri="{9D8B030D-6E8A-4147-A177-3AD203B41FA5}">
                      <a16:colId xmlns:a16="http://schemas.microsoft.com/office/drawing/2014/main" val="1052098276"/>
                    </a:ext>
                  </a:extLst>
                </a:gridCol>
                <a:gridCol w="4113324">
                  <a:extLst>
                    <a:ext uri="{9D8B030D-6E8A-4147-A177-3AD203B41FA5}">
                      <a16:colId xmlns:a16="http://schemas.microsoft.com/office/drawing/2014/main" val="3996096665"/>
                    </a:ext>
                  </a:extLst>
                </a:gridCol>
                <a:gridCol w="4999605">
                  <a:extLst>
                    <a:ext uri="{9D8B030D-6E8A-4147-A177-3AD203B41FA5}">
                      <a16:colId xmlns:a16="http://schemas.microsoft.com/office/drawing/2014/main" val="3683693897"/>
                    </a:ext>
                  </a:extLst>
                </a:gridCol>
              </a:tblGrid>
              <a:tr h="349792">
                <a:tc>
                  <a:txBody>
                    <a:bodyPr/>
                    <a:lstStyle/>
                    <a:p>
                      <a:pPr algn="ctr"/>
                      <a:r>
                        <a:rPr lang="en-AU" sz="1600" b="0">
                          <a:solidFill>
                            <a:schemeClr val="tx1"/>
                          </a:solidFill>
                        </a:rPr>
                        <a:t>1</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Dates</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0">
                          <a:solidFill>
                            <a:schemeClr val="tx1"/>
                          </a:solidFill>
                        </a:rPr>
                        <a:t>May 9-14, 2027</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6486713"/>
                  </a:ext>
                </a:extLst>
              </a:tr>
              <a:tr h="349792">
                <a:tc>
                  <a:txBody>
                    <a:bodyPr/>
                    <a:lstStyle/>
                    <a:p>
                      <a:pPr algn="ctr"/>
                      <a:r>
                        <a:rPr lang="en-AU" sz="1600">
                          <a:solidFill>
                            <a:schemeClr val="tx1"/>
                          </a:solidFill>
                        </a:rPr>
                        <a:t>2</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Venue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Abu Dhabi – National Convention Centre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4783285"/>
                  </a:ext>
                </a:extLst>
              </a:tr>
              <a:tr h="349792">
                <a:tc>
                  <a:txBody>
                    <a:bodyPr/>
                    <a:lstStyle/>
                    <a:p>
                      <a:pPr algn="ctr"/>
                      <a:r>
                        <a:rPr lang="en-AU" sz="1600">
                          <a:solidFill>
                            <a:schemeClr val="tx1"/>
                          </a:solidFill>
                        </a:rPr>
                        <a:t>3</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Internet Speed/Cost (&lt;$7k)</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TBC</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3650494"/>
                  </a:ext>
                </a:extLst>
              </a:tr>
              <a:tr h="349792">
                <a:tc>
                  <a:txBody>
                    <a:bodyPr/>
                    <a:lstStyle/>
                    <a:p>
                      <a:pPr algn="ctr"/>
                      <a:r>
                        <a:rPr lang="en-AU" sz="1600">
                          <a:solidFill>
                            <a:schemeClr val="tx1"/>
                          </a:solidFill>
                        </a:rPr>
                        <a:t>4</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Hotel Room Rate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$140-235 USD – within walking distance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193982"/>
                  </a:ext>
                </a:extLst>
              </a:tr>
              <a:tr h="349792">
                <a:tc>
                  <a:txBody>
                    <a:bodyPr/>
                    <a:lstStyle/>
                    <a:p>
                      <a:pPr algn="ctr"/>
                      <a:r>
                        <a:rPr lang="en-AU" sz="1600">
                          <a:solidFill>
                            <a:schemeClr val="tx1"/>
                          </a:solidFill>
                        </a:rPr>
                        <a:t>5</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Space Type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Convention Centre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1701791"/>
                  </a:ext>
                </a:extLst>
              </a:tr>
              <a:tr h="349792">
                <a:tc>
                  <a:txBody>
                    <a:bodyPr/>
                    <a:lstStyle/>
                    <a:p>
                      <a:pPr algn="ctr"/>
                      <a:r>
                        <a:rPr lang="en-AU" sz="1600">
                          <a:solidFill>
                            <a:schemeClr val="tx1"/>
                          </a:solidFill>
                        </a:rPr>
                        <a:t>6</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Name of AV Comp.</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In house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9521878"/>
                  </a:ext>
                </a:extLst>
              </a:tr>
              <a:tr h="349792">
                <a:tc>
                  <a:txBody>
                    <a:bodyPr/>
                    <a:lstStyle/>
                    <a:p>
                      <a:pPr algn="ctr"/>
                      <a:r>
                        <a:rPr lang="en-AU" sz="1600">
                          <a:solidFill>
                            <a:schemeClr val="tx1"/>
                          </a:solidFill>
                        </a:rPr>
                        <a:t>7</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Airport</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Zayed International Airport, UAE is 7</a:t>
                      </a:r>
                      <a:r>
                        <a:rPr lang="en-AU" sz="1600" baseline="30000">
                          <a:solidFill>
                            <a:schemeClr val="tx1"/>
                          </a:solidFill>
                        </a:rPr>
                        <a:t>th</a:t>
                      </a:r>
                      <a:r>
                        <a:rPr lang="en-AU" sz="1600">
                          <a:solidFill>
                            <a:schemeClr val="tx1"/>
                          </a:solidFill>
                        </a:rPr>
                        <a:t> safest in world</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589595"/>
                  </a:ext>
                </a:extLst>
              </a:tr>
              <a:tr h="593833">
                <a:tc>
                  <a:txBody>
                    <a:bodyPr/>
                    <a:lstStyle/>
                    <a:p>
                      <a:pPr algn="ctr"/>
                      <a:r>
                        <a:rPr lang="en-AU" sz="1600">
                          <a:solidFill>
                            <a:schemeClr val="tx1"/>
                          </a:solidFill>
                        </a:rPr>
                        <a:t>8</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Visas</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Required for specific countries – 70 countries offered 30 day visas</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208660"/>
                  </a:ext>
                </a:extLst>
              </a:tr>
              <a:tr h="349792">
                <a:tc>
                  <a:txBody>
                    <a:bodyPr/>
                    <a:lstStyle/>
                    <a:p>
                      <a:pPr algn="ctr"/>
                      <a:r>
                        <a:rPr lang="en-AU" sz="1600">
                          <a:solidFill>
                            <a:schemeClr val="tx1"/>
                          </a:solidFill>
                        </a:rPr>
                        <a:t>9</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Cost of Mtg Space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US$55,650</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9860638"/>
                  </a:ext>
                </a:extLst>
              </a:tr>
              <a:tr h="349792">
                <a:tc>
                  <a:txBody>
                    <a:bodyPr/>
                    <a:lstStyle/>
                    <a:p>
                      <a:pPr algn="ctr"/>
                      <a:r>
                        <a:rPr lang="en-AU" sz="1600">
                          <a:solidFill>
                            <a:schemeClr val="tx1"/>
                          </a:solidFill>
                        </a:rPr>
                        <a:t>10</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F&amp;B Min + Cost</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US$67,620 based on 250</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2833665"/>
                  </a:ext>
                </a:extLst>
              </a:tr>
              <a:tr h="349792">
                <a:tc>
                  <a:txBody>
                    <a:bodyPr/>
                    <a:lstStyle/>
                    <a:p>
                      <a:pPr algn="ctr"/>
                      <a:r>
                        <a:rPr lang="en-AU" sz="1600">
                          <a:solidFill>
                            <a:schemeClr val="tx1"/>
                          </a:solidFill>
                        </a:rPr>
                        <a:t>11</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b="1">
                          <a:solidFill>
                            <a:schemeClr val="tx1"/>
                          </a:solidFill>
                        </a:rPr>
                        <a:t>Other</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600">
                          <a:solidFill>
                            <a:schemeClr val="tx1"/>
                          </a:solidFill>
                        </a:rPr>
                        <a:t>Data projectors included &amp; US$20k funding</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7575324"/>
                  </a:ext>
                </a:extLst>
              </a:tr>
            </a:tbl>
          </a:graphicData>
        </a:graphic>
      </p:graphicFrame>
    </p:spTree>
    <p:extLst>
      <p:ext uri="{BB962C8B-B14F-4D97-AF65-F5344CB8AC3E}">
        <p14:creationId xmlns:p14="http://schemas.microsoft.com/office/powerpoint/2010/main" val="15171600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1" name="Google Shape;211;p35"/>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Other Locations Considered</a:t>
            </a:r>
          </a:p>
        </p:txBody>
      </p:sp>
      <p:sp>
        <p:nvSpPr>
          <p:cNvPr id="212" name="Google Shape;212;p35"/>
          <p:cNvSpPr txBox="1"/>
          <p:nvPr/>
        </p:nvSpPr>
        <p:spPr bwMode="auto">
          <a:xfrm>
            <a:off x="914401" y="1981201"/>
            <a:ext cx="10361084" cy="4113213"/>
          </a:xfrm>
          <a:prstGeom prst="rect">
            <a:avLst/>
          </a:prstGeom>
          <a:noFill/>
          <a:ln w="9525">
            <a:noFill/>
            <a:round/>
            <a:headEnd/>
            <a:tailEnd/>
          </a:ln>
        </p:spPr>
        <p:txBody>
          <a:bodyPr spcFirstLastPara="1" vert="horz" wrap="square" lIns="92160" tIns="46080" rIns="92160" bIns="46080" numCol="1" anchor="t" anchorCtr="0" compatLnSpc="1">
            <a:prstTxWarp prst="textNoShape">
              <a:avLst/>
            </a:prstTxWarp>
            <a:normAutofit/>
          </a:bodyPr>
          <a:lstStyle/>
          <a:p>
            <a:pPr marL="342900" indent="-342900">
              <a:spcBef>
                <a:spcPts val="600"/>
              </a:spcBef>
              <a:buClr>
                <a:srgbClr val="000000"/>
              </a:buClr>
              <a:buSzPct val="100000"/>
              <a:buFont typeface="Times New Roman" pitchFamily="18" charset="0"/>
            </a:pPr>
            <a:r>
              <a:rPr lang="en-US" b="1">
                <a:solidFill>
                  <a:srgbClr val="000000"/>
                </a:solidFill>
                <a:latin typeface="+mn-lt"/>
                <a:ea typeface="+mn-ea"/>
              </a:rPr>
              <a:t>Asia: Singapore, Istanbul</a:t>
            </a:r>
          </a:p>
          <a:p>
            <a:pPr marL="342900" indent="-342900">
              <a:spcBef>
                <a:spcPts val="600"/>
              </a:spcBef>
              <a:buClr>
                <a:srgbClr val="000000"/>
              </a:buClr>
              <a:buSzPct val="100000"/>
              <a:buFont typeface="Times New Roman" pitchFamily="18" charset="0"/>
            </a:pPr>
            <a:endParaRPr lang="en-US" b="1">
              <a:solidFill>
                <a:srgbClr val="000000"/>
              </a:solidFill>
              <a:latin typeface="+mn-lt"/>
              <a:ea typeface="+mn-ea"/>
            </a:endParaRPr>
          </a:p>
          <a:p>
            <a:pPr marL="342900" indent="-342900">
              <a:spcBef>
                <a:spcPts val="600"/>
              </a:spcBef>
              <a:buClr>
                <a:srgbClr val="000000"/>
              </a:buClr>
              <a:buSzPct val="100000"/>
              <a:buFont typeface="Times New Roman" pitchFamily="18" charset="0"/>
            </a:pPr>
            <a:r>
              <a:rPr lang="en-US" b="1">
                <a:solidFill>
                  <a:srgbClr val="000000"/>
                </a:solidFill>
                <a:latin typeface="+mn-lt"/>
                <a:ea typeface="+mn-ea"/>
              </a:rPr>
              <a:t>Europe: Hilton Metropol London, Dublin, </a:t>
            </a:r>
            <a:r>
              <a:rPr lang="en-US" b="1">
                <a:solidFill>
                  <a:srgbClr val="000000"/>
                </a:solidFill>
                <a:highlight>
                  <a:srgbClr val="FFFFFF"/>
                </a:highlight>
                <a:latin typeface="+mn-lt"/>
                <a:ea typeface="+mn-ea"/>
              </a:rPr>
              <a:t>Vienna, Croatia, </a:t>
            </a:r>
            <a:r>
              <a:rPr lang="en-US" b="1">
                <a:solidFill>
                  <a:srgbClr val="000000"/>
                </a:solidFill>
                <a:latin typeface="+mn-lt"/>
                <a:ea typeface="+mn-ea"/>
              </a:rPr>
              <a:t>Istanbul</a:t>
            </a:r>
          </a:p>
          <a:p>
            <a:pPr marL="342900" indent="-342900">
              <a:spcBef>
                <a:spcPts val="600"/>
              </a:spcBef>
              <a:buClr>
                <a:srgbClr val="000000"/>
              </a:buClr>
              <a:buSzPct val="100000"/>
              <a:buFont typeface="Times New Roman" pitchFamily="18" charset="0"/>
            </a:pPr>
            <a:endParaRPr lang="en-US" b="1">
              <a:solidFill>
                <a:srgbClr val="000000"/>
              </a:solidFill>
              <a:latin typeface="+mn-lt"/>
              <a:ea typeface="+mn-ea"/>
            </a:endParaRPr>
          </a:p>
          <a:p>
            <a:pPr marL="342900" indent="-342900">
              <a:spcBef>
                <a:spcPts val="600"/>
              </a:spcBef>
              <a:buClr>
                <a:srgbClr val="000000"/>
              </a:buClr>
              <a:buSzPct val="100000"/>
              <a:buFont typeface="Times New Roman" pitchFamily="18" charset="0"/>
            </a:pPr>
            <a:r>
              <a:rPr lang="en-US" b="1">
                <a:solidFill>
                  <a:srgbClr val="000000"/>
                </a:solidFill>
                <a:latin typeface="+mn-lt"/>
                <a:ea typeface="+mn-ea"/>
              </a:rPr>
              <a:t>Africa: Egypt</a:t>
            </a:r>
          </a:p>
        </p:txBody>
      </p:sp>
      <p:sp>
        <p:nvSpPr>
          <p:cNvPr id="218" name="Date Placeholder 3">
            <a:extLst>
              <a:ext uri="{FF2B5EF4-FFF2-40B4-BE49-F238E27FC236}">
                <a16:creationId xmlns:a16="http://schemas.microsoft.com/office/drawing/2014/main" id="{0CFF3428-163C-3393-8D8D-3F50BEB365D1}"/>
              </a:ext>
            </a:extLst>
          </p:cNvPr>
          <p:cNvSpPr>
            <a:spLocks noGrp="1"/>
          </p:cNvSpPr>
          <p:nvPr>
            <p:ph type="dt" idx="10"/>
          </p:nvPr>
        </p:nvSpPr>
        <p:spPr/>
        <p:txBody>
          <a:bodyPr/>
          <a:lstStyle/>
          <a:p>
            <a:pPr>
              <a:spcAft>
                <a:spcPts val="600"/>
              </a:spcAft>
            </a:pPr>
            <a:r>
              <a:rPr lang="en-US"/>
              <a:t>January 2024</a:t>
            </a:r>
            <a:endParaRPr lang="en-GB"/>
          </a:p>
        </p:txBody>
      </p:sp>
      <p:sp>
        <p:nvSpPr>
          <p:cNvPr id="220" name="Footer Placeholder 4">
            <a:extLst>
              <a:ext uri="{FF2B5EF4-FFF2-40B4-BE49-F238E27FC236}">
                <a16:creationId xmlns:a16="http://schemas.microsoft.com/office/drawing/2014/main" id="{14A8A89D-EEAE-14D0-4249-1909277BDE90}"/>
              </a:ext>
            </a:extLst>
          </p:cNvPr>
          <p:cNvSpPr>
            <a:spLocks noGrp="1"/>
          </p:cNvSpPr>
          <p:nvPr>
            <p:ph type="ftr" idx="11"/>
          </p:nvPr>
        </p:nvSpPr>
        <p:spPr/>
        <p:txBody>
          <a:bodyPr/>
          <a:lstStyle/>
          <a:p>
            <a:pPr>
              <a:spcAft>
                <a:spcPts val="600"/>
              </a:spcAft>
            </a:pPr>
            <a:r>
              <a:rPr lang="en-GB"/>
              <a:t>Jon Rosdahl, Qualcomm</a:t>
            </a:r>
          </a:p>
        </p:txBody>
      </p:sp>
      <p:sp>
        <p:nvSpPr>
          <p:cNvPr id="222" name="Slide Number Placeholder 5">
            <a:extLst>
              <a:ext uri="{FF2B5EF4-FFF2-40B4-BE49-F238E27FC236}">
                <a16:creationId xmlns:a16="http://schemas.microsoft.com/office/drawing/2014/main" id="{6C7A7B52-04D9-D893-846E-141FD8078EEC}"/>
              </a:ext>
            </a:extLst>
          </p:cNvPr>
          <p:cNvSpPr>
            <a:spLocks noGrp="1"/>
          </p:cNvSpPr>
          <p:nvPr>
            <p:ph type="sldNum" idx="12"/>
          </p:nvPr>
        </p:nvSpPr>
        <p:spPr/>
        <p:txBody>
          <a:bodyPr/>
          <a:lstStyle/>
          <a:p>
            <a:pPr>
              <a:spcAft>
                <a:spcPts val="600"/>
              </a:spcAft>
            </a:pPr>
            <a:r>
              <a:rPr lang="en-GB"/>
              <a:t>Slide </a:t>
            </a:r>
            <a:fld id="{440F5867-744E-4AA6-B0ED-4C44D2DFBB7B}" type="slidenum">
              <a:rPr lang="en-GB" smtClean="0"/>
              <a:pPr>
                <a:spcAft>
                  <a:spcPts val="600"/>
                </a:spcAft>
              </a:pPr>
              <a:t>21</a:t>
            </a:fld>
            <a:endParaRPr lang="en-GB"/>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84206-EDE7-24B0-498D-C86F6FC94535}"/>
              </a:ext>
            </a:extLst>
          </p:cNvPr>
          <p:cNvSpPr>
            <a:spLocks noGrp="1"/>
          </p:cNvSpPr>
          <p:nvPr>
            <p:ph type="title"/>
          </p:nvPr>
        </p:nvSpPr>
        <p:spPr/>
        <p:txBody>
          <a:bodyPr/>
          <a:lstStyle/>
          <a:p>
            <a:r>
              <a:rPr lang="en-US" dirty="0"/>
              <a:t>Face to Face Events</a:t>
            </a:r>
          </a:p>
        </p:txBody>
      </p:sp>
      <p:sp>
        <p:nvSpPr>
          <p:cNvPr id="3" name="Content Placeholder 2">
            <a:extLst>
              <a:ext uri="{FF2B5EF4-FFF2-40B4-BE49-F238E27FC236}">
                <a16:creationId xmlns:a16="http://schemas.microsoft.com/office/drawing/2014/main" id="{C1655A1A-7B1E-092B-0B93-C891906DF101}"/>
              </a:ext>
            </a:extLst>
          </p:cNvPr>
          <p:cNvSpPr>
            <a:spLocks noGrp="1"/>
          </p:cNvSpPr>
          <p:nvPr>
            <p:ph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S Gothic"/>
              </a:rPr>
              <a:t>Potential Open Dates:</a:t>
            </a:r>
          </a:p>
          <a:p>
            <a:pPr marL="400050" marR="0" lvl="1" indent="0" algn="l" defTabSz="914400" rtl="0" eaLnBrk="0" fontAlgn="base" latinLnBrk="0" hangingPunct="0">
              <a:lnSpc>
                <a:spcPct val="100000"/>
              </a:lnSpc>
              <a:spcBef>
                <a:spcPct val="0"/>
              </a:spcBef>
              <a:spcAft>
                <a:spcPct val="0"/>
              </a:spcAft>
              <a:buClrTx/>
              <a:buSzTx/>
              <a:buFontTx/>
              <a:buAutoNum type="arabicPeriod" startAt="2"/>
              <a:tabLst/>
              <a:defRPr/>
            </a:pP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S Gothic"/>
              </a:rPr>
              <a:t>2026 Jan 11-16  -- Targeting America</a:t>
            </a:r>
          </a:p>
          <a:p>
            <a:pPr marL="400050" marR="0" lvl="1" indent="0" algn="l" defTabSz="914400" rtl="0" eaLnBrk="0" fontAlgn="base" latinLnBrk="0" hangingPunct="0">
              <a:lnSpc>
                <a:spcPct val="100000"/>
              </a:lnSpc>
              <a:spcBef>
                <a:spcPct val="0"/>
              </a:spcBef>
              <a:spcAft>
                <a:spcPct val="0"/>
              </a:spcAft>
              <a:buClrTx/>
              <a:buSzTx/>
              <a:buFontTx/>
              <a:buAutoNum type="arabicPeriod" startAt="4"/>
              <a:tabLst/>
              <a:defRPr/>
            </a:pP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S Gothic"/>
              </a:rPr>
              <a:t>2027 Jan 10-15  -- Targeting America</a:t>
            </a:r>
          </a:p>
          <a:p>
            <a:pPr marL="400050" marR="0" lvl="1" indent="0" algn="l" defTabSz="914400" rtl="0" eaLnBrk="0" fontAlgn="base" latinLnBrk="0" hangingPunct="0">
              <a:lnSpc>
                <a:spcPct val="100000"/>
              </a:lnSpc>
              <a:spcBef>
                <a:spcPct val="0"/>
              </a:spcBef>
              <a:spcAft>
                <a:spcPct val="0"/>
              </a:spcAft>
              <a:buClrTx/>
              <a:buSzTx/>
              <a:buFontTx/>
              <a:buAutoNum type="arabicPeriod" startAt="6"/>
              <a:tabLst/>
              <a:defRPr/>
            </a:pPr>
            <a:r>
              <a:rPr kumimoji="0" lang="en-US" altLang="en-US" sz="2000" b="0" i="0" u="none" strike="noStrike" kern="0" cap="none" spc="0" normalizeH="0" baseline="0" noProof="0">
                <a:ln>
                  <a:noFill/>
                </a:ln>
                <a:solidFill>
                  <a:srgbClr val="000000"/>
                </a:solidFill>
                <a:effectLst/>
                <a:uLnTx/>
                <a:uFillTx/>
                <a:latin typeface="Arial" panose="020B0604020202020204" pitchFamily="34" charset="0"/>
                <a:ea typeface="MS Gothic"/>
              </a:rPr>
              <a:t>2027 </a:t>
            </a:r>
            <a:r>
              <a:rPr kumimoji="0" lang="en-US" altLang="en-US" sz="2000" b="0" i="0" u="none" strike="noStrike" kern="0" cap="none" spc="0" normalizeH="0" baseline="0" noProof="0" dirty="0">
                <a:ln>
                  <a:noFill/>
                </a:ln>
                <a:solidFill>
                  <a:srgbClr val="000000"/>
                </a:solidFill>
                <a:effectLst/>
                <a:uLnTx/>
                <a:uFillTx/>
                <a:latin typeface="Arial" panose="020B0604020202020204" pitchFamily="34" charset="0"/>
                <a:ea typeface="MS Gothic"/>
              </a:rPr>
              <a:t>Sept 12-17 – Grand Hyatt Atlanta, Buckhead, GA - TBC</a:t>
            </a:r>
          </a:p>
          <a:p>
            <a:endParaRPr lang="en-US" dirty="0"/>
          </a:p>
        </p:txBody>
      </p:sp>
      <p:sp>
        <p:nvSpPr>
          <p:cNvPr id="4" name="Date Placeholder 3">
            <a:extLst>
              <a:ext uri="{FF2B5EF4-FFF2-40B4-BE49-F238E27FC236}">
                <a16:creationId xmlns:a16="http://schemas.microsoft.com/office/drawing/2014/main" id="{5AC0C34C-4EDC-788C-6599-663DBBB2CB26}"/>
              </a:ext>
            </a:extLst>
          </p:cNvPr>
          <p:cNvSpPr>
            <a:spLocks noGrp="1"/>
          </p:cNvSpPr>
          <p:nvPr>
            <p:ph type="dt" idx="10"/>
          </p:nvPr>
        </p:nvSpPr>
        <p:spPr/>
        <p:txBody>
          <a:bodyPr/>
          <a:lstStyle/>
          <a:p>
            <a:r>
              <a:rPr lang="en-US"/>
              <a:t>January 2024</a:t>
            </a:r>
            <a:endParaRPr lang="en-GB" dirty="0"/>
          </a:p>
        </p:txBody>
      </p:sp>
      <p:sp>
        <p:nvSpPr>
          <p:cNvPr id="5" name="Footer Placeholder 4">
            <a:extLst>
              <a:ext uri="{FF2B5EF4-FFF2-40B4-BE49-F238E27FC236}">
                <a16:creationId xmlns:a16="http://schemas.microsoft.com/office/drawing/2014/main" id="{73C2B819-DEFA-3D62-6C19-44F6B9858D3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385E01D-A0B8-E25E-A286-22BDBC1D97E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057446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1055695" y="2747962"/>
            <a:ext cx="10363200" cy="1362075"/>
          </a:xfrm>
        </p:spPr>
        <p:txBody>
          <a:bodyPr spcFirstLastPara="1" vert="horz" wrap="square" lIns="121900" tIns="121900" rIns="121900" bIns="121900" numCol="1" anchor="t" anchorCtr="0" compatLnSpc="1">
            <a:prstTxWarp prst="textNoShape">
              <a:avLst/>
            </a:prstTxWarp>
            <a:normAutofit/>
          </a:bodyPr>
          <a:lstStyle/>
          <a:p>
            <a:pPr>
              <a:spcBef>
                <a:spcPts val="0"/>
              </a:spcBef>
              <a:spcAft>
                <a:spcPts val="0"/>
              </a:spcAft>
            </a:pPr>
            <a:r>
              <a:rPr lang="en" dirty="0"/>
              <a:t>F2F IEEE802 WIRELESS Proposals</a:t>
            </a:r>
            <a:endParaRPr dirty="0"/>
          </a:p>
        </p:txBody>
      </p:sp>
      <p:sp>
        <p:nvSpPr>
          <p:cNvPr id="61" name="Date Placeholder 3">
            <a:extLst>
              <a:ext uri="{FF2B5EF4-FFF2-40B4-BE49-F238E27FC236}">
                <a16:creationId xmlns:a16="http://schemas.microsoft.com/office/drawing/2014/main" id="{F3DAE033-18FA-AD3E-35F4-A7C807047BC1}"/>
              </a:ext>
            </a:extLst>
          </p:cNvPr>
          <p:cNvSpPr>
            <a:spLocks noGrp="1"/>
          </p:cNvSpPr>
          <p:nvPr>
            <p:ph type="dt" idx="10"/>
          </p:nvPr>
        </p:nvSpPr>
        <p:spPr>
          <a:xfrm>
            <a:off x="929218" y="333375"/>
            <a:ext cx="2499783" cy="273050"/>
          </a:xfrm>
        </p:spPr>
        <p:txBody>
          <a:bodyPr/>
          <a:lstStyle/>
          <a:p>
            <a:pPr>
              <a:spcAft>
                <a:spcPts val="600"/>
              </a:spcAft>
            </a:pPr>
            <a:r>
              <a:rPr lang="en-US"/>
              <a:t>January 2024</a:t>
            </a:r>
            <a:endParaRPr lang="en-GB"/>
          </a:p>
        </p:txBody>
      </p:sp>
      <p:sp>
        <p:nvSpPr>
          <p:cNvPr id="63" name="Footer Placeholder 4">
            <a:extLst>
              <a:ext uri="{FF2B5EF4-FFF2-40B4-BE49-F238E27FC236}">
                <a16:creationId xmlns:a16="http://schemas.microsoft.com/office/drawing/2014/main" id="{CAC53632-6094-FE57-364F-1C0AA26BF8F1}"/>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65" name="Slide Number Placeholder 5">
            <a:extLst>
              <a:ext uri="{FF2B5EF4-FFF2-40B4-BE49-F238E27FC236}">
                <a16:creationId xmlns:a16="http://schemas.microsoft.com/office/drawing/2014/main" id="{0E27BE0B-275A-A012-8C55-AFCF0AB09285}"/>
              </a:ext>
            </a:extLst>
          </p:cNvPr>
          <p:cNvSpPr>
            <a:spLocks noGrp="1"/>
          </p:cNvSpPr>
          <p:nvPr>
            <p:ph type="sldNum" idx="12"/>
          </p:nvPr>
        </p:nvSpPr>
        <p:spPr>
          <a:xfrm>
            <a:off x="5793318" y="6475414"/>
            <a:ext cx="704849" cy="363537"/>
          </a:xfrm>
        </p:spPr>
        <p:txBody>
          <a:bodyPr/>
          <a:lstStyle/>
          <a:p>
            <a:pPr>
              <a:spcAft>
                <a:spcPts val="600"/>
              </a:spcAft>
            </a:pPr>
            <a:r>
              <a:rPr lang="en-GB"/>
              <a:t>Slide </a:t>
            </a:r>
            <a:fld id="{3ABCC52B-A3F7-440B-BBF2-55191E6E7773}" type="slidenum">
              <a:rPr lang="en-GB" smtClean="0"/>
              <a:pPr>
                <a:spcAft>
                  <a:spcPts val="600"/>
                </a:spcAft>
              </a:pPr>
              <a:t>23</a:t>
            </a:fld>
            <a:endParaRPr lang="en-GB"/>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1" name="Google Shape;61;p14"/>
          <p:cNvSpPr txBox="1"/>
          <p:nvPr/>
        </p:nvSpPr>
        <p:spPr bwMode="auto">
          <a:xfrm>
            <a:off x="914401" y="685801"/>
            <a:ext cx="10361084" cy="73862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dirty="0">
                <a:solidFill>
                  <a:srgbClr val="000000"/>
                </a:solidFill>
                <a:latin typeface="+mj-lt"/>
                <a:ea typeface="+mj-ea"/>
              </a:rPr>
              <a:t>IEEE802 WIRELESS January 2026</a:t>
            </a:r>
          </a:p>
        </p:txBody>
      </p:sp>
      <p:sp>
        <p:nvSpPr>
          <p:cNvPr id="62" name="Google Shape;62;p14"/>
          <p:cNvSpPr txBox="1"/>
          <p:nvPr/>
        </p:nvSpPr>
        <p:spPr bwMode="auto">
          <a:xfrm>
            <a:off x="3962400" y="2172495"/>
            <a:ext cx="4878917" cy="2513010"/>
          </a:xfrm>
          <a:prstGeom prst="rect">
            <a:avLst/>
          </a:prstGeom>
          <a:noFill/>
          <a:ln w="9525">
            <a:noFill/>
            <a:round/>
            <a:headEnd/>
            <a:tailEnd/>
          </a:ln>
        </p:spPr>
        <p:txBody>
          <a:bodyPr spcFirstLastPara="1" vert="horz" wrap="square" lIns="92160" tIns="46080" rIns="92160" bIns="46080" numCol="1" anchor="t" anchorCtr="0" compatLnSpc="1">
            <a:prstTxWarp prst="textNoShape">
              <a:avLst/>
            </a:prstTxWarp>
            <a:normAutofit/>
          </a:bodyPr>
          <a:lstStyle/>
          <a:p>
            <a:pPr marL="342900" indent="-342900" algn="ctr">
              <a:spcBef>
                <a:spcPts val="600"/>
              </a:spcBef>
              <a:buClr>
                <a:srgbClr val="000000"/>
              </a:buClr>
              <a:buSzPct val="100000"/>
              <a:buFont typeface="Times New Roman" pitchFamily="18" charset="0"/>
            </a:pPr>
            <a:r>
              <a:rPr lang="en-US" sz="3600" b="1" dirty="0">
                <a:solidFill>
                  <a:srgbClr val="000000"/>
                </a:solidFill>
                <a:latin typeface="+mn-lt"/>
                <a:ea typeface="+mn-ea"/>
              </a:rPr>
              <a:t>Top Two Choices:</a:t>
            </a:r>
          </a:p>
          <a:p>
            <a:pPr marL="342900" indent="-342900" algn="ctr">
              <a:spcBef>
                <a:spcPts val="600"/>
              </a:spcBef>
              <a:buClr>
                <a:srgbClr val="000000"/>
              </a:buClr>
              <a:buSzPct val="100000"/>
              <a:buFont typeface="Times New Roman" pitchFamily="18" charset="0"/>
            </a:pPr>
            <a:r>
              <a:rPr lang="en-US" sz="3600" b="1" dirty="0">
                <a:solidFill>
                  <a:srgbClr val="000000"/>
                </a:solidFill>
                <a:latin typeface="+mn-lt"/>
                <a:ea typeface="+mn-ea"/>
              </a:rPr>
              <a:t>Austin</a:t>
            </a:r>
          </a:p>
          <a:p>
            <a:pPr marL="342900" indent="-342900" algn="ctr">
              <a:spcBef>
                <a:spcPts val="600"/>
              </a:spcBef>
              <a:buClr>
                <a:srgbClr val="000000"/>
              </a:buClr>
              <a:buSzPct val="100000"/>
              <a:buFont typeface="Times New Roman" pitchFamily="18" charset="0"/>
            </a:pPr>
            <a:r>
              <a:rPr lang="en-US" sz="3600" b="1" dirty="0">
                <a:solidFill>
                  <a:srgbClr val="000000"/>
                </a:solidFill>
                <a:latin typeface="+mn-lt"/>
                <a:ea typeface="+mn-ea"/>
              </a:rPr>
              <a:t>Reston</a:t>
            </a:r>
          </a:p>
        </p:txBody>
      </p:sp>
      <p:sp>
        <p:nvSpPr>
          <p:cNvPr id="67" name="Date Placeholder 3">
            <a:extLst>
              <a:ext uri="{FF2B5EF4-FFF2-40B4-BE49-F238E27FC236}">
                <a16:creationId xmlns:a16="http://schemas.microsoft.com/office/drawing/2014/main" id="{B6213190-ED60-F0BA-6BE3-6EC7325F1B7C}"/>
              </a:ext>
            </a:extLst>
          </p:cNvPr>
          <p:cNvSpPr>
            <a:spLocks noGrp="1"/>
          </p:cNvSpPr>
          <p:nvPr>
            <p:ph type="dt" idx="10"/>
          </p:nvPr>
        </p:nvSpPr>
        <p:spPr>
          <a:xfrm>
            <a:off x="929218" y="333375"/>
            <a:ext cx="2499783" cy="273050"/>
          </a:xfrm>
        </p:spPr>
        <p:txBody>
          <a:bodyPr/>
          <a:lstStyle/>
          <a:p>
            <a:pPr>
              <a:spcAft>
                <a:spcPts val="600"/>
              </a:spcAft>
            </a:pPr>
            <a:r>
              <a:rPr lang="en-US"/>
              <a:t>January 2024</a:t>
            </a:r>
            <a:endParaRPr lang="en-GB"/>
          </a:p>
        </p:txBody>
      </p:sp>
      <p:sp>
        <p:nvSpPr>
          <p:cNvPr id="69" name="Footer Placeholder 4">
            <a:extLst>
              <a:ext uri="{FF2B5EF4-FFF2-40B4-BE49-F238E27FC236}">
                <a16:creationId xmlns:a16="http://schemas.microsoft.com/office/drawing/2014/main" id="{3102CB41-440B-9B3A-AB97-252EF073C02F}"/>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71" name="Slide Number Placeholder 5">
            <a:extLst>
              <a:ext uri="{FF2B5EF4-FFF2-40B4-BE49-F238E27FC236}">
                <a16:creationId xmlns:a16="http://schemas.microsoft.com/office/drawing/2014/main" id="{D9EF2853-4FB4-725F-5C66-C2BE43A5A149}"/>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24</a:t>
            </a:fld>
            <a:endParaRPr lang="en-GB"/>
          </a:p>
        </p:txBody>
      </p:sp>
      <p:sp>
        <p:nvSpPr>
          <p:cNvPr id="60" name="Google Shape;60;p14"/>
          <p:cNvSpPr txBox="1"/>
          <p:nvPr/>
        </p:nvSpPr>
        <p:spPr>
          <a:xfrm>
            <a:off x="57800" y="280867"/>
            <a:ext cx="12076400" cy="738623"/>
          </a:xfrm>
          <a:prstGeom prst="rect">
            <a:avLst/>
          </a:prstGeom>
          <a:noFill/>
          <a:ln>
            <a:noFill/>
          </a:ln>
        </p:spPr>
        <p:txBody>
          <a:bodyPr spcFirstLastPara="1" wrap="square" lIns="121900" tIns="121900" rIns="121900" bIns="121900" anchor="t" anchorCtr="0">
            <a:spAutoFit/>
          </a:bodyPr>
          <a:lstStyle/>
          <a:p>
            <a:pPr>
              <a:spcBef>
                <a:spcPts val="0"/>
              </a:spcBef>
              <a:spcAft>
                <a:spcPts val="0"/>
              </a:spcAft>
            </a:pPr>
            <a:endParaRPr sz="32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8" name="Google Shape;68;p15"/>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Hyatt Regency Austin</a:t>
            </a:r>
          </a:p>
        </p:txBody>
      </p:sp>
      <p:sp>
        <p:nvSpPr>
          <p:cNvPr id="69" name="Google Shape;69;p15"/>
          <p:cNvSpPr txBox="1"/>
          <p:nvPr/>
        </p:nvSpPr>
        <p:spPr bwMode="auto">
          <a:xfrm>
            <a:off x="914401" y="1981201"/>
            <a:ext cx="10361084" cy="4113213"/>
          </a:xfrm>
          <a:prstGeom prst="rect">
            <a:avLst/>
          </a:prstGeom>
          <a:noFill/>
          <a:ln w="9525">
            <a:noFill/>
            <a:round/>
            <a:headEnd/>
            <a:tailEnd/>
          </a:ln>
        </p:spPr>
        <p:txBody>
          <a:bodyPr spcFirstLastPara="1" vert="horz" wrap="square" lIns="92160" tIns="46080" rIns="92160" bIns="46080" numCol="1" anchor="t" anchorCtr="0" compatLnSpc="1">
            <a:prstTxWarp prst="textNoShape">
              <a:avLst/>
            </a:prstTxWarp>
            <a:normAutofit/>
          </a:bodyPr>
          <a:lstStyle/>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January 2026</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Austin, Texas USA</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Internet speed/cost: (&lt;$7k): TBD</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Hotel Room Rate $229.00 USD</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Hotel Only No Conference Center</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Name AV company - Encore</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Austin Bergstrom International Airport 9.6 miles from hotel</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Visa Required for specific countries </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Costs of the Meeting Space: Meeting room rental complimentary with satisfied F&amp;B Minimum</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F&amp;B Minimum- $200,000 USD</a:t>
            </a:r>
          </a:p>
        </p:txBody>
      </p:sp>
      <p:sp>
        <p:nvSpPr>
          <p:cNvPr id="71" name="Date Placeholder 3">
            <a:extLst>
              <a:ext uri="{FF2B5EF4-FFF2-40B4-BE49-F238E27FC236}">
                <a16:creationId xmlns:a16="http://schemas.microsoft.com/office/drawing/2014/main" id="{8F1E1C93-3B04-80F0-B410-155CFC894D0E}"/>
              </a:ext>
            </a:extLst>
          </p:cNvPr>
          <p:cNvSpPr>
            <a:spLocks noGrp="1"/>
          </p:cNvSpPr>
          <p:nvPr>
            <p:ph type="dt" idx="10"/>
          </p:nvPr>
        </p:nvSpPr>
        <p:spPr>
          <a:xfrm>
            <a:off x="929218" y="333375"/>
            <a:ext cx="2499783" cy="273050"/>
          </a:xfrm>
        </p:spPr>
        <p:txBody>
          <a:bodyPr/>
          <a:lstStyle/>
          <a:p>
            <a:pPr>
              <a:spcAft>
                <a:spcPts val="600"/>
              </a:spcAft>
            </a:pPr>
            <a:r>
              <a:rPr lang="en-US"/>
              <a:t>January 2024</a:t>
            </a:r>
            <a:endParaRPr lang="en-GB"/>
          </a:p>
        </p:txBody>
      </p:sp>
      <p:sp>
        <p:nvSpPr>
          <p:cNvPr id="72" name="Footer Placeholder 4">
            <a:extLst>
              <a:ext uri="{FF2B5EF4-FFF2-40B4-BE49-F238E27FC236}">
                <a16:creationId xmlns:a16="http://schemas.microsoft.com/office/drawing/2014/main" id="{8E9998AC-F5AF-8290-BA26-4A39288FFF0D}"/>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73" name="Slide Number Placeholder 5">
            <a:extLst>
              <a:ext uri="{FF2B5EF4-FFF2-40B4-BE49-F238E27FC236}">
                <a16:creationId xmlns:a16="http://schemas.microsoft.com/office/drawing/2014/main" id="{6B38DFDF-73A6-2277-1E65-E53634DD3F40}"/>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25</a:t>
            </a:fld>
            <a:endParaRPr lang="en-GB"/>
          </a:p>
        </p:txBody>
      </p:sp>
      <p:sp>
        <p:nvSpPr>
          <p:cNvPr id="67" name="Google Shape;67;p15"/>
          <p:cNvSpPr txBox="1"/>
          <p:nvPr/>
        </p:nvSpPr>
        <p:spPr>
          <a:xfrm>
            <a:off x="57800" y="280867"/>
            <a:ext cx="12076400" cy="738623"/>
          </a:xfrm>
          <a:prstGeom prst="rect">
            <a:avLst/>
          </a:prstGeom>
          <a:noFill/>
          <a:ln>
            <a:noFill/>
          </a:ln>
        </p:spPr>
        <p:txBody>
          <a:bodyPr spcFirstLastPara="1" wrap="square" lIns="121900" tIns="121900" rIns="121900" bIns="121900" anchor="t" anchorCtr="0">
            <a:spAutoFit/>
          </a:bodyPr>
          <a:lstStyle/>
          <a:p>
            <a:pPr>
              <a:spcBef>
                <a:spcPts val="0"/>
              </a:spcBef>
              <a:spcAft>
                <a:spcPts val="0"/>
              </a:spcAft>
            </a:pPr>
            <a:endParaRPr sz="32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5" name="Google Shape;75;p16"/>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Hyatt Regency Reston</a:t>
            </a:r>
          </a:p>
        </p:txBody>
      </p:sp>
      <p:sp>
        <p:nvSpPr>
          <p:cNvPr id="76" name="Google Shape;76;p16"/>
          <p:cNvSpPr txBox="1"/>
          <p:nvPr/>
        </p:nvSpPr>
        <p:spPr bwMode="auto">
          <a:xfrm>
            <a:off x="914401" y="1981201"/>
            <a:ext cx="10361084" cy="4113213"/>
          </a:xfrm>
          <a:prstGeom prst="rect">
            <a:avLst/>
          </a:prstGeom>
          <a:noFill/>
          <a:ln w="9525">
            <a:noFill/>
            <a:round/>
            <a:headEnd/>
            <a:tailEnd/>
          </a:ln>
        </p:spPr>
        <p:txBody>
          <a:bodyPr spcFirstLastPara="1" vert="horz" wrap="square" lIns="92160" tIns="46080" rIns="92160" bIns="46080" numCol="1" anchor="t" anchorCtr="0" compatLnSpc="1">
            <a:prstTxWarp prst="textNoShape">
              <a:avLst/>
            </a:prstTxWarp>
            <a:normAutofit/>
          </a:bodyPr>
          <a:lstStyle/>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January 2026</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Reston, Virgina, USA</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Internet speed/cost: (&lt;$7k) : TBD</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Hotel Room Rate: $199.00 USD</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Hotel Only No Conference Center</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Name AV company - Encore</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Dulles International Airport IAD</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Visa Required </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Costs of the Meeting Space: Meeting room rental complimentary with satisfied F&amp;B Minimum</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F&amp;B Minimum- $130,000 USD</a:t>
            </a:r>
          </a:p>
        </p:txBody>
      </p:sp>
      <p:sp>
        <p:nvSpPr>
          <p:cNvPr id="81" name="Date Placeholder 3">
            <a:extLst>
              <a:ext uri="{FF2B5EF4-FFF2-40B4-BE49-F238E27FC236}">
                <a16:creationId xmlns:a16="http://schemas.microsoft.com/office/drawing/2014/main" id="{1F996684-733E-A18A-DC92-FE241913B33E}"/>
              </a:ext>
            </a:extLst>
          </p:cNvPr>
          <p:cNvSpPr>
            <a:spLocks noGrp="1"/>
          </p:cNvSpPr>
          <p:nvPr>
            <p:ph type="dt" idx="10"/>
          </p:nvPr>
        </p:nvSpPr>
        <p:spPr>
          <a:xfrm>
            <a:off x="929218" y="333375"/>
            <a:ext cx="2499783" cy="273050"/>
          </a:xfrm>
        </p:spPr>
        <p:txBody>
          <a:bodyPr/>
          <a:lstStyle/>
          <a:p>
            <a:pPr>
              <a:spcAft>
                <a:spcPts val="600"/>
              </a:spcAft>
            </a:pPr>
            <a:r>
              <a:rPr lang="en-US"/>
              <a:t>January 2024</a:t>
            </a:r>
            <a:endParaRPr lang="en-GB"/>
          </a:p>
        </p:txBody>
      </p:sp>
      <p:sp>
        <p:nvSpPr>
          <p:cNvPr id="83" name="Footer Placeholder 4">
            <a:extLst>
              <a:ext uri="{FF2B5EF4-FFF2-40B4-BE49-F238E27FC236}">
                <a16:creationId xmlns:a16="http://schemas.microsoft.com/office/drawing/2014/main" id="{071B5249-A4EA-F59C-F48E-C9DB7DE6AB73}"/>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85" name="Slide Number Placeholder 5">
            <a:extLst>
              <a:ext uri="{FF2B5EF4-FFF2-40B4-BE49-F238E27FC236}">
                <a16:creationId xmlns:a16="http://schemas.microsoft.com/office/drawing/2014/main" id="{BE76267F-2C8C-6282-9B82-ECCF87FCED5F}"/>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26</a:t>
            </a:fld>
            <a:endParaRPr lang="en-GB"/>
          </a:p>
        </p:txBody>
      </p:sp>
      <p:sp>
        <p:nvSpPr>
          <p:cNvPr id="74" name="Google Shape;74;p16"/>
          <p:cNvSpPr txBox="1"/>
          <p:nvPr/>
        </p:nvSpPr>
        <p:spPr>
          <a:xfrm>
            <a:off x="57800" y="280867"/>
            <a:ext cx="12076400" cy="738623"/>
          </a:xfrm>
          <a:prstGeom prst="rect">
            <a:avLst/>
          </a:prstGeom>
          <a:noFill/>
          <a:ln>
            <a:noFill/>
          </a:ln>
        </p:spPr>
        <p:txBody>
          <a:bodyPr spcFirstLastPara="1" wrap="square" lIns="121900" tIns="121900" rIns="121900" bIns="121900" anchor="t" anchorCtr="0">
            <a:spAutoFit/>
          </a:bodyPr>
          <a:lstStyle/>
          <a:p>
            <a:pPr>
              <a:spcBef>
                <a:spcPts val="0"/>
              </a:spcBef>
              <a:spcAft>
                <a:spcPts val="0"/>
              </a:spcAft>
            </a:pPr>
            <a:endParaRPr sz="32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2" name="Google Shape;82;p17"/>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Hyatt Regency Bellevue</a:t>
            </a:r>
          </a:p>
        </p:txBody>
      </p:sp>
      <p:sp>
        <p:nvSpPr>
          <p:cNvPr id="83" name="Google Shape;83;p17"/>
          <p:cNvSpPr txBox="1"/>
          <p:nvPr/>
        </p:nvSpPr>
        <p:spPr bwMode="auto">
          <a:xfrm>
            <a:off x="914401" y="1981201"/>
            <a:ext cx="10361084" cy="4113213"/>
          </a:xfrm>
          <a:prstGeom prst="rect">
            <a:avLst/>
          </a:prstGeom>
          <a:noFill/>
          <a:ln w="9525">
            <a:noFill/>
            <a:round/>
            <a:headEnd/>
            <a:tailEnd/>
          </a:ln>
        </p:spPr>
        <p:txBody>
          <a:bodyPr spcFirstLastPara="1" vert="horz" wrap="square" lIns="92160" tIns="46080" rIns="92160" bIns="46080" numCol="1" anchor="t" anchorCtr="0" compatLnSpc="1">
            <a:prstTxWarp prst="textNoShape">
              <a:avLst/>
            </a:prstTxWarp>
            <a:normAutofit/>
          </a:bodyPr>
          <a:lstStyle/>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January 2026</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Bellevue, Washington USA</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Internet speed/cost: (&lt;$7k): TBD</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Hotel Room Rate: $198.00 USD</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Hotel Only No Conference Center</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Name AV company - Encore </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Sea Tac International Airport  </a:t>
            </a:r>
            <a:r>
              <a:rPr lang="en-US" sz="2000" b="1">
                <a:solidFill>
                  <a:srgbClr val="000000"/>
                </a:solidFill>
                <a:highlight>
                  <a:srgbClr val="FFFFFF"/>
                </a:highlight>
                <a:latin typeface="+mn-lt"/>
                <a:ea typeface="+mn-ea"/>
              </a:rPr>
              <a:t>17.5 Miles from hotel</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Visa Required for specific countries </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Costs of the Meeting Space: Meeting room rental complimentary with satisfied F&amp;B Minimum</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F&amp;B Minimum- $80,000 USD</a:t>
            </a:r>
          </a:p>
        </p:txBody>
      </p:sp>
      <p:sp>
        <p:nvSpPr>
          <p:cNvPr id="88" name="Date Placeholder 3">
            <a:extLst>
              <a:ext uri="{FF2B5EF4-FFF2-40B4-BE49-F238E27FC236}">
                <a16:creationId xmlns:a16="http://schemas.microsoft.com/office/drawing/2014/main" id="{3D192F32-59E0-A4DC-7B5D-23D44E9D8C0C}"/>
              </a:ext>
            </a:extLst>
          </p:cNvPr>
          <p:cNvSpPr>
            <a:spLocks noGrp="1"/>
          </p:cNvSpPr>
          <p:nvPr>
            <p:ph type="dt" idx="10"/>
          </p:nvPr>
        </p:nvSpPr>
        <p:spPr>
          <a:xfrm>
            <a:off x="929218" y="333375"/>
            <a:ext cx="2499783" cy="273050"/>
          </a:xfrm>
        </p:spPr>
        <p:txBody>
          <a:bodyPr/>
          <a:lstStyle/>
          <a:p>
            <a:pPr>
              <a:spcAft>
                <a:spcPts val="600"/>
              </a:spcAft>
            </a:pPr>
            <a:r>
              <a:rPr lang="en-US"/>
              <a:t>January 2024</a:t>
            </a:r>
            <a:endParaRPr lang="en-GB"/>
          </a:p>
        </p:txBody>
      </p:sp>
      <p:sp>
        <p:nvSpPr>
          <p:cNvPr id="90" name="Footer Placeholder 4">
            <a:extLst>
              <a:ext uri="{FF2B5EF4-FFF2-40B4-BE49-F238E27FC236}">
                <a16:creationId xmlns:a16="http://schemas.microsoft.com/office/drawing/2014/main" id="{176F7723-2308-C31A-EC68-D8F890737373}"/>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92" name="Slide Number Placeholder 5">
            <a:extLst>
              <a:ext uri="{FF2B5EF4-FFF2-40B4-BE49-F238E27FC236}">
                <a16:creationId xmlns:a16="http://schemas.microsoft.com/office/drawing/2014/main" id="{EF350639-20B9-B71E-6345-F76B8B2845D1}"/>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27</a:t>
            </a:fld>
            <a:endParaRPr lang="en-GB"/>
          </a:p>
        </p:txBody>
      </p:sp>
      <p:sp>
        <p:nvSpPr>
          <p:cNvPr id="81" name="Google Shape;81;p17"/>
          <p:cNvSpPr txBox="1"/>
          <p:nvPr/>
        </p:nvSpPr>
        <p:spPr>
          <a:xfrm>
            <a:off x="57800" y="280867"/>
            <a:ext cx="12076400" cy="738623"/>
          </a:xfrm>
          <a:prstGeom prst="rect">
            <a:avLst/>
          </a:prstGeom>
          <a:noFill/>
          <a:ln>
            <a:noFill/>
          </a:ln>
        </p:spPr>
        <p:txBody>
          <a:bodyPr spcFirstLastPara="1" wrap="square" lIns="121900" tIns="121900" rIns="121900" bIns="121900" anchor="t" anchorCtr="0">
            <a:spAutoFit/>
          </a:bodyPr>
          <a:lstStyle/>
          <a:p>
            <a:pPr>
              <a:spcBef>
                <a:spcPts val="0"/>
              </a:spcBef>
              <a:spcAft>
                <a:spcPts val="0"/>
              </a:spcAft>
            </a:pPr>
            <a:endParaRPr sz="32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9" name="Google Shape;89;p18"/>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Hyatt Regency Irvine</a:t>
            </a:r>
          </a:p>
        </p:txBody>
      </p:sp>
      <p:sp>
        <p:nvSpPr>
          <p:cNvPr id="90" name="Google Shape;90;p18"/>
          <p:cNvSpPr txBox="1"/>
          <p:nvPr/>
        </p:nvSpPr>
        <p:spPr bwMode="auto">
          <a:xfrm>
            <a:off x="914401" y="1981201"/>
            <a:ext cx="10361084" cy="4113213"/>
          </a:xfrm>
          <a:prstGeom prst="rect">
            <a:avLst/>
          </a:prstGeom>
          <a:noFill/>
          <a:ln w="9525">
            <a:noFill/>
            <a:round/>
            <a:headEnd/>
            <a:tailEnd/>
          </a:ln>
        </p:spPr>
        <p:txBody>
          <a:bodyPr spcFirstLastPara="1" vert="horz" wrap="square" lIns="92160" tIns="46080" rIns="92160" bIns="46080" numCol="1" anchor="t" anchorCtr="0" compatLnSpc="1">
            <a:prstTxWarp prst="textNoShape">
              <a:avLst/>
            </a:prstTxWarp>
            <a:normAutofit/>
          </a:bodyPr>
          <a:lstStyle/>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January 2026</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Irvine, CA USA</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Internet speed/cost: (&lt;$7k): TBD</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Room Rate: $249 USD</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Hotel Only No Conference Center</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Name AV company - Encore</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John Wayne Airport: 3.5 miles from hotel </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Visa Required for specific countries </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Costs of the Meeting Space: Meeting room rental complimentary with satisfied F&amp;B Minimum</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F&amp;B Minimum: $150,000 USD</a:t>
            </a:r>
          </a:p>
        </p:txBody>
      </p:sp>
      <p:sp>
        <p:nvSpPr>
          <p:cNvPr id="95" name="Date Placeholder 3">
            <a:extLst>
              <a:ext uri="{FF2B5EF4-FFF2-40B4-BE49-F238E27FC236}">
                <a16:creationId xmlns:a16="http://schemas.microsoft.com/office/drawing/2014/main" id="{AE670470-CDDF-6753-601A-A1C40E73355E}"/>
              </a:ext>
            </a:extLst>
          </p:cNvPr>
          <p:cNvSpPr>
            <a:spLocks noGrp="1"/>
          </p:cNvSpPr>
          <p:nvPr>
            <p:ph type="dt" idx="10"/>
          </p:nvPr>
        </p:nvSpPr>
        <p:spPr>
          <a:xfrm>
            <a:off x="929218" y="333375"/>
            <a:ext cx="2499783" cy="273050"/>
          </a:xfrm>
        </p:spPr>
        <p:txBody>
          <a:bodyPr/>
          <a:lstStyle/>
          <a:p>
            <a:pPr>
              <a:spcAft>
                <a:spcPts val="600"/>
              </a:spcAft>
            </a:pPr>
            <a:r>
              <a:rPr lang="en-US"/>
              <a:t>January 2024</a:t>
            </a:r>
            <a:endParaRPr lang="en-GB"/>
          </a:p>
        </p:txBody>
      </p:sp>
      <p:sp>
        <p:nvSpPr>
          <p:cNvPr id="97" name="Footer Placeholder 4">
            <a:extLst>
              <a:ext uri="{FF2B5EF4-FFF2-40B4-BE49-F238E27FC236}">
                <a16:creationId xmlns:a16="http://schemas.microsoft.com/office/drawing/2014/main" id="{45D34DCD-9986-5E4E-E32F-AB1147B34512}"/>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99" name="Slide Number Placeholder 5">
            <a:extLst>
              <a:ext uri="{FF2B5EF4-FFF2-40B4-BE49-F238E27FC236}">
                <a16:creationId xmlns:a16="http://schemas.microsoft.com/office/drawing/2014/main" id="{152A3331-DCBB-F4E9-7A78-B45EAB521D2E}"/>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28</a:t>
            </a:fld>
            <a:endParaRPr lang="en-GB"/>
          </a:p>
        </p:txBody>
      </p:sp>
      <p:sp>
        <p:nvSpPr>
          <p:cNvPr id="88" name="Google Shape;88;p18"/>
          <p:cNvSpPr txBox="1"/>
          <p:nvPr/>
        </p:nvSpPr>
        <p:spPr>
          <a:xfrm>
            <a:off x="57800" y="280867"/>
            <a:ext cx="12076400" cy="738623"/>
          </a:xfrm>
          <a:prstGeom prst="rect">
            <a:avLst/>
          </a:prstGeom>
          <a:noFill/>
          <a:ln>
            <a:noFill/>
          </a:ln>
        </p:spPr>
        <p:txBody>
          <a:bodyPr spcFirstLastPara="1" wrap="square" lIns="121900" tIns="121900" rIns="121900" bIns="121900" anchor="t" anchorCtr="0">
            <a:spAutoFit/>
          </a:bodyPr>
          <a:lstStyle/>
          <a:p>
            <a:pPr>
              <a:spcBef>
                <a:spcPts val="0"/>
              </a:spcBef>
              <a:spcAft>
                <a:spcPts val="0"/>
              </a:spcAft>
            </a:pPr>
            <a:endParaRPr sz="32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6" name="Google Shape;96;p19"/>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Other Locations Considered</a:t>
            </a:r>
          </a:p>
        </p:txBody>
      </p:sp>
      <p:sp>
        <p:nvSpPr>
          <p:cNvPr id="97" name="Google Shape;97;p19"/>
          <p:cNvSpPr txBox="1"/>
          <p:nvPr/>
        </p:nvSpPr>
        <p:spPr bwMode="auto">
          <a:xfrm>
            <a:off x="914401" y="1981201"/>
            <a:ext cx="10361084" cy="4113213"/>
          </a:xfrm>
          <a:prstGeom prst="rect">
            <a:avLst/>
          </a:prstGeom>
          <a:noFill/>
          <a:ln w="9525">
            <a:noFill/>
            <a:round/>
            <a:headEnd/>
            <a:tailEnd/>
          </a:ln>
        </p:spPr>
        <p:txBody>
          <a:bodyPr spcFirstLastPara="1" vert="horz" wrap="square" lIns="92160" tIns="46080" rIns="92160" bIns="46080" numCol="1" anchor="t" anchorCtr="0" compatLnSpc="1">
            <a:prstTxWarp prst="textNoShape">
              <a:avLst/>
            </a:prstTxWarp>
            <a:normAutofit/>
          </a:bodyPr>
          <a:lstStyle/>
          <a:p>
            <a:pPr marL="342900" indent="-342900">
              <a:lnSpc>
                <a:spcPct val="90000"/>
              </a:lnSpc>
              <a:spcBef>
                <a:spcPts val="600"/>
              </a:spcBef>
              <a:buClr>
                <a:srgbClr val="000000"/>
              </a:buClr>
              <a:buSzPct val="100000"/>
              <a:buFont typeface="Times New Roman" pitchFamily="18" charset="0"/>
              <a:buAutoNum type="arabicPeriod"/>
            </a:pPr>
            <a:r>
              <a:rPr lang="en-US" sz="1700" b="1">
                <a:solidFill>
                  <a:srgbClr val="000000"/>
                </a:solidFill>
                <a:latin typeface="+mn-lt"/>
                <a:ea typeface="+mn-ea"/>
              </a:rPr>
              <a:t>Ottawa, Canada- Marriott Ottawa City Centre </a:t>
            </a:r>
          </a:p>
          <a:p>
            <a:pPr marL="342900" indent="-342900">
              <a:lnSpc>
                <a:spcPct val="90000"/>
              </a:lnSpc>
              <a:spcBef>
                <a:spcPts val="600"/>
              </a:spcBef>
              <a:buClr>
                <a:srgbClr val="000000"/>
              </a:buClr>
              <a:buSzPct val="100000"/>
              <a:buFont typeface="Times New Roman" pitchFamily="18" charset="0"/>
              <a:buAutoNum type="arabicPeriod"/>
            </a:pPr>
            <a:r>
              <a:rPr lang="en-US" sz="1700" b="1">
                <a:solidFill>
                  <a:srgbClr val="000000"/>
                </a:solidFill>
                <a:latin typeface="+mn-lt"/>
                <a:ea typeface="+mn-ea"/>
              </a:rPr>
              <a:t>Belfast, NIR- Europa Hotel </a:t>
            </a:r>
          </a:p>
          <a:p>
            <a:pPr marL="342900" indent="-342900">
              <a:lnSpc>
                <a:spcPct val="90000"/>
              </a:lnSpc>
              <a:spcBef>
                <a:spcPts val="600"/>
              </a:spcBef>
              <a:buClr>
                <a:srgbClr val="000000"/>
              </a:buClr>
              <a:buSzPct val="100000"/>
              <a:buFont typeface="Times New Roman" pitchFamily="18" charset="0"/>
              <a:buAutoNum type="arabicPeriod"/>
            </a:pPr>
            <a:r>
              <a:rPr lang="en-US" sz="1700" b="1">
                <a:solidFill>
                  <a:srgbClr val="000000"/>
                </a:solidFill>
                <a:latin typeface="+mn-lt"/>
                <a:ea typeface="+mn-ea"/>
              </a:rPr>
              <a:t>Dubai, UAE- Conference Center</a:t>
            </a:r>
          </a:p>
          <a:p>
            <a:pPr marL="342900" indent="-342900">
              <a:lnSpc>
                <a:spcPct val="90000"/>
              </a:lnSpc>
              <a:spcBef>
                <a:spcPts val="600"/>
              </a:spcBef>
              <a:buClr>
                <a:srgbClr val="000000"/>
              </a:buClr>
              <a:buSzPct val="100000"/>
              <a:buFont typeface="Times New Roman" pitchFamily="18" charset="0"/>
              <a:buAutoNum type="arabicPeriod"/>
            </a:pPr>
            <a:r>
              <a:rPr lang="en-US" sz="1700" b="1">
                <a:solidFill>
                  <a:srgbClr val="000000"/>
                </a:solidFill>
                <a:latin typeface="+mn-lt"/>
                <a:ea typeface="+mn-ea"/>
              </a:rPr>
              <a:t>San Francisco, CA- Grand Hyatt San Francisco </a:t>
            </a:r>
          </a:p>
          <a:p>
            <a:pPr marL="342900" indent="-342900">
              <a:lnSpc>
                <a:spcPct val="90000"/>
              </a:lnSpc>
              <a:spcBef>
                <a:spcPts val="600"/>
              </a:spcBef>
              <a:buClr>
                <a:srgbClr val="000000"/>
              </a:buClr>
              <a:buSzPct val="100000"/>
              <a:buFont typeface="Times New Roman" pitchFamily="18" charset="0"/>
              <a:buAutoNum type="arabicPeriod"/>
            </a:pPr>
            <a:r>
              <a:rPr lang="en-US" sz="1700" b="1">
                <a:solidFill>
                  <a:srgbClr val="000000"/>
                </a:solidFill>
                <a:latin typeface="+mn-lt"/>
                <a:ea typeface="+mn-ea"/>
              </a:rPr>
              <a:t>San Francisco, CA- Hilton Union Square </a:t>
            </a:r>
          </a:p>
          <a:p>
            <a:pPr marL="342900" indent="-342900">
              <a:lnSpc>
                <a:spcPct val="90000"/>
              </a:lnSpc>
              <a:spcBef>
                <a:spcPts val="600"/>
              </a:spcBef>
              <a:buClr>
                <a:srgbClr val="000000"/>
              </a:buClr>
              <a:buSzPct val="100000"/>
              <a:buFont typeface="Times New Roman" pitchFamily="18" charset="0"/>
              <a:buAutoNum type="arabicPeriod"/>
            </a:pPr>
            <a:r>
              <a:rPr lang="en-US" sz="1700" b="1">
                <a:solidFill>
                  <a:srgbClr val="000000"/>
                </a:solidFill>
                <a:latin typeface="+mn-lt"/>
                <a:ea typeface="+mn-ea"/>
              </a:rPr>
              <a:t>Columbus, OH- Hilton Columbus Downtown</a:t>
            </a:r>
          </a:p>
          <a:p>
            <a:pPr marL="342900" indent="-342900">
              <a:lnSpc>
                <a:spcPct val="90000"/>
              </a:lnSpc>
              <a:spcBef>
                <a:spcPts val="600"/>
              </a:spcBef>
              <a:buClr>
                <a:srgbClr val="000000"/>
              </a:buClr>
              <a:buSzPct val="100000"/>
              <a:buFont typeface="Times New Roman" pitchFamily="18" charset="0"/>
              <a:buAutoNum type="arabicPeriod"/>
            </a:pPr>
            <a:r>
              <a:rPr lang="en-US" sz="1700" b="1">
                <a:solidFill>
                  <a:srgbClr val="000000"/>
                </a:solidFill>
                <a:latin typeface="+mn-lt"/>
                <a:ea typeface="+mn-ea"/>
              </a:rPr>
              <a:t>Baltimore, MD- Hyatt Regency Baltimore </a:t>
            </a:r>
          </a:p>
          <a:p>
            <a:pPr marL="342900" indent="-342900">
              <a:lnSpc>
                <a:spcPct val="90000"/>
              </a:lnSpc>
              <a:spcBef>
                <a:spcPts val="600"/>
              </a:spcBef>
              <a:buClr>
                <a:srgbClr val="000000"/>
              </a:buClr>
              <a:buSzPct val="100000"/>
              <a:buFont typeface="Times New Roman" pitchFamily="18" charset="0"/>
              <a:buAutoNum type="arabicPeriod"/>
            </a:pPr>
            <a:r>
              <a:rPr lang="en-US" sz="1700" b="1">
                <a:solidFill>
                  <a:srgbClr val="000000"/>
                </a:solidFill>
                <a:latin typeface="+mn-lt"/>
                <a:ea typeface="+mn-ea"/>
              </a:rPr>
              <a:t>Denver, CO- Hyatt Regency Denver Tech Center</a:t>
            </a:r>
          </a:p>
          <a:p>
            <a:pPr marL="342900" indent="-342900">
              <a:lnSpc>
                <a:spcPct val="90000"/>
              </a:lnSpc>
              <a:spcBef>
                <a:spcPts val="600"/>
              </a:spcBef>
              <a:buClr>
                <a:srgbClr val="000000"/>
              </a:buClr>
              <a:buSzPct val="100000"/>
              <a:buFont typeface="Times New Roman" pitchFamily="18" charset="0"/>
              <a:buAutoNum type="arabicPeriod"/>
            </a:pPr>
            <a:r>
              <a:rPr lang="en-US" sz="1700" b="1">
                <a:solidFill>
                  <a:srgbClr val="000000"/>
                </a:solidFill>
                <a:latin typeface="+mn-lt"/>
                <a:ea typeface="+mn-ea"/>
              </a:rPr>
              <a:t>Vancouver, Canada- Hyatt Regency Vancouver</a:t>
            </a:r>
          </a:p>
          <a:p>
            <a:pPr marL="342900" indent="-342900">
              <a:lnSpc>
                <a:spcPct val="90000"/>
              </a:lnSpc>
              <a:spcBef>
                <a:spcPts val="600"/>
              </a:spcBef>
              <a:buClr>
                <a:srgbClr val="000000"/>
              </a:buClr>
              <a:buSzPct val="100000"/>
              <a:buFont typeface="Times New Roman" pitchFamily="18" charset="0"/>
              <a:buAutoNum type="arabicPeriod"/>
            </a:pPr>
            <a:r>
              <a:rPr lang="en-US" sz="1700" b="1">
                <a:solidFill>
                  <a:srgbClr val="000000"/>
                </a:solidFill>
                <a:highlight>
                  <a:srgbClr val="FFFFFF"/>
                </a:highlight>
                <a:latin typeface="+mn-lt"/>
                <a:ea typeface="+mn-ea"/>
              </a:rPr>
              <a:t>Québec City, Québec</a:t>
            </a:r>
            <a:r>
              <a:rPr lang="en-US" sz="1700" b="1">
                <a:solidFill>
                  <a:srgbClr val="000000"/>
                </a:solidFill>
                <a:latin typeface="+mn-lt"/>
                <a:ea typeface="+mn-ea"/>
              </a:rPr>
              <a:t>- Hilton Quebec City</a:t>
            </a:r>
          </a:p>
          <a:p>
            <a:pPr marL="342900" indent="-342900">
              <a:lnSpc>
                <a:spcPct val="90000"/>
              </a:lnSpc>
              <a:spcBef>
                <a:spcPts val="600"/>
              </a:spcBef>
              <a:buClr>
                <a:srgbClr val="000000"/>
              </a:buClr>
              <a:buSzPct val="100000"/>
              <a:buFont typeface="Times New Roman" pitchFamily="18" charset="0"/>
              <a:buAutoNum type="arabicPeriod"/>
            </a:pPr>
            <a:r>
              <a:rPr lang="en-US" sz="1700" b="1">
                <a:solidFill>
                  <a:srgbClr val="000000"/>
                </a:solidFill>
                <a:latin typeface="+mn-lt"/>
                <a:ea typeface="+mn-ea"/>
              </a:rPr>
              <a:t>Seattle, WA- Hyatt Regency Seattle</a:t>
            </a:r>
          </a:p>
          <a:p>
            <a:pPr marL="342900" indent="-342900">
              <a:lnSpc>
                <a:spcPct val="90000"/>
              </a:lnSpc>
              <a:spcBef>
                <a:spcPts val="600"/>
              </a:spcBef>
              <a:buClr>
                <a:srgbClr val="000000"/>
              </a:buClr>
              <a:buSzPct val="100000"/>
              <a:buFont typeface="Times New Roman" pitchFamily="18" charset="0"/>
              <a:buAutoNum type="arabicPeriod"/>
            </a:pPr>
            <a:r>
              <a:rPr lang="en-US" sz="1700" b="1">
                <a:solidFill>
                  <a:srgbClr val="000000"/>
                </a:solidFill>
                <a:latin typeface="+mn-lt"/>
                <a:ea typeface="+mn-ea"/>
              </a:rPr>
              <a:t>La Jolla, CA- Hyatt Regency La Jolla</a:t>
            </a:r>
          </a:p>
        </p:txBody>
      </p:sp>
      <p:sp>
        <p:nvSpPr>
          <p:cNvPr id="102" name="Date Placeholder 3">
            <a:extLst>
              <a:ext uri="{FF2B5EF4-FFF2-40B4-BE49-F238E27FC236}">
                <a16:creationId xmlns:a16="http://schemas.microsoft.com/office/drawing/2014/main" id="{4EC21E03-C4E0-E584-EE28-32A80B0D86FF}"/>
              </a:ext>
            </a:extLst>
          </p:cNvPr>
          <p:cNvSpPr>
            <a:spLocks noGrp="1"/>
          </p:cNvSpPr>
          <p:nvPr>
            <p:ph type="dt" idx="10"/>
          </p:nvPr>
        </p:nvSpPr>
        <p:spPr>
          <a:xfrm>
            <a:off x="929218" y="333375"/>
            <a:ext cx="2499783" cy="273050"/>
          </a:xfrm>
        </p:spPr>
        <p:txBody>
          <a:bodyPr/>
          <a:lstStyle/>
          <a:p>
            <a:pPr>
              <a:spcAft>
                <a:spcPts val="600"/>
              </a:spcAft>
            </a:pPr>
            <a:r>
              <a:rPr lang="en-US"/>
              <a:t>January 2024</a:t>
            </a:r>
            <a:endParaRPr lang="en-GB"/>
          </a:p>
        </p:txBody>
      </p:sp>
      <p:sp>
        <p:nvSpPr>
          <p:cNvPr id="104" name="Footer Placeholder 4">
            <a:extLst>
              <a:ext uri="{FF2B5EF4-FFF2-40B4-BE49-F238E27FC236}">
                <a16:creationId xmlns:a16="http://schemas.microsoft.com/office/drawing/2014/main" id="{71CD1855-17CC-8EEA-71CB-755435D41042}"/>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106" name="Slide Number Placeholder 5">
            <a:extLst>
              <a:ext uri="{FF2B5EF4-FFF2-40B4-BE49-F238E27FC236}">
                <a16:creationId xmlns:a16="http://schemas.microsoft.com/office/drawing/2014/main" id="{63B4205B-2733-E539-C378-138A94200FC4}"/>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29</a:t>
            </a:fld>
            <a:endParaRPr lang="en-GB"/>
          </a:p>
        </p:txBody>
      </p:sp>
      <p:sp>
        <p:nvSpPr>
          <p:cNvPr id="95" name="Google Shape;95;p19"/>
          <p:cNvSpPr txBox="1"/>
          <p:nvPr/>
        </p:nvSpPr>
        <p:spPr>
          <a:xfrm>
            <a:off x="57800" y="280867"/>
            <a:ext cx="12076400" cy="738623"/>
          </a:xfrm>
          <a:prstGeom prst="rect">
            <a:avLst/>
          </a:prstGeom>
          <a:noFill/>
          <a:ln>
            <a:noFill/>
          </a:ln>
        </p:spPr>
        <p:txBody>
          <a:bodyPr spcFirstLastPara="1" wrap="square" lIns="121900" tIns="121900" rIns="121900" bIns="121900" anchor="t" anchorCtr="0">
            <a:spAutoFit/>
          </a:bodyPr>
          <a:lstStyle/>
          <a:p>
            <a:pPr>
              <a:spcBef>
                <a:spcPts val="0"/>
              </a:spcBef>
              <a:spcAft>
                <a:spcPts val="0"/>
              </a:spcAft>
            </a:pPr>
            <a:endParaRPr sz="32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F472B-FFBA-E7D0-1A5B-3B90AF1CE20A}"/>
              </a:ext>
            </a:extLst>
          </p:cNvPr>
          <p:cNvSpPr>
            <a:spLocks noGrp="1"/>
          </p:cNvSpPr>
          <p:nvPr>
            <p:ph type="title"/>
          </p:nvPr>
        </p:nvSpPr>
        <p:spPr>
          <a:xfrm>
            <a:off x="914401" y="685801"/>
            <a:ext cx="10361084" cy="533401"/>
          </a:xfrm>
        </p:spPr>
        <p:txBody>
          <a:bodyPr/>
          <a:lstStyle/>
          <a:p>
            <a:r>
              <a:rPr lang="en-US" dirty="0"/>
              <a:t>Recap of 802 EC Decisions from 2023 November Plenary</a:t>
            </a:r>
          </a:p>
        </p:txBody>
      </p:sp>
      <p:sp>
        <p:nvSpPr>
          <p:cNvPr id="3" name="Content Placeholder 2">
            <a:extLst>
              <a:ext uri="{FF2B5EF4-FFF2-40B4-BE49-F238E27FC236}">
                <a16:creationId xmlns:a16="http://schemas.microsoft.com/office/drawing/2014/main" id="{6827D27E-B9FB-C4C3-DE9D-8E8606AEE03F}"/>
              </a:ext>
            </a:extLst>
          </p:cNvPr>
          <p:cNvSpPr>
            <a:spLocks noGrp="1"/>
          </p:cNvSpPr>
          <p:nvPr>
            <p:ph idx="1"/>
          </p:nvPr>
        </p:nvSpPr>
        <p:spPr>
          <a:xfrm>
            <a:off x="914401" y="1298578"/>
            <a:ext cx="10361084" cy="5176836"/>
          </a:xfrm>
        </p:spPr>
        <p:txBody>
          <a:bodyPr/>
          <a:lstStyle/>
          <a:p>
            <a:r>
              <a:rPr lang="en-US" dirty="0"/>
              <a:t>The following choices were selected by the 802 Executive committee:</a:t>
            </a:r>
          </a:p>
          <a:p>
            <a:pPr>
              <a:buFont typeface="Arial" panose="020B0604020202020204" pitchFamily="34" charset="0"/>
              <a:buChar char="•"/>
            </a:pPr>
            <a:r>
              <a:rPr lang="en-US" b="0" dirty="0"/>
              <a:t>2025 July - Melia Castilla Madrid, Madrid, Spain (Co located with IETF)</a:t>
            </a:r>
          </a:p>
          <a:p>
            <a:pPr>
              <a:buFont typeface="Arial" panose="020B0604020202020204" pitchFamily="34" charset="0"/>
              <a:buChar char="•"/>
            </a:pPr>
            <a:r>
              <a:rPr lang="en-US" b="0" dirty="0"/>
              <a:t>2025 November - Marriott Marquis Queen’s Park, Bangkok, Thailand</a:t>
            </a:r>
          </a:p>
          <a:p>
            <a:pPr>
              <a:buFont typeface="Arial" panose="020B0604020202020204" pitchFamily="34" charset="0"/>
              <a:buChar char="•"/>
            </a:pPr>
            <a:r>
              <a:rPr lang="en-US" b="0" dirty="0"/>
              <a:t>2026 March - Hyatt Regency Vancouver, Vancouver, Canada (part of the Covid rebooking)</a:t>
            </a:r>
          </a:p>
          <a:p>
            <a:pPr>
              <a:buFont typeface="Arial" panose="020B0604020202020204" pitchFamily="34" charset="0"/>
              <a:buChar char="•"/>
            </a:pPr>
            <a:r>
              <a:rPr lang="en-US" b="0" dirty="0"/>
              <a:t>2026 November - Marriott Marquis Queen’s Park, Bangkok, Thailand </a:t>
            </a:r>
          </a:p>
          <a:p>
            <a:pPr>
              <a:buFont typeface="Arial" panose="020B0604020202020204" pitchFamily="34" charset="0"/>
              <a:buChar char="•"/>
            </a:pPr>
            <a:r>
              <a:rPr lang="en-US" b="0" dirty="0"/>
              <a:t>2027 July - </a:t>
            </a:r>
            <a:r>
              <a:rPr lang="en-US" b="0" dirty="0" err="1"/>
              <a:t>Gothia</a:t>
            </a:r>
            <a:r>
              <a:rPr lang="en-US" b="0" dirty="0"/>
              <a:t> Towers, Gothenburg, Sweden</a:t>
            </a:r>
          </a:p>
          <a:p>
            <a:endParaRPr lang="en-US" dirty="0"/>
          </a:p>
          <a:p>
            <a:r>
              <a:rPr lang="en-US" b="0" dirty="0"/>
              <a:t>This leaves open dates beyond 2027.</a:t>
            </a:r>
          </a:p>
          <a:p>
            <a:pPr lvl="1"/>
            <a:r>
              <a:rPr lang="en-US" b="0" dirty="0"/>
              <a:t>The RFP was successfully filled.</a:t>
            </a:r>
            <a:endParaRPr lang="en-US" sz="1600" b="0" dirty="0"/>
          </a:p>
          <a:p>
            <a:pPr lvl="1"/>
            <a:r>
              <a:rPr lang="en-US" dirty="0"/>
              <a:t>IEEE 802 - (500+pax - 19 meeting rooms)</a:t>
            </a:r>
          </a:p>
          <a:p>
            <a:endParaRPr lang="en-US" b="0" dirty="0"/>
          </a:p>
          <a:p>
            <a:endParaRPr lang="en-US" dirty="0"/>
          </a:p>
          <a:p>
            <a:endParaRPr lang="en-US" dirty="0"/>
          </a:p>
        </p:txBody>
      </p:sp>
      <p:sp>
        <p:nvSpPr>
          <p:cNvPr id="4" name="Date Placeholder 3">
            <a:extLst>
              <a:ext uri="{FF2B5EF4-FFF2-40B4-BE49-F238E27FC236}">
                <a16:creationId xmlns:a16="http://schemas.microsoft.com/office/drawing/2014/main" id="{A16151AE-C3E0-4813-4443-168C7FB6610F}"/>
              </a:ext>
            </a:extLst>
          </p:cNvPr>
          <p:cNvSpPr>
            <a:spLocks noGrp="1"/>
          </p:cNvSpPr>
          <p:nvPr>
            <p:ph type="dt" idx="10"/>
          </p:nvPr>
        </p:nvSpPr>
        <p:spPr/>
        <p:txBody>
          <a:bodyPr/>
          <a:lstStyle/>
          <a:p>
            <a:r>
              <a:rPr lang="en-US"/>
              <a:t>January 2024</a:t>
            </a:r>
            <a:endParaRPr lang="en-GB" dirty="0"/>
          </a:p>
        </p:txBody>
      </p:sp>
      <p:sp>
        <p:nvSpPr>
          <p:cNvPr id="5" name="Footer Placeholder 4">
            <a:extLst>
              <a:ext uri="{FF2B5EF4-FFF2-40B4-BE49-F238E27FC236}">
                <a16:creationId xmlns:a16="http://schemas.microsoft.com/office/drawing/2014/main" id="{2CB164CD-C1C0-97B2-879D-F809F46F183E}"/>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4298A1C-BE2F-0804-5AF6-4FAE84916A21}"/>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0278817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9" name="Google Shape;109;p21"/>
          <p:cNvSpPr txBox="1"/>
          <p:nvPr/>
        </p:nvSpPr>
        <p:spPr bwMode="auto">
          <a:xfrm>
            <a:off x="914401" y="685801"/>
            <a:ext cx="10361084" cy="990599"/>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dirty="0">
                <a:solidFill>
                  <a:srgbClr val="000000"/>
                </a:solidFill>
                <a:latin typeface="+mj-lt"/>
                <a:ea typeface="+mj-ea"/>
              </a:rPr>
              <a:t>IEEE 802 WIRELESS January 2027</a:t>
            </a:r>
          </a:p>
        </p:txBody>
      </p:sp>
      <p:sp>
        <p:nvSpPr>
          <p:cNvPr id="110" name="Google Shape;110;p21"/>
          <p:cNvSpPr txBox="1"/>
          <p:nvPr/>
        </p:nvSpPr>
        <p:spPr bwMode="auto">
          <a:xfrm>
            <a:off x="4265613" y="2400300"/>
            <a:ext cx="3760258" cy="2057399"/>
          </a:xfrm>
          <a:prstGeom prst="rect">
            <a:avLst/>
          </a:prstGeom>
          <a:noFill/>
          <a:ln w="9525">
            <a:noFill/>
            <a:round/>
            <a:headEnd/>
            <a:tailEnd/>
          </a:ln>
        </p:spPr>
        <p:txBody>
          <a:bodyPr spcFirstLastPara="1" vert="horz" wrap="square" lIns="92160" tIns="46080" rIns="92160" bIns="46080" numCol="1" anchor="t" anchorCtr="0" compatLnSpc="1">
            <a:prstTxWarp prst="textNoShape">
              <a:avLst/>
            </a:prstTxWarp>
            <a:normAutofit lnSpcReduction="10000"/>
          </a:bodyPr>
          <a:lstStyle/>
          <a:p>
            <a:pPr marL="342900" indent="-342900" algn="ctr">
              <a:spcBef>
                <a:spcPts val="600"/>
              </a:spcBef>
              <a:buClr>
                <a:srgbClr val="000000"/>
              </a:buClr>
              <a:buSzPct val="100000"/>
              <a:buFont typeface="Times New Roman" pitchFamily="18" charset="0"/>
            </a:pPr>
            <a:r>
              <a:rPr lang="en-US" sz="2800" b="1" dirty="0">
                <a:solidFill>
                  <a:srgbClr val="000000"/>
                </a:solidFill>
                <a:latin typeface="+mn-lt"/>
                <a:ea typeface="+mn-ea"/>
              </a:rPr>
              <a:t>Top Three Choices:</a:t>
            </a:r>
          </a:p>
          <a:p>
            <a:pPr marL="342900" indent="-342900" algn="ctr">
              <a:spcBef>
                <a:spcPts val="600"/>
              </a:spcBef>
              <a:buClr>
                <a:srgbClr val="000000"/>
              </a:buClr>
              <a:buSzPct val="100000"/>
              <a:buFont typeface="Times New Roman" pitchFamily="18" charset="0"/>
            </a:pPr>
            <a:r>
              <a:rPr lang="en-US" sz="2800" b="1" dirty="0">
                <a:solidFill>
                  <a:srgbClr val="000000"/>
                </a:solidFill>
                <a:latin typeface="+mn-lt"/>
                <a:ea typeface="+mn-ea"/>
              </a:rPr>
              <a:t>Victoria B.C.</a:t>
            </a:r>
          </a:p>
          <a:p>
            <a:pPr marL="342900" indent="-342900" algn="ctr">
              <a:spcBef>
                <a:spcPts val="600"/>
              </a:spcBef>
              <a:buClr>
                <a:srgbClr val="000000"/>
              </a:buClr>
              <a:buSzPct val="100000"/>
              <a:buFont typeface="Times New Roman" pitchFamily="18" charset="0"/>
            </a:pPr>
            <a:r>
              <a:rPr lang="en-US" sz="2800" b="1" dirty="0">
                <a:solidFill>
                  <a:srgbClr val="000000"/>
                </a:solidFill>
                <a:latin typeface="+mn-lt"/>
                <a:ea typeface="+mn-ea"/>
              </a:rPr>
              <a:t>Reston</a:t>
            </a:r>
          </a:p>
          <a:p>
            <a:pPr marL="342900" indent="-342900" algn="ctr">
              <a:spcBef>
                <a:spcPts val="600"/>
              </a:spcBef>
              <a:buClr>
                <a:srgbClr val="000000"/>
              </a:buClr>
              <a:buSzPct val="100000"/>
              <a:buFont typeface="Times New Roman" pitchFamily="18" charset="0"/>
            </a:pPr>
            <a:r>
              <a:rPr lang="en-US" sz="2800" b="1" dirty="0">
                <a:solidFill>
                  <a:srgbClr val="000000"/>
                </a:solidFill>
                <a:latin typeface="+mn-lt"/>
                <a:ea typeface="+mn-ea"/>
              </a:rPr>
              <a:t>Irvine</a:t>
            </a:r>
          </a:p>
        </p:txBody>
      </p:sp>
      <p:sp>
        <p:nvSpPr>
          <p:cNvPr id="115" name="Date Placeholder 3">
            <a:extLst>
              <a:ext uri="{FF2B5EF4-FFF2-40B4-BE49-F238E27FC236}">
                <a16:creationId xmlns:a16="http://schemas.microsoft.com/office/drawing/2014/main" id="{2A54612E-7070-591C-F360-98154F67D3C7}"/>
              </a:ext>
            </a:extLst>
          </p:cNvPr>
          <p:cNvSpPr>
            <a:spLocks noGrp="1"/>
          </p:cNvSpPr>
          <p:nvPr>
            <p:ph type="dt" idx="10"/>
          </p:nvPr>
        </p:nvSpPr>
        <p:spPr>
          <a:xfrm>
            <a:off x="929218" y="333375"/>
            <a:ext cx="2499783" cy="273050"/>
          </a:xfrm>
        </p:spPr>
        <p:txBody>
          <a:bodyPr/>
          <a:lstStyle/>
          <a:p>
            <a:pPr>
              <a:spcAft>
                <a:spcPts val="600"/>
              </a:spcAft>
            </a:pPr>
            <a:r>
              <a:rPr lang="en-US"/>
              <a:t>January 2024</a:t>
            </a:r>
            <a:endParaRPr lang="en-GB"/>
          </a:p>
        </p:txBody>
      </p:sp>
      <p:sp>
        <p:nvSpPr>
          <p:cNvPr id="117" name="Footer Placeholder 4">
            <a:extLst>
              <a:ext uri="{FF2B5EF4-FFF2-40B4-BE49-F238E27FC236}">
                <a16:creationId xmlns:a16="http://schemas.microsoft.com/office/drawing/2014/main" id="{3398355F-9B43-A336-60FE-F3E1D0C3DB3C}"/>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119" name="Slide Number Placeholder 5">
            <a:extLst>
              <a:ext uri="{FF2B5EF4-FFF2-40B4-BE49-F238E27FC236}">
                <a16:creationId xmlns:a16="http://schemas.microsoft.com/office/drawing/2014/main" id="{AD3E15C7-6328-61D9-8F8C-214E8D43ABC2}"/>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30</a:t>
            </a:fld>
            <a:endParaRPr lang="en-GB"/>
          </a:p>
        </p:txBody>
      </p:sp>
      <p:sp>
        <p:nvSpPr>
          <p:cNvPr id="108" name="Google Shape;108;p21"/>
          <p:cNvSpPr txBox="1"/>
          <p:nvPr/>
        </p:nvSpPr>
        <p:spPr>
          <a:xfrm>
            <a:off x="57800" y="280867"/>
            <a:ext cx="12076400" cy="738623"/>
          </a:xfrm>
          <a:prstGeom prst="rect">
            <a:avLst/>
          </a:prstGeom>
          <a:noFill/>
          <a:ln>
            <a:noFill/>
          </a:ln>
        </p:spPr>
        <p:txBody>
          <a:bodyPr spcFirstLastPara="1" wrap="square" lIns="121900" tIns="121900" rIns="121900" bIns="121900" anchor="t" anchorCtr="0">
            <a:spAutoFit/>
          </a:bodyPr>
          <a:lstStyle/>
          <a:p>
            <a:pPr>
              <a:spcBef>
                <a:spcPts val="0"/>
              </a:spcBef>
              <a:spcAft>
                <a:spcPts val="0"/>
              </a:spcAft>
            </a:pPr>
            <a:endParaRPr sz="32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6" name="Google Shape;116;p22"/>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Victoria Conference Centre &amp; Fairmont Empress</a:t>
            </a:r>
          </a:p>
        </p:txBody>
      </p:sp>
      <p:sp>
        <p:nvSpPr>
          <p:cNvPr id="117" name="Google Shape;117;p22"/>
          <p:cNvSpPr txBox="1"/>
          <p:nvPr/>
        </p:nvSpPr>
        <p:spPr bwMode="auto">
          <a:xfrm>
            <a:off x="914401" y="1981201"/>
            <a:ext cx="10361084" cy="4113213"/>
          </a:xfrm>
          <a:prstGeom prst="rect">
            <a:avLst/>
          </a:prstGeom>
          <a:noFill/>
          <a:ln w="9525">
            <a:noFill/>
            <a:round/>
            <a:headEnd/>
            <a:tailEnd/>
          </a:ln>
        </p:spPr>
        <p:txBody>
          <a:bodyPr spcFirstLastPara="1" vert="horz" wrap="square" lIns="92160" tIns="46080" rIns="92160" bIns="46080" numCol="1" anchor="t" anchorCtr="0" compatLnSpc="1">
            <a:prstTxWarp prst="textNoShape">
              <a:avLst/>
            </a:prstTxWarp>
            <a:normAutofit/>
          </a:bodyPr>
          <a:lstStyle/>
          <a:p>
            <a:pPr marL="342900" indent="-342900">
              <a:lnSpc>
                <a:spcPct val="90000"/>
              </a:lnSpc>
              <a:spcBef>
                <a:spcPts val="600"/>
              </a:spcBef>
              <a:buClr>
                <a:srgbClr val="000000"/>
              </a:buClr>
              <a:buSzPct val="100000"/>
              <a:buFont typeface="Times New Roman" pitchFamily="18" charset="0"/>
              <a:buAutoNum type="arabicPeriod"/>
            </a:pPr>
            <a:r>
              <a:rPr lang="en-US" sz="2200" b="1">
                <a:solidFill>
                  <a:srgbClr val="000000"/>
                </a:solidFill>
                <a:latin typeface="+mn-lt"/>
                <a:ea typeface="+mn-ea"/>
              </a:rPr>
              <a:t>January 2027</a:t>
            </a:r>
          </a:p>
          <a:p>
            <a:pPr marL="342900" indent="-342900">
              <a:lnSpc>
                <a:spcPct val="90000"/>
              </a:lnSpc>
              <a:spcBef>
                <a:spcPts val="600"/>
              </a:spcBef>
              <a:buClr>
                <a:srgbClr val="000000"/>
              </a:buClr>
              <a:buSzPct val="100000"/>
              <a:buFont typeface="Times New Roman" pitchFamily="18" charset="0"/>
              <a:buAutoNum type="arabicPeriod"/>
            </a:pPr>
            <a:r>
              <a:rPr lang="en-US" sz="2200" b="1">
                <a:solidFill>
                  <a:srgbClr val="000000"/>
                </a:solidFill>
                <a:latin typeface="+mn-lt"/>
                <a:ea typeface="+mn-ea"/>
              </a:rPr>
              <a:t>Victoria, B.C. Canada </a:t>
            </a:r>
          </a:p>
          <a:p>
            <a:pPr marL="342900" indent="-342900">
              <a:lnSpc>
                <a:spcPct val="90000"/>
              </a:lnSpc>
              <a:spcBef>
                <a:spcPts val="600"/>
              </a:spcBef>
              <a:buClr>
                <a:srgbClr val="000000"/>
              </a:buClr>
              <a:buSzPct val="100000"/>
              <a:buFont typeface="Times New Roman" pitchFamily="18" charset="0"/>
              <a:buAutoNum type="arabicPeriod"/>
            </a:pPr>
            <a:r>
              <a:rPr lang="en-US" sz="2200" b="1">
                <a:solidFill>
                  <a:srgbClr val="000000"/>
                </a:solidFill>
                <a:latin typeface="+mn-lt"/>
                <a:ea typeface="+mn-ea"/>
              </a:rPr>
              <a:t>Internet speed/cost: (&lt;$7k) : TBD</a:t>
            </a:r>
          </a:p>
          <a:p>
            <a:pPr marL="342900" indent="-342900">
              <a:lnSpc>
                <a:spcPct val="90000"/>
              </a:lnSpc>
              <a:spcBef>
                <a:spcPts val="600"/>
              </a:spcBef>
              <a:buClr>
                <a:srgbClr val="000000"/>
              </a:buClr>
              <a:buSzPct val="100000"/>
              <a:buFont typeface="Times New Roman" pitchFamily="18" charset="0"/>
              <a:buAutoNum type="arabicPeriod"/>
            </a:pPr>
            <a:r>
              <a:rPr lang="en-US" sz="2200" b="1">
                <a:solidFill>
                  <a:srgbClr val="000000"/>
                </a:solidFill>
                <a:latin typeface="+mn-lt"/>
                <a:ea typeface="+mn-ea"/>
              </a:rPr>
              <a:t>Hotel Room Rate $</a:t>
            </a:r>
            <a:r>
              <a:rPr lang="en-US" sz="2200" b="1">
                <a:solidFill>
                  <a:srgbClr val="000000"/>
                </a:solidFill>
                <a:highlight>
                  <a:srgbClr val="FFFFFF"/>
                </a:highlight>
                <a:latin typeface="+mn-lt"/>
                <a:ea typeface="+mn-ea"/>
              </a:rPr>
              <a:t>187.66 USD</a:t>
            </a:r>
            <a:endParaRPr lang="en-US" sz="2200" b="1">
              <a:solidFill>
                <a:srgbClr val="000000"/>
              </a:solidFill>
              <a:latin typeface="+mn-lt"/>
              <a:ea typeface="+mn-ea"/>
            </a:endParaRPr>
          </a:p>
          <a:p>
            <a:pPr marL="342900" indent="-342900">
              <a:lnSpc>
                <a:spcPct val="90000"/>
              </a:lnSpc>
              <a:spcBef>
                <a:spcPts val="600"/>
              </a:spcBef>
              <a:buClr>
                <a:srgbClr val="000000"/>
              </a:buClr>
              <a:buSzPct val="100000"/>
              <a:buFont typeface="Times New Roman" pitchFamily="18" charset="0"/>
              <a:buAutoNum type="arabicPeriod"/>
            </a:pPr>
            <a:r>
              <a:rPr lang="en-US" sz="2200" b="1">
                <a:solidFill>
                  <a:srgbClr val="000000"/>
                </a:solidFill>
                <a:latin typeface="+mn-lt"/>
                <a:ea typeface="+mn-ea"/>
              </a:rPr>
              <a:t>Victoria Conference Centre &amp; Fairmont Empress</a:t>
            </a:r>
          </a:p>
          <a:p>
            <a:pPr marL="342900" indent="-342900">
              <a:lnSpc>
                <a:spcPct val="90000"/>
              </a:lnSpc>
              <a:spcBef>
                <a:spcPts val="600"/>
              </a:spcBef>
              <a:buClr>
                <a:srgbClr val="000000"/>
              </a:buClr>
              <a:buSzPct val="100000"/>
              <a:buFont typeface="Times New Roman" pitchFamily="18" charset="0"/>
              <a:buAutoNum type="arabicPeriod"/>
            </a:pPr>
            <a:r>
              <a:rPr lang="en-US" sz="2200" b="1">
                <a:solidFill>
                  <a:srgbClr val="000000"/>
                </a:solidFill>
                <a:latin typeface="+mn-lt"/>
                <a:ea typeface="+mn-ea"/>
              </a:rPr>
              <a:t>Name AV company - Encore</a:t>
            </a:r>
          </a:p>
          <a:p>
            <a:pPr marL="342900" indent="-342900">
              <a:lnSpc>
                <a:spcPct val="90000"/>
              </a:lnSpc>
              <a:spcBef>
                <a:spcPts val="600"/>
              </a:spcBef>
              <a:buClr>
                <a:srgbClr val="000000"/>
              </a:buClr>
              <a:buSzPct val="100000"/>
              <a:buFont typeface="Times New Roman" pitchFamily="18" charset="0"/>
              <a:buAutoNum type="arabicPeriod"/>
            </a:pPr>
            <a:r>
              <a:rPr lang="en-US" sz="2200" b="1">
                <a:solidFill>
                  <a:srgbClr val="000000"/>
                </a:solidFill>
                <a:latin typeface="+mn-lt"/>
                <a:ea typeface="+mn-ea"/>
              </a:rPr>
              <a:t>Victoria International Airport</a:t>
            </a:r>
          </a:p>
          <a:p>
            <a:pPr marL="342900" indent="-342900">
              <a:lnSpc>
                <a:spcPct val="90000"/>
              </a:lnSpc>
              <a:spcBef>
                <a:spcPts val="600"/>
              </a:spcBef>
              <a:buClr>
                <a:srgbClr val="000000"/>
              </a:buClr>
              <a:buSzPct val="100000"/>
              <a:buFont typeface="Times New Roman" pitchFamily="18" charset="0"/>
              <a:buAutoNum type="arabicPeriod"/>
            </a:pPr>
            <a:r>
              <a:rPr lang="en-US" sz="2200" b="1">
                <a:solidFill>
                  <a:srgbClr val="000000"/>
                </a:solidFill>
                <a:latin typeface="+mn-lt"/>
                <a:ea typeface="+mn-ea"/>
              </a:rPr>
              <a:t>Visa Required for specific countries </a:t>
            </a:r>
          </a:p>
          <a:p>
            <a:pPr marL="342900" indent="-342900">
              <a:lnSpc>
                <a:spcPct val="90000"/>
              </a:lnSpc>
              <a:spcBef>
                <a:spcPts val="600"/>
              </a:spcBef>
              <a:buClr>
                <a:srgbClr val="000000"/>
              </a:buClr>
              <a:buSzPct val="100000"/>
              <a:buFont typeface="Times New Roman" pitchFamily="18" charset="0"/>
              <a:buAutoNum type="arabicPeriod"/>
            </a:pPr>
            <a:r>
              <a:rPr lang="en-US" sz="2200" b="1">
                <a:solidFill>
                  <a:srgbClr val="000000"/>
                </a:solidFill>
                <a:latin typeface="+mn-lt"/>
                <a:ea typeface="+mn-ea"/>
              </a:rPr>
              <a:t>Costs of the Meeting Space: $</a:t>
            </a:r>
            <a:r>
              <a:rPr lang="en-US" sz="2200" b="1">
                <a:solidFill>
                  <a:srgbClr val="000000"/>
                </a:solidFill>
                <a:highlight>
                  <a:srgbClr val="FFFFFF"/>
                </a:highlight>
                <a:latin typeface="+mn-lt"/>
                <a:ea typeface="+mn-ea"/>
              </a:rPr>
              <a:t>15,573.31 USD</a:t>
            </a:r>
            <a:endParaRPr lang="en-US" sz="2200" b="1">
              <a:solidFill>
                <a:srgbClr val="000000"/>
              </a:solidFill>
              <a:latin typeface="+mn-lt"/>
              <a:ea typeface="+mn-ea"/>
            </a:endParaRPr>
          </a:p>
          <a:p>
            <a:pPr marL="342900" indent="-342900">
              <a:lnSpc>
                <a:spcPct val="90000"/>
              </a:lnSpc>
              <a:spcBef>
                <a:spcPts val="600"/>
              </a:spcBef>
              <a:buClr>
                <a:srgbClr val="000000"/>
              </a:buClr>
              <a:buSzPct val="100000"/>
              <a:buFont typeface="Times New Roman" pitchFamily="18" charset="0"/>
              <a:buAutoNum type="arabicPeriod"/>
            </a:pPr>
            <a:r>
              <a:rPr lang="en-US" sz="2200" b="1">
                <a:solidFill>
                  <a:srgbClr val="000000"/>
                </a:solidFill>
                <a:latin typeface="+mn-lt"/>
                <a:ea typeface="+mn-ea"/>
              </a:rPr>
              <a:t>F&amp;B Minimum: None</a:t>
            </a:r>
          </a:p>
        </p:txBody>
      </p:sp>
      <p:sp>
        <p:nvSpPr>
          <p:cNvPr id="122" name="Date Placeholder 3">
            <a:extLst>
              <a:ext uri="{FF2B5EF4-FFF2-40B4-BE49-F238E27FC236}">
                <a16:creationId xmlns:a16="http://schemas.microsoft.com/office/drawing/2014/main" id="{FBC6F225-08B0-BCE3-251F-1D8B7DD7D145}"/>
              </a:ext>
            </a:extLst>
          </p:cNvPr>
          <p:cNvSpPr>
            <a:spLocks noGrp="1"/>
          </p:cNvSpPr>
          <p:nvPr>
            <p:ph type="dt" idx="10"/>
          </p:nvPr>
        </p:nvSpPr>
        <p:spPr>
          <a:xfrm>
            <a:off x="929218" y="333375"/>
            <a:ext cx="2499783" cy="273050"/>
          </a:xfrm>
        </p:spPr>
        <p:txBody>
          <a:bodyPr/>
          <a:lstStyle/>
          <a:p>
            <a:pPr>
              <a:spcAft>
                <a:spcPts val="600"/>
              </a:spcAft>
            </a:pPr>
            <a:r>
              <a:rPr lang="en-US"/>
              <a:t>January 2024</a:t>
            </a:r>
            <a:endParaRPr lang="en-GB"/>
          </a:p>
        </p:txBody>
      </p:sp>
      <p:sp>
        <p:nvSpPr>
          <p:cNvPr id="124" name="Footer Placeholder 4">
            <a:extLst>
              <a:ext uri="{FF2B5EF4-FFF2-40B4-BE49-F238E27FC236}">
                <a16:creationId xmlns:a16="http://schemas.microsoft.com/office/drawing/2014/main" id="{BA7C8BFA-93FA-A522-E85E-553C03D6B487}"/>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126" name="Slide Number Placeholder 5">
            <a:extLst>
              <a:ext uri="{FF2B5EF4-FFF2-40B4-BE49-F238E27FC236}">
                <a16:creationId xmlns:a16="http://schemas.microsoft.com/office/drawing/2014/main" id="{7029F43A-C1E7-25B6-4838-0FB8ECCC77B2}"/>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31</a:t>
            </a:fld>
            <a:endParaRPr lang="en-GB"/>
          </a:p>
        </p:txBody>
      </p:sp>
      <p:sp>
        <p:nvSpPr>
          <p:cNvPr id="115" name="Google Shape;115;p22"/>
          <p:cNvSpPr txBox="1"/>
          <p:nvPr/>
        </p:nvSpPr>
        <p:spPr>
          <a:xfrm>
            <a:off x="57800" y="280867"/>
            <a:ext cx="12076400" cy="738623"/>
          </a:xfrm>
          <a:prstGeom prst="rect">
            <a:avLst/>
          </a:prstGeom>
          <a:noFill/>
          <a:ln>
            <a:noFill/>
          </a:ln>
        </p:spPr>
        <p:txBody>
          <a:bodyPr spcFirstLastPara="1" wrap="square" lIns="121900" tIns="121900" rIns="121900" bIns="121900" anchor="t" anchorCtr="0">
            <a:spAutoFit/>
          </a:bodyPr>
          <a:lstStyle/>
          <a:p>
            <a:pPr>
              <a:spcBef>
                <a:spcPts val="0"/>
              </a:spcBef>
              <a:spcAft>
                <a:spcPts val="0"/>
              </a:spcAft>
            </a:pPr>
            <a:endParaRPr sz="32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3" name="Google Shape;123;p23"/>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Hyatt Regency Reston</a:t>
            </a:r>
          </a:p>
        </p:txBody>
      </p:sp>
      <p:sp>
        <p:nvSpPr>
          <p:cNvPr id="124" name="Google Shape;124;p23"/>
          <p:cNvSpPr txBox="1"/>
          <p:nvPr/>
        </p:nvSpPr>
        <p:spPr bwMode="auto">
          <a:xfrm>
            <a:off x="914401" y="1981201"/>
            <a:ext cx="10361084" cy="4113213"/>
          </a:xfrm>
          <a:prstGeom prst="rect">
            <a:avLst/>
          </a:prstGeom>
          <a:noFill/>
          <a:ln w="9525">
            <a:noFill/>
            <a:round/>
            <a:headEnd/>
            <a:tailEnd/>
          </a:ln>
        </p:spPr>
        <p:txBody>
          <a:bodyPr spcFirstLastPara="1" vert="horz" wrap="square" lIns="92160" tIns="46080" rIns="92160" bIns="46080" numCol="1" anchor="t" anchorCtr="0" compatLnSpc="1">
            <a:prstTxWarp prst="textNoShape">
              <a:avLst/>
            </a:prstTxWarp>
            <a:normAutofit/>
          </a:bodyPr>
          <a:lstStyle/>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January 2027</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Reston, Virgina, USA</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Internet speed/cost: (&lt;$7k) : TBD</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Hotel Room Rate: $199.00 USD</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Hotel Only No Conference Center</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Name AV company - Encore</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Dulles International Airport IAD</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Visa Required </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Costs of the Meeting Space: Meeting room rental complimentary with satisfied F&amp;B Minimum</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F&amp;B Minimum- $130,000 USD</a:t>
            </a:r>
          </a:p>
        </p:txBody>
      </p:sp>
      <p:sp>
        <p:nvSpPr>
          <p:cNvPr id="129" name="Date Placeholder 3">
            <a:extLst>
              <a:ext uri="{FF2B5EF4-FFF2-40B4-BE49-F238E27FC236}">
                <a16:creationId xmlns:a16="http://schemas.microsoft.com/office/drawing/2014/main" id="{82E63DBF-E4C6-EF58-792E-2DDA2679F6B6}"/>
              </a:ext>
            </a:extLst>
          </p:cNvPr>
          <p:cNvSpPr>
            <a:spLocks noGrp="1"/>
          </p:cNvSpPr>
          <p:nvPr>
            <p:ph type="dt" idx="10"/>
          </p:nvPr>
        </p:nvSpPr>
        <p:spPr>
          <a:xfrm>
            <a:off x="929218" y="333375"/>
            <a:ext cx="2499783" cy="273050"/>
          </a:xfrm>
        </p:spPr>
        <p:txBody>
          <a:bodyPr/>
          <a:lstStyle/>
          <a:p>
            <a:pPr>
              <a:spcAft>
                <a:spcPts val="600"/>
              </a:spcAft>
            </a:pPr>
            <a:r>
              <a:rPr lang="en-US"/>
              <a:t>January 2024</a:t>
            </a:r>
            <a:endParaRPr lang="en-GB"/>
          </a:p>
        </p:txBody>
      </p:sp>
      <p:sp>
        <p:nvSpPr>
          <p:cNvPr id="131" name="Footer Placeholder 4">
            <a:extLst>
              <a:ext uri="{FF2B5EF4-FFF2-40B4-BE49-F238E27FC236}">
                <a16:creationId xmlns:a16="http://schemas.microsoft.com/office/drawing/2014/main" id="{679AE28A-F25D-73DE-F5FB-58DDB5CA4130}"/>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133" name="Slide Number Placeholder 5">
            <a:extLst>
              <a:ext uri="{FF2B5EF4-FFF2-40B4-BE49-F238E27FC236}">
                <a16:creationId xmlns:a16="http://schemas.microsoft.com/office/drawing/2014/main" id="{701BD314-1863-FD71-D308-25627F5649AE}"/>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32</a:t>
            </a:fld>
            <a:endParaRPr lang="en-GB"/>
          </a:p>
        </p:txBody>
      </p:sp>
      <p:sp>
        <p:nvSpPr>
          <p:cNvPr id="122" name="Google Shape;122;p23"/>
          <p:cNvSpPr txBox="1"/>
          <p:nvPr/>
        </p:nvSpPr>
        <p:spPr>
          <a:xfrm>
            <a:off x="57800" y="280867"/>
            <a:ext cx="12076400" cy="738623"/>
          </a:xfrm>
          <a:prstGeom prst="rect">
            <a:avLst/>
          </a:prstGeom>
          <a:noFill/>
          <a:ln>
            <a:noFill/>
          </a:ln>
        </p:spPr>
        <p:txBody>
          <a:bodyPr spcFirstLastPara="1" wrap="square" lIns="121900" tIns="121900" rIns="121900" bIns="121900" anchor="t" anchorCtr="0">
            <a:spAutoFit/>
          </a:bodyPr>
          <a:lstStyle/>
          <a:p>
            <a:pPr>
              <a:spcBef>
                <a:spcPts val="0"/>
              </a:spcBef>
              <a:spcAft>
                <a:spcPts val="0"/>
              </a:spcAft>
            </a:pPr>
            <a:endParaRPr sz="32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30" name="Google Shape;130;p24"/>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Hyatt Regency Irvine</a:t>
            </a:r>
          </a:p>
        </p:txBody>
      </p:sp>
      <p:sp>
        <p:nvSpPr>
          <p:cNvPr id="131" name="Google Shape;131;p24"/>
          <p:cNvSpPr txBox="1"/>
          <p:nvPr/>
        </p:nvSpPr>
        <p:spPr bwMode="auto">
          <a:xfrm>
            <a:off x="914401" y="1981201"/>
            <a:ext cx="10361084" cy="4113213"/>
          </a:xfrm>
          <a:prstGeom prst="rect">
            <a:avLst/>
          </a:prstGeom>
          <a:noFill/>
          <a:ln w="9525">
            <a:noFill/>
            <a:round/>
            <a:headEnd/>
            <a:tailEnd/>
          </a:ln>
        </p:spPr>
        <p:txBody>
          <a:bodyPr spcFirstLastPara="1" vert="horz" wrap="square" lIns="92160" tIns="46080" rIns="92160" bIns="46080" numCol="1" anchor="t" anchorCtr="0" compatLnSpc="1">
            <a:prstTxWarp prst="textNoShape">
              <a:avLst/>
            </a:prstTxWarp>
            <a:normAutofit/>
          </a:bodyPr>
          <a:lstStyle/>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January 2027</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Irvine, CA USA</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Internet speed/cost: (&lt;$7k) TBD</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Hotel Room Rate: $259 USD</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Hotel Only No Conference Center</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Name AV company - Encore</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John Wayne Airport: 3.5 miles from hotel </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Visa Required for specific countries </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Costs of the Meeting Space: Meeting room rental complimentary with satisfied F&amp;B Minimum</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F&amp;B Minimum: $150,000 USD</a:t>
            </a:r>
          </a:p>
        </p:txBody>
      </p:sp>
      <p:sp>
        <p:nvSpPr>
          <p:cNvPr id="136" name="Date Placeholder 3">
            <a:extLst>
              <a:ext uri="{FF2B5EF4-FFF2-40B4-BE49-F238E27FC236}">
                <a16:creationId xmlns:a16="http://schemas.microsoft.com/office/drawing/2014/main" id="{70A1021E-BD98-5521-8D89-0491FD98A4D3}"/>
              </a:ext>
            </a:extLst>
          </p:cNvPr>
          <p:cNvSpPr>
            <a:spLocks noGrp="1"/>
          </p:cNvSpPr>
          <p:nvPr>
            <p:ph type="dt" idx="10"/>
          </p:nvPr>
        </p:nvSpPr>
        <p:spPr>
          <a:xfrm>
            <a:off x="929218" y="333375"/>
            <a:ext cx="2499783" cy="273050"/>
          </a:xfrm>
        </p:spPr>
        <p:txBody>
          <a:bodyPr/>
          <a:lstStyle/>
          <a:p>
            <a:pPr>
              <a:spcAft>
                <a:spcPts val="600"/>
              </a:spcAft>
            </a:pPr>
            <a:r>
              <a:rPr lang="en-US"/>
              <a:t>January 2024</a:t>
            </a:r>
            <a:endParaRPr lang="en-GB"/>
          </a:p>
        </p:txBody>
      </p:sp>
      <p:sp>
        <p:nvSpPr>
          <p:cNvPr id="138" name="Footer Placeholder 4">
            <a:extLst>
              <a:ext uri="{FF2B5EF4-FFF2-40B4-BE49-F238E27FC236}">
                <a16:creationId xmlns:a16="http://schemas.microsoft.com/office/drawing/2014/main" id="{B064871C-F668-441C-3E23-958753602198}"/>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140" name="Slide Number Placeholder 5">
            <a:extLst>
              <a:ext uri="{FF2B5EF4-FFF2-40B4-BE49-F238E27FC236}">
                <a16:creationId xmlns:a16="http://schemas.microsoft.com/office/drawing/2014/main" id="{245CDAA2-884E-0107-FB5F-0DD1B4480D05}"/>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33</a:t>
            </a:fld>
            <a:endParaRPr lang="en-GB"/>
          </a:p>
        </p:txBody>
      </p:sp>
      <p:sp>
        <p:nvSpPr>
          <p:cNvPr id="129" name="Google Shape;129;p24"/>
          <p:cNvSpPr txBox="1"/>
          <p:nvPr/>
        </p:nvSpPr>
        <p:spPr>
          <a:xfrm>
            <a:off x="57800" y="280867"/>
            <a:ext cx="12076400" cy="738623"/>
          </a:xfrm>
          <a:prstGeom prst="rect">
            <a:avLst/>
          </a:prstGeom>
          <a:noFill/>
          <a:ln>
            <a:noFill/>
          </a:ln>
        </p:spPr>
        <p:txBody>
          <a:bodyPr spcFirstLastPara="1" wrap="square" lIns="121900" tIns="121900" rIns="121900" bIns="121900" anchor="t" anchorCtr="0">
            <a:spAutoFit/>
          </a:bodyPr>
          <a:lstStyle/>
          <a:p>
            <a:pPr>
              <a:spcBef>
                <a:spcPts val="0"/>
              </a:spcBef>
              <a:spcAft>
                <a:spcPts val="0"/>
              </a:spcAft>
            </a:pPr>
            <a:endParaRPr sz="32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7" name="Google Shape;137;p25"/>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Hyatt Regency Austin</a:t>
            </a:r>
          </a:p>
        </p:txBody>
      </p:sp>
      <p:sp>
        <p:nvSpPr>
          <p:cNvPr id="138" name="Google Shape;138;p25"/>
          <p:cNvSpPr txBox="1"/>
          <p:nvPr/>
        </p:nvSpPr>
        <p:spPr bwMode="auto">
          <a:xfrm>
            <a:off x="2041524" y="1766254"/>
            <a:ext cx="8913285" cy="4113213"/>
          </a:xfrm>
          <a:prstGeom prst="rect">
            <a:avLst/>
          </a:prstGeom>
          <a:noFill/>
          <a:ln w="9525">
            <a:noFill/>
            <a:round/>
            <a:headEnd/>
            <a:tailEnd/>
          </a:ln>
        </p:spPr>
        <p:txBody>
          <a:bodyPr spcFirstLastPara="1" vert="horz" wrap="square" lIns="92160" tIns="46080" rIns="92160" bIns="46080" numCol="1" anchor="t" anchorCtr="0" compatLnSpc="1">
            <a:prstTxWarp prst="textNoShape">
              <a:avLst/>
            </a:prstTxWarp>
            <a:normAutofit/>
          </a:bodyPr>
          <a:lstStyle/>
          <a:p>
            <a:pPr marL="342900" indent="-342900">
              <a:lnSpc>
                <a:spcPct val="90000"/>
              </a:lnSpc>
              <a:spcBef>
                <a:spcPts val="600"/>
              </a:spcBef>
              <a:buClr>
                <a:srgbClr val="000000"/>
              </a:buClr>
              <a:buSzPct val="100000"/>
              <a:buFont typeface="Times New Roman" pitchFamily="18" charset="0"/>
              <a:buAutoNum type="arabicPeriod"/>
            </a:pPr>
            <a:r>
              <a:rPr lang="en-US" sz="2000" b="1" dirty="0">
                <a:solidFill>
                  <a:srgbClr val="000000"/>
                </a:solidFill>
                <a:latin typeface="+mn-lt"/>
                <a:ea typeface="+mn-ea"/>
              </a:rPr>
              <a:t>January 2027</a:t>
            </a:r>
          </a:p>
          <a:p>
            <a:pPr marL="342900" indent="-342900">
              <a:lnSpc>
                <a:spcPct val="90000"/>
              </a:lnSpc>
              <a:spcBef>
                <a:spcPts val="600"/>
              </a:spcBef>
              <a:buClr>
                <a:srgbClr val="000000"/>
              </a:buClr>
              <a:buSzPct val="100000"/>
              <a:buFont typeface="Times New Roman" pitchFamily="18" charset="0"/>
              <a:buAutoNum type="arabicPeriod"/>
            </a:pPr>
            <a:r>
              <a:rPr lang="en-US" sz="2000" b="1" dirty="0">
                <a:solidFill>
                  <a:srgbClr val="000000"/>
                </a:solidFill>
                <a:latin typeface="+mn-lt"/>
                <a:ea typeface="+mn-ea"/>
              </a:rPr>
              <a:t>Austin, Texas USA</a:t>
            </a:r>
          </a:p>
          <a:p>
            <a:pPr marL="342900" indent="-342900">
              <a:lnSpc>
                <a:spcPct val="90000"/>
              </a:lnSpc>
              <a:spcBef>
                <a:spcPts val="600"/>
              </a:spcBef>
              <a:buClr>
                <a:srgbClr val="000000"/>
              </a:buClr>
              <a:buSzPct val="100000"/>
              <a:buFont typeface="Times New Roman" pitchFamily="18" charset="0"/>
              <a:buAutoNum type="arabicPeriod"/>
            </a:pPr>
            <a:r>
              <a:rPr lang="en-US" sz="2000" b="1" dirty="0">
                <a:solidFill>
                  <a:srgbClr val="000000"/>
                </a:solidFill>
                <a:latin typeface="+mn-lt"/>
                <a:ea typeface="+mn-ea"/>
              </a:rPr>
              <a:t>Internet speed/cost: (&lt;$7k) :TBD</a:t>
            </a:r>
          </a:p>
          <a:p>
            <a:pPr marL="342900" indent="-342900">
              <a:lnSpc>
                <a:spcPct val="90000"/>
              </a:lnSpc>
              <a:spcBef>
                <a:spcPts val="600"/>
              </a:spcBef>
              <a:buClr>
                <a:srgbClr val="000000"/>
              </a:buClr>
              <a:buSzPct val="100000"/>
              <a:buFont typeface="Times New Roman" pitchFamily="18" charset="0"/>
              <a:buAutoNum type="arabicPeriod"/>
            </a:pPr>
            <a:r>
              <a:rPr lang="en-US" sz="2000" b="1" dirty="0">
                <a:solidFill>
                  <a:srgbClr val="000000"/>
                </a:solidFill>
                <a:latin typeface="+mn-lt"/>
                <a:ea typeface="+mn-ea"/>
              </a:rPr>
              <a:t>Hotel Room Rate : $239.00 USD</a:t>
            </a:r>
          </a:p>
          <a:p>
            <a:pPr marL="342900" indent="-342900">
              <a:lnSpc>
                <a:spcPct val="90000"/>
              </a:lnSpc>
              <a:spcBef>
                <a:spcPts val="600"/>
              </a:spcBef>
              <a:buClr>
                <a:srgbClr val="000000"/>
              </a:buClr>
              <a:buSzPct val="100000"/>
              <a:buFont typeface="Times New Roman" pitchFamily="18" charset="0"/>
              <a:buAutoNum type="arabicPeriod"/>
            </a:pPr>
            <a:r>
              <a:rPr lang="en-US" sz="2000" b="1" dirty="0">
                <a:solidFill>
                  <a:srgbClr val="000000"/>
                </a:solidFill>
                <a:latin typeface="+mn-lt"/>
                <a:ea typeface="+mn-ea"/>
              </a:rPr>
              <a:t>Hotel Only No Conference Center</a:t>
            </a:r>
          </a:p>
          <a:p>
            <a:pPr marL="342900" indent="-342900">
              <a:lnSpc>
                <a:spcPct val="90000"/>
              </a:lnSpc>
              <a:spcBef>
                <a:spcPts val="600"/>
              </a:spcBef>
              <a:buClr>
                <a:srgbClr val="000000"/>
              </a:buClr>
              <a:buSzPct val="100000"/>
              <a:buFont typeface="Times New Roman" pitchFamily="18" charset="0"/>
              <a:buAutoNum type="arabicPeriod"/>
            </a:pPr>
            <a:r>
              <a:rPr lang="en-US" sz="2000" b="1" dirty="0">
                <a:solidFill>
                  <a:srgbClr val="000000"/>
                </a:solidFill>
                <a:latin typeface="+mn-lt"/>
                <a:ea typeface="+mn-ea"/>
              </a:rPr>
              <a:t>Name AV company - Encore</a:t>
            </a:r>
          </a:p>
          <a:p>
            <a:pPr marL="342900" indent="-342900">
              <a:lnSpc>
                <a:spcPct val="90000"/>
              </a:lnSpc>
              <a:spcBef>
                <a:spcPts val="600"/>
              </a:spcBef>
              <a:buClr>
                <a:srgbClr val="000000"/>
              </a:buClr>
              <a:buSzPct val="100000"/>
              <a:buFont typeface="Times New Roman" pitchFamily="18" charset="0"/>
              <a:buAutoNum type="arabicPeriod"/>
            </a:pPr>
            <a:r>
              <a:rPr lang="en-US" sz="2000" b="1" dirty="0">
                <a:solidFill>
                  <a:srgbClr val="000000"/>
                </a:solidFill>
                <a:latin typeface="+mn-lt"/>
                <a:ea typeface="+mn-ea"/>
              </a:rPr>
              <a:t>Austin Bergstrom International Airport 9.6 miles from hotel</a:t>
            </a:r>
          </a:p>
          <a:p>
            <a:pPr marL="342900" indent="-342900">
              <a:lnSpc>
                <a:spcPct val="90000"/>
              </a:lnSpc>
              <a:spcBef>
                <a:spcPts val="600"/>
              </a:spcBef>
              <a:buClr>
                <a:srgbClr val="000000"/>
              </a:buClr>
              <a:buSzPct val="100000"/>
              <a:buFont typeface="Times New Roman" pitchFamily="18" charset="0"/>
              <a:buAutoNum type="arabicPeriod"/>
            </a:pPr>
            <a:r>
              <a:rPr lang="en-US" sz="2000" b="1" dirty="0">
                <a:solidFill>
                  <a:srgbClr val="000000"/>
                </a:solidFill>
                <a:latin typeface="+mn-lt"/>
                <a:ea typeface="+mn-ea"/>
              </a:rPr>
              <a:t>Visa Required for specific countries </a:t>
            </a:r>
          </a:p>
          <a:p>
            <a:pPr marL="342900" indent="-342900">
              <a:lnSpc>
                <a:spcPct val="90000"/>
              </a:lnSpc>
              <a:spcBef>
                <a:spcPts val="600"/>
              </a:spcBef>
              <a:buClr>
                <a:srgbClr val="000000"/>
              </a:buClr>
              <a:buSzPct val="100000"/>
              <a:buFont typeface="Times New Roman" pitchFamily="18" charset="0"/>
              <a:buAutoNum type="arabicPeriod"/>
            </a:pPr>
            <a:r>
              <a:rPr lang="en-US" sz="2000" b="1" dirty="0">
                <a:solidFill>
                  <a:srgbClr val="000000"/>
                </a:solidFill>
                <a:latin typeface="+mn-lt"/>
                <a:ea typeface="+mn-ea"/>
              </a:rPr>
              <a:t>Costs of the Meeting Space: Meeting room rental complimentary with satisfied F&amp;B Minimum</a:t>
            </a:r>
          </a:p>
          <a:p>
            <a:pPr marL="342900" indent="-342900">
              <a:lnSpc>
                <a:spcPct val="90000"/>
              </a:lnSpc>
              <a:spcBef>
                <a:spcPts val="600"/>
              </a:spcBef>
              <a:buClr>
                <a:srgbClr val="000000"/>
              </a:buClr>
              <a:buSzPct val="100000"/>
              <a:buFont typeface="Times New Roman" pitchFamily="18" charset="0"/>
              <a:buAutoNum type="arabicPeriod"/>
            </a:pPr>
            <a:r>
              <a:rPr lang="en-US" sz="2000" b="1" dirty="0">
                <a:solidFill>
                  <a:srgbClr val="000000"/>
                </a:solidFill>
                <a:latin typeface="+mn-lt"/>
                <a:ea typeface="+mn-ea"/>
              </a:rPr>
              <a:t>F&amp;B Minimum: $200,000 USD</a:t>
            </a:r>
          </a:p>
        </p:txBody>
      </p:sp>
      <p:sp>
        <p:nvSpPr>
          <p:cNvPr id="143" name="Date Placeholder 3">
            <a:extLst>
              <a:ext uri="{FF2B5EF4-FFF2-40B4-BE49-F238E27FC236}">
                <a16:creationId xmlns:a16="http://schemas.microsoft.com/office/drawing/2014/main" id="{7D88919B-C660-4684-2EAA-730077FB1037}"/>
              </a:ext>
            </a:extLst>
          </p:cNvPr>
          <p:cNvSpPr>
            <a:spLocks noGrp="1"/>
          </p:cNvSpPr>
          <p:nvPr>
            <p:ph type="dt" idx="10"/>
          </p:nvPr>
        </p:nvSpPr>
        <p:spPr>
          <a:xfrm>
            <a:off x="929218" y="333375"/>
            <a:ext cx="2499783" cy="273050"/>
          </a:xfrm>
        </p:spPr>
        <p:txBody>
          <a:bodyPr/>
          <a:lstStyle/>
          <a:p>
            <a:pPr>
              <a:spcAft>
                <a:spcPts val="600"/>
              </a:spcAft>
            </a:pPr>
            <a:r>
              <a:rPr lang="en-US"/>
              <a:t>January 2024</a:t>
            </a:r>
            <a:endParaRPr lang="en-GB"/>
          </a:p>
        </p:txBody>
      </p:sp>
      <p:sp>
        <p:nvSpPr>
          <p:cNvPr id="145" name="Footer Placeholder 4">
            <a:extLst>
              <a:ext uri="{FF2B5EF4-FFF2-40B4-BE49-F238E27FC236}">
                <a16:creationId xmlns:a16="http://schemas.microsoft.com/office/drawing/2014/main" id="{5916BBBD-D2E7-CF1E-609E-900893EB1CE2}"/>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147" name="Slide Number Placeholder 5">
            <a:extLst>
              <a:ext uri="{FF2B5EF4-FFF2-40B4-BE49-F238E27FC236}">
                <a16:creationId xmlns:a16="http://schemas.microsoft.com/office/drawing/2014/main" id="{F32494D7-FFF2-2B3D-2CC7-A6617206ECB1}"/>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34</a:t>
            </a:fld>
            <a:endParaRPr lang="en-GB"/>
          </a:p>
        </p:txBody>
      </p:sp>
      <p:sp>
        <p:nvSpPr>
          <p:cNvPr id="136" name="Google Shape;136;p25"/>
          <p:cNvSpPr txBox="1"/>
          <p:nvPr/>
        </p:nvSpPr>
        <p:spPr>
          <a:xfrm>
            <a:off x="57800" y="280867"/>
            <a:ext cx="12076400" cy="738623"/>
          </a:xfrm>
          <a:prstGeom prst="rect">
            <a:avLst/>
          </a:prstGeom>
          <a:noFill/>
          <a:ln>
            <a:noFill/>
          </a:ln>
        </p:spPr>
        <p:txBody>
          <a:bodyPr spcFirstLastPara="1" wrap="square" lIns="121900" tIns="121900" rIns="121900" bIns="121900" anchor="t" anchorCtr="0">
            <a:spAutoFit/>
          </a:bodyPr>
          <a:lstStyle/>
          <a:p>
            <a:pPr>
              <a:spcBef>
                <a:spcPts val="0"/>
              </a:spcBef>
              <a:spcAft>
                <a:spcPts val="0"/>
              </a:spcAft>
            </a:pPr>
            <a:endParaRPr sz="32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4" name="Google Shape;144;p26"/>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Other Locations Considered</a:t>
            </a:r>
          </a:p>
        </p:txBody>
      </p:sp>
      <p:sp>
        <p:nvSpPr>
          <p:cNvPr id="145" name="Google Shape;145;p26"/>
          <p:cNvSpPr txBox="1"/>
          <p:nvPr/>
        </p:nvSpPr>
        <p:spPr bwMode="auto">
          <a:xfrm>
            <a:off x="2819399" y="1600201"/>
            <a:ext cx="6477001" cy="4494214"/>
          </a:xfrm>
          <a:prstGeom prst="rect">
            <a:avLst/>
          </a:prstGeom>
          <a:noFill/>
          <a:ln w="9525">
            <a:noFill/>
            <a:round/>
            <a:headEnd/>
            <a:tailEnd/>
          </a:ln>
        </p:spPr>
        <p:txBody>
          <a:bodyPr spcFirstLastPara="1" vert="horz" wrap="square" lIns="92160" tIns="46080" rIns="92160" bIns="46080" numCol="1" anchor="t" anchorCtr="0" compatLnSpc="1">
            <a:prstTxWarp prst="textNoShape">
              <a:avLst/>
            </a:prstTxWarp>
            <a:normAutofit/>
          </a:bodyPr>
          <a:lstStyle/>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Ottawa, Canada- Marriott Ottawa City Centre </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Belfast, NIR- Europa Hotel </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Dubai, UAE- Conference Center</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San Francisco, CA- Grand Hyatt San Francisco </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San Francisco, CA- Hilton Union Square </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Columbus, OH- Hilton Columbus Downtown</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Baltimore, MD- Hyatt Regency Baltimore </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Denver, CO- Hyatt Regency Denver Tech Center</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Vancouver, Canada- Hyatt Regency Vancouver</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highlight>
                  <a:srgbClr val="FFFFFF"/>
                </a:highlight>
                <a:latin typeface="+mn-lt"/>
                <a:ea typeface="+mn-ea"/>
              </a:rPr>
              <a:t>Québec City, Québec</a:t>
            </a:r>
            <a:r>
              <a:rPr lang="en-US" sz="2000" b="1">
                <a:solidFill>
                  <a:srgbClr val="000000"/>
                </a:solidFill>
                <a:latin typeface="+mn-lt"/>
                <a:ea typeface="+mn-ea"/>
              </a:rPr>
              <a:t>- Hilton Quebec City</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Seattle, WA- Hyatt Regency Seattle</a:t>
            </a:r>
          </a:p>
          <a:p>
            <a:pPr marL="342900" indent="-342900">
              <a:lnSpc>
                <a:spcPct val="90000"/>
              </a:lnSpc>
              <a:spcBef>
                <a:spcPts val="600"/>
              </a:spcBef>
              <a:buClr>
                <a:srgbClr val="000000"/>
              </a:buClr>
              <a:buSzPct val="100000"/>
              <a:buFont typeface="Times New Roman" pitchFamily="18" charset="0"/>
              <a:buAutoNum type="arabicPeriod"/>
            </a:pPr>
            <a:r>
              <a:rPr lang="en-US" sz="2000" b="1">
                <a:solidFill>
                  <a:srgbClr val="000000"/>
                </a:solidFill>
                <a:latin typeface="+mn-lt"/>
                <a:ea typeface="+mn-ea"/>
              </a:rPr>
              <a:t>La Jolla, CA- Hyatt Regency La Jolla</a:t>
            </a:r>
          </a:p>
        </p:txBody>
      </p:sp>
      <p:sp>
        <p:nvSpPr>
          <p:cNvPr id="150" name="Date Placeholder 3">
            <a:extLst>
              <a:ext uri="{FF2B5EF4-FFF2-40B4-BE49-F238E27FC236}">
                <a16:creationId xmlns:a16="http://schemas.microsoft.com/office/drawing/2014/main" id="{6ACA1743-6619-8AB5-60FC-9A30B0E461B3}"/>
              </a:ext>
            </a:extLst>
          </p:cNvPr>
          <p:cNvSpPr>
            <a:spLocks noGrp="1"/>
          </p:cNvSpPr>
          <p:nvPr>
            <p:ph type="dt" idx="10"/>
          </p:nvPr>
        </p:nvSpPr>
        <p:spPr>
          <a:xfrm>
            <a:off x="929218" y="333375"/>
            <a:ext cx="2499783" cy="273050"/>
          </a:xfrm>
        </p:spPr>
        <p:txBody>
          <a:bodyPr/>
          <a:lstStyle/>
          <a:p>
            <a:pPr>
              <a:spcAft>
                <a:spcPts val="600"/>
              </a:spcAft>
            </a:pPr>
            <a:r>
              <a:rPr lang="en-US"/>
              <a:t>January 2024</a:t>
            </a:r>
            <a:endParaRPr lang="en-GB"/>
          </a:p>
        </p:txBody>
      </p:sp>
      <p:sp>
        <p:nvSpPr>
          <p:cNvPr id="152" name="Footer Placeholder 4">
            <a:extLst>
              <a:ext uri="{FF2B5EF4-FFF2-40B4-BE49-F238E27FC236}">
                <a16:creationId xmlns:a16="http://schemas.microsoft.com/office/drawing/2014/main" id="{7EA65EAD-61E1-FC2C-47E3-92D332329A2B}"/>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154" name="Slide Number Placeholder 5">
            <a:extLst>
              <a:ext uri="{FF2B5EF4-FFF2-40B4-BE49-F238E27FC236}">
                <a16:creationId xmlns:a16="http://schemas.microsoft.com/office/drawing/2014/main" id="{125464EE-D9D2-F6B7-660A-4D7A968A705F}"/>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35</a:t>
            </a:fld>
            <a:endParaRPr lang="en-GB"/>
          </a:p>
        </p:txBody>
      </p:sp>
      <p:sp>
        <p:nvSpPr>
          <p:cNvPr id="143" name="Google Shape;143;p26"/>
          <p:cNvSpPr txBox="1"/>
          <p:nvPr/>
        </p:nvSpPr>
        <p:spPr>
          <a:xfrm>
            <a:off x="57800" y="280867"/>
            <a:ext cx="12076400" cy="738623"/>
          </a:xfrm>
          <a:prstGeom prst="rect">
            <a:avLst/>
          </a:prstGeom>
          <a:noFill/>
          <a:ln>
            <a:noFill/>
          </a:ln>
        </p:spPr>
        <p:txBody>
          <a:bodyPr spcFirstLastPara="1" wrap="square" lIns="121900" tIns="121900" rIns="121900" bIns="121900" anchor="t" anchorCtr="0">
            <a:spAutoFit/>
          </a:bodyPr>
          <a:lstStyle/>
          <a:p>
            <a:pPr>
              <a:spcBef>
                <a:spcPts val="0"/>
              </a:spcBef>
              <a:spcAft>
                <a:spcPts val="0"/>
              </a:spcAft>
            </a:pPr>
            <a:endParaRPr sz="32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6B110-A82F-BB48-3A02-3B75C8BCCFF7}"/>
              </a:ext>
            </a:extLst>
          </p:cNvPr>
          <p:cNvSpPr>
            <a:spLocks noGrp="1"/>
          </p:cNvSpPr>
          <p:nvPr>
            <p:ph type="title"/>
          </p:nvPr>
        </p:nvSpPr>
        <p:spPr>
          <a:xfrm>
            <a:off x="914401" y="685801"/>
            <a:ext cx="10361084" cy="1065213"/>
          </a:xfrm>
        </p:spPr>
        <p:txBody>
          <a:bodyPr wrap="square" anchor="ctr">
            <a:normAutofit/>
          </a:bodyPr>
          <a:lstStyle/>
          <a:p>
            <a:r>
              <a:rPr lang="en-US" dirty="0"/>
              <a:t>Some Other Locations being considered</a:t>
            </a:r>
          </a:p>
        </p:txBody>
      </p:sp>
      <p:sp>
        <p:nvSpPr>
          <p:cNvPr id="3" name="Content Placeholder 2">
            <a:extLst>
              <a:ext uri="{FF2B5EF4-FFF2-40B4-BE49-F238E27FC236}">
                <a16:creationId xmlns:a16="http://schemas.microsoft.com/office/drawing/2014/main" id="{172F7886-407B-1BE2-C044-64980136BA61}"/>
              </a:ext>
            </a:extLst>
          </p:cNvPr>
          <p:cNvSpPr>
            <a:spLocks noGrp="1"/>
          </p:cNvSpPr>
          <p:nvPr>
            <p:ph idx="1"/>
          </p:nvPr>
        </p:nvSpPr>
        <p:spPr>
          <a:xfrm>
            <a:off x="914401" y="1981201"/>
            <a:ext cx="10361084" cy="4113213"/>
          </a:xfrm>
        </p:spPr>
        <p:txBody>
          <a:bodyPr wrap="square" anchor="t">
            <a:normAutofit/>
          </a:bodyPr>
          <a:lstStyle/>
          <a:p>
            <a:pPr>
              <a:lnSpc>
                <a:spcPct val="90000"/>
              </a:lnSpc>
            </a:pPr>
            <a:r>
              <a:rPr lang="en-US" sz="2000" dirty="0"/>
              <a:t>Huawei would like to host an IEEE 802W meeting in Hong Kong, Macau or Sanya (Hainan) in either 2025 or 2026.</a:t>
            </a:r>
            <a:endParaRPr lang="en-US" sz="2000"/>
          </a:p>
          <a:p>
            <a:pPr>
              <a:lnSpc>
                <a:spcPct val="90000"/>
              </a:lnSpc>
            </a:pPr>
            <a:r>
              <a:rPr lang="en-US" sz="2000" dirty="0"/>
              <a:t>Requests to consider the following general regions:</a:t>
            </a:r>
            <a:endParaRPr lang="en-US" sz="2000"/>
          </a:p>
          <a:p>
            <a:pPr>
              <a:lnSpc>
                <a:spcPct val="90000"/>
              </a:lnSpc>
            </a:pPr>
            <a:r>
              <a:rPr lang="en-US" sz="2000" b="0" dirty="0"/>
              <a:t>	Australia,		Egypt,		UAE,	Western Europe,		Eastern Europe</a:t>
            </a:r>
            <a:endParaRPr lang="en-US" sz="2000" b="0"/>
          </a:p>
          <a:p>
            <a:pPr>
              <a:lnSpc>
                <a:spcPct val="90000"/>
              </a:lnSpc>
            </a:pPr>
            <a:r>
              <a:rPr lang="en-US" sz="2000" b="0" dirty="0"/>
              <a:t>	Singapore, 	China (Hong Kong, Macao, Sanya)	</a:t>
            </a:r>
            <a:endParaRPr lang="en-US" sz="2000" b="0"/>
          </a:p>
          <a:p>
            <a:pPr>
              <a:lnSpc>
                <a:spcPct val="90000"/>
              </a:lnSpc>
            </a:pPr>
            <a:r>
              <a:rPr lang="en-US" sz="2000" dirty="0"/>
              <a:t>	</a:t>
            </a:r>
            <a:endParaRPr lang="en-US" sz="2000"/>
          </a:p>
          <a:p>
            <a:pPr>
              <a:lnSpc>
                <a:spcPct val="90000"/>
              </a:lnSpc>
            </a:pPr>
            <a:r>
              <a:rPr lang="en-US" sz="2000" dirty="0"/>
              <a:t>Cities in 802 EC Survey: (Closed Oct 13)</a:t>
            </a:r>
            <a:endParaRPr lang="en-US" sz="2000"/>
          </a:p>
          <a:p>
            <a:pPr lvl="1">
              <a:lnSpc>
                <a:spcPct val="90000"/>
              </a:lnSpc>
            </a:pPr>
            <a:r>
              <a:rPr lang="en-US" b="0" i="0" u="none" strike="noStrike">
                <a:effectLst/>
              </a:rPr>
              <a:t>London, England 15/1;     Dublin, Ireland 14/2; </a:t>
            </a:r>
          </a:p>
          <a:p>
            <a:pPr lvl="1">
              <a:lnSpc>
                <a:spcPct val="90000"/>
              </a:lnSpc>
            </a:pPr>
            <a:r>
              <a:rPr lang="en-US" b="0" i="0" u="none" strike="noStrike">
                <a:effectLst/>
              </a:rPr>
              <a:t>Bangkok, Thailand</a:t>
            </a:r>
            <a:r>
              <a:rPr lang="en-US" dirty="0"/>
              <a:t> 12/4;  </a:t>
            </a:r>
            <a:r>
              <a:rPr lang="en-US" b="0" i="0" u="none" strike="noStrike">
                <a:effectLst/>
              </a:rPr>
              <a:t>Fukuoka City, Japan 12/4; </a:t>
            </a:r>
          </a:p>
          <a:p>
            <a:pPr lvl="1">
              <a:lnSpc>
                <a:spcPct val="90000"/>
              </a:lnSpc>
            </a:pPr>
            <a:r>
              <a:rPr lang="en-US" b="0" i="0" u="none" strike="noStrike">
                <a:effectLst/>
              </a:rPr>
              <a:t>Istanbul, Turkey 11/5;	</a:t>
            </a:r>
          </a:p>
          <a:p>
            <a:pPr lvl="1">
              <a:lnSpc>
                <a:spcPct val="90000"/>
              </a:lnSpc>
            </a:pPr>
            <a:r>
              <a:rPr lang="en-US" b="0" i="0" u="none" strike="noStrike">
                <a:effectLst/>
              </a:rPr>
              <a:t>Brisbane, Australia 10/6;	Abu Dhabi, UAE 10/6;			</a:t>
            </a:r>
          </a:p>
          <a:p>
            <a:pPr lvl="1">
              <a:lnSpc>
                <a:spcPct val="90000"/>
              </a:lnSpc>
            </a:pPr>
            <a:r>
              <a:rPr lang="en-US" b="0" i="0" u="none" strike="noStrike">
                <a:effectLst/>
              </a:rPr>
              <a:t>		</a:t>
            </a:r>
          </a:p>
          <a:p>
            <a:pPr>
              <a:lnSpc>
                <a:spcPct val="90000"/>
              </a:lnSpc>
            </a:pPr>
            <a:endParaRPr lang="en-US" sz="2000"/>
          </a:p>
        </p:txBody>
      </p:sp>
      <p:sp>
        <p:nvSpPr>
          <p:cNvPr id="4" name="Date Placeholder 3">
            <a:extLst>
              <a:ext uri="{FF2B5EF4-FFF2-40B4-BE49-F238E27FC236}">
                <a16:creationId xmlns:a16="http://schemas.microsoft.com/office/drawing/2014/main" id="{D3A28B32-65EC-6D5E-111C-203680F67FBC}"/>
              </a:ext>
            </a:extLst>
          </p:cNvPr>
          <p:cNvSpPr>
            <a:spLocks noGrp="1"/>
          </p:cNvSpPr>
          <p:nvPr>
            <p:ph type="dt" idx="10"/>
          </p:nvPr>
        </p:nvSpPr>
        <p:spPr>
          <a:xfrm>
            <a:off x="929218" y="333375"/>
            <a:ext cx="2499783" cy="273050"/>
          </a:xfrm>
        </p:spPr>
        <p:txBody>
          <a:bodyPr wrap="square" anchor="b">
            <a:normAutofit/>
          </a:bodyPr>
          <a:lstStyle/>
          <a:p>
            <a:pPr>
              <a:lnSpc>
                <a:spcPct val="90000"/>
              </a:lnSpc>
              <a:spcAft>
                <a:spcPts val="600"/>
              </a:spcAft>
            </a:pPr>
            <a:r>
              <a:rPr lang="en-US"/>
              <a:t>January 2024</a:t>
            </a:r>
            <a:endParaRPr lang="en-GB"/>
          </a:p>
        </p:txBody>
      </p:sp>
      <p:sp>
        <p:nvSpPr>
          <p:cNvPr id="5" name="Footer Placeholder 4">
            <a:extLst>
              <a:ext uri="{FF2B5EF4-FFF2-40B4-BE49-F238E27FC236}">
                <a16:creationId xmlns:a16="http://schemas.microsoft.com/office/drawing/2014/main" id="{736C6193-8471-AC0D-0D91-606D00A26189}"/>
              </a:ext>
            </a:extLst>
          </p:cNvPr>
          <p:cNvSpPr>
            <a:spLocks noGrp="1"/>
          </p:cNvSpPr>
          <p:nvPr>
            <p:ph type="ftr" idx="11"/>
          </p:nvPr>
        </p:nvSpPr>
        <p:spPr>
          <a:xfrm>
            <a:off x="7143752" y="6475414"/>
            <a:ext cx="4246033" cy="180975"/>
          </a:xfrm>
        </p:spPr>
        <p:txBody>
          <a:bodyPr wrap="square" anchor="t">
            <a:normAutofit/>
          </a:bodyPr>
          <a:lstStyle/>
          <a:p>
            <a:pPr>
              <a:lnSpc>
                <a:spcPct val="90000"/>
              </a:lnSpc>
              <a:spcAft>
                <a:spcPts val="600"/>
              </a:spcAft>
            </a:pPr>
            <a:r>
              <a:rPr lang="en-GB"/>
              <a:t>Jon Rosdahl, Qualcomm</a:t>
            </a:r>
          </a:p>
        </p:txBody>
      </p:sp>
      <p:sp>
        <p:nvSpPr>
          <p:cNvPr id="6" name="Slide Number Placeholder 5">
            <a:extLst>
              <a:ext uri="{FF2B5EF4-FFF2-40B4-BE49-F238E27FC236}">
                <a16:creationId xmlns:a16="http://schemas.microsoft.com/office/drawing/2014/main" id="{EBF7DE4A-7F23-8FF2-AE80-6B3A9F055AD5}"/>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36</a:t>
            </a:fld>
            <a:endParaRPr lang="en-GB"/>
          </a:p>
        </p:txBody>
      </p:sp>
    </p:spTree>
    <p:extLst>
      <p:ext uri="{BB962C8B-B14F-4D97-AF65-F5344CB8AC3E}">
        <p14:creationId xmlns:p14="http://schemas.microsoft.com/office/powerpoint/2010/main" val="42854961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493DF-5931-44B3-9102-D927DB1FF867}"/>
              </a:ext>
            </a:extLst>
          </p:cNvPr>
          <p:cNvSpPr>
            <a:spLocks noGrp="1"/>
          </p:cNvSpPr>
          <p:nvPr>
            <p:ph type="title"/>
          </p:nvPr>
        </p:nvSpPr>
        <p:spPr>
          <a:xfrm>
            <a:off x="2209801" y="685801"/>
            <a:ext cx="7770813" cy="618510"/>
          </a:xfrm>
        </p:spPr>
        <p:txBody>
          <a:bodyPr/>
          <a:lstStyle/>
          <a:p>
            <a:r>
              <a:rPr lang="en-US" dirty="0"/>
              <a:t>Future Interim Meeting Fees –2024</a:t>
            </a:r>
          </a:p>
        </p:txBody>
      </p:sp>
      <p:sp>
        <p:nvSpPr>
          <p:cNvPr id="3" name="Content Placeholder 2">
            <a:extLst>
              <a:ext uri="{FF2B5EF4-FFF2-40B4-BE49-F238E27FC236}">
                <a16:creationId xmlns:a16="http://schemas.microsoft.com/office/drawing/2014/main" id="{95F91827-7AAC-4AFD-A7F6-3D94D02BB401}"/>
              </a:ext>
            </a:extLst>
          </p:cNvPr>
          <p:cNvSpPr>
            <a:spLocks noGrp="1"/>
          </p:cNvSpPr>
          <p:nvPr>
            <p:ph idx="1"/>
          </p:nvPr>
        </p:nvSpPr>
        <p:spPr>
          <a:xfrm>
            <a:off x="929217" y="1383687"/>
            <a:ext cx="10460567" cy="4948235"/>
          </a:xfrm>
        </p:spPr>
        <p:txBody>
          <a:bodyPr/>
          <a:lstStyle/>
          <a:p>
            <a:pPr algn="ctr"/>
            <a:r>
              <a:rPr lang="en-US" sz="2000" dirty="0"/>
              <a:t>IEEE 802 Wireless Interim Session meeting fees are set by </a:t>
            </a:r>
          </a:p>
          <a:p>
            <a:pPr algn="ctr"/>
            <a:r>
              <a:rPr lang="en-US" sz="2000" dirty="0"/>
              <a:t>the IEEE 802W Exec Committee of the Joint Treasury </a:t>
            </a:r>
          </a:p>
          <a:p>
            <a:pPr lvl="5">
              <a:buFont typeface="Wingdings" panose="05000000000000000000" pitchFamily="2" charset="2"/>
              <a:buChar char="Ø"/>
            </a:pPr>
            <a:r>
              <a:rPr lang="en-US" sz="2000" b="0" dirty="0"/>
              <a:t>Meeting fees are expected to balance actual costs to zero over 2-3 years.</a:t>
            </a:r>
          </a:p>
          <a:p>
            <a:pPr lvl="5">
              <a:buFont typeface="Wingdings" panose="05000000000000000000" pitchFamily="2" charset="2"/>
              <a:buChar char="Ø"/>
            </a:pPr>
            <a:r>
              <a:rPr lang="en-US" sz="2000" dirty="0"/>
              <a:t>2024 Jan/May/Sept Fees: $600/$800/$1,000 Mixed Mode – (In Hotel Stay Discount $300)</a:t>
            </a:r>
          </a:p>
          <a:p>
            <a:pPr lvl="1"/>
            <a:endParaRPr lang="en-US" dirty="0"/>
          </a:p>
          <a:p>
            <a:r>
              <a:rPr lang="en-US" sz="2000" dirty="0"/>
              <a:t>IEEE 802 Plenary Session meeting fees are set by the IEEE 802 Executive Committee </a:t>
            </a:r>
          </a:p>
          <a:p>
            <a:pPr lvl="1"/>
            <a:r>
              <a:rPr lang="en-US" dirty="0"/>
              <a:t>– Currently base fee set by the 802 EC is $700/$900/$1100 (In Hotel Stay Discount $300).</a:t>
            </a:r>
          </a:p>
          <a:p>
            <a:pPr lvl="1"/>
            <a:r>
              <a:rPr lang="en-US" dirty="0"/>
              <a:t>-- Meeting fees are increased to cover mixed mode expenses and Lunches</a:t>
            </a:r>
          </a:p>
          <a:p>
            <a:pPr lvl="2"/>
            <a:r>
              <a:rPr lang="en-US" sz="2000" dirty="0"/>
              <a:t>2023 Nov Plenary in Hawaii = $800/$1,100/$1,400 (In Hotel Stay Discount $300)</a:t>
            </a:r>
          </a:p>
          <a:p>
            <a:pPr lvl="2"/>
            <a:r>
              <a:rPr lang="en-US" sz="2000" dirty="0"/>
              <a:t>2024 March Plenary in Denver = $800/$1150/$1500  (In Hotel Stay Discount $300)</a:t>
            </a:r>
          </a:p>
          <a:p>
            <a:pPr lvl="2"/>
            <a:r>
              <a:rPr lang="en-US" sz="2000" dirty="0"/>
              <a:t>2024 July/November -- expect to set March 15, 2024.</a:t>
            </a:r>
          </a:p>
          <a:p>
            <a:pPr lvl="1"/>
            <a:endParaRPr lang="en-US" dirty="0"/>
          </a:p>
        </p:txBody>
      </p:sp>
      <p:sp>
        <p:nvSpPr>
          <p:cNvPr id="6" name="Date Placeholder 5">
            <a:extLst>
              <a:ext uri="{FF2B5EF4-FFF2-40B4-BE49-F238E27FC236}">
                <a16:creationId xmlns:a16="http://schemas.microsoft.com/office/drawing/2014/main" id="{24941976-E4F2-43E6-9FDD-8B4D25BC9F33}"/>
              </a:ext>
            </a:extLst>
          </p:cNvPr>
          <p:cNvSpPr>
            <a:spLocks noGrp="1"/>
          </p:cNvSpPr>
          <p:nvPr>
            <p:ph type="dt" idx="10"/>
          </p:nvPr>
        </p:nvSpPr>
        <p:spPr bwMode="auto">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2024</a:t>
            </a:r>
            <a:endParaRPr lang="en-GB" dirty="0"/>
          </a:p>
        </p:txBody>
      </p:sp>
      <p:sp>
        <p:nvSpPr>
          <p:cNvPr id="5" name="Footer Placeholder 4">
            <a:extLst>
              <a:ext uri="{FF2B5EF4-FFF2-40B4-BE49-F238E27FC236}">
                <a16:creationId xmlns:a16="http://schemas.microsoft.com/office/drawing/2014/main" id="{0D0B86E3-7481-455A-BBEE-880ECE5F00CB}"/>
              </a:ext>
            </a:extLst>
          </p:cNvPr>
          <p:cNvSpPr>
            <a:spLocks noGrp="1"/>
          </p:cNvSpPr>
          <p:nvPr>
            <p:ph type="ft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4" name="Slide Number Placeholder 3">
            <a:extLst>
              <a:ext uri="{FF2B5EF4-FFF2-40B4-BE49-F238E27FC236}">
                <a16:creationId xmlns:a16="http://schemas.microsoft.com/office/drawing/2014/main" id="{4F50E021-1E26-4F3A-947B-35C1269A082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Tree>
    <p:extLst>
      <p:ext uri="{BB962C8B-B14F-4D97-AF65-F5344CB8AC3E}">
        <p14:creationId xmlns:p14="http://schemas.microsoft.com/office/powerpoint/2010/main" val="29407804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5334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3" name="Content Placeholder 2">
            <a:extLst>
              <a:ext uri="{FF2B5EF4-FFF2-40B4-BE49-F238E27FC236}">
                <a16:creationId xmlns:a16="http://schemas.microsoft.com/office/drawing/2014/main" id="{B208A5EB-69CF-4A66-8DC9-FC2ED0E8DDF8}"/>
              </a:ext>
            </a:extLst>
          </p:cNvPr>
          <p:cNvSpPr>
            <a:spLocks noGrp="1"/>
          </p:cNvSpPr>
          <p:nvPr>
            <p:ph idx="1"/>
          </p:nvPr>
        </p:nvSpPr>
        <p:spPr/>
        <p:txBody>
          <a:bodyPr/>
          <a:lstStyle/>
          <a:p>
            <a:br>
              <a:rPr lang="en-US" dirty="0"/>
            </a:br>
            <a:br>
              <a:rPr lang="en-US" dirty="0"/>
            </a:br>
            <a:endParaRPr lang="en-US" dirty="0"/>
          </a:p>
        </p:txBody>
      </p:sp>
      <p:sp>
        <p:nvSpPr>
          <p:cNvPr id="4" name="Date Placeholder 3"/>
          <p:cNvSpPr>
            <a:spLocks noGrp="1"/>
          </p:cNvSpPr>
          <p:nvPr>
            <p:ph type="dt" idx="10"/>
          </p:nvPr>
        </p:nvSpPr>
        <p:spPr>
          <a:xfrm>
            <a:off x="2238349" y="357166"/>
            <a:ext cx="2374889" cy="273050"/>
          </a:xfrm>
        </p:spPr>
        <p:txBody>
          <a:bodyPr/>
          <a:lstStyle/>
          <a:p>
            <a:r>
              <a:rPr lang="en-US"/>
              <a:t>January 2024</a:t>
            </a:r>
            <a:endParaRPr lang="en-GB" dirty="0"/>
          </a:p>
        </p:txBody>
      </p:sp>
      <p:sp>
        <p:nvSpPr>
          <p:cNvPr id="5" name="Footer Placeholder 4"/>
          <p:cNvSpPr>
            <a:spLocks noGrp="1"/>
          </p:cNvSpPr>
          <p:nvPr>
            <p:ph type="ftr" idx="11"/>
          </p:nvPr>
        </p:nvSpPr>
        <p:spPr>
          <a:xfrm>
            <a:off x="7739074" y="6475414"/>
            <a:ext cx="232726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38</a:t>
            </a:fld>
            <a:endParaRPr lang="en-GB" dirty="0"/>
          </a:p>
        </p:txBody>
      </p:sp>
      <p:sp>
        <p:nvSpPr>
          <p:cNvPr id="7" name="TextBox 6">
            <a:extLst>
              <a:ext uri="{FF2B5EF4-FFF2-40B4-BE49-F238E27FC236}">
                <a16:creationId xmlns:a16="http://schemas.microsoft.com/office/drawing/2014/main" id="{651EEA58-8E96-484B-0DDF-0559DE9F13BD}"/>
              </a:ext>
            </a:extLst>
          </p:cNvPr>
          <p:cNvSpPr txBox="1"/>
          <p:nvPr/>
        </p:nvSpPr>
        <p:spPr>
          <a:xfrm>
            <a:off x="762000" y="1182394"/>
            <a:ext cx="10513485" cy="5086008"/>
          </a:xfrm>
          <a:prstGeom prst="rect">
            <a:avLst/>
          </a:prstGeom>
          <a:noFill/>
        </p:spPr>
        <p:txBody>
          <a:bodyPr wrap="square">
            <a:spAutoFit/>
          </a:bodyPr>
          <a:lstStyle/>
          <a:p>
            <a:pPr marL="457200" marR="0" lvl="1" indent="0">
              <a:spcBef>
                <a:spcPts val="1200"/>
              </a:spcBef>
              <a:spcAft>
                <a:spcPts val="300"/>
              </a:spcAft>
              <a:buSzPts val="1400"/>
              <a:tabLst>
                <a:tab pos="365760" algn="l"/>
              </a:tabLst>
            </a:pPr>
            <a:r>
              <a:rPr lang="en-US" sz="1400" b="1" i="1" u="sng" dirty="0">
                <a:solidFill>
                  <a:schemeClr val="tx1"/>
                </a:solidFill>
                <a:effectLst/>
                <a:latin typeface="Arial" panose="020B0604020202020204" pitchFamily="34" charset="0"/>
              </a:rPr>
              <a:t>From the WCSC Operations Manual 2.8 Meeting Venue Manager</a:t>
            </a:r>
            <a:endParaRPr lang="en-US" sz="1400" b="1" i="1" dirty="0">
              <a:solidFill>
                <a:schemeClr val="tx1"/>
              </a:solidFill>
              <a:effectLst/>
              <a:latin typeface="Arial" panose="020B0604020202020204" pitchFamily="34" charset="0"/>
            </a:endParaRP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Meeting Venue Manager is responsible for the following tasks: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Ensure that WCSC sponsored sessions are compliant with the </a:t>
            </a:r>
            <a:r>
              <a:rPr lang="en-US" sz="1400"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IEEE Finance Operations Manual (FOM).</a:t>
            </a: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The FOM contains policies and information related to IEEE finances, including policies and information related to financial stability, reporting requirements, asset and liability management, reserves, insurance coverage, business expense reporting, fund-raising, and contracts and purchase orders.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Professional Conference Organizer (PCO) to get a Request for Proposal (RFP) for the assigned dates.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PCO to send the RFP to one or more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RFP responses from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Perform venue site visits as needed, potentially with the PCO and network service provider, to determine suitability of a venue.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Present summaries of venue options to the WCSC for WCSC decision/selection.</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Negotiate contract proposals on behalf of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venue contract terms and conditions with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Submit venue contract(s) to the IEEE Meetings Contracts and Events (MCE), IEEE legal and IEEE-SA Procurement to formally execute the contract.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Coordinate with the PCO and the WCSC chair on major decisions.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Attend the venue pre-conference meeting, walk the venue space with the PCO and meet with the hotel staff as the IEEE 802 WCSC point of contact. The PCO is the primary hotel contact.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the terms of the contract to ensure that IEEE 802 WCSC meets its obligations, and that the venue meets theirs.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If the contract requires deposits, confirm that the Treasurer will make the deposits on time.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contract review points (room block, food and beverage minimum requirements) and file contract addendums as necessary.</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8B2FE-3B29-F1B8-9987-36DAB036C906}"/>
              </a:ext>
            </a:extLst>
          </p:cNvPr>
          <p:cNvSpPr>
            <a:spLocks noGrp="1"/>
          </p:cNvSpPr>
          <p:nvPr>
            <p:ph type="title"/>
          </p:nvPr>
        </p:nvSpPr>
        <p:spPr>
          <a:xfrm>
            <a:off x="914401" y="685801"/>
            <a:ext cx="10361084" cy="1447799"/>
          </a:xfrm>
        </p:spPr>
        <p:txBody>
          <a:bodyPr/>
          <a:lstStyle/>
          <a:p>
            <a:r>
              <a:rPr lang="en-US" sz="2800" dirty="0"/>
              <a:t>1. Motion to approve Location for May 2025 – </a:t>
            </a:r>
            <a:br>
              <a:rPr lang="en-US" sz="2800" dirty="0"/>
            </a:br>
            <a:r>
              <a:rPr lang="en-US" sz="2800" dirty="0"/>
              <a:t>Hilton Prague, Prague, Czech Republic</a:t>
            </a:r>
            <a:br>
              <a:rPr lang="en-US" sz="2800" dirty="0"/>
            </a:br>
            <a:r>
              <a:rPr lang="en-US" sz="2800" dirty="0"/>
              <a:t>2023-12-13</a:t>
            </a:r>
          </a:p>
        </p:txBody>
      </p:sp>
      <p:sp>
        <p:nvSpPr>
          <p:cNvPr id="3" name="Content Placeholder 2">
            <a:extLst>
              <a:ext uri="{FF2B5EF4-FFF2-40B4-BE49-F238E27FC236}">
                <a16:creationId xmlns:a16="http://schemas.microsoft.com/office/drawing/2014/main" id="{C7F2207E-513B-7DDE-FD41-AD596FF6E1AA}"/>
              </a:ext>
            </a:extLst>
          </p:cNvPr>
          <p:cNvSpPr>
            <a:spLocks noGrp="1"/>
          </p:cNvSpPr>
          <p:nvPr>
            <p:ph idx="1"/>
          </p:nvPr>
        </p:nvSpPr>
        <p:spPr>
          <a:xfrm>
            <a:off x="914401" y="2362200"/>
            <a:ext cx="10361084" cy="3732214"/>
          </a:xfrm>
        </p:spPr>
        <p:txBody>
          <a:bodyPr/>
          <a:lstStyle/>
          <a:p>
            <a:r>
              <a:rPr lang="en-US" b="0" dirty="0"/>
              <a:t>Motion: Approve the location of the 2025 May IEEE 802W Interim to be held at the Hilton Prague, Prague, Czech Republic.</a:t>
            </a:r>
          </a:p>
          <a:p>
            <a:endParaRPr lang="en-US" dirty="0"/>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Ann Krieger</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wireless chairs’ motion.</a:t>
            </a:r>
          </a:p>
          <a:p>
            <a:pPr lvl="1"/>
            <a:endParaRPr lang="en-US" b="0" i="0" dirty="0">
              <a:solidFill>
                <a:srgbClr val="000000"/>
              </a:solidFill>
              <a:effectLst/>
              <a:latin typeface="Times New Roman" panose="02020603050405020304" pitchFamily="18" charset="0"/>
            </a:endParaRP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a:t>
            </a:r>
            <a:endParaRPr lang="en-US" dirty="0"/>
          </a:p>
        </p:txBody>
      </p:sp>
      <p:sp>
        <p:nvSpPr>
          <p:cNvPr id="4" name="Date Placeholder 3">
            <a:extLst>
              <a:ext uri="{FF2B5EF4-FFF2-40B4-BE49-F238E27FC236}">
                <a16:creationId xmlns:a16="http://schemas.microsoft.com/office/drawing/2014/main" id="{B06736AB-4EB3-D754-FF1D-5A11FB6F4C35}"/>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January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6AD8EDBD-EBA7-AA9C-F14A-985F1A4D5BC7}"/>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B099F8A8-0D68-727F-5C16-A46F9ED0B34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39</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2744208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8EC4-F522-8CFB-0E8C-418F0DA1546B}"/>
              </a:ext>
            </a:extLst>
          </p:cNvPr>
          <p:cNvSpPr>
            <a:spLocks noGrp="1"/>
          </p:cNvSpPr>
          <p:nvPr>
            <p:ph type="title"/>
          </p:nvPr>
        </p:nvSpPr>
        <p:spPr>
          <a:xfrm>
            <a:off x="914401" y="685801"/>
            <a:ext cx="10361084" cy="533399"/>
          </a:xfrm>
        </p:spPr>
        <p:txBody>
          <a:bodyPr/>
          <a:lstStyle/>
          <a:p>
            <a:r>
              <a:rPr lang="en-US" altLang="en-US" dirty="0"/>
              <a:t>Future 802 Plenary Venue Contract Status</a:t>
            </a:r>
            <a:endParaRPr lang="en-US" dirty="0"/>
          </a:p>
        </p:txBody>
      </p:sp>
      <p:sp>
        <p:nvSpPr>
          <p:cNvPr id="7" name="Content Placeholder 2">
            <a:extLst>
              <a:ext uri="{FF2B5EF4-FFF2-40B4-BE49-F238E27FC236}">
                <a16:creationId xmlns:a16="http://schemas.microsoft.com/office/drawing/2014/main" id="{17FDD5D3-927B-D528-7C38-1CBD10F55698}"/>
              </a:ext>
            </a:extLst>
          </p:cNvPr>
          <p:cNvSpPr>
            <a:spLocks noGrp="1"/>
          </p:cNvSpPr>
          <p:nvPr>
            <p:ph idx="1"/>
          </p:nvPr>
        </p:nvSpPr>
        <p:spPr>
          <a:xfrm>
            <a:off x="914400" y="1298576"/>
            <a:ext cx="10667999" cy="5102224"/>
          </a:xfrm>
        </p:spPr>
        <p:txBody>
          <a:bodyPr/>
          <a:lstStyle/>
          <a:p>
            <a:pPr>
              <a:buFont typeface="Wingdings" panose="05000000000000000000" pitchFamily="2" charset="2"/>
              <a:buChar char="q"/>
            </a:pPr>
            <a:r>
              <a:rPr lang="en-US" sz="1900" b="0" dirty="0">
                <a:highlight>
                  <a:srgbClr val="33CCFF"/>
                </a:highlight>
              </a:rPr>
              <a:t>2024 March 10-15 – Hyatt Regency Denver at Colorado Convention Center, Denver, CO, (March 2021)</a:t>
            </a:r>
          </a:p>
          <a:p>
            <a:pPr>
              <a:buFont typeface="Wingdings" panose="05000000000000000000" pitchFamily="2" charset="2"/>
              <a:buChar char="q"/>
            </a:pPr>
            <a:r>
              <a:rPr lang="en-US" sz="1900" b="0" dirty="0">
                <a:highlight>
                  <a:srgbClr val="33CCFF"/>
                </a:highlight>
              </a:rPr>
              <a:t>2024 July 14-19 – Sheraton Le Centre Montreal, Montreal, Quebec, Canada (July 2020)</a:t>
            </a:r>
          </a:p>
          <a:p>
            <a:pPr>
              <a:buFont typeface="Wingdings" panose="05000000000000000000" pitchFamily="2" charset="2"/>
              <a:buChar char="q"/>
            </a:pPr>
            <a:r>
              <a:rPr lang="en-US" sz="1900" b="0" dirty="0">
                <a:highlight>
                  <a:srgbClr val="33CCFF"/>
                </a:highlight>
              </a:rPr>
              <a:t>2024 November 10-15 –Hyatt Regency Vancouver, Vancouver, Canada (Nov 2021)</a:t>
            </a:r>
          </a:p>
          <a:p>
            <a:pPr>
              <a:buFont typeface="Wingdings" panose="05000000000000000000" pitchFamily="2" charset="2"/>
              <a:buChar char="q"/>
            </a:pPr>
            <a:r>
              <a:rPr lang="en-US" sz="1900" b="0" dirty="0">
                <a:highlight>
                  <a:srgbClr val="33CCFF"/>
                </a:highlight>
              </a:rPr>
              <a:t>2025 March 9-14 –Hilton Atlanta, Atlanta, GA, United States (2 of 2 – March 2020).</a:t>
            </a:r>
          </a:p>
          <a:p>
            <a:pPr>
              <a:buFont typeface="Wingdings" panose="05000000000000000000" pitchFamily="2" charset="2"/>
              <a:buChar char="v"/>
            </a:pPr>
            <a:r>
              <a:rPr lang="en-US" sz="1900" b="0" dirty="0">
                <a:highlight>
                  <a:srgbClr val="FFFF00"/>
                </a:highlight>
              </a:rPr>
              <a:t>2025 July 27-August 1 –Melia Castilla Madrid, Madrid, Spain (Changing Week to July 27)</a:t>
            </a:r>
          </a:p>
          <a:p>
            <a:pPr>
              <a:buFont typeface="Wingdings" panose="05000000000000000000" pitchFamily="2" charset="2"/>
              <a:buChar char="v"/>
            </a:pPr>
            <a:r>
              <a:rPr lang="en-US" sz="1900" b="0" dirty="0">
                <a:highlight>
                  <a:srgbClr val="00FF00"/>
                </a:highlight>
              </a:rPr>
              <a:t>2025 November 9-14 – Marriott Marquis Queen’s Park, Bangkok, Thailand</a:t>
            </a:r>
          </a:p>
          <a:p>
            <a:pPr>
              <a:buFont typeface="Wingdings" panose="05000000000000000000" pitchFamily="2" charset="2"/>
              <a:buChar char="v"/>
            </a:pPr>
            <a:r>
              <a:rPr lang="en-US" sz="1900" b="0" dirty="0">
                <a:highlight>
                  <a:srgbClr val="00FF00"/>
                </a:highlight>
              </a:rPr>
              <a:t>2026 March 8-13 - Hyatt Regency Vancouver, Vancouver, Canada (Change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v"/>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marL="285750" indent="-285750">
              <a:buFont typeface="Wingdings" panose="05000000000000000000" pitchFamily="2" charset="2"/>
              <a:buChar char="Ø"/>
            </a:pPr>
            <a:r>
              <a:rPr lang="en-US" sz="1900" b="0" dirty="0">
                <a:highlight>
                  <a:srgbClr val="33CCFF"/>
                </a:highlight>
              </a:rPr>
              <a:t>2027 March 14-19 – Hilton Atlanta, Atlanta, GA, United States ( offset potential shortfall 2023/2025)</a:t>
            </a:r>
          </a:p>
          <a:p>
            <a:pPr>
              <a:buFont typeface="Wingdings" panose="05000000000000000000" pitchFamily="2" charset="2"/>
              <a:buChar char="v"/>
            </a:pPr>
            <a:r>
              <a:rPr lang="en-US" sz="1900" b="0" dirty="0">
                <a:highlight>
                  <a:srgbClr val="00FF00"/>
                </a:highlight>
              </a:rPr>
              <a:t>2027 July  11-16 -  </a:t>
            </a:r>
            <a:r>
              <a:rPr lang="en-US" sz="1900" b="0" kern="1200" dirty="0" err="1">
                <a:highlight>
                  <a:srgbClr val="00FF00"/>
                </a:highlight>
                <a:cs typeface="+mn-cs"/>
              </a:rPr>
              <a:t>Gothia</a:t>
            </a:r>
            <a:r>
              <a:rPr lang="en-US" sz="1900" b="0" kern="1200" dirty="0">
                <a:highlight>
                  <a:srgbClr val="00FF00"/>
                </a:highlight>
                <a:cs typeface="+mn-cs"/>
              </a:rPr>
              <a:t> Towers, Gothenburg, Sweden</a:t>
            </a:r>
          </a:p>
          <a:p>
            <a:pPr>
              <a:buFont typeface="Wingdings" panose="05000000000000000000" pitchFamily="2" charset="2"/>
              <a:buChar char="q"/>
            </a:pPr>
            <a:r>
              <a:rPr lang="en-US" sz="1900" b="0" dirty="0"/>
              <a:t>2027 November 14-19 – Hawaiian Village, Oahu, Hawaii, United States</a:t>
            </a:r>
          </a:p>
          <a:p>
            <a:pPr>
              <a:buFont typeface="Wingdings" panose="05000000000000000000" pitchFamily="2" charset="2"/>
              <a:buChar char="v"/>
            </a:pPr>
            <a:r>
              <a:rPr lang="en-US" sz="1900" b="0" dirty="0">
                <a:solidFill>
                  <a:srgbClr val="0070C0"/>
                </a:solidFill>
              </a:rPr>
              <a:t>802 EC Approved – Contract is being Negotiated.</a:t>
            </a:r>
          </a:p>
          <a:p>
            <a:pPr>
              <a:buFont typeface="Wingdings" panose="05000000000000000000" pitchFamily="2" charset="2"/>
              <a:buChar char="q"/>
            </a:pPr>
            <a:r>
              <a:rPr lang="en-US" sz="1900" b="0" dirty="0">
                <a:solidFill>
                  <a:srgbClr val="0070C0"/>
                </a:solidFill>
              </a:rPr>
              <a:t>Contracts Executed</a:t>
            </a:r>
          </a:p>
        </p:txBody>
      </p:sp>
      <p:sp>
        <p:nvSpPr>
          <p:cNvPr id="4" name="Date Placeholder 3">
            <a:extLst>
              <a:ext uri="{FF2B5EF4-FFF2-40B4-BE49-F238E27FC236}">
                <a16:creationId xmlns:a16="http://schemas.microsoft.com/office/drawing/2014/main" id="{5A8170E6-45ED-1302-DFB2-9009FD2D822D}"/>
              </a:ext>
            </a:extLst>
          </p:cNvPr>
          <p:cNvSpPr>
            <a:spLocks noGrp="1"/>
          </p:cNvSpPr>
          <p:nvPr>
            <p:ph type="dt" idx="10"/>
          </p:nvPr>
        </p:nvSpPr>
        <p:spPr/>
        <p:txBody>
          <a:bodyPr/>
          <a:lstStyle/>
          <a:p>
            <a:r>
              <a:rPr lang="en-US"/>
              <a:t>January 2024</a:t>
            </a:r>
            <a:endParaRPr lang="en-GB" dirty="0"/>
          </a:p>
        </p:txBody>
      </p:sp>
      <p:sp>
        <p:nvSpPr>
          <p:cNvPr id="5" name="Footer Placeholder 4">
            <a:extLst>
              <a:ext uri="{FF2B5EF4-FFF2-40B4-BE49-F238E27FC236}">
                <a16:creationId xmlns:a16="http://schemas.microsoft.com/office/drawing/2014/main" id="{A69EE029-D6A4-B1F8-79E0-06AA36E15A9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6967BAC-5007-C2DA-00E1-D29ED7742EC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8" name="TextBox 7">
            <a:extLst>
              <a:ext uri="{FF2B5EF4-FFF2-40B4-BE49-F238E27FC236}">
                <a16:creationId xmlns:a16="http://schemas.microsoft.com/office/drawing/2014/main" id="{BABB8EDA-4C9B-BACF-CD7D-805D4554F0BE}"/>
              </a:ext>
            </a:extLst>
          </p:cNvPr>
          <p:cNvSpPr txBox="1"/>
          <p:nvPr/>
        </p:nvSpPr>
        <p:spPr>
          <a:xfrm>
            <a:off x="9525000" y="6062246"/>
            <a:ext cx="1864785" cy="338554"/>
          </a:xfrm>
          <a:prstGeom prst="rect">
            <a:avLst/>
          </a:prstGeom>
          <a:noFill/>
        </p:spPr>
        <p:txBody>
          <a:bodyPr wrap="square" rtlCol="0">
            <a:spAutoFit/>
          </a:bodyPr>
          <a:lstStyle/>
          <a:p>
            <a:r>
              <a:rPr lang="en-US" sz="1600" dirty="0">
                <a:solidFill>
                  <a:schemeClr val="accent1">
                    <a:lumMod val="50000"/>
                  </a:schemeClr>
                </a:solidFill>
              </a:rPr>
              <a:t>As of Jan 19, 2023</a:t>
            </a:r>
          </a:p>
        </p:txBody>
      </p:sp>
    </p:spTree>
    <p:extLst>
      <p:ext uri="{BB962C8B-B14F-4D97-AF65-F5344CB8AC3E}">
        <p14:creationId xmlns:p14="http://schemas.microsoft.com/office/powerpoint/2010/main" val="8135261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8B2FE-3B29-F1B8-9987-36DAB036C906}"/>
              </a:ext>
            </a:extLst>
          </p:cNvPr>
          <p:cNvSpPr>
            <a:spLocks noGrp="1"/>
          </p:cNvSpPr>
          <p:nvPr>
            <p:ph type="title"/>
          </p:nvPr>
        </p:nvSpPr>
        <p:spPr>
          <a:xfrm>
            <a:off x="914401" y="685801"/>
            <a:ext cx="10361084" cy="1447799"/>
          </a:xfrm>
        </p:spPr>
        <p:txBody>
          <a:bodyPr/>
          <a:lstStyle/>
          <a:p>
            <a:r>
              <a:rPr lang="en-US" sz="2800" dirty="0"/>
              <a:t>2. Motion to approve Location for 2027 September – </a:t>
            </a:r>
            <a:br>
              <a:rPr lang="en-US" sz="2800" dirty="0"/>
            </a:br>
            <a:r>
              <a:rPr lang="en-US" sz="2800" dirty="0"/>
              <a:t>Grand Hyatt Atlanta, Buckhead, GA</a:t>
            </a:r>
            <a:br>
              <a:rPr lang="en-US" sz="2800" dirty="0"/>
            </a:br>
            <a:r>
              <a:rPr lang="en-US" sz="2800" dirty="0"/>
              <a:t>2023-12-13</a:t>
            </a:r>
          </a:p>
        </p:txBody>
      </p:sp>
      <p:sp>
        <p:nvSpPr>
          <p:cNvPr id="3" name="Content Placeholder 2">
            <a:extLst>
              <a:ext uri="{FF2B5EF4-FFF2-40B4-BE49-F238E27FC236}">
                <a16:creationId xmlns:a16="http://schemas.microsoft.com/office/drawing/2014/main" id="{C7F2207E-513B-7DDE-FD41-AD596FF6E1AA}"/>
              </a:ext>
            </a:extLst>
          </p:cNvPr>
          <p:cNvSpPr>
            <a:spLocks noGrp="1"/>
          </p:cNvSpPr>
          <p:nvPr>
            <p:ph idx="1"/>
          </p:nvPr>
        </p:nvSpPr>
        <p:spPr>
          <a:xfrm>
            <a:off x="914401" y="2362200"/>
            <a:ext cx="10361084" cy="3732214"/>
          </a:xfrm>
        </p:spPr>
        <p:txBody>
          <a:bodyPr/>
          <a:lstStyle/>
          <a:p>
            <a:r>
              <a:rPr lang="en-US" b="0" dirty="0"/>
              <a:t>Motion: Approve the location of the 2027 September IEEE 802W Interim to be held at the Grand Hyatt Atlanta, Buckhead, GA.</a:t>
            </a:r>
          </a:p>
          <a:p>
            <a:endParaRPr lang="en-US" dirty="0"/>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Clint Powell</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wireless chairs’ motion.</a:t>
            </a:r>
          </a:p>
          <a:p>
            <a:pPr lvl="1"/>
            <a:endParaRPr lang="en-US" b="0" i="0" dirty="0">
              <a:solidFill>
                <a:srgbClr val="000000"/>
              </a:solidFill>
              <a:effectLst/>
              <a:latin typeface="Times New Roman" panose="02020603050405020304" pitchFamily="18" charset="0"/>
            </a:endParaRP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a:t>
            </a:r>
            <a:endParaRPr lang="en-US" dirty="0"/>
          </a:p>
        </p:txBody>
      </p:sp>
      <p:sp>
        <p:nvSpPr>
          <p:cNvPr id="4" name="Date Placeholder 3">
            <a:extLst>
              <a:ext uri="{FF2B5EF4-FFF2-40B4-BE49-F238E27FC236}">
                <a16:creationId xmlns:a16="http://schemas.microsoft.com/office/drawing/2014/main" id="{B06736AB-4EB3-D754-FF1D-5A11FB6F4C35}"/>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January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6AD8EDBD-EBA7-AA9C-F14A-985F1A4D5BC7}"/>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B099F8A8-0D68-727F-5C16-A46F9ED0B34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40</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868250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E8AA7-0EA0-59D5-23F3-FF23693C62AB}"/>
              </a:ext>
            </a:extLst>
          </p:cNvPr>
          <p:cNvSpPr>
            <a:spLocks noGrp="1"/>
          </p:cNvSpPr>
          <p:nvPr>
            <p:ph type="title"/>
          </p:nvPr>
        </p:nvSpPr>
        <p:spPr/>
        <p:txBody>
          <a:bodyPr/>
          <a:lstStyle/>
          <a:p>
            <a:r>
              <a:rPr lang="en-US" sz="2800" dirty="0"/>
              <a:t>1. Motion to approve 2024 802W Interim Registration Fees </a:t>
            </a:r>
            <a:br>
              <a:rPr lang="en-US" sz="2800" dirty="0"/>
            </a:br>
            <a:r>
              <a:rPr lang="en-US" sz="2800" dirty="0"/>
              <a:t>2023-09-10</a:t>
            </a:r>
          </a:p>
        </p:txBody>
      </p:sp>
      <p:sp>
        <p:nvSpPr>
          <p:cNvPr id="3" name="Content Placeholder 2">
            <a:extLst>
              <a:ext uri="{FF2B5EF4-FFF2-40B4-BE49-F238E27FC236}">
                <a16:creationId xmlns:a16="http://schemas.microsoft.com/office/drawing/2014/main" id="{E7DD916C-322A-8467-C3F3-3ADDC90E92CE}"/>
              </a:ext>
            </a:extLst>
          </p:cNvPr>
          <p:cNvSpPr>
            <a:spLocks noGrp="1"/>
          </p:cNvSpPr>
          <p:nvPr>
            <p:ph idx="1"/>
          </p:nvPr>
        </p:nvSpPr>
        <p:spPr/>
        <p:txBody>
          <a:bodyPr/>
          <a:lstStyle/>
          <a:p>
            <a:pPr indent="0">
              <a:spcBef>
                <a:spcPts val="0"/>
              </a:spcBef>
            </a:pPr>
            <a:r>
              <a:rPr lang="en-US" sz="2000" b="0" dirty="0"/>
              <a:t>Move to approve Session fees for the </a:t>
            </a:r>
            <a:r>
              <a:rPr lang="en-US" sz="2000" dirty="0"/>
              <a:t>2024 802 Wireless Mixed-mode Interims</a:t>
            </a:r>
            <a:r>
              <a:rPr lang="en-US" sz="2000" b="0" dirty="0"/>
              <a:t>: </a:t>
            </a:r>
          </a:p>
          <a:p>
            <a:pPr indent="0">
              <a:spcBef>
                <a:spcPts val="0"/>
              </a:spcBef>
            </a:pPr>
            <a:r>
              <a:rPr lang="en-US" sz="2000" b="0" dirty="0"/>
              <a:t>	January at the Hilton Panama, Panama City, Panama; </a:t>
            </a:r>
          </a:p>
          <a:p>
            <a:pPr indent="0">
              <a:spcBef>
                <a:spcPts val="0"/>
              </a:spcBef>
            </a:pPr>
            <a:r>
              <a:rPr lang="en-US" sz="2000" b="0" dirty="0"/>
              <a:t>	May at the Marriot Warsaw, Warsaw, Poland, and </a:t>
            </a:r>
          </a:p>
          <a:p>
            <a:pPr indent="0">
              <a:spcBef>
                <a:spcPts val="0"/>
              </a:spcBef>
            </a:pPr>
            <a:r>
              <a:rPr lang="en-US" sz="2000" b="0" dirty="0"/>
              <a:t>	September at the Hilton Waikoloa, Waikoloa, HI, USA </a:t>
            </a:r>
          </a:p>
          <a:p>
            <a:pPr indent="0">
              <a:spcBef>
                <a:spcPts val="0"/>
              </a:spcBef>
            </a:pPr>
            <a:r>
              <a:rPr lang="en-US" sz="2000" b="0" dirty="0"/>
              <a:t>	at $600/$800/$1000 for any in-person or virtual attendee </a:t>
            </a:r>
          </a:p>
          <a:p>
            <a:pPr indent="0">
              <a:spcBef>
                <a:spcPts val="0"/>
              </a:spcBef>
            </a:pPr>
            <a:r>
              <a:rPr lang="en-US" sz="2000" b="0" dirty="0"/>
              <a:t>	with a $300 discount for staying at least 3 nights in the session hotel.</a:t>
            </a:r>
            <a:br>
              <a:rPr lang="en-US" dirty="0"/>
            </a:br>
            <a:endParaRPr lang="en-US" dirty="0"/>
          </a:p>
          <a:p>
            <a:pPr lvl="1"/>
            <a:r>
              <a:rPr lang="en-US" dirty="0"/>
              <a:t>Moved: Ben Rolfe</a:t>
            </a:r>
          </a:p>
          <a:p>
            <a:pPr lvl="1"/>
            <a:r>
              <a:rPr lang="en-US" dirty="0"/>
              <a:t>2</a:t>
            </a:r>
            <a:r>
              <a:rPr lang="en-US" baseline="30000" dirty="0"/>
              <a:t>nd</a:t>
            </a:r>
            <a:r>
              <a:rPr lang="en-US" dirty="0"/>
              <a:t>: Clint Powell</a:t>
            </a:r>
          </a:p>
          <a:p>
            <a:pPr lvl="1"/>
            <a:r>
              <a:rPr lang="en-US" dirty="0"/>
              <a:t>Results: 8-0-0 (ECJT voters)</a:t>
            </a:r>
          </a:p>
          <a:p>
            <a:endParaRPr lang="en-US" dirty="0"/>
          </a:p>
        </p:txBody>
      </p:sp>
      <p:sp>
        <p:nvSpPr>
          <p:cNvPr id="4" name="Date Placeholder 3">
            <a:extLst>
              <a:ext uri="{FF2B5EF4-FFF2-40B4-BE49-F238E27FC236}">
                <a16:creationId xmlns:a16="http://schemas.microsoft.com/office/drawing/2014/main" id="{74B5B993-B3D9-6B54-6E74-F51BB93117EE}"/>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January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12CC1DE8-770C-0FF0-2931-7CEC4DFC113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304AFA86-9C74-05F7-DC3D-3B5CAEC4187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41</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9871557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BAE85-AF28-D3EF-885E-E140C8BEB067}"/>
              </a:ext>
            </a:extLst>
          </p:cNvPr>
          <p:cNvSpPr>
            <a:spLocks noGrp="1"/>
          </p:cNvSpPr>
          <p:nvPr>
            <p:ph type="title"/>
          </p:nvPr>
        </p:nvSpPr>
        <p:spPr/>
        <p:txBody>
          <a:bodyPr/>
          <a:lstStyle/>
          <a:p>
            <a:r>
              <a:rPr lang="en-US" sz="2800" dirty="0"/>
              <a:t>2. Motion to approve Site Visit for Kobe, Japan </a:t>
            </a:r>
            <a:br>
              <a:rPr lang="en-US" sz="2800" dirty="0"/>
            </a:br>
            <a:r>
              <a:rPr lang="en-US" sz="2800" dirty="0"/>
              <a:t>2023-09-10</a:t>
            </a:r>
          </a:p>
        </p:txBody>
      </p:sp>
      <p:sp>
        <p:nvSpPr>
          <p:cNvPr id="3" name="Content Placeholder 2">
            <a:extLst>
              <a:ext uri="{FF2B5EF4-FFF2-40B4-BE49-F238E27FC236}">
                <a16:creationId xmlns:a16="http://schemas.microsoft.com/office/drawing/2014/main" id="{036328C2-D3C2-B166-3939-14677B19CFF5}"/>
              </a:ext>
            </a:extLst>
          </p:cNvPr>
          <p:cNvSpPr>
            <a:spLocks noGrp="1"/>
          </p:cNvSpPr>
          <p:nvPr>
            <p:ph idx="1"/>
          </p:nvPr>
        </p:nvSpPr>
        <p:spPr>
          <a:xfrm>
            <a:off x="960392" y="1981200"/>
            <a:ext cx="10361084" cy="4113213"/>
          </a:xfrm>
        </p:spPr>
        <p:txBody>
          <a:bodyPr/>
          <a:lstStyle/>
          <a:p>
            <a:pPr marL="0" indent="0">
              <a:spcBef>
                <a:spcPts val="0"/>
              </a:spcBef>
            </a:pPr>
            <a:r>
              <a:rPr lang="en-US" b="0" dirty="0"/>
              <a:t>Move to authorize the 802W Venue Manager, Jon Rosdahl, to go on a site visit with </a:t>
            </a:r>
            <a:r>
              <a:rPr lang="en-US" b="0" dirty="0" err="1"/>
              <a:t>Linespeed</a:t>
            </a:r>
            <a:r>
              <a:rPr lang="en-US" b="0" dirty="0"/>
              <a:t> and Mtg Events with the purpose to prepare for 2025 January IEEE 802 Wireless Mixed-mode Interim in Kobe, Japan.</a:t>
            </a:r>
            <a:br>
              <a:rPr lang="en-US" b="0" dirty="0"/>
            </a:br>
            <a:r>
              <a:rPr lang="en-US" b="0" dirty="0"/>
              <a:t>Expenses not to exceed: $10,000.</a:t>
            </a:r>
          </a:p>
          <a:p>
            <a:pPr marL="0" indent="0">
              <a:spcBef>
                <a:spcPts val="0"/>
              </a:spcBef>
            </a:pPr>
            <a:endParaRPr lang="en-US" b="0" dirty="0"/>
          </a:p>
          <a:p>
            <a:pPr marL="0" indent="0">
              <a:spcBef>
                <a:spcPts val="0"/>
              </a:spcBef>
            </a:pPr>
            <a:r>
              <a:rPr lang="en-US" b="0" dirty="0"/>
              <a:t>Moved: Ben Rolfe</a:t>
            </a:r>
          </a:p>
          <a:p>
            <a:pPr marL="0" indent="0">
              <a:spcBef>
                <a:spcPts val="0"/>
              </a:spcBef>
            </a:pPr>
            <a:r>
              <a:rPr lang="en-US" b="0" dirty="0"/>
              <a:t>2</a:t>
            </a:r>
            <a:r>
              <a:rPr lang="en-US" b="0" baseline="30000" dirty="0"/>
              <a:t>nd</a:t>
            </a:r>
            <a:r>
              <a:rPr lang="en-US" b="0" dirty="0"/>
              <a:t>: Robert Stacey</a:t>
            </a:r>
          </a:p>
          <a:p>
            <a:pPr marL="0" indent="0">
              <a:spcBef>
                <a:spcPts val="0"/>
              </a:spcBef>
            </a:pPr>
            <a:r>
              <a:rPr lang="en-US" b="0" dirty="0"/>
              <a:t>Results: 7-0-1 (ECJT voters)</a:t>
            </a:r>
          </a:p>
          <a:p>
            <a:endParaRPr lang="en-US" dirty="0"/>
          </a:p>
        </p:txBody>
      </p:sp>
      <p:sp>
        <p:nvSpPr>
          <p:cNvPr id="4" name="Date Placeholder 3">
            <a:extLst>
              <a:ext uri="{FF2B5EF4-FFF2-40B4-BE49-F238E27FC236}">
                <a16:creationId xmlns:a16="http://schemas.microsoft.com/office/drawing/2014/main" id="{ECEA3351-5AD7-18FC-DC17-8AEC98D6900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January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C0BFEE99-7BE9-301D-7669-89497969BFFB}"/>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7244AE50-274B-40FF-424F-3B93CEA4B512}"/>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42</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650884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C77AE-25D5-3511-4960-C2B65E544C02}"/>
              </a:ext>
            </a:extLst>
          </p:cNvPr>
          <p:cNvSpPr>
            <a:spLocks noGrp="1"/>
          </p:cNvSpPr>
          <p:nvPr>
            <p:ph type="title"/>
          </p:nvPr>
        </p:nvSpPr>
        <p:spPr>
          <a:xfrm>
            <a:off x="914401" y="685801"/>
            <a:ext cx="10475384" cy="1065213"/>
          </a:xfrm>
        </p:spPr>
        <p:txBody>
          <a:bodyPr/>
          <a:lstStyle/>
          <a:p>
            <a:r>
              <a:rPr lang="en-US" sz="2800" dirty="0"/>
              <a:t>3. Motion to approve Site Visit for Warsaw, Poland </a:t>
            </a:r>
            <a:br>
              <a:rPr lang="en-US" sz="2800" dirty="0"/>
            </a:br>
            <a:r>
              <a:rPr lang="en-US" sz="2800" dirty="0"/>
              <a:t>2023-09-10</a:t>
            </a:r>
          </a:p>
        </p:txBody>
      </p:sp>
      <p:sp>
        <p:nvSpPr>
          <p:cNvPr id="3" name="Content Placeholder 2">
            <a:extLst>
              <a:ext uri="{FF2B5EF4-FFF2-40B4-BE49-F238E27FC236}">
                <a16:creationId xmlns:a16="http://schemas.microsoft.com/office/drawing/2014/main" id="{596DC766-EB82-F62A-0F5E-B30E81CB78D0}"/>
              </a:ext>
            </a:extLst>
          </p:cNvPr>
          <p:cNvSpPr>
            <a:spLocks noGrp="1"/>
          </p:cNvSpPr>
          <p:nvPr>
            <p:ph idx="1"/>
          </p:nvPr>
        </p:nvSpPr>
        <p:spPr/>
        <p:txBody>
          <a:bodyPr/>
          <a:lstStyle/>
          <a:p>
            <a:pPr marL="0" indent="0">
              <a:spcBef>
                <a:spcPts val="0"/>
              </a:spcBef>
            </a:pPr>
            <a:r>
              <a:rPr lang="en-US" b="0" dirty="0"/>
              <a:t>Move to authorize the 802W Venue Manager, Jon Rosdahl, to go on a site visit with </a:t>
            </a:r>
            <a:r>
              <a:rPr lang="en-US" b="0" dirty="0" err="1"/>
              <a:t>Linespeed</a:t>
            </a:r>
            <a:r>
              <a:rPr lang="en-US" b="0" dirty="0"/>
              <a:t> and Mtg Events with the purpose to prepare for 2024 May IEEE 802 Wireless Mixed-mode Interim in Warsaw Poland.</a:t>
            </a:r>
            <a:br>
              <a:rPr lang="en-US" b="0" dirty="0"/>
            </a:br>
            <a:r>
              <a:rPr lang="en-US" b="0" dirty="0"/>
              <a:t>Expenses not to exceed: $5,000.</a:t>
            </a:r>
          </a:p>
          <a:p>
            <a:pPr marL="0" indent="0">
              <a:spcBef>
                <a:spcPts val="0"/>
              </a:spcBef>
            </a:pPr>
            <a:endParaRPr lang="en-US" b="0" dirty="0"/>
          </a:p>
          <a:p>
            <a:pPr marL="400050" lvl="1" indent="0">
              <a:spcBef>
                <a:spcPts val="0"/>
              </a:spcBef>
            </a:pPr>
            <a:r>
              <a:rPr lang="en-US" sz="2400" b="0" dirty="0"/>
              <a:t>Moved: Ben Rolfe</a:t>
            </a:r>
          </a:p>
          <a:p>
            <a:pPr marL="400050" lvl="1" indent="0">
              <a:spcBef>
                <a:spcPts val="0"/>
              </a:spcBef>
            </a:pPr>
            <a:r>
              <a:rPr lang="en-US" sz="2400" b="0" dirty="0"/>
              <a:t>2</a:t>
            </a:r>
            <a:r>
              <a:rPr lang="en-US" sz="2400" b="0" baseline="30000" dirty="0"/>
              <a:t>nd</a:t>
            </a:r>
            <a:r>
              <a:rPr lang="en-US" sz="2400" b="0" dirty="0"/>
              <a:t>: Stephen McCann</a:t>
            </a:r>
          </a:p>
          <a:p>
            <a:pPr marL="400050" lvl="1" indent="0">
              <a:spcBef>
                <a:spcPts val="0"/>
              </a:spcBef>
            </a:pPr>
            <a:r>
              <a:rPr lang="en-US" sz="2400" b="0" dirty="0"/>
              <a:t>Results: 7-0-1 (ECJT voters)</a:t>
            </a:r>
          </a:p>
          <a:p>
            <a:endParaRPr lang="en-US" dirty="0"/>
          </a:p>
        </p:txBody>
      </p:sp>
      <p:sp>
        <p:nvSpPr>
          <p:cNvPr id="4" name="Date Placeholder 3">
            <a:extLst>
              <a:ext uri="{FF2B5EF4-FFF2-40B4-BE49-F238E27FC236}">
                <a16:creationId xmlns:a16="http://schemas.microsoft.com/office/drawing/2014/main" id="{27F14BC4-73A0-2D4F-FBF4-860835764D16}"/>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January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F764AAC6-7F4E-F8C8-A36D-6E606AAE0DD2}"/>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CEFB418A-1C12-8A51-C377-C0F76EFFD46F}"/>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43</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1138297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C594C-A7F3-5995-D12B-3062ED08A64B}"/>
              </a:ext>
            </a:extLst>
          </p:cNvPr>
          <p:cNvSpPr>
            <a:spLocks noGrp="1"/>
          </p:cNvSpPr>
          <p:nvPr>
            <p:ph type="title"/>
          </p:nvPr>
        </p:nvSpPr>
        <p:spPr/>
        <p:txBody>
          <a:bodyPr/>
          <a:lstStyle/>
          <a:p>
            <a:r>
              <a:rPr lang="en-US" sz="2800" dirty="0"/>
              <a:t>Email Ballot: Motion to approve Site Visit for Panama </a:t>
            </a:r>
            <a:br>
              <a:rPr lang="en-US" sz="2800" dirty="0"/>
            </a:br>
            <a:r>
              <a:rPr lang="en-US" sz="2800" dirty="0"/>
              <a:t>2023-08-08</a:t>
            </a:r>
          </a:p>
        </p:txBody>
      </p:sp>
      <p:sp>
        <p:nvSpPr>
          <p:cNvPr id="3" name="Content Placeholder 2">
            <a:extLst>
              <a:ext uri="{FF2B5EF4-FFF2-40B4-BE49-F238E27FC236}">
                <a16:creationId xmlns:a16="http://schemas.microsoft.com/office/drawing/2014/main" id="{1C1992CC-8F2E-C851-72BA-8276E87ABF14}"/>
              </a:ext>
            </a:extLst>
          </p:cNvPr>
          <p:cNvSpPr>
            <a:spLocks noGrp="1"/>
          </p:cNvSpPr>
          <p:nvPr>
            <p:ph idx="1"/>
          </p:nvPr>
        </p:nvSpPr>
        <p:spPr/>
        <p:txBody>
          <a:bodyPr/>
          <a:lstStyle/>
          <a:p>
            <a:r>
              <a:rPr lang="en-US" b="0" dirty="0">
                <a:effectLst/>
                <a:latin typeface="tahoma" panose="020B0604030504040204" pitchFamily="34" charset="0"/>
              </a:rPr>
              <a:t>Ballot opens 2023-08-08  and closes either 2023-08-18 or when sufficient votes have been received to know the outcome:</a:t>
            </a:r>
          </a:p>
          <a:p>
            <a:r>
              <a:rPr lang="en-US" b="0" dirty="0">
                <a:effectLst/>
                <a:latin typeface="tahoma" panose="020B0604030504040204" pitchFamily="34" charset="0"/>
              </a:rPr>
              <a:t>Move to authorize the 802W Venue Manager, Jon Rosdahl, to go on a site visit with Mtg Events with the purpose to prepare for 2024 January IEEE 802 Wireless Mixed-mode Interim.</a:t>
            </a:r>
            <a:br>
              <a:rPr lang="en-US" b="0" dirty="0">
                <a:effectLst/>
                <a:latin typeface="tahoma" panose="020B0604030504040204" pitchFamily="34" charset="0"/>
              </a:rPr>
            </a:br>
            <a:r>
              <a:rPr lang="en-US" b="0" dirty="0">
                <a:effectLst/>
                <a:latin typeface="tahoma" panose="020B0604030504040204" pitchFamily="34" charset="0"/>
              </a:rPr>
              <a:t>Expenses not to exceed: $3,000</a:t>
            </a:r>
          </a:p>
          <a:p>
            <a:r>
              <a:rPr lang="en-US" b="0" dirty="0">
                <a:effectLst/>
                <a:latin typeface="tahoma" panose="020B0604030504040204" pitchFamily="34" charset="0"/>
              </a:rPr>
              <a:t>Moved: Jon Rosdahl</a:t>
            </a:r>
          </a:p>
          <a:p>
            <a:r>
              <a:rPr lang="en-US" b="0" dirty="0">
                <a:effectLst/>
                <a:latin typeface="tahoma" panose="020B0604030504040204" pitchFamily="34" charset="0"/>
              </a:rPr>
              <a:t>2nd: Ben Rolfe</a:t>
            </a:r>
          </a:p>
          <a:p>
            <a:r>
              <a:rPr lang="en-US" dirty="0"/>
              <a:t>Results: 6-0-0 (ECJT – 6/8 responded)</a:t>
            </a:r>
          </a:p>
        </p:txBody>
      </p:sp>
      <p:sp>
        <p:nvSpPr>
          <p:cNvPr id="4" name="Date Placeholder 3">
            <a:extLst>
              <a:ext uri="{FF2B5EF4-FFF2-40B4-BE49-F238E27FC236}">
                <a16:creationId xmlns:a16="http://schemas.microsoft.com/office/drawing/2014/main" id="{DEAB7D36-AB47-E15A-14FE-B8118EF9F9AE}"/>
              </a:ext>
            </a:extLst>
          </p:cNvPr>
          <p:cNvSpPr>
            <a:spLocks noGrp="1"/>
          </p:cNvSpPr>
          <p:nvPr>
            <p:ph type="dt" idx="10"/>
          </p:nvPr>
        </p:nvSpPr>
        <p:spPr/>
        <p:txBody>
          <a:bodyPr/>
          <a:lstStyle/>
          <a:p>
            <a:r>
              <a:rPr lang="en-US"/>
              <a:t>January 2024</a:t>
            </a:r>
            <a:endParaRPr lang="en-GB" dirty="0"/>
          </a:p>
        </p:txBody>
      </p:sp>
      <p:sp>
        <p:nvSpPr>
          <p:cNvPr id="5" name="Footer Placeholder 4">
            <a:extLst>
              <a:ext uri="{FF2B5EF4-FFF2-40B4-BE49-F238E27FC236}">
                <a16:creationId xmlns:a16="http://schemas.microsoft.com/office/drawing/2014/main" id="{D0E5DC6C-B508-EF92-6C4E-ACBA8C1F45B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22E6A73-F2F1-363A-DE97-B4061BA6ACC9}"/>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36176706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5182C-0343-E5A2-2010-9CFFF596602F}"/>
              </a:ext>
            </a:extLst>
          </p:cNvPr>
          <p:cNvSpPr>
            <a:spLocks noGrp="1"/>
          </p:cNvSpPr>
          <p:nvPr>
            <p:ph type="title"/>
          </p:nvPr>
        </p:nvSpPr>
        <p:spPr/>
        <p:txBody>
          <a:bodyPr/>
          <a:lstStyle/>
          <a:p>
            <a:r>
              <a:rPr lang="en-US" sz="2800" dirty="0"/>
              <a:t>1. Motion to set Interim Session Type for 2024</a:t>
            </a:r>
            <a:br>
              <a:rPr lang="en-US" sz="2800" dirty="0"/>
            </a:br>
            <a:r>
              <a:rPr lang="en-US" sz="2800" dirty="0"/>
              <a:t>2023-07-09</a:t>
            </a:r>
          </a:p>
        </p:txBody>
      </p:sp>
      <p:sp>
        <p:nvSpPr>
          <p:cNvPr id="3" name="Content Placeholder 2">
            <a:extLst>
              <a:ext uri="{FF2B5EF4-FFF2-40B4-BE49-F238E27FC236}">
                <a16:creationId xmlns:a16="http://schemas.microsoft.com/office/drawing/2014/main" id="{D84C08BB-E0B8-7E64-7D36-988882E2E1D0}"/>
              </a:ext>
            </a:extLst>
          </p:cNvPr>
          <p:cNvSpPr>
            <a:spLocks noGrp="1"/>
          </p:cNvSpPr>
          <p:nvPr>
            <p:ph idx="1"/>
          </p:nvPr>
        </p:nvSpPr>
        <p:spPr/>
        <p:txBody>
          <a:bodyPr/>
          <a:lstStyle/>
          <a:p>
            <a:r>
              <a:rPr lang="en-US" dirty="0"/>
              <a:t>Motion: Hold the 2024 Wireless Interim sessions in mixed mode (in-person</a:t>
            </a:r>
          </a:p>
          <a:p>
            <a:r>
              <a:rPr lang="en-US" dirty="0"/>
              <a:t>and electronic)</a:t>
            </a:r>
          </a:p>
          <a:p>
            <a:endParaRPr lang="en-US" dirty="0"/>
          </a:p>
          <a:p>
            <a:pPr lvl="1"/>
            <a:r>
              <a:rPr lang="en-US" dirty="0"/>
              <a:t>o Moved: Tuncer Baykas, 2</a:t>
            </a:r>
            <a:r>
              <a:rPr lang="en-US" baseline="30000" dirty="0"/>
              <a:t>nd</a:t>
            </a:r>
            <a:r>
              <a:rPr lang="en-US" dirty="0"/>
              <a:t>: Ann Krieger</a:t>
            </a:r>
          </a:p>
          <a:p>
            <a:pPr lvl="1"/>
            <a:r>
              <a:rPr lang="en-US" dirty="0"/>
              <a:t>o No objection to approving by unanimous consent</a:t>
            </a:r>
          </a:p>
          <a:p>
            <a:pPr lvl="1"/>
            <a:r>
              <a:rPr lang="en-US" dirty="0"/>
              <a:t>o [Voters - WC standing committees (WG and TAGs chairs, vice-chairs and</a:t>
            </a:r>
          </a:p>
          <a:p>
            <a:pPr lvl="1"/>
            <a:r>
              <a:rPr lang="en-US" dirty="0"/>
              <a:t>secretaries)] [13 present]</a:t>
            </a:r>
          </a:p>
        </p:txBody>
      </p:sp>
      <p:sp>
        <p:nvSpPr>
          <p:cNvPr id="4" name="Date Placeholder 3">
            <a:extLst>
              <a:ext uri="{FF2B5EF4-FFF2-40B4-BE49-F238E27FC236}">
                <a16:creationId xmlns:a16="http://schemas.microsoft.com/office/drawing/2014/main" id="{CEA365D8-B71D-92A8-B5E1-394D024AB8E0}"/>
              </a:ext>
            </a:extLst>
          </p:cNvPr>
          <p:cNvSpPr>
            <a:spLocks noGrp="1"/>
          </p:cNvSpPr>
          <p:nvPr>
            <p:ph type="dt" idx="10"/>
          </p:nvPr>
        </p:nvSpPr>
        <p:spPr/>
        <p:txBody>
          <a:bodyPr/>
          <a:lstStyle/>
          <a:p>
            <a:r>
              <a:rPr lang="en-US"/>
              <a:t>January 2024</a:t>
            </a:r>
            <a:endParaRPr lang="en-GB" dirty="0"/>
          </a:p>
        </p:txBody>
      </p:sp>
      <p:sp>
        <p:nvSpPr>
          <p:cNvPr id="5" name="Footer Placeholder 4">
            <a:extLst>
              <a:ext uri="{FF2B5EF4-FFF2-40B4-BE49-F238E27FC236}">
                <a16:creationId xmlns:a16="http://schemas.microsoft.com/office/drawing/2014/main" id="{332496D3-4F60-C6A4-3C66-7548C9B2F89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B2FFD10-8000-092E-BAC6-8E0C9F54FE9B}"/>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Tree>
    <p:extLst>
      <p:ext uri="{BB962C8B-B14F-4D97-AF65-F5344CB8AC3E}">
        <p14:creationId xmlns:p14="http://schemas.microsoft.com/office/powerpoint/2010/main" val="11245313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6499D-E389-EB74-0806-E73E1FFA85B6}"/>
              </a:ext>
            </a:extLst>
          </p:cNvPr>
          <p:cNvSpPr>
            <a:spLocks noGrp="1"/>
          </p:cNvSpPr>
          <p:nvPr>
            <p:ph type="title"/>
          </p:nvPr>
        </p:nvSpPr>
        <p:spPr/>
        <p:txBody>
          <a:bodyPr/>
          <a:lstStyle/>
          <a:p>
            <a:r>
              <a:rPr lang="en-US" dirty="0"/>
              <a:t>1. Motion to approve Location for Jan 2025 – Kobe, Japan</a:t>
            </a:r>
            <a:br>
              <a:rPr lang="en-US" dirty="0"/>
            </a:br>
            <a:r>
              <a:rPr lang="en-US" dirty="0"/>
              <a:t>2023-05-14</a:t>
            </a:r>
          </a:p>
        </p:txBody>
      </p:sp>
      <p:sp>
        <p:nvSpPr>
          <p:cNvPr id="3" name="Content Placeholder 2">
            <a:extLst>
              <a:ext uri="{FF2B5EF4-FFF2-40B4-BE49-F238E27FC236}">
                <a16:creationId xmlns:a16="http://schemas.microsoft.com/office/drawing/2014/main" id="{4C039166-BB1D-C51D-18E8-5BAB73BA0C5F}"/>
              </a:ext>
            </a:extLst>
          </p:cNvPr>
          <p:cNvSpPr>
            <a:spLocks noGrp="1"/>
          </p:cNvSpPr>
          <p:nvPr>
            <p:ph idx="1"/>
          </p:nvPr>
        </p:nvSpPr>
        <p:spPr/>
        <p:txBody>
          <a:bodyPr/>
          <a:lstStyle/>
          <a:p>
            <a:pPr lvl="1"/>
            <a:r>
              <a:rPr lang="en-US" i="0" dirty="0">
                <a:solidFill>
                  <a:srgbClr val="000000"/>
                </a:solidFill>
                <a:effectLst/>
                <a:latin typeface="Times New Roman" panose="02020603050405020304" pitchFamily="18" charset="0"/>
              </a:rPr>
              <a:t>Approve holding the January 19-24, 2025, Wireless Interim session in Kobe, Japan</a:t>
            </a:r>
            <a:r>
              <a:rPr lang="en-US" b="0" i="0" dirty="0">
                <a:solidFill>
                  <a:srgbClr val="000000"/>
                </a:solidFill>
                <a:effectLst/>
                <a:latin typeface="Times New Roman" panose="02020603050405020304" pitchFamily="18" charset="0"/>
              </a:rPr>
              <a:t>.</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Stephen McCann</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wireless chairs’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Approve by unanimous consent. (Voter's present = 11)</a:t>
            </a:r>
          </a:p>
          <a:p>
            <a:endParaRPr lang="en-US" dirty="0"/>
          </a:p>
        </p:txBody>
      </p:sp>
      <p:sp>
        <p:nvSpPr>
          <p:cNvPr id="4" name="Date Placeholder 3">
            <a:extLst>
              <a:ext uri="{FF2B5EF4-FFF2-40B4-BE49-F238E27FC236}">
                <a16:creationId xmlns:a16="http://schemas.microsoft.com/office/drawing/2014/main" id="{BE5A44DA-ACB8-7DA2-0049-14829595F84D}"/>
              </a:ext>
            </a:extLst>
          </p:cNvPr>
          <p:cNvSpPr>
            <a:spLocks noGrp="1"/>
          </p:cNvSpPr>
          <p:nvPr>
            <p:ph type="dt" idx="10"/>
          </p:nvPr>
        </p:nvSpPr>
        <p:spPr/>
        <p:txBody>
          <a:bodyPr/>
          <a:lstStyle/>
          <a:p>
            <a:r>
              <a:rPr lang="en-US"/>
              <a:t>January 2024</a:t>
            </a:r>
            <a:endParaRPr lang="en-GB" dirty="0"/>
          </a:p>
        </p:txBody>
      </p:sp>
      <p:sp>
        <p:nvSpPr>
          <p:cNvPr id="5" name="Footer Placeholder 4">
            <a:extLst>
              <a:ext uri="{FF2B5EF4-FFF2-40B4-BE49-F238E27FC236}">
                <a16:creationId xmlns:a16="http://schemas.microsoft.com/office/drawing/2014/main" id="{0DB5A932-8D65-42A3-179D-931970BF5F8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4B9DD90-A53E-4FA2-79F0-E0499CFFF47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7" name="TextBox 6">
            <a:extLst>
              <a:ext uri="{FF2B5EF4-FFF2-40B4-BE49-F238E27FC236}">
                <a16:creationId xmlns:a16="http://schemas.microsoft.com/office/drawing/2014/main" id="{C2DE973F-DEFA-13F4-F7B5-4EFDB2DB0075}"/>
              </a:ext>
            </a:extLst>
          </p:cNvPr>
          <p:cNvSpPr txBox="1"/>
          <p:nvPr/>
        </p:nvSpPr>
        <p:spPr>
          <a:xfrm rot="20093332">
            <a:off x="1586009" y="3114175"/>
            <a:ext cx="9119465" cy="83099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a:solidFill>
                  <a:srgbClr val="FF0000"/>
                </a:solidFill>
              </a:rPr>
              <a:t>The Dates for Kobe Have to be January 12-17, 2025</a:t>
            </a:r>
          </a:p>
          <a:p>
            <a:r>
              <a:rPr lang="en-US">
                <a:solidFill>
                  <a:srgbClr val="FF0000"/>
                </a:solidFill>
              </a:rPr>
              <a:t> (update as of  January 19, 2024)</a:t>
            </a:r>
            <a:endParaRPr lang="en-US" dirty="0">
              <a:solidFill>
                <a:srgbClr val="FF0000"/>
              </a:solidFill>
            </a:endParaRPr>
          </a:p>
        </p:txBody>
      </p:sp>
    </p:spTree>
    <p:extLst>
      <p:ext uri="{BB962C8B-B14F-4D97-AF65-F5344CB8AC3E}">
        <p14:creationId xmlns:p14="http://schemas.microsoft.com/office/powerpoint/2010/main" val="2420574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35984-2F21-B84A-91FA-9A757B6FCC87}"/>
              </a:ext>
            </a:extLst>
          </p:cNvPr>
          <p:cNvSpPr>
            <a:spLocks noGrp="1"/>
          </p:cNvSpPr>
          <p:nvPr>
            <p:ph type="title"/>
          </p:nvPr>
        </p:nvSpPr>
        <p:spPr>
          <a:xfrm>
            <a:off x="914401" y="685801"/>
            <a:ext cx="10361084" cy="533399"/>
          </a:xfrm>
        </p:spPr>
        <p:txBody>
          <a:bodyPr/>
          <a:lstStyle/>
          <a:p>
            <a:r>
              <a:rPr lang="en-US" dirty="0"/>
              <a:t>Recap of 802W Decisions from November Plenary</a:t>
            </a:r>
          </a:p>
        </p:txBody>
      </p:sp>
      <p:sp>
        <p:nvSpPr>
          <p:cNvPr id="3" name="Content Placeholder 2">
            <a:extLst>
              <a:ext uri="{FF2B5EF4-FFF2-40B4-BE49-F238E27FC236}">
                <a16:creationId xmlns:a16="http://schemas.microsoft.com/office/drawing/2014/main" id="{4BC2ADD1-B8C5-032E-1077-A3454D760BB7}"/>
              </a:ext>
            </a:extLst>
          </p:cNvPr>
          <p:cNvSpPr>
            <a:spLocks noGrp="1"/>
          </p:cNvSpPr>
          <p:nvPr>
            <p:ph idx="1"/>
          </p:nvPr>
        </p:nvSpPr>
        <p:spPr>
          <a:xfrm>
            <a:off x="914401" y="1318629"/>
            <a:ext cx="10361084" cy="5026023"/>
          </a:xfrm>
        </p:spPr>
        <p:txBody>
          <a:bodyPr/>
          <a:lstStyle/>
          <a:p>
            <a:r>
              <a:rPr lang="en-US" sz="2000" dirty="0"/>
              <a:t>The 802 Wireless Chairs Committee determined that they would continue the review of the proposals submitted and make a decision on Dec 13, 2023.</a:t>
            </a:r>
          </a:p>
          <a:p>
            <a:endParaRPr lang="en-US" sz="2000" dirty="0"/>
          </a:p>
          <a:p>
            <a:r>
              <a:rPr lang="en-US" sz="2000" dirty="0"/>
              <a:t>However, They did make the following tentative two choices:</a:t>
            </a:r>
          </a:p>
          <a:p>
            <a:pPr lvl="1">
              <a:buFont typeface="Arial" panose="020B0604020202020204" pitchFamily="34" charset="0"/>
              <a:buChar char="•"/>
            </a:pPr>
            <a:r>
              <a:rPr lang="en-US" dirty="0"/>
              <a:t>2025 May - Hilton Prague, Prague, Czech Republic</a:t>
            </a:r>
          </a:p>
          <a:p>
            <a:pPr lvl="1">
              <a:buFont typeface="Arial" panose="020B0604020202020204" pitchFamily="34" charset="0"/>
              <a:buChar char="•"/>
            </a:pPr>
            <a:r>
              <a:rPr lang="en-US" dirty="0"/>
              <a:t>2027 September - Grand Hyatt Atlanta, Buckhead, GA - (repeat for Covid considerations).</a:t>
            </a:r>
          </a:p>
          <a:p>
            <a:endParaRPr lang="en-US" sz="2000" dirty="0"/>
          </a:p>
          <a:p>
            <a:r>
              <a:rPr lang="en-US" sz="2000" dirty="0"/>
              <a:t>This leaves the following open dates:</a:t>
            </a:r>
          </a:p>
          <a:p>
            <a:pPr lvl="1">
              <a:buFont typeface="Arial" panose="020B0604020202020204" pitchFamily="34" charset="0"/>
              <a:buChar char="•"/>
            </a:pPr>
            <a:r>
              <a:rPr lang="en-US" dirty="0"/>
              <a:t>IEEE802 Wireless - (300+pax - 11 meeting rooms)</a:t>
            </a:r>
          </a:p>
          <a:p>
            <a:pPr lvl="1">
              <a:buFont typeface="Arial" panose="020B0604020202020204" pitchFamily="34" charset="0"/>
              <a:buChar char="•"/>
            </a:pPr>
            <a:r>
              <a:rPr lang="en-US" dirty="0"/>
              <a:t>2026-01 (11-16) – Americas</a:t>
            </a:r>
          </a:p>
          <a:p>
            <a:pPr lvl="1">
              <a:buFont typeface="Arial" panose="020B0604020202020204" pitchFamily="34" charset="0"/>
              <a:buChar char="•"/>
            </a:pPr>
            <a:r>
              <a:rPr lang="en-US" dirty="0"/>
              <a:t>2026-05 (10-15) – Europe</a:t>
            </a:r>
          </a:p>
          <a:p>
            <a:pPr lvl="1">
              <a:buFont typeface="Arial" panose="020B0604020202020204" pitchFamily="34" charset="0"/>
              <a:buChar char="•"/>
            </a:pPr>
            <a:r>
              <a:rPr lang="en-US" dirty="0"/>
              <a:t>2027-01(10-15) - Americas</a:t>
            </a:r>
          </a:p>
          <a:p>
            <a:pPr lvl="1">
              <a:buFont typeface="Arial" panose="020B0604020202020204" pitchFamily="34" charset="0"/>
              <a:buChar char="•"/>
            </a:pPr>
            <a:r>
              <a:rPr lang="en-US" dirty="0"/>
              <a:t>2027-05 (9-14) – Asia</a:t>
            </a:r>
          </a:p>
          <a:p>
            <a:pPr lvl="1">
              <a:buFont typeface="Arial" panose="020B0604020202020204" pitchFamily="34" charset="0"/>
              <a:buChar char="•"/>
            </a:pPr>
            <a:endParaRPr lang="en-US" dirty="0"/>
          </a:p>
        </p:txBody>
      </p:sp>
      <p:sp>
        <p:nvSpPr>
          <p:cNvPr id="4" name="Date Placeholder 3">
            <a:extLst>
              <a:ext uri="{FF2B5EF4-FFF2-40B4-BE49-F238E27FC236}">
                <a16:creationId xmlns:a16="http://schemas.microsoft.com/office/drawing/2014/main" id="{CEF0C6A4-60D7-34DB-1C4C-2D2E86441C21}"/>
              </a:ext>
            </a:extLst>
          </p:cNvPr>
          <p:cNvSpPr>
            <a:spLocks noGrp="1"/>
          </p:cNvSpPr>
          <p:nvPr>
            <p:ph type="dt" idx="10"/>
          </p:nvPr>
        </p:nvSpPr>
        <p:spPr/>
        <p:txBody>
          <a:bodyPr/>
          <a:lstStyle/>
          <a:p>
            <a:r>
              <a:rPr lang="en-US"/>
              <a:t>January 2024</a:t>
            </a:r>
            <a:endParaRPr lang="en-GB" dirty="0"/>
          </a:p>
        </p:txBody>
      </p:sp>
      <p:sp>
        <p:nvSpPr>
          <p:cNvPr id="5" name="Footer Placeholder 4">
            <a:extLst>
              <a:ext uri="{FF2B5EF4-FFF2-40B4-BE49-F238E27FC236}">
                <a16:creationId xmlns:a16="http://schemas.microsoft.com/office/drawing/2014/main" id="{006BB021-EB78-A725-A9A2-1B17CB8C5D9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E29E149-4803-0A09-FCBB-2ADE7D1238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172834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914401" y="685802"/>
            <a:ext cx="10361084" cy="532606"/>
          </a:xfrm>
          <a:ln/>
        </p:spPr>
        <p:txBody>
          <a:bodyPr vert="horz" wrap="square" lIns="90000" tIns="46800" rIns="90000" bIns="46800" numCol="1" anchor="ctr" anchorCtr="0" compatLnSpc="1">
            <a:prstTxWarp prst="textNoShape">
              <a:avLst/>
            </a:prstTxWarp>
          </a:bodyPr>
          <a:lstStyle/>
          <a:p>
            <a:r>
              <a:rPr lang="en-US" sz="2800" dirty="0"/>
              <a:t>Future Interim Venue Status</a:t>
            </a:r>
          </a:p>
        </p:txBody>
      </p:sp>
      <p:sp>
        <p:nvSpPr>
          <p:cNvPr id="9218" name="Rectangle 2"/>
          <p:cNvSpPr>
            <a:spLocks noGrp="1" noChangeArrowheads="1"/>
          </p:cNvSpPr>
          <p:nvPr>
            <p:ph idx="1"/>
          </p:nvPr>
        </p:nvSpPr>
        <p:spPr>
          <a:xfrm>
            <a:off x="914401" y="1447800"/>
            <a:ext cx="10361084" cy="4953001"/>
          </a:xfrm>
          <a:ln/>
        </p:spPr>
        <p:txBody>
          <a:bodyPr/>
          <a:lstStyle/>
          <a:p>
            <a:pPr>
              <a:buFont typeface="Wingdings" panose="05000000000000000000" pitchFamily="2" charset="2"/>
              <a:buChar char="v"/>
            </a:pPr>
            <a:r>
              <a:rPr lang="en-GB" sz="2000" dirty="0">
                <a:highlight>
                  <a:srgbClr val="00FFFF"/>
                </a:highlight>
              </a:rPr>
              <a:t>2024-01 (14-19) Hilton Panama, Panama, Panama (Rebooked from Jan 2022)</a:t>
            </a:r>
          </a:p>
          <a:p>
            <a:pPr>
              <a:buFont typeface="Wingdings" panose="05000000000000000000" pitchFamily="2" charset="2"/>
              <a:buChar char="v"/>
            </a:pPr>
            <a:r>
              <a:rPr lang="en-GB" sz="2000" dirty="0">
                <a:highlight>
                  <a:srgbClr val="00FFFF"/>
                </a:highlight>
              </a:rPr>
              <a:t>2024-05 (12-17) Marriott Warsaw, Warsaw, Poland – (Rebook from May 2022)</a:t>
            </a:r>
          </a:p>
          <a:p>
            <a:pPr>
              <a:buFont typeface="Times New Roman" pitchFamily="16" charset="0"/>
              <a:buChar char="•"/>
            </a:pPr>
            <a:r>
              <a:rPr lang="en-GB" sz="2000" dirty="0"/>
              <a:t>2024-09 (8-13) Hilton Waikoloa, Waikoloa, HI, USA</a:t>
            </a:r>
          </a:p>
          <a:p>
            <a:pPr>
              <a:buFont typeface="Wingdings" panose="05000000000000000000" pitchFamily="2" charset="2"/>
              <a:buChar char="v"/>
            </a:pPr>
            <a:r>
              <a:rPr lang="en-GB" sz="2000" dirty="0">
                <a:highlight>
                  <a:srgbClr val="00FFFF"/>
                </a:highlight>
              </a:rPr>
              <a:t>2025-01 (12-17) Kobe, Japan – TBC (Moved from May 2023)</a:t>
            </a:r>
          </a:p>
          <a:p>
            <a:pPr>
              <a:buFont typeface="Wingdings" panose="05000000000000000000" pitchFamily="2" charset="2"/>
              <a:buChar char="v"/>
            </a:pPr>
            <a:r>
              <a:rPr lang="en-GB" sz="2000" dirty="0"/>
              <a:t>2025-05 (11-16) – Hilton Prague, Prague, Czech Republic </a:t>
            </a:r>
            <a:r>
              <a:rPr lang="en-GB" sz="1400" dirty="0">
                <a:highlight>
                  <a:srgbClr val="00FF00"/>
                </a:highlight>
              </a:rPr>
              <a:t>(Contract TBC)</a:t>
            </a:r>
          </a:p>
          <a:p>
            <a:pPr>
              <a:buFont typeface="Arial" panose="020B0604020202020204" pitchFamily="34" charset="0"/>
              <a:buChar char="•"/>
            </a:pPr>
            <a:r>
              <a:rPr lang="en-GB" sz="2000" dirty="0"/>
              <a:t>2025-09 (14-19) Hilton Waikoloa, Waikoloa, HI, USA</a:t>
            </a:r>
            <a:endParaRPr lang="en-US" sz="2000" dirty="0"/>
          </a:p>
          <a:p>
            <a:pPr>
              <a:buFont typeface="Times New Roman" pitchFamily="16" charset="0"/>
              <a:buChar char="•"/>
            </a:pPr>
            <a:r>
              <a:rPr lang="en-US" sz="2000" dirty="0"/>
              <a:t>2026-01 (11-16) – </a:t>
            </a:r>
            <a:r>
              <a:rPr lang="en-US" sz="2000" dirty="0">
                <a:highlight>
                  <a:srgbClr val="FFFF00"/>
                </a:highlight>
              </a:rPr>
              <a:t>RFP - Americas</a:t>
            </a:r>
          </a:p>
          <a:p>
            <a:pPr>
              <a:buFont typeface="Wingdings" panose="05000000000000000000" pitchFamily="2" charset="2"/>
              <a:buChar char="v"/>
            </a:pPr>
            <a:r>
              <a:rPr lang="en-US" sz="2000" dirty="0"/>
              <a:t>2026-05 (10-15) –</a:t>
            </a:r>
            <a:r>
              <a:rPr lang="en-US" sz="2000" dirty="0">
                <a:highlight>
                  <a:srgbClr val="FFFF00"/>
                </a:highlight>
              </a:rPr>
              <a:t> RFP - Europe</a:t>
            </a:r>
          </a:p>
          <a:p>
            <a:pPr>
              <a:buFont typeface="Arial" panose="020B0604020202020204" pitchFamily="34" charset="0"/>
              <a:buChar char="•"/>
            </a:pPr>
            <a:r>
              <a:rPr lang="en-US" sz="2000" dirty="0"/>
              <a:t>2026-09 (13-18) </a:t>
            </a:r>
            <a:r>
              <a:rPr lang="en-GB" sz="2000" dirty="0"/>
              <a:t>Hilton Waikoloa, Waikoloa, HI, USA</a:t>
            </a:r>
            <a:endParaRPr lang="en-US" sz="2000" dirty="0"/>
          </a:p>
          <a:p>
            <a:pPr>
              <a:buFont typeface="Times New Roman" pitchFamily="16" charset="0"/>
              <a:buChar char="•"/>
            </a:pPr>
            <a:r>
              <a:rPr lang="en-US" sz="2000" dirty="0"/>
              <a:t>2027-01 (10-15) –</a:t>
            </a:r>
            <a:r>
              <a:rPr lang="en-US" sz="2000" dirty="0">
                <a:highlight>
                  <a:srgbClr val="FFFF00"/>
                </a:highlight>
              </a:rPr>
              <a:t> RFP - Americas</a:t>
            </a:r>
            <a:r>
              <a:rPr lang="en-US" sz="2000" dirty="0"/>
              <a:t>	(could swap order J-M)</a:t>
            </a:r>
          </a:p>
          <a:p>
            <a:pPr>
              <a:buFont typeface="Wingdings" panose="05000000000000000000" pitchFamily="2" charset="2"/>
              <a:buChar char="v"/>
            </a:pPr>
            <a:r>
              <a:rPr lang="en-US" sz="2000" dirty="0"/>
              <a:t>2027-05 (9-14) </a:t>
            </a:r>
            <a:r>
              <a:rPr lang="en-US" sz="2000" dirty="0">
                <a:highlight>
                  <a:srgbClr val="FFFF00"/>
                </a:highlight>
              </a:rPr>
              <a:t>– RFP - Asia  </a:t>
            </a:r>
            <a:r>
              <a:rPr lang="en-US" sz="2000" dirty="0"/>
              <a:t>(could swap order J-M)</a:t>
            </a:r>
          </a:p>
          <a:p>
            <a:pPr>
              <a:buFont typeface="Times New Roman" pitchFamily="16" charset="0"/>
              <a:buChar char="•"/>
            </a:pPr>
            <a:r>
              <a:rPr lang="en-US" sz="2000" dirty="0"/>
              <a:t>2027-09 (12-17) – Grand Hyatt Atlanta, Buckhead, GA, USA </a:t>
            </a:r>
            <a:r>
              <a:rPr lang="en-GB" sz="1400" dirty="0">
                <a:highlight>
                  <a:srgbClr val="00FF00"/>
                </a:highlight>
              </a:rPr>
              <a:t>(Contract TBC)</a:t>
            </a:r>
          </a:p>
          <a:p>
            <a:pPr lvl="2">
              <a:buFont typeface="Times New Roman" pitchFamily="16" charset="0"/>
              <a:buChar char="•"/>
            </a:pPr>
            <a:endParaRPr lang="en-US" sz="1400" dirty="0"/>
          </a:p>
          <a:p>
            <a:pPr>
              <a:buFont typeface="Times New Roman" pitchFamily="16" charset="0"/>
              <a:buChar char="•"/>
            </a:pPr>
            <a:endParaRPr lang="en-GB" sz="2000" dirty="0"/>
          </a:p>
        </p:txBody>
      </p:sp>
      <p:sp>
        <p:nvSpPr>
          <p:cNvPr id="4" name="Date Placeholder 3"/>
          <p:cNvSpPr>
            <a:spLocks noGrp="1"/>
          </p:cNvSpPr>
          <p:nvPr>
            <p:ph type="dt" idx="10"/>
          </p:nvPr>
        </p:nvSpPr>
        <p:spPr/>
        <p:txBody>
          <a:bodyPr/>
          <a:lstStyle/>
          <a:p>
            <a:r>
              <a:rPr lang="en-US"/>
              <a:t>January 2024</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6</a:t>
            </a:fld>
            <a:endParaRPr lang="en-GB" dirty="0"/>
          </a:p>
        </p:txBody>
      </p:sp>
      <p:sp>
        <p:nvSpPr>
          <p:cNvPr id="8" name="TextBox 7">
            <a:extLst>
              <a:ext uri="{FF2B5EF4-FFF2-40B4-BE49-F238E27FC236}">
                <a16:creationId xmlns:a16="http://schemas.microsoft.com/office/drawing/2014/main" id="{0A6B1E07-1378-480A-858D-3AD03452127F}"/>
              </a:ext>
            </a:extLst>
          </p:cNvPr>
          <p:cNvSpPr txBox="1"/>
          <p:nvPr/>
        </p:nvSpPr>
        <p:spPr>
          <a:xfrm>
            <a:off x="8382000" y="4419600"/>
            <a:ext cx="3505200" cy="830997"/>
          </a:xfrm>
          <a:prstGeom prst="rect">
            <a:avLst/>
          </a:prstGeom>
          <a:noFill/>
        </p:spPr>
        <p:txBody>
          <a:bodyPr wrap="square" rtlCol="0">
            <a:spAutoFit/>
          </a:bodyPr>
          <a:lstStyle/>
          <a:p>
            <a:r>
              <a:rPr lang="en-US" sz="1600" dirty="0">
                <a:solidFill>
                  <a:schemeClr val="tx1"/>
                </a:solidFill>
              </a:rPr>
              <a:t>Meeting Planner:</a:t>
            </a:r>
          </a:p>
          <a:p>
            <a:pPr marL="285750" indent="-285750">
              <a:buFont typeface="Arial" panose="020B0604020202020204" pitchFamily="34" charset="0"/>
              <a:buChar char="•"/>
            </a:pPr>
            <a:r>
              <a:rPr lang="en-US" sz="1600" dirty="0">
                <a:solidFill>
                  <a:schemeClr val="tx1"/>
                </a:solidFill>
              </a:rPr>
              <a:t>Dotted Venues: Face to Face Events</a:t>
            </a:r>
          </a:p>
          <a:p>
            <a:pPr marL="285750" indent="-285750">
              <a:buFont typeface="Wingdings" panose="05000000000000000000" pitchFamily="2" charset="2"/>
              <a:buChar char="v"/>
            </a:pPr>
            <a:r>
              <a:rPr lang="en-US" sz="1600" dirty="0">
                <a:solidFill>
                  <a:schemeClr val="tx1"/>
                </a:solidFill>
              </a:rPr>
              <a:t>Starred Venues :MTG Events</a:t>
            </a:r>
          </a:p>
        </p:txBody>
      </p:sp>
      <p:sp>
        <p:nvSpPr>
          <p:cNvPr id="2" name="TextBox 1">
            <a:extLst>
              <a:ext uri="{FF2B5EF4-FFF2-40B4-BE49-F238E27FC236}">
                <a16:creationId xmlns:a16="http://schemas.microsoft.com/office/drawing/2014/main" id="{ADC1044F-B3FF-6E81-78E0-A5941766109D}"/>
              </a:ext>
            </a:extLst>
          </p:cNvPr>
          <p:cNvSpPr txBox="1"/>
          <p:nvPr/>
        </p:nvSpPr>
        <p:spPr>
          <a:xfrm>
            <a:off x="9753600" y="709614"/>
            <a:ext cx="1828800" cy="338554"/>
          </a:xfrm>
          <a:prstGeom prst="rect">
            <a:avLst/>
          </a:prstGeom>
          <a:noFill/>
        </p:spPr>
        <p:txBody>
          <a:bodyPr wrap="square" rtlCol="0">
            <a:spAutoFit/>
          </a:bodyPr>
          <a:lstStyle/>
          <a:p>
            <a:r>
              <a:rPr lang="en-US" sz="1600" dirty="0">
                <a:solidFill>
                  <a:schemeClr val="accent1">
                    <a:lumMod val="50000"/>
                  </a:schemeClr>
                </a:solidFill>
              </a:rPr>
              <a:t>As of Nov 12, 2023</a:t>
            </a:r>
          </a:p>
        </p:txBody>
      </p:sp>
    </p:spTree>
    <p:extLst>
      <p:ext uri="{BB962C8B-B14F-4D97-AF65-F5344CB8AC3E}">
        <p14:creationId xmlns:p14="http://schemas.microsoft.com/office/powerpoint/2010/main" val="8367848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80DDE-A6D9-4DBD-93F1-8CAA6AF62C6A}"/>
              </a:ext>
            </a:extLst>
          </p:cNvPr>
          <p:cNvSpPr>
            <a:spLocks noGrp="1"/>
          </p:cNvSpPr>
          <p:nvPr>
            <p:ph type="title"/>
          </p:nvPr>
        </p:nvSpPr>
        <p:spPr/>
        <p:txBody>
          <a:bodyPr/>
          <a:lstStyle/>
          <a:p>
            <a:r>
              <a:rPr lang="en-US" dirty="0"/>
              <a:t>RFP for 802W Interims Status – as of Jan 19, 2024</a:t>
            </a:r>
          </a:p>
        </p:txBody>
      </p:sp>
      <p:sp>
        <p:nvSpPr>
          <p:cNvPr id="11" name="Rectangle 5">
            <a:extLst>
              <a:ext uri="{FF2B5EF4-FFF2-40B4-BE49-F238E27FC236}">
                <a16:creationId xmlns:a16="http://schemas.microsoft.com/office/drawing/2014/main" id="{EEA6F570-68C4-5CBB-4B40-B81D543953DD}"/>
              </a:ext>
            </a:extLst>
          </p:cNvPr>
          <p:cNvSpPr>
            <a:spLocks noGrp="1" noChangeArrowheads="1"/>
          </p:cNvSpPr>
          <p:nvPr>
            <p:ph idx="1"/>
          </p:nvPr>
        </p:nvSpPr>
        <p:spPr bwMode="auto">
          <a:xfrm>
            <a:off x="685799" y="1762492"/>
            <a:ext cx="10703985"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The IEEE 802W Interim Sessions are held nominally on the week with the 2</a:t>
            </a:r>
            <a:r>
              <a:rPr kumimoji="0" lang="en-US" altLang="en-US" sz="2000" b="0" i="0" u="none" strike="noStrike" cap="none" normalizeH="0" baseline="30000" dirty="0">
                <a:ln>
                  <a:noFill/>
                </a:ln>
                <a:solidFill>
                  <a:schemeClr val="tx1"/>
                </a:solidFill>
                <a:effectLst/>
                <a:latin typeface="Arial" panose="020B0604020202020204" pitchFamily="34" charset="0"/>
              </a:rPr>
              <a:t>nd</a:t>
            </a:r>
            <a:r>
              <a:rPr kumimoji="0" lang="en-US" altLang="en-US" sz="2000" b="0" i="0" u="none" strike="noStrike" cap="none" normalizeH="0" baseline="0" dirty="0">
                <a:ln>
                  <a:noFill/>
                </a:ln>
                <a:solidFill>
                  <a:schemeClr val="tx1"/>
                </a:solidFill>
                <a:effectLst/>
                <a:latin typeface="Arial" panose="020B0604020202020204" pitchFamily="34" charset="0"/>
              </a:rPr>
              <a:t> Sunday in Jan/May/Sept each year </a:t>
            </a:r>
          </a:p>
          <a:p>
            <a:pPr marL="400050" lvl="1" indent="0" defTabSz="914400" eaLnBrk="0" hangingPunct="0">
              <a:spcBef>
                <a:spcPct val="0"/>
              </a:spcBef>
              <a:buClrTx/>
              <a:buSzTx/>
            </a:pPr>
            <a:r>
              <a:rPr kumimoji="0" lang="en-US" altLang="en-US" b="0" i="0" u="none" strike="noStrike" cap="none" normalizeH="0" baseline="0" dirty="0">
                <a:ln>
                  <a:noFill/>
                </a:ln>
                <a:solidFill>
                  <a:schemeClr val="tx1"/>
                </a:solidFill>
                <a:effectLst/>
                <a:latin typeface="Arial" panose="020B0604020202020204" pitchFamily="34" charset="0"/>
              </a:rPr>
              <a:t>With </a:t>
            </a:r>
            <a:r>
              <a:rPr lang="en-US" altLang="en-US" dirty="0">
                <a:solidFill>
                  <a:schemeClr val="tx1"/>
                </a:solidFill>
                <a:latin typeface="Arial" panose="020B0604020202020204" pitchFamily="34" charset="0"/>
              </a:rPr>
              <a:t>o</a:t>
            </a:r>
            <a:r>
              <a:rPr kumimoji="0" lang="en-US" altLang="en-US" b="0" i="0" u="none" strike="noStrike" cap="none" normalizeH="0" baseline="0" dirty="0">
                <a:ln>
                  <a:noFill/>
                </a:ln>
                <a:solidFill>
                  <a:schemeClr val="tx1"/>
                </a:solidFill>
                <a:effectLst/>
                <a:latin typeface="Arial" panose="020B0604020202020204" pitchFamily="34" charset="0"/>
              </a:rPr>
              <a:t>ne in Asia in odd years and one in Europe in even years.</a:t>
            </a:r>
          </a:p>
          <a:p>
            <a:pPr marL="400050" lvl="1" indent="0" defTabSz="914400" eaLnBrk="0" hangingPunct="0">
              <a:spcBef>
                <a:spcPct val="0"/>
              </a:spcBef>
              <a:buClrTx/>
              <a:buSzTx/>
            </a:pPr>
            <a:r>
              <a:rPr kumimoji="0" lang="en-US" altLang="en-US" b="0" i="0" u="none" strike="noStrike" cap="none" normalizeH="0" baseline="0" dirty="0">
                <a:ln>
                  <a:noFill/>
                </a:ln>
                <a:solidFill>
                  <a:schemeClr val="tx1"/>
                </a:solidFill>
                <a:effectLst/>
                <a:latin typeface="Arial" panose="020B0604020202020204" pitchFamily="34" charset="0"/>
              </a:rPr>
              <a:t>The </a:t>
            </a:r>
            <a:r>
              <a:rPr kumimoji="0" lang="en-US" altLang="en-US" b="0" i="0" u="none" strike="noStrike" cap="none" normalizeH="0" baseline="0" dirty="0">
                <a:ln>
                  <a:noFill/>
                </a:ln>
                <a:solidFill>
                  <a:schemeClr val="tx1"/>
                </a:solidFill>
                <a:effectLst/>
                <a:latin typeface="Tahoma" panose="020B0604030504040204" pitchFamily="34" charset="0"/>
                <a:cs typeface="Tahoma" panose="020B0604030504040204" pitchFamily="34" charset="0"/>
              </a:rPr>
              <a:t>estimated </a:t>
            </a:r>
            <a:r>
              <a:rPr kumimoji="0" lang="en-US" altLang="en-US" b="0" i="0" u="none" strike="noStrike" cap="none" normalizeH="0" baseline="0" dirty="0">
                <a:ln>
                  <a:noFill/>
                </a:ln>
                <a:solidFill>
                  <a:schemeClr val="tx1"/>
                </a:solidFill>
                <a:effectLst/>
              </a:rPr>
              <a:t>room block is about 1350 – Estimate 250-275 in person.</a:t>
            </a:r>
            <a:br>
              <a:rPr kumimoji="0" lang="en-US" altLang="en-US" b="0" i="0" u="none" strike="noStrike" cap="none" normalizeH="0" baseline="0" dirty="0">
                <a:ln>
                  <a:noFill/>
                </a:ln>
                <a:solidFill>
                  <a:schemeClr val="tx1"/>
                </a:solidFill>
                <a:effectLst/>
              </a:rPr>
            </a:br>
            <a:endParaRPr kumimoji="0" lang="en-US" altLang="en-US"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Tahoma" panose="020B0604030504040204" pitchFamily="34" charset="0"/>
                <a:cs typeface="Tahoma" panose="020B0604030504040204" pitchFamily="34" charset="0"/>
              </a:rPr>
              <a:t>Specific Requirements for Meeting Space/Network/AV etc. are in Doc 802 EC-23146r0:</a:t>
            </a:r>
            <a:endParaRPr kumimoji="0" lang="en-US" altLang="en-US" sz="2000" b="0" i="0" u="none" strike="noStrike" cap="none" normalizeH="0" baseline="0" dirty="0">
              <a:ln>
                <a:noFill/>
              </a:ln>
              <a:solidFill>
                <a:schemeClr val="tx1"/>
              </a:solidFill>
              <a:effectLst/>
            </a:endParaRPr>
          </a:p>
          <a:p>
            <a:pPr marL="400050" lvl="1" indent="0" defTabSz="914400" eaLnBrk="0" hangingPunct="0">
              <a:spcBef>
                <a:spcPct val="0"/>
              </a:spcBef>
              <a:buClrTx/>
              <a:buSzTx/>
            </a:pPr>
            <a:r>
              <a:rPr kumimoji="0" lang="en-US" altLang="en-US" b="0" i="0" u="none" strike="noStrike" cap="none" normalizeH="0" baseline="0" dirty="0">
                <a:ln>
                  <a:noFill/>
                </a:ln>
                <a:solidFill>
                  <a:schemeClr val="accent2"/>
                </a:solidFill>
                <a:effectLst/>
                <a:latin typeface="Tahoma" panose="020B0604030504040204" pitchFamily="34" charset="0"/>
                <a:cs typeface="Tahoma" panose="020B0604030504040204" pitchFamily="34" charset="0"/>
                <a:hlinkClick r:id="rId2">
                  <a:extLst>
                    <a:ext uri="{A12FA001-AC4F-418D-AE19-62706E023703}">
                      <ahyp:hlinkClr xmlns:ahyp="http://schemas.microsoft.com/office/drawing/2018/hyperlinkcolor" val="tx"/>
                    </a:ext>
                  </a:extLst>
                </a:hlinkClick>
              </a:rPr>
              <a:t>https://mentor.ieee.org/802-ec/dcn/23/ec-23-0146-00-WCSG-ieee-802w-rfp-2023.xlsx</a:t>
            </a:r>
            <a:br>
              <a:rPr kumimoji="0" lang="en-US" altLang="en-US" b="0" i="0" u="none" strike="noStrike" cap="none" normalizeH="0" baseline="0" dirty="0">
                <a:ln>
                  <a:noFill/>
                </a:ln>
                <a:solidFill>
                  <a:schemeClr val="tx1"/>
                </a:solidFill>
                <a:effectLst/>
                <a:latin typeface="Tahoma" panose="020B0604030504040204" pitchFamily="34" charset="0"/>
                <a:cs typeface="Tahoma" panose="020B0604030504040204" pitchFamily="34" charset="0"/>
              </a:rPr>
            </a:b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Remaining Potential Open Dates</a:t>
            </a:r>
          </a:p>
          <a:p>
            <a:pPr marL="857250" lvl="1" indent="-457200" defTabSz="914400" eaLnBrk="0" hangingPunct="0">
              <a:spcBef>
                <a:spcPct val="0"/>
              </a:spcBef>
              <a:buClrTx/>
              <a:buSzTx/>
              <a:buAutoNum type="arabicPeriod"/>
            </a:pPr>
            <a:r>
              <a:rPr kumimoji="0" lang="en-US" altLang="en-US" b="0" i="0" u="none" strike="noStrike" cap="none" normalizeH="0" baseline="0" dirty="0">
                <a:ln>
                  <a:noFill/>
                </a:ln>
                <a:solidFill>
                  <a:schemeClr val="tx1"/>
                </a:solidFill>
                <a:effectLst/>
                <a:latin typeface="Arial" panose="020B0604020202020204" pitchFamily="34" charset="0"/>
              </a:rPr>
              <a:t>2026 Jan 11-16  -- Targeting America</a:t>
            </a:r>
            <a:endParaRPr lang="en-US" altLang="en-US" dirty="0">
              <a:solidFill>
                <a:schemeClr val="tx1"/>
              </a:solidFill>
              <a:latin typeface="Arial" panose="020B0604020202020204" pitchFamily="34" charset="0"/>
            </a:endParaRPr>
          </a:p>
          <a:p>
            <a:pPr marL="857250" lvl="1" indent="-457200" defTabSz="914400" eaLnBrk="0" hangingPunct="0">
              <a:spcBef>
                <a:spcPct val="0"/>
              </a:spcBef>
              <a:buClrTx/>
              <a:buSzTx/>
              <a:buAutoNum type="arabicPeriod"/>
            </a:pPr>
            <a:r>
              <a:rPr kumimoji="0" lang="en-US" altLang="en-US" b="0" i="0" u="none" strike="noStrike" cap="none" normalizeH="0" baseline="0" dirty="0">
                <a:ln>
                  <a:noFill/>
                </a:ln>
                <a:solidFill>
                  <a:schemeClr val="tx1"/>
                </a:solidFill>
                <a:effectLst/>
                <a:latin typeface="Arial" panose="020B0604020202020204" pitchFamily="34" charset="0"/>
              </a:rPr>
              <a:t>2026 May 10-15 -- Targeting Europe</a:t>
            </a:r>
          </a:p>
          <a:p>
            <a:pPr marL="857250" lvl="1" indent="-457200" defTabSz="914400" eaLnBrk="0" hangingPunct="0">
              <a:spcBef>
                <a:spcPct val="0"/>
              </a:spcBef>
              <a:buClrTx/>
              <a:buSzTx/>
              <a:buAutoNum type="arabicPeriod"/>
            </a:pPr>
            <a:r>
              <a:rPr kumimoji="0" lang="en-US" altLang="en-US" b="0" i="0" u="none" strike="noStrike" cap="none" normalizeH="0" baseline="0" dirty="0">
                <a:ln>
                  <a:noFill/>
                </a:ln>
                <a:solidFill>
                  <a:schemeClr val="tx1"/>
                </a:solidFill>
                <a:effectLst/>
                <a:latin typeface="Arial" panose="020B0604020202020204" pitchFamily="34" charset="0"/>
              </a:rPr>
              <a:t>2027 Jan 10-15  -- Targeting America</a:t>
            </a:r>
          </a:p>
          <a:p>
            <a:pPr marL="857250" lvl="1" indent="-457200" defTabSz="914400" eaLnBrk="0" hangingPunct="0">
              <a:spcBef>
                <a:spcPct val="0"/>
              </a:spcBef>
              <a:buClrTx/>
              <a:buSzTx/>
              <a:buAutoNum type="arabicPeriod"/>
            </a:pPr>
            <a:r>
              <a:rPr kumimoji="0" lang="en-US" altLang="en-US" b="0" i="0" u="none" strike="noStrike" cap="none" normalizeH="0" baseline="0" dirty="0">
                <a:ln>
                  <a:noFill/>
                </a:ln>
                <a:solidFill>
                  <a:schemeClr val="tx1"/>
                </a:solidFill>
                <a:effectLst/>
                <a:latin typeface="Arial" panose="020B0604020202020204" pitchFamily="34" charset="0"/>
              </a:rPr>
              <a:t>2027 May 9-14   -- Targeting Asia</a:t>
            </a:r>
          </a:p>
        </p:txBody>
      </p:sp>
      <p:sp>
        <p:nvSpPr>
          <p:cNvPr id="6" name="Date Placeholder 5">
            <a:extLst>
              <a:ext uri="{FF2B5EF4-FFF2-40B4-BE49-F238E27FC236}">
                <a16:creationId xmlns:a16="http://schemas.microsoft.com/office/drawing/2014/main" id="{88A9A746-E78C-49D6-92DA-C413A7DAC766}"/>
              </a:ext>
            </a:extLst>
          </p:cNvPr>
          <p:cNvSpPr>
            <a:spLocks noGrp="1"/>
          </p:cNvSpPr>
          <p:nvPr>
            <p:ph type="dt" idx="10"/>
          </p:nvPr>
        </p:nvSpPr>
        <p:spPr/>
        <p:txBody>
          <a:bodyPr/>
          <a:lstStyle/>
          <a:p>
            <a:r>
              <a:rPr lang="en-US"/>
              <a:t>January 2024</a:t>
            </a:r>
            <a:endParaRPr lang="en-GB" dirty="0"/>
          </a:p>
        </p:txBody>
      </p:sp>
      <p:sp>
        <p:nvSpPr>
          <p:cNvPr id="5" name="Footer Placeholder 4">
            <a:extLst>
              <a:ext uri="{FF2B5EF4-FFF2-40B4-BE49-F238E27FC236}">
                <a16:creationId xmlns:a16="http://schemas.microsoft.com/office/drawing/2014/main" id="{0E55DC69-8D22-4A34-B084-E8BE1DA5DB98}"/>
              </a:ext>
            </a:extLst>
          </p:cNvPr>
          <p:cNvSpPr>
            <a:spLocks noGrp="1"/>
          </p:cNvSpPr>
          <p:nvPr>
            <p:ph type="ftr" idx="11"/>
          </p:nvPr>
        </p:nvSpPr>
        <p:spPr/>
        <p:txBody>
          <a:bodyPr/>
          <a:lstStyle/>
          <a:p>
            <a:r>
              <a:rPr lang="en-GB" dirty="0"/>
              <a:t>Jon Rosdahl, Qualcomm</a:t>
            </a:r>
          </a:p>
        </p:txBody>
      </p:sp>
      <p:sp>
        <p:nvSpPr>
          <p:cNvPr id="4" name="Slide Number Placeholder 3">
            <a:extLst>
              <a:ext uri="{FF2B5EF4-FFF2-40B4-BE49-F238E27FC236}">
                <a16:creationId xmlns:a16="http://schemas.microsoft.com/office/drawing/2014/main" id="{F73FAA42-FC9A-489D-8629-6501BD92870F}"/>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239589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15724-434B-3998-83DA-273E95D29F57}"/>
              </a:ext>
            </a:extLst>
          </p:cNvPr>
          <p:cNvSpPr>
            <a:spLocks noGrp="1"/>
          </p:cNvSpPr>
          <p:nvPr>
            <p:ph type="title"/>
          </p:nvPr>
        </p:nvSpPr>
        <p:spPr/>
        <p:txBody>
          <a:bodyPr/>
          <a:lstStyle/>
          <a:p>
            <a:r>
              <a:rPr lang="en-US" dirty="0"/>
              <a:t>MTG Events</a:t>
            </a:r>
          </a:p>
        </p:txBody>
      </p:sp>
      <p:sp>
        <p:nvSpPr>
          <p:cNvPr id="3" name="Content Placeholder 2">
            <a:extLst>
              <a:ext uri="{FF2B5EF4-FFF2-40B4-BE49-F238E27FC236}">
                <a16:creationId xmlns:a16="http://schemas.microsoft.com/office/drawing/2014/main" id="{BCFD30E5-42C1-91D1-1567-49914C47E79E}"/>
              </a:ext>
            </a:extLst>
          </p:cNvPr>
          <p:cNvSpPr>
            <a:spLocks noGrp="1"/>
          </p:cNvSpPr>
          <p:nvPr>
            <p:ph idx="1"/>
          </p:nvPr>
        </p:nvSpPr>
        <p:spPr/>
        <p:txBody>
          <a:bodyPr/>
          <a:lstStyle/>
          <a:p>
            <a:pPr marL="0" indent="0" defTabSz="914400" eaLnBrk="0" hangingPunct="0">
              <a:spcBef>
                <a:spcPct val="0"/>
              </a:spcBef>
              <a:buClrTx/>
              <a:buSzTx/>
            </a:pPr>
            <a:r>
              <a:rPr kumimoji="0" lang="en-US" altLang="en-US" b="0" i="0" u="none" strike="noStrike" cap="none" normalizeH="0" baseline="0" dirty="0">
                <a:ln>
                  <a:noFill/>
                </a:ln>
                <a:solidFill>
                  <a:schemeClr val="tx1"/>
                </a:solidFill>
                <a:effectLst/>
                <a:latin typeface="Arial" panose="020B0604020202020204" pitchFamily="34" charset="0"/>
              </a:rPr>
              <a:t>Recent selections:</a:t>
            </a:r>
          </a:p>
          <a:p>
            <a:pPr marL="400050" lvl="1" indent="0" defTabSz="914400" eaLnBrk="0" hangingPunct="0">
              <a:spcBef>
                <a:spcPct val="0"/>
              </a:spcBef>
              <a:buClrTx/>
              <a:buSzTx/>
            </a:pPr>
            <a:r>
              <a:rPr kumimoji="0" lang="en-US" altLang="en-US" b="0" i="0" u="none" strike="noStrike" cap="none" normalizeH="0" baseline="0" dirty="0">
                <a:ln>
                  <a:noFill/>
                </a:ln>
                <a:solidFill>
                  <a:schemeClr val="tx1"/>
                </a:solidFill>
                <a:effectLst/>
                <a:latin typeface="Arial" panose="020B0604020202020204" pitchFamily="34" charset="0"/>
              </a:rPr>
              <a:t>2025-05 (11-16) – Hilton Prague, Prague, Czech Republic – </a:t>
            </a:r>
            <a:r>
              <a:rPr lang="en-US" altLang="en-US" dirty="0">
                <a:solidFill>
                  <a:schemeClr val="tx1"/>
                </a:solidFill>
                <a:latin typeface="Arial" panose="020B0604020202020204" pitchFamily="34" charset="0"/>
              </a:rPr>
              <a:t>selected Dec 2023</a:t>
            </a:r>
          </a:p>
          <a:p>
            <a:pPr marL="400050" lvl="1" indent="0" defTabSz="914400" eaLnBrk="0" hangingPunct="0">
              <a:spcBef>
                <a:spcPct val="0"/>
              </a:spcBef>
              <a:buClrTx/>
              <a:buSzTx/>
            </a:pPr>
            <a:endParaRPr lang="en-US" altLang="en-US" dirty="0">
              <a:solidFill>
                <a:schemeClr val="tx1"/>
              </a:solidFill>
              <a:latin typeface="Arial" panose="020B0604020202020204" pitchFamily="34" charset="0"/>
            </a:endParaRPr>
          </a:p>
          <a:p>
            <a:pPr marL="0" indent="0" defTabSz="914400" eaLnBrk="0" hangingPunct="0">
              <a:spcBef>
                <a:spcPct val="0"/>
              </a:spcBef>
              <a:buClrTx/>
              <a:buSzTx/>
            </a:pPr>
            <a:r>
              <a:rPr kumimoji="0" lang="en-US" altLang="en-US" b="0" i="0" u="none" strike="noStrike" cap="none" normalizeH="0" baseline="0" dirty="0">
                <a:ln>
                  <a:noFill/>
                </a:ln>
                <a:solidFill>
                  <a:schemeClr val="tx1"/>
                </a:solidFill>
                <a:effectLst/>
                <a:latin typeface="Arial" panose="020B0604020202020204" pitchFamily="34" charset="0"/>
              </a:rPr>
              <a:t>Remaining Potential Open Dates:</a:t>
            </a:r>
          </a:p>
          <a:p>
            <a:pPr marL="857250" lvl="1" indent="-457200" defTabSz="914400" eaLnBrk="0" hangingPunct="0">
              <a:spcBef>
                <a:spcPct val="0"/>
              </a:spcBef>
              <a:buClrTx/>
              <a:buSzTx/>
              <a:buAutoNum type="arabicPeriod"/>
            </a:pPr>
            <a:r>
              <a:rPr kumimoji="0" lang="en-US" altLang="en-US" b="0" i="0" u="none" strike="noStrike" cap="none" normalizeH="0" baseline="0" dirty="0">
                <a:ln>
                  <a:noFill/>
                </a:ln>
                <a:solidFill>
                  <a:schemeClr val="tx1"/>
                </a:solidFill>
                <a:effectLst/>
                <a:latin typeface="Arial" panose="020B0604020202020204" pitchFamily="34" charset="0"/>
              </a:rPr>
              <a:t>2026 May 10-15 -- Targeting Europe</a:t>
            </a:r>
          </a:p>
          <a:p>
            <a:pPr marL="857250" lvl="1" indent="-457200" defTabSz="914400" eaLnBrk="0" hangingPunct="0">
              <a:spcBef>
                <a:spcPct val="0"/>
              </a:spcBef>
              <a:buClrTx/>
              <a:buSzTx/>
              <a:buAutoNum type="arabicPeriod"/>
            </a:pPr>
            <a:r>
              <a:rPr kumimoji="0" lang="en-US" altLang="en-US" b="0" i="0" u="none" strike="noStrike" cap="none" normalizeH="0" baseline="0" dirty="0">
                <a:ln>
                  <a:noFill/>
                </a:ln>
                <a:solidFill>
                  <a:schemeClr val="tx1"/>
                </a:solidFill>
                <a:effectLst/>
                <a:latin typeface="Arial" panose="020B0604020202020204" pitchFamily="34" charset="0"/>
              </a:rPr>
              <a:t>2027 May 9-14   -- Targeting Asia</a:t>
            </a:r>
          </a:p>
          <a:p>
            <a:endParaRPr lang="en-US" dirty="0"/>
          </a:p>
        </p:txBody>
      </p:sp>
      <p:sp>
        <p:nvSpPr>
          <p:cNvPr id="4" name="Date Placeholder 3">
            <a:extLst>
              <a:ext uri="{FF2B5EF4-FFF2-40B4-BE49-F238E27FC236}">
                <a16:creationId xmlns:a16="http://schemas.microsoft.com/office/drawing/2014/main" id="{E4D4E189-CD80-7907-3DED-3EADA07EC42D}"/>
              </a:ext>
            </a:extLst>
          </p:cNvPr>
          <p:cNvSpPr>
            <a:spLocks noGrp="1"/>
          </p:cNvSpPr>
          <p:nvPr>
            <p:ph type="dt" idx="10"/>
          </p:nvPr>
        </p:nvSpPr>
        <p:spPr/>
        <p:txBody>
          <a:bodyPr/>
          <a:lstStyle/>
          <a:p>
            <a:r>
              <a:rPr lang="en-US"/>
              <a:t>January 2024</a:t>
            </a:r>
            <a:endParaRPr lang="en-GB" dirty="0"/>
          </a:p>
        </p:txBody>
      </p:sp>
      <p:sp>
        <p:nvSpPr>
          <p:cNvPr id="5" name="Footer Placeholder 4">
            <a:extLst>
              <a:ext uri="{FF2B5EF4-FFF2-40B4-BE49-F238E27FC236}">
                <a16:creationId xmlns:a16="http://schemas.microsoft.com/office/drawing/2014/main" id="{B688B909-EF29-838A-4DC4-0109EDDE094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3E7774A-E5B1-766F-948E-046B139C8AF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514967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929218" y="2896393"/>
            <a:ext cx="10361084" cy="1370807"/>
          </a:xfrm>
        </p:spPr>
        <p:txBody>
          <a:bodyPr spcFirstLastPara="1" vert="horz" wrap="square" lIns="121900" tIns="121900" rIns="121900" bIns="121900" numCol="1" anchor="ctr" anchorCtr="0" compatLnSpc="1">
            <a:prstTxWarp prst="textNoShape">
              <a:avLst/>
            </a:prstTxWarp>
            <a:noAutofit/>
          </a:bodyPr>
          <a:lstStyle/>
          <a:p>
            <a:pPr>
              <a:lnSpc>
                <a:spcPct val="90000"/>
              </a:lnSpc>
              <a:spcBef>
                <a:spcPts val="0"/>
              </a:spcBef>
              <a:spcAft>
                <a:spcPts val="0"/>
              </a:spcAft>
            </a:pPr>
            <a:r>
              <a:rPr lang="en-US" dirty="0"/>
              <a:t>IEEE 802 INTERIM MEETINGS</a:t>
            </a:r>
          </a:p>
          <a:p>
            <a:pPr>
              <a:lnSpc>
                <a:spcPct val="90000"/>
              </a:lnSpc>
              <a:spcBef>
                <a:spcPts val="0"/>
              </a:spcBef>
              <a:spcAft>
                <a:spcPts val="0"/>
              </a:spcAft>
            </a:pPr>
            <a:br>
              <a:rPr lang="en-US" dirty="0"/>
            </a:br>
            <a:r>
              <a:rPr lang="en-US" dirty="0"/>
              <a:t>Mtg Events RFP SUMMARY</a:t>
            </a:r>
          </a:p>
        </p:txBody>
      </p:sp>
      <p:sp>
        <p:nvSpPr>
          <p:cNvPr id="61" name="Date Placeholder 2">
            <a:extLst>
              <a:ext uri="{FF2B5EF4-FFF2-40B4-BE49-F238E27FC236}">
                <a16:creationId xmlns:a16="http://schemas.microsoft.com/office/drawing/2014/main" id="{999EB8B3-0E5A-8ECC-914C-EFDDB41B66AC}"/>
              </a:ext>
            </a:extLst>
          </p:cNvPr>
          <p:cNvSpPr>
            <a:spLocks noGrp="1"/>
          </p:cNvSpPr>
          <p:nvPr>
            <p:ph type="dt" idx="10"/>
          </p:nvPr>
        </p:nvSpPr>
        <p:spPr/>
        <p:txBody>
          <a:bodyPr/>
          <a:lstStyle/>
          <a:p>
            <a:pPr>
              <a:spcAft>
                <a:spcPts val="600"/>
              </a:spcAft>
            </a:pPr>
            <a:r>
              <a:rPr lang="en-US"/>
              <a:t>January 2024</a:t>
            </a:r>
            <a:endParaRPr lang="en-GB"/>
          </a:p>
        </p:txBody>
      </p:sp>
      <p:sp>
        <p:nvSpPr>
          <p:cNvPr id="63" name="Footer Placeholder 3">
            <a:extLst>
              <a:ext uri="{FF2B5EF4-FFF2-40B4-BE49-F238E27FC236}">
                <a16:creationId xmlns:a16="http://schemas.microsoft.com/office/drawing/2014/main" id="{381146A8-05E6-C4E6-B56A-D2F6371BBEC0}"/>
              </a:ext>
            </a:extLst>
          </p:cNvPr>
          <p:cNvSpPr>
            <a:spLocks noGrp="1"/>
          </p:cNvSpPr>
          <p:nvPr>
            <p:ph type="ftr" idx="11"/>
          </p:nvPr>
        </p:nvSpPr>
        <p:spPr/>
        <p:txBody>
          <a:bodyPr/>
          <a:lstStyle/>
          <a:p>
            <a:pPr>
              <a:spcAft>
                <a:spcPts val="600"/>
              </a:spcAft>
            </a:pPr>
            <a:r>
              <a:rPr lang="en-GB"/>
              <a:t>Jon Rosdahl, Qualcomm</a:t>
            </a:r>
          </a:p>
        </p:txBody>
      </p:sp>
      <p:sp>
        <p:nvSpPr>
          <p:cNvPr id="65" name="Slide Number Placeholder 4">
            <a:extLst>
              <a:ext uri="{FF2B5EF4-FFF2-40B4-BE49-F238E27FC236}">
                <a16:creationId xmlns:a16="http://schemas.microsoft.com/office/drawing/2014/main" id="{31F85882-8436-B9F3-0A82-B2944851D68F}"/>
              </a:ext>
            </a:extLst>
          </p:cNvPr>
          <p:cNvSpPr>
            <a:spLocks noGrp="1"/>
          </p:cNvSpPr>
          <p:nvPr>
            <p:ph type="sldNum" idx="12"/>
          </p:nvPr>
        </p:nvSpPr>
        <p:spPr/>
        <p:txBody>
          <a:bodyPr/>
          <a:lstStyle/>
          <a:p>
            <a:pPr>
              <a:spcAft>
                <a:spcPts val="600"/>
              </a:spcAft>
            </a:pPr>
            <a:r>
              <a:rPr lang="en-GB"/>
              <a:t>Slide </a:t>
            </a:r>
            <a:fld id="{06B781AF-4CCF-49B0-A572-DE54FBE5D942}" type="slidenum">
              <a:rPr lang="en-GB" smtClean="0"/>
              <a:pPr>
                <a:spcAft>
                  <a:spcPts val="600"/>
                </a:spcAft>
              </a:pPr>
              <a:t>9</a:t>
            </a:fld>
            <a:endParaRPr lang="en-GB"/>
          </a:p>
        </p:txBody>
      </p:sp>
      <p:sp>
        <p:nvSpPr>
          <p:cNvPr id="56" name="Google Shape;56;p13"/>
          <p:cNvSpPr txBox="1"/>
          <p:nvPr/>
        </p:nvSpPr>
        <p:spPr>
          <a:xfrm>
            <a:off x="274367" y="6136100"/>
            <a:ext cx="7608800" cy="512857"/>
          </a:xfrm>
          <a:prstGeom prst="rect">
            <a:avLst/>
          </a:prstGeom>
          <a:noFill/>
          <a:ln>
            <a:noFill/>
          </a:ln>
        </p:spPr>
        <p:txBody>
          <a:bodyPr spcFirstLastPara="1" wrap="square" lIns="121900" tIns="121900" rIns="121900" bIns="121900" anchor="t" anchorCtr="0">
            <a:spAutoFit/>
          </a:bodyPr>
          <a:lstStyle/>
          <a:p>
            <a:pPr>
              <a:spcBef>
                <a:spcPts val="0"/>
              </a:spcBef>
              <a:spcAft>
                <a:spcPts val="0"/>
              </a:spcAft>
            </a:pPr>
            <a:endParaRPr sz="1733">
              <a:solidFill>
                <a:schemeClr val="dk1"/>
              </a:solidFill>
            </a:endParaRPr>
          </a:p>
        </p:txBody>
      </p:sp>
    </p:spTree>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C4AC373-BE23-4904-9DE2-44E67FE1D9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1013A26-D71D-41CE-82F4-78BAE0CFF346}">
  <ds:schemaRefs>
    <ds:schemaRef ds:uri="http://schemas.microsoft.com/sharepoint/v3/contenttype/forms"/>
  </ds:schemaRefs>
</ds:datastoreItem>
</file>

<file path=customXml/itemProps3.xml><?xml version="1.0" encoding="utf-8"?>
<ds:datastoreItem xmlns:ds="http://schemas.openxmlformats.org/officeDocument/2006/customXml" ds:itemID="{C2989ECB-1F4C-41CF-B54E-6E4D89801667}">
  <ds:schemaRefs>
    <ds:schemaRef ds:uri="http://schemas.microsoft.com/office/2006/metadata/properties"/>
    <ds:schemaRef ds:uri="ba37140e-f4c5-4a6c-a9b4-20a691ce6c8a"/>
    <ds:schemaRef ds:uri="http://purl.org/dc/dcmitype/"/>
    <ds:schemaRef ds:uri="cc9c437c-ae0c-4066-8d90-a0f7de786127"/>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purl.org/dc/elements/1.1/"/>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109937</TotalTime>
  <Words>4735</Words>
  <Application>Microsoft Office PowerPoint</Application>
  <PresentationFormat>Widescreen</PresentationFormat>
  <Paragraphs>846</Paragraphs>
  <Slides>46</Slides>
  <Notes>35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3" baseType="lpstr">
      <vt:lpstr>Arial</vt:lpstr>
      <vt:lpstr>Tahoma</vt:lpstr>
      <vt:lpstr>Tahoma</vt:lpstr>
      <vt:lpstr>Times New Roman</vt:lpstr>
      <vt:lpstr>Wingdings</vt:lpstr>
      <vt:lpstr>802-11 Theme</vt:lpstr>
      <vt:lpstr>Document</vt:lpstr>
      <vt:lpstr>IEEE 802WCSC Meeting Venue Manager Report 2024</vt:lpstr>
      <vt:lpstr>Abstract</vt:lpstr>
      <vt:lpstr>Recap of 802 EC Decisions from 2023 November Plenary</vt:lpstr>
      <vt:lpstr>Future 802 Plenary Venue Contract Status</vt:lpstr>
      <vt:lpstr>Recap of 802W Decisions from November Plenary</vt:lpstr>
      <vt:lpstr>Future Interim Venue Status</vt:lpstr>
      <vt:lpstr>RFP for 802W Interims Status – as of Jan 19, 2024</vt:lpstr>
      <vt:lpstr>MTG Events</vt:lpstr>
      <vt:lpstr>IEEE 802 INTERIM MEETINGS  Mtg Events RFP SUMMARY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Face to Face Events</vt:lpstr>
      <vt:lpstr>F2F IEEE802 WIRELESS Proposals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Some Other Locations being considered</vt:lpstr>
      <vt:lpstr>Future Interim Meeting Fees –2024</vt:lpstr>
      <vt:lpstr>References</vt:lpstr>
      <vt:lpstr>1. Motion to approve Location for May 2025 –  Hilton Prague, Prague, Czech Republic 2023-12-13</vt:lpstr>
      <vt:lpstr>2. Motion to approve Location for 2027 September –  Grand Hyatt Atlanta, Buckhead, GA 2023-12-13</vt:lpstr>
      <vt:lpstr>1. Motion to approve 2024 802W Interim Registration Fees  2023-09-10</vt:lpstr>
      <vt:lpstr>2. Motion to approve Site Visit for Kobe, Japan  2023-09-10</vt:lpstr>
      <vt:lpstr>3. Motion to approve Site Visit for Warsaw, Poland  2023-09-10</vt:lpstr>
      <vt:lpstr>Email Ballot: Motion to approve Site Visit for Panama  2023-08-08</vt:lpstr>
      <vt:lpstr>1. Motion to set Interim Session Type for 2024 2023-07-09</vt:lpstr>
      <vt:lpstr>1. Motion to approve Location for Jan 2025 – Kobe, Japan 2023-05-14</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802WCSC Meeting Venue Manager Report 2024</dc:title>
  <dc:subject>Future Venue Status Report</dc:subject>
  <dc:creator>Jon Rosdahl</dc:creator>
  <cp:keywords>Report</cp:keywords>
  <dc:description>Jon Rosdahl (Qualcomm)</dc:description>
  <cp:lastModifiedBy>Jon Rosdahl</cp:lastModifiedBy>
  <cp:revision>44</cp:revision>
  <cp:lastPrinted>1601-01-01T00:00:00Z</cp:lastPrinted>
  <dcterms:created xsi:type="dcterms:W3CDTF">2021-02-03T19:21:29Z</dcterms:created>
  <dcterms:modified xsi:type="dcterms:W3CDTF">2024-01-19T13:39:27Z</dcterms:modified>
  <cp:category>January 2024</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