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133" r:id="rId5"/>
    <p:sldId id="644" r:id="rId6"/>
    <p:sldId id="646" r:id="rId7"/>
    <p:sldId id="583" r:id="rId8"/>
    <p:sldId id="2129" r:id="rId9"/>
    <p:sldId id="632" r:id="rId10"/>
    <p:sldId id="633" r:id="rId11"/>
    <p:sldId id="621" r:id="rId12"/>
    <p:sldId id="622" r:id="rId13"/>
    <p:sldId id="631" r:id="rId14"/>
    <p:sldId id="634" r:id="rId15"/>
    <p:sldId id="635" r:id="rId16"/>
    <p:sldId id="667" r:id="rId17"/>
    <p:sldId id="663" r:id="rId18"/>
    <p:sldId id="664" r:id="rId19"/>
    <p:sldId id="665" r:id="rId20"/>
    <p:sldId id="668" r:id="rId21"/>
    <p:sldId id="669" r:id="rId22"/>
    <p:sldId id="676" r:id="rId23"/>
    <p:sldId id="675" r:id="rId24"/>
    <p:sldId id="2130" r:id="rId25"/>
    <p:sldId id="637" r:id="rId26"/>
    <p:sldId id="638" r:id="rId27"/>
    <p:sldId id="639" r:id="rId28"/>
    <p:sldId id="2132" r:id="rId29"/>
    <p:sldId id="642" r:id="rId30"/>
    <p:sldId id="550" r:id="rId31"/>
    <p:sldId id="2086" r:id="rId32"/>
    <p:sldId id="509" r:id="rId33"/>
    <p:sldId id="445" r:id="rId34"/>
    <p:sldId id="514" r:id="rId35"/>
    <p:sldId id="274" r:id="rId36"/>
    <p:sldId id="640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CV9DpzYD7bZ2/EsGD0Ad9aT/u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265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387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07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729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673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185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265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38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39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568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6" name="Google Shape;2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81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698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61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42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882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46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/>
          <p:nvPr/>
        </p:nvSpPr>
        <p:spPr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0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0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0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1" name="Google Shape;31;p40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0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33;p40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34;p40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0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ec-23-00209-02-00EC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54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1"/>
          </p:nvPr>
        </p:nvSpPr>
        <p:spPr>
          <a:xfrm rot="5400000">
            <a:off x="2102644" y="-510381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>
            <a:spLocks noGrp="1"/>
          </p:cNvSpPr>
          <p:nvPr>
            <p:ph type="title"/>
          </p:nvPr>
        </p:nvSpPr>
        <p:spPr>
          <a:xfrm rot="5400000">
            <a:off x="4901407" y="2082007"/>
            <a:ext cx="546258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body" idx="1"/>
          </p:nvPr>
        </p:nvSpPr>
        <p:spPr>
          <a:xfrm rot="5400000">
            <a:off x="607219" y="48419"/>
            <a:ext cx="5462587" cy="617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0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B1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9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9"/>
          <p:cNvCxnSpPr/>
          <p:nvPr/>
        </p:nvCxnSpPr>
        <p:spPr>
          <a:xfrm>
            <a:off x="395288" y="1268413"/>
            <a:ext cx="8353425" cy="0"/>
          </a:xfrm>
          <a:prstGeom prst="straightConnector1">
            <a:avLst/>
          </a:prstGeom>
          <a:noFill/>
          <a:ln w="9525" cap="flat" cmpd="sng">
            <a:solidFill>
              <a:srgbClr val="2FA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9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9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ec-23-00209-02-00EC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9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39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9" name="Google Shape;19;p39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9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Google Shape;21;p39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" name="Google Shape;22;p39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1/files/private/dj-drafts/d1/802-1Qdj-d1-3-dis-v0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0/ec-20-0202-00-ACSD-p802-1asd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1/files/private/asdn-drafts/d1/802-1ASdn-d1-2-dis-v0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eee802.org/1/files/private/asdn-drafts/d1/802-1ASdn-d1-0-dis.pdf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0/ec-20-0093-01-ACSD-p802-1asdm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1/files/private/asdm-drafts/d1/802-1ASdm-d1-3-dis-v01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eee802.org/1/files/private/asdm-drafts/d1/802-1ASdm-d1-1-dis-v01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3/ec-23-0075-00-ACSD-p802-1qdx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1/files/private/dx-drafts/d1/802-1Qdx-d1-0-dis-v0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097-00-ACSD-p802-1asdr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www.ieee802.org/1/files/private/dr-drafts/d1/802-1ASdr-d1-2-sa-recirc1-dis-V00.pdf__;!!JhrIYaSK6lFZ!phiBeH5MRVvC7XY7J_TY9HeqhS_F08SPLy6XSwtem0OXb6uHUOzOQSMxwWtUkzVIH94gEOfH31Kmah1gF41P2YIZ6Q$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r-drafts/d1/802-1ASdr-d1-2-sa-recirc1-dis-V00.pdf" TargetMode="External"/><Relationship Id="rId2" Type="http://schemas.openxmlformats.org/officeDocument/2006/relationships/hyperlink" Target="https://www.ieee802.org/1/files/private/dr-drafts/d1/802-1ASdr-d1-2-dis-v00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www.ieee802.org/1/files/public/docs2023/liaison-randall-SC6CommentResponseAEdk-1123.pdf__;!!JhrIYaSK6lFZ!phiBeH5MRVvC7XY7J_TY9HeqhS_F08SPLy6XSwtem0OXb6uHUOzOQSMxwWtUkzVIH94gEOfH31Kmah1gF42i0CJgmg$" TargetMode="External"/><Relationship Id="rId2" Type="http://schemas.openxmlformats.org/officeDocument/2006/relationships/hyperlink" Target="https://www.ieee802.org/1/files/public/docs2023/liaison-randall-SC6CommentResponseQcz-1123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IETF-DetNet-status-update-1123-v01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ea-PAR-1123-v0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/files/public/docs2023/ea-CSD-1123-v0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cb-cor1-PAR-1123-v0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dz-CSD-1123-v01.pdf" TargetMode="External"/><Relationship Id="rId2" Type="http://schemas.openxmlformats.org/officeDocument/2006/relationships/hyperlink" Target="https://www.ieee802.org/1/files/public/docs2023/dz-PAR-1123-v0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9/ec-19-0139-00-ACSD-p802-1qdj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802.1 consent agenda items for LMSC Closing Plenary</a:t>
            </a:r>
            <a:endParaRPr/>
          </a:p>
        </p:txBody>
      </p:sp>
      <p:sp>
        <p:nvSpPr>
          <p:cNvPr id="132" name="Google Shape;13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November 2023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/>
              <a:t> </a:t>
            </a:r>
            <a:r>
              <a:rPr lang="en-US" sz="1400"/>
              <a:t>(V5 </a:t>
            </a:r>
            <a:r>
              <a:rPr lang="en-US" sz="1400" dirty="0"/>
              <a:t>– 802.1 version #)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P802.1Qdj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5105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 ballot closed: 15 October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WG ballot requirements 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Must Be Satisfied (MBS)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https://ieee802.org/1/files/private/dj-drafts/d1/802-1Qdj-d1-3-dis-v01.pdf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3871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results: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CE35EB-E9E8-B7A4-2510-BBA90C7A9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957" y="1790307"/>
            <a:ext cx="3840480" cy="47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sending P802.1ASdn D2.0 to </a:t>
            </a:r>
            <a:r>
              <a:rPr lang="en-GB" sz="2400" dirty="0"/>
              <a:t>Standards Association ballot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CSD for P802.1ASdn in </a:t>
            </a:r>
            <a:r>
              <a:rPr lang="en-US" sz="2400" dirty="0">
                <a:hlinkClick r:id="rId3"/>
              </a:rPr>
              <a:t>https://mentor.ieee.org/802-ec/dcn/20/ec-20-0202-00-ACSD-p802-1asdn.pdf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P802.ASdn D1.2 had 98% approval at the end of the last WG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r>
              <a:rPr lang="en-US" sz="2400" dirty="0"/>
              <a:t>,</a:t>
            </a:r>
            <a:r>
              <a:rPr lang="en-GB" sz="2400" dirty="0"/>
              <a:t>	Second: Ludwig Winkel</a:t>
            </a:r>
            <a:endParaRPr lang="en-US" sz="2400" dirty="0"/>
          </a:p>
          <a:p>
            <a:pPr lvl="1" fontAlgn="t"/>
            <a:r>
              <a:rPr lang="en-US" sz="2000" dirty="0"/>
              <a:t>Sending draft (y/n/a):  34 – 0 – 2 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34 – 0 – 1 </a:t>
            </a:r>
            <a:endParaRPr lang="en-GB" sz="2000" dirty="0"/>
          </a:p>
          <a:p>
            <a:r>
              <a:rPr lang="en-GB" sz="2400" dirty="0"/>
              <a:t>In EC, mover: Glenn Parsons, 	Second: Roger Marks 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68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495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 ballot closed: 28 October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WG ballot requirements 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Must Be Satisfied (MBS)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https://ieee802.org/1/files/private/asdn-drafts/d1/802-1ASdn-d1-2-dis-v01.pdf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871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results: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7FC4E-7859-4E3C-5A8B-334927230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37" y="1766431"/>
            <a:ext cx="4043363" cy="26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4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9119-B7C2-2568-F916-2EB9AAC5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F96F-5094-4989-913C-639603C7F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341438"/>
            <a:ext cx="4038600" cy="4525962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disapprove vote associated with 1 MBS comment is maintained from the initial WG ballot on D1.0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https://ieee802.org/1/files/private/asdn-drafts/d1/802-1ASdn-d1-0-dis.pdf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4D156-39B1-0DC0-62EA-2E66E068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10" y="1295400"/>
            <a:ext cx="5049190" cy="52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8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 approve sending P802.1ASdm D2.0 to </a:t>
            </a:r>
            <a:r>
              <a:rPr lang="en-GB" sz="2400" dirty="0"/>
              <a:t>Standards Association ballot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CSD for P802.1ASdm in </a:t>
            </a:r>
            <a:r>
              <a:rPr lang="en-US" sz="2400" dirty="0">
                <a:hlinkClick r:id="rId3"/>
              </a:rPr>
              <a:t>https://mentor.ieee.org/802-ec/dcn/20/ec-20-0093-01-ACSD-p802-1asdm.pdf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P802.ASdm D1.3 had 94% approval at the end of the last WG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Geoffrey Garner</a:t>
            </a:r>
            <a:r>
              <a:rPr lang="en-US" sz="2400" dirty="0"/>
              <a:t>, </a:t>
            </a:r>
            <a:r>
              <a:rPr lang="en-GB" sz="2400" dirty="0"/>
              <a:t>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35 – 3 – 3 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36 – 2 – 3 </a:t>
            </a:r>
            <a:endParaRPr lang="en-GB" sz="2000" dirty="0"/>
          </a:p>
          <a:p>
            <a:r>
              <a:rPr lang="en-GB" sz="2400" dirty="0"/>
              <a:t>In EC, mover: Glenn Parsons, 	Second: Roger Marks 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4951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P802.1ASdm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5638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 ballot closed: 27 October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WG ballot requirements 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 outstanding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 outstanding Must Be Satisfied (MBS)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https://ieee802.org/1/files/private/asdm-drafts/d1/802-1ASdm-d1-3-dis-v01.pdf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Recirculation ballot will be conducted during November/December with comment resolution in TSN TG meetings. A possible final recirculation in January/February if required with comment resolution in TSN TG meetings.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871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results: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84322-AAFF-9698-5881-3BF014FE2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039" y="1794173"/>
            <a:ext cx="3587591" cy="249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3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5B33-32EF-8E2D-0CB5-571D5297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512175" cy="4525962"/>
          </a:xfrm>
        </p:spPr>
        <p:txBody>
          <a:bodyPr/>
          <a:lstStyle/>
          <a:p>
            <a:r>
              <a:rPr lang="en-US" sz="3200" dirty="0"/>
              <a:t>Voters maintaining Disapprove vote</a:t>
            </a:r>
          </a:p>
          <a:p>
            <a:pPr lvl="1"/>
            <a:r>
              <a:rPr lang="en-US" dirty="0"/>
              <a:t>Christian Boiger</a:t>
            </a:r>
          </a:p>
          <a:p>
            <a:pPr lvl="1"/>
            <a:r>
              <a:rPr lang="en-US" dirty="0"/>
              <a:t>Johannes Specht</a:t>
            </a:r>
          </a:p>
          <a:p>
            <a:pPr lvl="2"/>
            <a:r>
              <a:rPr lang="en-US" dirty="0"/>
              <a:t>Wants to see the subsequent drafts</a:t>
            </a:r>
          </a:p>
          <a:p>
            <a:pPr lvl="1"/>
            <a:r>
              <a:rPr lang="en-US" dirty="0"/>
              <a:t>Max Turner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8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5B33-32EF-8E2D-0CB5-571D5297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512175" cy="4525962"/>
          </a:xfrm>
        </p:spPr>
        <p:txBody>
          <a:bodyPr/>
          <a:lstStyle/>
          <a:p>
            <a:r>
              <a:rPr lang="en-US" sz="2800" dirty="0"/>
              <a:t>Outstanding MBS comments associated with Disapprove vote from D1.1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802-1ASdm-d1-1-dis-v01.pdf</a:t>
            </a:r>
            <a:r>
              <a:rPr lang="en-US" sz="2000" dirty="0"/>
              <a:t>)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5265C-8C1D-8F32-879E-07D5651E0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2362200"/>
            <a:ext cx="7558088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 approve sending P802.1Qdx D2.0 to </a:t>
            </a:r>
            <a:r>
              <a:rPr lang="en-GB" sz="2400" dirty="0"/>
              <a:t>Standards Association ballot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CSD for P802.1Qdx in </a:t>
            </a:r>
            <a:r>
              <a:rPr lang="en-US" sz="2400" dirty="0">
                <a:hlinkClick r:id="rId3"/>
              </a:rPr>
              <a:t>https://mentor.ieee.org/802-ec/dcn/23/ec-23-0075-00-ACSD-p802-1qdx.pdf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P802.Qdx D1.0 had 81% approval at the end of the last WG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r>
              <a:rPr lang="en-US" sz="2400" dirty="0"/>
              <a:t>, </a:t>
            </a:r>
            <a:r>
              <a:rPr lang="en-GB" sz="2400" dirty="0"/>
              <a:t>Second: </a:t>
            </a:r>
            <a:r>
              <a:rPr lang="en-CA" sz="2400" dirty="0"/>
              <a:t>Jordon Woods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30 – 2 – 8 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30 – 1 – 9 </a:t>
            </a:r>
            <a:endParaRPr lang="en-GB" sz="2000" dirty="0"/>
          </a:p>
          <a:p>
            <a:r>
              <a:rPr lang="en-GB" sz="2400" dirty="0"/>
              <a:t>In EC, mover: Glenn Parsons, 	Second: Roger Marks 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428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P802.1Qdx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5638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 ballot closed: 13 November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WG ballot requirements 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12 outstanding Must Be Satisfied (MBS)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https://ieee802.org/1/files/private/dx-drafts/d1/802-1Qdx-d1-0-dis-v01.pdf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Recirculation ballot will be conducted during November/December with comment resolution in TSN TG meetings. A possible final recirculation in January/February if required with comment resolution in TSN TG meetings.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871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results: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4C663-3593-0080-1A5F-7DE8ED028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474" y="1846421"/>
            <a:ext cx="3448526" cy="44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1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533401" y="1301928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400"/>
            </a:pPr>
            <a:r>
              <a:rPr lang="en-US" sz="2000" dirty="0"/>
              <a:t>PARs to NesCom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5.031 – P802.1ACea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5.032 – P802.1CB-2017/Cor1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5.033 – P802.1AXdz</a:t>
            </a:r>
          </a:p>
          <a:p>
            <a:pPr marL="342900" lvl="0">
              <a:spcBef>
                <a:spcPts val="0"/>
              </a:spcBef>
              <a:buSzPts val="2400"/>
            </a:pPr>
            <a:r>
              <a:rPr lang="en-US" sz="2000" dirty="0"/>
              <a:t>Drafts to SA Ballot</a:t>
            </a:r>
            <a:endParaRPr lang="en-US" sz="2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5.034 – P802.1Qdj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5.035 – P802.1ASdn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5.036 – P802.1ASdm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5.037 – P802.1Qdx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en-US" sz="2000" dirty="0"/>
              <a:t>Drafts to </a:t>
            </a:r>
            <a:r>
              <a:rPr lang="en-US" sz="2000" dirty="0" err="1"/>
              <a:t>RevCom</a:t>
            </a:r>
            <a:endParaRPr lang="en-US"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5.038 – P802.1ASdr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5.039 – P802.1CS-2020/Cor1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endParaRPr lang="en-CA"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P802.1Qdx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5B33-32EF-8E2D-0CB5-571D5297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512175" cy="4525962"/>
          </a:xfrm>
        </p:spPr>
        <p:txBody>
          <a:bodyPr/>
          <a:lstStyle/>
          <a:p>
            <a:r>
              <a:rPr lang="en-US" sz="3200" dirty="0"/>
              <a:t>Voters maintaining Disapprove vote</a:t>
            </a:r>
          </a:p>
          <a:p>
            <a:pPr lvl="1"/>
            <a:r>
              <a:rPr lang="en-US" dirty="0"/>
              <a:t>Christian Boiger</a:t>
            </a:r>
          </a:p>
          <a:p>
            <a:pPr lvl="1"/>
            <a:r>
              <a:rPr lang="en-US" dirty="0"/>
              <a:t>Paul Bottorff</a:t>
            </a:r>
          </a:p>
          <a:p>
            <a:pPr lvl="1"/>
            <a:r>
              <a:rPr lang="en-US" dirty="0"/>
              <a:t>Marina Gutierrez</a:t>
            </a:r>
          </a:p>
          <a:p>
            <a:pPr lvl="1"/>
            <a:r>
              <a:rPr lang="en-US" dirty="0"/>
              <a:t>Hiroki Nakano</a:t>
            </a:r>
          </a:p>
          <a:p>
            <a:pPr lvl="1"/>
            <a:r>
              <a:rPr lang="en-US" dirty="0"/>
              <a:t>Jessy Rouyer</a:t>
            </a:r>
          </a:p>
          <a:p>
            <a:pPr lvl="1"/>
            <a:r>
              <a:rPr lang="en-US" dirty="0"/>
              <a:t>Michael Seaman</a:t>
            </a:r>
          </a:p>
          <a:p>
            <a:pPr lvl="1"/>
            <a:r>
              <a:rPr lang="en-US" dirty="0"/>
              <a:t>Johannes Specht</a:t>
            </a:r>
          </a:p>
          <a:p>
            <a:r>
              <a:rPr lang="en-US" dirty="0"/>
              <a:t>MBS comments are on the following slides</a:t>
            </a:r>
          </a:p>
          <a:p>
            <a:pPr lvl="1"/>
            <a:r>
              <a:rPr lang="en-US" sz="2000" dirty="0"/>
              <a:t>(commenter was not present during comment resolution)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07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P802.1Qdx</a:t>
            </a:r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F98CEEFD-2376-413B-1B56-7F7D8158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2" y="1295400"/>
            <a:ext cx="7485736" cy="52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06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P802.1Qdx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D1E3393A-5257-6392-A9F2-E7BBDD78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2" y="1295400"/>
            <a:ext cx="7485736" cy="52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4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P802.1Qdx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B85623DE-2CAE-E21A-FFD7-7518C0872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2" y="1295400"/>
            <a:ext cx="7485736" cy="52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63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2023-11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Drafts to </a:t>
            </a:r>
            <a:r>
              <a:rPr lang="en-US" dirty="0" err="1"/>
              <a:t>RevCom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sending P802.1ASdr to </a:t>
            </a:r>
            <a:r>
              <a:rPr lang="en-US" sz="2400" dirty="0" err="1"/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CSD documentation in </a:t>
            </a:r>
            <a:r>
              <a:rPr lang="en-US" sz="2400" dirty="0">
                <a:hlinkClick r:id="rId3"/>
              </a:rPr>
              <a:t>https://mentor.ieee.org/802-ec/dcn/21/ec-21-0097-00-ACSD-p802-1asdr.pdf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P802.1ASdr had 97% approval at the end of the last SA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Mark Hantel</a:t>
            </a:r>
            <a:r>
              <a:rPr lang="en-US" sz="2400" dirty="0"/>
              <a:t>,</a:t>
            </a:r>
            <a:r>
              <a:rPr lang="en-GB" sz="2400" dirty="0"/>
              <a:t> Second: Silvana Rodrigues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37 – 1 – 2 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37 – 1 – 0 </a:t>
            </a:r>
            <a:endParaRPr lang="en-GB" sz="2000" dirty="0"/>
          </a:p>
          <a:p>
            <a:r>
              <a:rPr lang="en-GB" sz="2400" dirty="0"/>
              <a:t>In EC, mover: Glenn Parsons, 	Second: Roger Marks 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993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P802.1ASdr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457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 recirculation ballot closed: 29 October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SA ballot requirements 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176 comments for SA initial ballot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 outstanding Disapprove votes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172 outstanding Must Be Satisfied (MBS) comments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 comments for the SA recirculation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 MBS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Final Comment resolution available here: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  <a:hlinkClick r:id="rId3"/>
              </a:rPr>
              <a:t>https://www.ieee802.org/1/files/private/dr-drafts/d1/802-1ASdr-d1-2-sa-recirc1-dis-V00.pdf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3871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results: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76400"/>
            <a:ext cx="4457863" cy="347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48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9119-B7C2-2568-F916-2EB9AAC5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sz="3600" dirty="0"/>
              <a:t>P802.1ASdr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F96F-5094-4989-913C-639603C7F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341438"/>
            <a:ext cx="4267200" cy="4525962"/>
          </a:xfrm>
        </p:spPr>
        <p:txBody>
          <a:bodyPr/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disapprove votes associated with </a:t>
            </a:r>
            <a:r>
              <a:rPr lang="en-US" sz="2400" dirty="0"/>
              <a:t>172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MBS comments maintained from the initial SA ballot on D1.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2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Rejected comments to the right.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One commenter added one comment (e.g. I-7) for each of the many instances of “Grandmaster” in the draft 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Both disapprove votes are maintained from the initial SA ballot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341438"/>
            <a:ext cx="4764314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176128"/>
            <a:ext cx="3886200" cy="23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03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9119-B7C2-2568-F916-2EB9AAC5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sz="3600" dirty="0"/>
              <a:t>P802.1ASdr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F96F-5094-4989-913C-639603C7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SA ballot  </a:t>
            </a:r>
          </a:p>
          <a:p>
            <a:pPr lvl="1" indent="-342900">
              <a:buFontTx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Disapprove vote maintained (Benjamin Rolfe,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C. Huntley)</a:t>
            </a:r>
          </a:p>
          <a:p>
            <a:pPr lvl="1" indent="-342900">
              <a:buFontTx/>
              <a:buChar char="•"/>
              <a:defRPr/>
            </a:pPr>
            <a:r>
              <a:rPr lang="en-US" sz="2000" dirty="0"/>
              <a:t>172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MBS comments</a:t>
            </a:r>
          </a:p>
          <a:p>
            <a:pPr lvl="1" indent="-342900">
              <a:buFontTx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https://www.ieee802.org/1/files/private/dr-drafts/d1/802-1ASdr-d1-2-dis-v00.pdf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recirculation ballot  </a:t>
            </a:r>
          </a:p>
          <a:p>
            <a:pPr lvl="1" indent="-342900">
              <a:buFontTx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comments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lvl="1" indent="-342900">
              <a:buFontTx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https://www.ieee802.org/1/files/private/dr-drafts/d1/802-1ASdr-d1-2-sa-recirc1-dis-V00.pdf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135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 approve sending P802.1CS-2020/Cor1 to </a:t>
            </a:r>
            <a:r>
              <a:rPr lang="en-US" sz="2400" dirty="0" err="1"/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Note: there is no CSD statement since this maintenance project is not intended to provide any new functionality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P802.1CS-2020/Cor1 had 100% approval at the end of the last SA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Mark Hantel</a:t>
            </a:r>
            <a:r>
              <a:rPr lang="en-US" sz="2400" dirty="0"/>
              <a:t>,</a:t>
            </a:r>
            <a:r>
              <a:rPr lang="en-GB" sz="2400" dirty="0"/>
              <a:t> Second: </a:t>
            </a:r>
            <a:r>
              <a:rPr lang="en-US" sz="2400" dirty="0"/>
              <a:t>Norm Finn</a:t>
            </a:r>
          </a:p>
          <a:p>
            <a:pPr lvl="1" fontAlgn="t"/>
            <a:r>
              <a:rPr lang="en-US" sz="2000" dirty="0"/>
              <a:t>Sending draft (y/n/a):  38 – 0 – 2 </a:t>
            </a:r>
          </a:p>
          <a:p>
            <a:r>
              <a:rPr lang="en-GB" sz="2400" dirty="0"/>
              <a:t>In EC, mover: Glenn Parsons, 	Second: Roger Marks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774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533401" y="1371600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(ME)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7.041 – Approve liaison of drafts for information to ISO/IEC JTC1/SC6 under the PSDO agreement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7.042 – Approve liaison of drafts for adoption to ISO/IEC JTC1/SC6 under the PSDO agreement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7.043 – Approve responses to ballot comments received from SC6 on FDIS and CIB ballots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(II)</a:t>
            </a:r>
            <a:endParaRPr dirty="0"/>
          </a:p>
          <a:p>
            <a:pPr marL="742950" lvl="1" indent="-285750"/>
            <a:r>
              <a:rPr lang="en-US" sz="1800" dirty="0"/>
              <a:t>7.044 – Approve 802.1 communication to IETF DetNet</a:t>
            </a:r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P802.1CS/Cor1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1350994"/>
            <a:ext cx="891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 ballot closed: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15 November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SA ballot requirements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comment resolution will be held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Maintenance TG meetings in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November/December.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Recirculation ballot will be conducted during December/January comment resolution in Maintenance TG meetings. A possible final recirculation in February if required with comment resolution in Maintenance TG meetings.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AC9A7-971B-3E28-AF61-2AB438BA1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5485"/>
            <a:ext cx="4047661" cy="37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9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2023-11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(ME)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7.041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5238"/>
            <a:ext cx="8839200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submission of the following draft(s) to ISO/IEC JTC1/SC6 for information under the PSDO agreement, once SA balloting begins.</a:t>
            </a:r>
          </a:p>
          <a:p>
            <a:pPr lvl="1" fontAlgn="t"/>
            <a:r>
              <a:rPr lang="en-US" sz="1600" dirty="0"/>
              <a:t>IEEE P802.1Qdj, IEEE P802.1Qdx, IEEE P802.1ASdm, IEEE P802-REVc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Mark Hantel</a:t>
            </a:r>
            <a:r>
              <a:rPr lang="en-GB" sz="2400" dirty="0"/>
              <a:t>	Second: Karen Randall</a:t>
            </a:r>
            <a:endParaRPr lang="en-US" sz="2400" dirty="0"/>
          </a:p>
          <a:p>
            <a:pPr lvl="1" fontAlgn="t"/>
            <a:r>
              <a:rPr lang="en-US" sz="2000" dirty="0"/>
              <a:t>Sending draft (y/n/a):  37 – 0 – 3 </a:t>
            </a:r>
          </a:p>
          <a:p>
            <a:pPr marL="457200" lvl="1" indent="0">
              <a:buNone/>
            </a:pPr>
            <a:endParaRPr lang="en-GB" sz="1200" dirty="0"/>
          </a:p>
          <a:p>
            <a:r>
              <a:rPr lang="en-GB" sz="2400" dirty="0"/>
              <a:t>In EC, mover: Glenn Parsons     Second: Roger Marks </a:t>
            </a:r>
          </a:p>
          <a:p>
            <a:pPr lvl="1"/>
            <a:r>
              <a:rPr lang="en-GB" sz="2000" dirty="0"/>
              <a:t>(y/n/a): &lt;y&gt;,&lt;n&gt;,&lt;a&gt;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9984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7.042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5238"/>
            <a:ext cx="8839200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submission of the following draft(s) to ISO/IEC JTC1/SC6 for adoption under the PSDO agreement, once approved and published.</a:t>
            </a:r>
          </a:p>
          <a:p>
            <a:pPr lvl="1" fontAlgn="t"/>
            <a:r>
              <a:rPr lang="en-US" sz="1600" dirty="0"/>
              <a:t>IEEE 802.1ASdr, IEEE 802.1CS-2020/Cor1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Mark Hantel</a:t>
            </a:r>
            <a:r>
              <a:rPr lang="en-GB" sz="2400" dirty="0"/>
              <a:t>	Second: Karen Randall</a:t>
            </a:r>
            <a:endParaRPr lang="en-US" sz="2400" dirty="0"/>
          </a:p>
          <a:p>
            <a:pPr lvl="1" fontAlgn="t"/>
            <a:r>
              <a:rPr lang="en-US" sz="2000" dirty="0"/>
              <a:t>Sending draft (y/n/a):  36 – 0 – 4 </a:t>
            </a:r>
          </a:p>
          <a:p>
            <a:pPr marL="457200" lvl="1" indent="0">
              <a:buNone/>
            </a:pPr>
            <a:endParaRPr lang="en-GB" sz="1200" dirty="0"/>
          </a:p>
          <a:p>
            <a:r>
              <a:rPr lang="en-GB" sz="2400" dirty="0"/>
              <a:t>In EC, mover: Glenn Parsons     Second: Roger Marks </a:t>
            </a:r>
          </a:p>
          <a:p>
            <a:pPr lvl="1"/>
            <a:r>
              <a:rPr lang="en-GB" sz="2000" dirty="0"/>
              <a:t>(y/n/a): &lt;y&gt;,&lt;n&gt;,&lt;a&gt;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5683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7.043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5238"/>
            <a:ext cx="8839200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submission of the following comment responses to ISO/IEC JTC1/SC6 for information under the PSDO agreement: </a:t>
            </a:r>
          </a:p>
          <a:p>
            <a:pPr lvl="1" fontAlgn="t"/>
            <a:r>
              <a:rPr lang="en-US" sz="1600" dirty="0"/>
              <a:t>IEEE 802.1Qcz-2023</a:t>
            </a:r>
          </a:p>
          <a:p>
            <a:pPr lvl="2" fontAlgn="t"/>
            <a:r>
              <a:rPr lang="en-US" sz="1800" u="sng" dirty="0">
                <a:solidFill>
                  <a:srgbClr val="69BE2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https://www.ieee802.org/1/files/public/docs2023/liaison-randall-SC6CommentResponseQcz-1123.pdf</a:t>
            </a:r>
            <a:r>
              <a:rPr lang="en-US" sz="1800" u="sng" dirty="0">
                <a:solidFill>
                  <a:srgbClr val="69BE2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800" dirty="0">
              <a:solidFill>
                <a:srgbClr val="69BE28"/>
              </a:solidFill>
            </a:endParaRPr>
          </a:p>
          <a:p>
            <a:pPr lvl="1" fontAlgn="t"/>
            <a:r>
              <a:rPr lang="en-US" sz="1600" dirty="0"/>
              <a:t>IEEE 802.1AEdk-2023</a:t>
            </a:r>
          </a:p>
          <a:p>
            <a:pPr lvl="2" fontAlgn="t"/>
            <a:r>
              <a:rPr lang="en-US" sz="1800" u="sng" dirty="0">
                <a:solidFill>
                  <a:srgbClr val="69BE2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https://www.ieee802.org/1/files/public/docs2023/liaison-randall-SC6CommentResponseAEdk-1123.pdf</a:t>
            </a:r>
            <a:endParaRPr lang="en-US" sz="800" dirty="0">
              <a:solidFill>
                <a:srgbClr val="69BE28"/>
              </a:solidFill>
            </a:endParaRP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Mark Hantel	</a:t>
            </a:r>
            <a:r>
              <a:rPr lang="en-GB" sz="2400" dirty="0"/>
              <a:t>Second: Karen Randall</a:t>
            </a:r>
            <a:endParaRPr lang="en-US" sz="2400" dirty="0"/>
          </a:p>
          <a:p>
            <a:pPr lvl="1" fontAlgn="t"/>
            <a:r>
              <a:rPr lang="en-US" sz="2000" dirty="0"/>
              <a:t>Sending draft (y/n/a):  34 – 0 – 5 </a:t>
            </a:r>
          </a:p>
          <a:p>
            <a:pPr marL="457200" lvl="1" indent="0">
              <a:buNone/>
            </a:pPr>
            <a:endParaRPr lang="en-GB" sz="1200" dirty="0"/>
          </a:p>
          <a:p>
            <a:r>
              <a:rPr lang="en-GB" sz="2400" dirty="0"/>
              <a:t>In EC, mover: Glenn Parsons     Second: Roger Marks </a:t>
            </a:r>
          </a:p>
          <a:p>
            <a:pPr lvl="1"/>
            <a:r>
              <a:rPr lang="en-GB" sz="2000" dirty="0"/>
              <a:t>(y/n/a): &lt;y&gt;,&lt;n&gt;,&lt;a&gt;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0269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2023-11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(II)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7.044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Approve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https://www.ieee802.org/1/files/public/docs2023/liaison-IETF-DetNet-status-update-1123-v01.pdf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as communication to the IETF Deterministic Networking (DetNet) WG, granting the IEEE 802.1 WG chair (or his delegate) editorial license.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Proposed: J</a:t>
            </a:r>
            <a:r>
              <a:rPr kumimoji="0" lang="hu-H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Farkas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Second: Norm Finn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the WG (y/n/a):  37 – 0 – 3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 information (or motion to block)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35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2023-11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PARs to NesCom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96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P802.1ACea</a:t>
            </a:r>
            <a:r>
              <a:rPr lang="fr-FR" sz="2400" dirty="0"/>
              <a:t> PAR documentation in </a:t>
            </a:r>
            <a:r>
              <a:rPr lang="fr-FR" sz="2400" dirty="0">
                <a:hlinkClick r:id="rId3"/>
              </a:rPr>
              <a:t>https://www.ieee802.org/1/files/public/docs2023/ea-PAR-1123-v01.pdf</a:t>
            </a:r>
            <a:r>
              <a:rPr lang="fr-FR" sz="2400" dirty="0"/>
              <a:t>  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CSD documentation in </a:t>
            </a:r>
            <a:r>
              <a:rPr lang="en-US" sz="2400" dirty="0">
                <a:hlinkClick r:id="rId4"/>
              </a:rPr>
              <a:t>https://www.ieee802.org/1/files/public/docs2023/ea-CSD-1123-v01.pdf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In the WG, </a:t>
            </a:r>
            <a:r>
              <a:rPr lang="en-GB" sz="2400" dirty="0"/>
              <a:t>Proposed: Mark Hantel</a:t>
            </a:r>
            <a:r>
              <a:rPr lang="en-US" sz="2400" dirty="0"/>
              <a:t>,</a:t>
            </a:r>
            <a:r>
              <a:rPr lang="en-GB" sz="2400" dirty="0"/>
              <a:t> Second: </a:t>
            </a:r>
            <a:r>
              <a:rPr lang="en-US" sz="2400" dirty="0"/>
              <a:t>Jessy Rouyer</a:t>
            </a:r>
          </a:p>
          <a:p>
            <a:pPr lvl="1" fontAlgn="t"/>
            <a:r>
              <a:rPr lang="en-US" sz="2000" dirty="0"/>
              <a:t>Sending draft (y/n/a):  33 – 1 – 6 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33 – 0 – 7 </a:t>
            </a:r>
            <a:endParaRPr lang="en-GB" sz="2000" dirty="0"/>
          </a:p>
          <a:p>
            <a:r>
              <a:rPr lang="en-GB" sz="2400" dirty="0"/>
              <a:t>In EC, mover: Glenn Parsons, 	Second: Roger Marks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957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P802.1CB-2017/Cor1 </a:t>
            </a:r>
            <a:r>
              <a:rPr lang="fr-FR" sz="2400" dirty="0"/>
              <a:t>PAR documentation in </a:t>
            </a:r>
            <a:r>
              <a:rPr lang="fr-FR" sz="2400" dirty="0">
                <a:hlinkClick r:id="rId3"/>
              </a:rPr>
              <a:t>https://www.ieee802.org/1/files/public/docs2023/cb-cor1-PAR-1123-v01.pdf</a:t>
            </a:r>
            <a:r>
              <a:rPr lang="fr-FR" sz="2400" dirty="0"/>
              <a:t>  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fontAlgn="t"/>
            <a:r>
              <a:rPr lang="en-US" sz="1800" dirty="0"/>
              <a:t>Note: there is no CSD statement since this maintenance project is not intended to provide any new functionality </a:t>
            </a:r>
          </a:p>
          <a:p>
            <a:pPr fontAlgn="t"/>
            <a:endParaRPr lang="en-US" sz="24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Mark Hantel</a:t>
            </a:r>
            <a:r>
              <a:rPr lang="en-US" sz="2400" dirty="0"/>
              <a:t>,</a:t>
            </a:r>
            <a:r>
              <a:rPr lang="en-GB" sz="2400" dirty="0"/>
              <a:t> Second: </a:t>
            </a:r>
            <a:r>
              <a:rPr lang="en-US" sz="2400" dirty="0"/>
              <a:t>Norm Finn</a:t>
            </a:r>
          </a:p>
          <a:p>
            <a:pPr lvl="1" fontAlgn="t"/>
            <a:r>
              <a:rPr lang="en-US" sz="2000" dirty="0"/>
              <a:t>Sending draft (y/n/a):  36 – 1 – 3 </a:t>
            </a:r>
            <a:br>
              <a:rPr lang="en-US" sz="2000" dirty="0"/>
            </a:br>
            <a:endParaRPr lang="en-US" sz="2000" dirty="0"/>
          </a:p>
          <a:p>
            <a:r>
              <a:rPr lang="en-GB" sz="2400" dirty="0"/>
              <a:t>In EC, mover: Glenn Parsons, 	Second: Roger Marks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63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169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P802.1AXdz PAR documentation in </a:t>
            </a:r>
            <a:r>
              <a:rPr lang="fr-FR" sz="2400" dirty="0">
                <a:hlinkClick r:id="rId2"/>
              </a:rPr>
              <a:t>https://www.ieee802.org/1/files/public/docs2023/dz-PAR-1123-v01.pdf</a:t>
            </a:r>
            <a:r>
              <a:rPr lang="fr-FR" sz="2400" dirty="0"/>
              <a:t> 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CSD documentation in </a:t>
            </a:r>
            <a:r>
              <a:rPr lang="fr-FR" sz="2400" dirty="0">
                <a:hlinkClick r:id="rId3"/>
              </a:rPr>
              <a:t>https://www.ieee802.org/1/files/public/docs2023/dz-CSD-1123-v01.pdf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Stephen Haddock, Second: 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PAR (y/n/a):  34 – 1 – 5 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35 – 0 – 6 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Roger Marks 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018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2023-11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Drafts to SA Ballot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sending P802.1Qdj D2.0 to </a:t>
            </a:r>
            <a:r>
              <a:rPr lang="en-GB" sz="2400" dirty="0"/>
              <a:t>Standards Association ballot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CSD for P802.1Qdj in </a:t>
            </a:r>
            <a:r>
              <a:rPr lang="en-US" sz="2400" dirty="0">
                <a:hlinkClick r:id="rId3"/>
              </a:rPr>
              <a:t>https://mentor.ieee.org/802-ec/dcn/19/ec-19-0139-00-ACSD-p802-1qdj.pdf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P802.Qdj D1.3 had 100% approval at the end of the last WG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Stephan Kehrer</a:t>
            </a:r>
            <a:r>
              <a:rPr lang="en-US" sz="2400" dirty="0"/>
              <a:t>, </a:t>
            </a:r>
            <a:r>
              <a:rPr lang="en-GB" sz="2400" dirty="0"/>
              <a:t>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34 – 0 – 1 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34 – 0 – 1 </a:t>
            </a:r>
            <a:endParaRPr lang="en-GB" sz="2000" dirty="0"/>
          </a:p>
          <a:p>
            <a:r>
              <a:rPr lang="en-GB" sz="2400" dirty="0"/>
              <a:t>In EC, mover: Glenn Parsons, 	Second: Roger Marks 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88897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2353</Words>
  <Application>Microsoft Office PowerPoint</Application>
  <PresentationFormat>On-screen Show (4:3)</PresentationFormat>
  <Paragraphs>261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Title slide</vt:lpstr>
      <vt:lpstr>802.1 consent agenda items for LMSC Closing Plenary</vt:lpstr>
      <vt:lpstr>Agenda </vt:lpstr>
      <vt:lpstr>Agenda </vt:lpstr>
      <vt:lpstr>802.1 Motions 2023-11    Consent Agenda   PARs to NesCom </vt:lpstr>
      <vt:lpstr>Motion – 5.031</vt:lpstr>
      <vt:lpstr>Motion – 5.032</vt:lpstr>
      <vt:lpstr>Motion – 5.033</vt:lpstr>
      <vt:lpstr>802.1 Motions 2023-11    Consent Agenda   Drafts to SA Ballot </vt:lpstr>
      <vt:lpstr>Motion – 5.034</vt:lpstr>
      <vt:lpstr>Supporting Information P802.1Qdj</vt:lpstr>
      <vt:lpstr>Motion – 5.035</vt:lpstr>
      <vt:lpstr>Supporting Information P802.1ASdn</vt:lpstr>
      <vt:lpstr>Supporting Information P802.1ASdn</vt:lpstr>
      <vt:lpstr>Motion – 5.036</vt:lpstr>
      <vt:lpstr>Supporting Information P802.1ASdm</vt:lpstr>
      <vt:lpstr>Supporting Information P802.1ASdm</vt:lpstr>
      <vt:lpstr>Supporting Information P802.1ASdm</vt:lpstr>
      <vt:lpstr>Motion – 5.037</vt:lpstr>
      <vt:lpstr>Supporting Information P802.1Qdx</vt:lpstr>
      <vt:lpstr>Supporting Information P802.1Qdx</vt:lpstr>
      <vt:lpstr>Supporting Information P802.1Qdx</vt:lpstr>
      <vt:lpstr>Supporting Information P802.1Qdx</vt:lpstr>
      <vt:lpstr>Supporting Information P802.1Qdx</vt:lpstr>
      <vt:lpstr>802.1 Motions 2023-11    Consent Agenda   Drafts to RevCom </vt:lpstr>
      <vt:lpstr>Motion – 5.038</vt:lpstr>
      <vt:lpstr>Supporting Information P802.1ASdr </vt:lpstr>
      <vt:lpstr>Supporting Information P802.1ASdr  </vt:lpstr>
      <vt:lpstr>Supporting Information P802.1ASdr  </vt:lpstr>
      <vt:lpstr>Motion – 5.039</vt:lpstr>
      <vt:lpstr>Supporting Information P802.1CS/Cor1</vt:lpstr>
      <vt:lpstr>802.1 Motions 2023-11   Consent Agenda   Liaisons and external communications (ME) </vt:lpstr>
      <vt:lpstr>Motion – 7.041</vt:lpstr>
      <vt:lpstr>Motion – 7.042</vt:lpstr>
      <vt:lpstr>Motion – 7.043</vt:lpstr>
      <vt:lpstr>802.1 Motions 2023-11   Consent Agenda   Liaisons and external communications (II) </vt:lpstr>
      <vt:lpstr>Motion – 7.044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 consent agenda items for LMSC Closing Plenary</dc:title>
  <dc:creator>John DAmbrosia</dc:creator>
  <cp:lastModifiedBy>Glenn Parsons</cp:lastModifiedBy>
  <cp:revision>26</cp:revision>
  <dcterms:created xsi:type="dcterms:W3CDTF">2017-02-01T20:21:43Z</dcterms:created>
  <dcterms:modified xsi:type="dcterms:W3CDTF">2023-11-17T19:16:32Z</dcterms:modified>
</cp:coreProperties>
</file>