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9144000" cy="5143500" type="screen16x9"/>
  <p:notesSz cx="6858000" cy="9144000"/>
  <p:embeddedFontLst>
    <p:embeddedFont>
      <p:font typeface="Roboto" panose="02000000000000000000" pitchFamily="2"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oeVMs2WaMPvN0mhR4rH3B+3eoN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20" y="90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25" Type="http://schemas.microsoft.com/office/2016/11/relationships/changesInfo" Target="changesInfos/changesInfo1.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447444B-B837-478A-A25B-8AEAD25E8F5A}"/>
    <pc:docChg chg="undo custSel delSld modSld">
      <pc:chgData name="Jon Rosdahl" userId="2820f357-2dd4-4127-8713-e0bfde0fd756" providerId="ADAL" clId="{5447444B-B837-478A-A25B-8AEAD25E8F5A}" dt="2023-08-31T15:59:51.106" v="27" actId="2696"/>
      <pc:docMkLst>
        <pc:docMk/>
      </pc:docMkLst>
      <pc:sldChg chg="del">
        <pc:chgData name="Jon Rosdahl" userId="2820f357-2dd4-4127-8713-e0bfde0fd756" providerId="ADAL" clId="{5447444B-B837-478A-A25B-8AEAD25E8F5A}" dt="2023-08-31T15:59:51.106" v="27" actId="2696"/>
        <pc:sldMkLst>
          <pc:docMk/>
          <pc:sldMk cId="0" sldId="263"/>
        </pc:sldMkLst>
      </pc:sldChg>
      <pc:sldChg chg="modSp mod">
        <pc:chgData name="Jon Rosdahl" userId="2820f357-2dd4-4127-8713-e0bfde0fd756" providerId="ADAL" clId="{5447444B-B837-478A-A25B-8AEAD25E8F5A}" dt="2023-08-31T15:59:16.370" v="26" actId="255"/>
        <pc:sldMkLst>
          <pc:docMk/>
          <pc:sldMk cId="0" sldId="265"/>
        </pc:sldMkLst>
        <pc:spChg chg="mod">
          <ac:chgData name="Jon Rosdahl" userId="2820f357-2dd4-4127-8713-e0bfde0fd756" providerId="ADAL" clId="{5447444B-B837-478A-A25B-8AEAD25E8F5A}" dt="2023-08-31T15:59:16.370" v="26" actId="255"/>
          <ac:spMkLst>
            <pc:docMk/>
            <pc:sldMk cId="0" sldId="265"/>
            <ac:spMk id="12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588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cvent.me/gvvqDN"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ogodechao.com/location/atlant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mailto:802info@facetoface-events.com" TargetMode="External"/><Relationship Id="rId4" Type="http://schemas.openxmlformats.org/officeDocument/2006/relationships/hyperlink" Target="https://www.hilton.com/en/attend-my-event/hnlhvhh-avm-e0ca0592-a203-4d79-a09e-5c9c2b65d2e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a:t>September 2023 IEEE 802 Wireless Interim Session</a:t>
            </a:r>
            <a:endParaRPr/>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Prepared By: Face to Face Events, </a:t>
            </a:r>
            <a:r>
              <a:rPr lang="en">
                <a:solidFill>
                  <a:schemeClr val="lt1"/>
                </a:solidFill>
                <a:latin typeface="Roboto"/>
                <a:ea typeface="Roboto"/>
                <a:cs typeface="Roboto"/>
                <a:sym typeface="Roboto"/>
              </a:rPr>
              <a:t>September</a:t>
            </a:r>
            <a:r>
              <a:rPr lang="en" sz="1400" b="0" i="0" u="none" strike="noStrike" cap="none">
                <a:solidFill>
                  <a:schemeClr val="lt1"/>
                </a:solidFill>
                <a:latin typeface="Roboto"/>
                <a:ea typeface="Roboto"/>
                <a:cs typeface="Roboto"/>
                <a:sym typeface="Roboto"/>
              </a:rPr>
              <a:t> 11</a:t>
            </a:r>
            <a:r>
              <a:rPr lang="en">
                <a:solidFill>
                  <a:schemeClr val="lt1"/>
                </a:solidFill>
                <a:latin typeface="Roboto"/>
                <a:ea typeface="Roboto"/>
                <a:cs typeface="Roboto"/>
                <a:sym typeface="Roboto"/>
              </a:rPr>
              <a:t>,</a:t>
            </a:r>
            <a:r>
              <a:rPr lang="en" sz="1400" b="0" i="0" u="none" strike="noStrike" cap="none">
                <a:solidFill>
                  <a:schemeClr val="lt1"/>
                </a:solidFill>
                <a:latin typeface="Roboto"/>
                <a:ea typeface="Roboto"/>
                <a:cs typeface="Roboto"/>
                <a:sym typeface="Roboto"/>
              </a:rPr>
              <a:t> 2023</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and Network Contacts</a:t>
            </a:r>
            <a:endParaRPr/>
          </a:p>
        </p:txBody>
      </p:sp>
      <p:sp>
        <p:nvSpPr>
          <p:cNvPr id="75" name="Google Shape;75;p2"/>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Meeting Planner: Face to Face Events</a:t>
            </a:r>
            <a:endParaRPr sz="600" b="1"/>
          </a:p>
          <a:p>
            <a:pPr marL="0" lvl="0" indent="0" algn="l" rtl="0">
              <a:lnSpc>
                <a:spcPct val="100000"/>
              </a:lnSpc>
              <a:spcBef>
                <a:spcPts val="1000"/>
              </a:spcBef>
              <a:spcAft>
                <a:spcPts val="0"/>
              </a:spcAft>
              <a:buSzPts val="1400"/>
              <a:buNone/>
            </a:pPr>
            <a:r>
              <a:rPr lang="en" b="1"/>
              <a:t>Dawn Slykhouse </a:t>
            </a:r>
            <a:endParaRPr/>
          </a:p>
          <a:p>
            <a:pPr marL="0" lvl="0" indent="0" algn="l" rtl="0">
              <a:lnSpc>
                <a:spcPct val="100000"/>
              </a:lnSpc>
              <a:spcBef>
                <a:spcPts val="1000"/>
              </a:spcBef>
              <a:spcAft>
                <a:spcPts val="0"/>
              </a:spcAft>
              <a:buSzPts val="1400"/>
              <a:buNone/>
            </a:pPr>
            <a:r>
              <a:rPr lang="en"/>
              <a:t>Mobile: +1 (408) 594-1342</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lvl="0" indent="0" algn="l" rtl="0">
              <a:lnSpc>
                <a:spcPct val="100000"/>
              </a:lnSpc>
              <a:spcBef>
                <a:spcPts val="1000"/>
              </a:spcBef>
              <a:spcAft>
                <a:spcPts val="0"/>
              </a:spcAft>
              <a:buSzPts val="1400"/>
              <a:buNone/>
            </a:pPr>
            <a:endParaRPr sz="600" b="1"/>
          </a:p>
          <a:p>
            <a:pPr marL="0" lvl="0" indent="0" algn="l" rtl="0">
              <a:lnSpc>
                <a:spcPct val="100000"/>
              </a:lnSpc>
              <a:spcBef>
                <a:spcPts val="1000"/>
              </a:spcBef>
              <a:spcAft>
                <a:spcPts val="0"/>
              </a:spcAft>
              <a:buSzPts val="1400"/>
              <a:buNone/>
            </a:pPr>
            <a:r>
              <a:rPr lang="en" b="1"/>
              <a:t>Lisa Ronmark </a:t>
            </a:r>
            <a:endParaRPr/>
          </a:p>
          <a:p>
            <a:pPr marL="0" lvl="0" indent="0" algn="l" rtl="0">
              <a:lnSpc>
                <a:spcPct val="100000"/>
              </a:lnSpc>
              <a:spcBef>
                <a:spcPts val="1000"/>
              </a:spcBef>
              <a:spcAft>
                <a:spcPts val="0"/>
              </a:spcAft>
              <a:buSzPts val="1400"/>
              <a:buNone/>
            </a:pPr>
            <a:r>
              <a:rPr lang="en"/>
              <a:t>Mobile: +1 (604) 316-4947</a:t>
            </a:r>
            <a:endParaRPr/>
          </a:p>
          <a:p>
            <a:pPr marL="0" lvl="0" indent="0" algn="l" rtl="0">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p2"/>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Network Provider: Linespeed Events</a:t>
            </a:r>
            <a:endParaRPr sz="1000"/>
          </a:p>
          <a:p>
            <a:pPr marL="0" lvl="0" indent="0" algn="l" rtl="0">
              <a:lnSpc>
                <a:spcPct val="100000"/>
              </a:lnSpc>
              <a:spcBef>
                <a:spcPts val="1000"/>
              </a:spcBef>
              <a:spcAft>
                <a:spcPts val="0"/>
              </a:spcAft>
              <a:buSzPts val="1400"/>
              <a:buNone/>
            </a:pPr>
            <a:r>
              <a:rPr lang="en" b="1"/>
              <a:t>Richard Alfvin</a:t>
            </a:r>
            <a:endParaRPr b="1"/>
          </a:p>
          <a:p>
            <a:pPr marL="0" lvl="0" indent="0" algn="l" rtl="0">
              <a:lnSpc>
                <a:spcPct val="100000"/>
              </a:lnSpc>
              <a:spcBef>
                <a:spcPts val="1000"/>
              </a:spcBef>
              <a:spcAft>
                <a:spcPts val="0"/>
              </a:spcAft>
              <a:buSzPts val="1400"/>
              <a:buNone/>
            </a:pPr>
            <a:r>
              <a:rPr lang="en"/>
              <a:t>Mobile: +1 (585) 781-0952 </a:t>
            </a:r>
            <a:endParaRPr/>
          </a:p>
          <a:p>
            <a:pPr marL="0" lvl="0" indent="0" algn="l" rtl="0">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marL="0" lvl="0" indent="0" algn="l" rtl="0">
              <a:lnSpc>
                <a:spcPct val="100000"/>
              </a:lnSpc>
              <a:spcBef>
                <a:spcPts val="1000"/>
              </a:spcBef>
              <a:spcAft>
                <a:spcPts val="0"/>
              </a:spcAft>
              <a:buSzPts val="1400"/>
              <a:buNone/>
            </a:pPr>
            <a:endParaRPr sz="1000"/>
          </a:p>
          <a:p>
            <a:pPr marL="0" lvl="0" indent="0" algn="l" rtl="0">
              <a:lnSpc>
                <a:spcPct val="100000"/>
              </a:lnSpc>
              <a:spcBef>
                <a:spcPts val="1000"/>
              </a:spcBef>
              <a:spcAft>
                <a:spcPts val="0"/>
              </a:spcAft>
              <a:buSzPts val="1400"/>
              <a:buNone/>
            </a:pPr>
            <a:r>
              <a:rPr lang="en" b="1"/>
              <a:t>Meeting Planner: </a:t>
            </a:r>
            <a:r>
              <a:rPr lang="en"/>
              <a:t>Meeting Planner Office #1</a:t>
            </a:r>
            <a:endParaRPr/>
          </a:p>
          <a:p>
            <a:pPr marL="0" lvl="0" indent="0" algn="l" rtl="0">
              <a:lnSpc>
                <a:spcPct val="100000"/>
              </a:lnSpc>
              <a:spcBef>
                <a:spcPts val="1000"/>
              </a:spcBef>
              <a:spcAft>
                <a:spcPts val="0"/>
              </a:spcAft>
              <a:buSzPts val="1400"/>
              <a:buNone/>
            </a:pPr>
            <a:r>
              <a:rPr lang="en" b="1"/>
              <a:t>Registration: </a:t>
            </a:r>
            <a:r>
              <a:rPr lang="en"/>
              <a:t>Pre Function Lobby, Ground Floor</a:t>
            </a:r>
            <a:endParaRPr/>
          </a:p>
          <a:p>
            <a:pPr marL="0" lvl="0" indent="0" algn="l" rtl="0">
              <a:lnSpc>
                <a:spcPct val="100000"/>
              </a:lnSpc>
              <a:spcBef>
                <a:spcPts val="1000"/>
              </a:spcBef>
              <a:spcAft>
                <a:spcPts val="0"/>
              </a:spcAft>
              <a:buSzPts val="1400"/>
              <a:buNone/>
            </a:pPr>
            <a:r>
              <a:rPr lang="en" b="1"/>
              <a:t>Network Office: </a:t>
            </a:r>
            <a:r>
              <a:rPr lang="en"/>
              <a:t>Cassis A, Ground Floor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82" name="Google Shape;82;p3"/>
          <p:cNvSpPr txBox="1">
            <a:spLocks noGrp="1"/>
          </p:cNvSpPr>
          <p:nvPr>
            <p:ph type="body" idx="1"/>
          </p:nvPr>
        </p:nvSpPr>
        <p:spPr>
          <a:xfrm>
            <a:off x="471900" y="1919075"/>
            <a:ext cx="8222100" cy="28980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a:t>Sunday</a:t>
            </a:r>
            <a:r>
              <a:rPr lang="en"/>
              <a:t> </a:t>
            </a:r>
            <a:endParaRPr/>
          </a:p>
          <a:p>
            <a:pPr marL="914400" lvl="1" indent="-342900" algn="l" rtl="0">
              <a:lnSpc>
                <a:spcPct val="115000"/>
              </a:lnSpc>
              <a:spcBef>
                <a:spcPts val="0"/>
              </a:spcBef>
              <a:spcAft>
                <a:spcPts val="0"/>
              </a:spcAft>
              <a:buSzPts val="1800"/>
              <a:buChar char="○"/>
            </a:pPr>
            <a:r>
              <a:rPr lang="en"/>
              <a:t>Registration Counter, Pre Function Lobby, Ground Level at Grand Hyatt Buckhead</a:t>
            </a:r>
            <a:endParaRPr/>
          </a:p>
          <a:p>
            <a:pPr marL="914400" lvl="1" indent="-342900" algn="l" rtl="0">
              <a:lnSpc>
                <a:spcPct val="115000"/>
              </a:lnSpc>
              <a:spcBef>
                <a:spcPts val="0"/>
              </a:spcBef>
              <a:spcAft>
                <a:spcPts val="0"/>
              </a:spcAft>
              <a:buSzPts val="1800"/>
              <a:buChar char="○"/>
            </a:pPr>
            <a:r>
              <a:rPr lang="en"/>
              <a:t>5:00 PM - 7:30 PM</a:t>
            </a:r>
            <a:endParaRPr/>
          </a:p>
          <a:p>
            <a:pPr marL="457200" lvl="0" indent="-342900" algn="l" rtl="0">
              <a:lnSpc>
                <a:spcPct val="115000"/>
              </a:lnSpc>
              <a:spcBef>
                <a:spcPts val="0"/>
              </a:spcBef>
              <a:spcAft>
                <a:spcPts val="0"/>
              </a:spcAft>
              <a:buSzPts val="1800"/>
              <a:buChar char="●"/>
            </a:pPr>
            <a:r>
              <a:rPr lang="en" b="1"/>
              <a:t>Monday - Wednesday</a:t>
            </a:r>
            <a:r>
              <a:rPr lang="en"/>
              <a:t> </a:t>
            </a:r>
            <a:endParaRPr/>
          </a:p>
          <a:p>
            <a:pPr marL="914400" lvl="1" indent="-342900" algn="l" rtl="0">
              <a:lnSpc>
                <a:spcPct val="115000"/>
              </a:lnSpc>
              <a:spcBef>
                <a:spcPts val="0"/>
              </a:spcBef>
              <a:spcAft>
                <a:spcPts val="0"/>
              </a:spcAft>
              <a:buSzPts val="1800"/>
              <a:buChar char="○"/>
            </a:pPr>
            <a:r>
              <a:rPr lang="en"/>
              <a:t>Registration Counter, Pre Function Lobby, Ground Level  at Grand Hyatt Buckhead</a:t>
            </a:r>
            <a:endParaRPr/>
          </a:p>
          <a:p>
            <a:pPr marL="914400" lvl="1" indent="-342900" algn="l" rtl="0">
              <a:lnSpc>
                <a:spcPct val="115000"/>
              </a:lnSpc>
              <a:spcBef>
                <a:spcPts val="0"/>
              </a:spcBef>
              <a:spcAft>
                <a:spcPts val="0"/>
              </a:spcAft>
              <a:buSzPts val="1800"/>
              <a:buChar char="○"/>
            </a:pPr>
            <a:r>
              <a:rPr lang="en"/>
              <a:t>7:30 AM - 5:00 PM</a:t>
            </a:r>
            <a:endParaRPr/>
          </a:p>
          <a:p>
            <a:pPr marL="457200" lvl="0" indent="-342900" algn="l" rtl="0">
              <a:lnSpc>
                <a:spcPct val="115000"/>
              </a:lnSpc>
              <a:spcBef>
                <a:spcPts val="0"/>
              </a:spcBef>
              <a:spcAft>
                <a:spcPts val="0"/>
              </a:spcAft>
              <a:buSzPts val="1800"/>
              <a:buChar char="●"/>
            </a:pPr>
            <a:r>
              <a:rPr lang="en" b="1"/>
              <a:t>Thursday</a:t>
            </a:r>
            <a:endParaRPr/>
          </a:p>
          <a:p>
            <a:pPr marL="914400" lvl="1" indent="-342900" algn="l" rtl="0">
              <a:lnSpc>
                <a:spcPct val="115000"/>
              </a:lnSpc>
              <a:spcBef>
                <a:spcPts val="0"/>
              </a:spcBef>
              <a:spcAft>
                <a:spcPts val="0"/>
              </a:spcAft>
              <a:buSzPts val="1800"/>
              <a:buChar char="○"/>
            </a:pPr>
            <a:r>
              <a:rPr lang="en"/>
              <a:t>Event Office, Meeting Planner Office #1, Ground Level  at Grand Hyatt Buckhead</a:t>
            </a:r>
            <a:endParaRPr/>
          </a:p>
          <a:p>
            <a:pPr marL="914400" lvl="1" indent="-317500" algn="l" rtl="0">
              <a:lnSpc>
                <a:spcPct val="115000"/>
              </a:lnSpc>
              <a:spcBef>
                <a:spcPts val="0"/>
              </a:spcBef>
              <a:spcAft>
                <a:spcPts val="0"/>
              </a:spcAft>
              <a:buSzPts val="1400"/>
              <a:buChar char="○"/>
            </a:pPr>
            <a:r>
              <a:rPr lang="en"/>
              <a:t>8:00 AM - 5:00 PM</a:t>
            </a:r>
            <a:endParaRPr/>
          </a:p>
          <a:p>
            <a:pPr marL="0" lvl="0" indent="0" algn="l" rtl="0">
              <a:lnSpc>
                <a:spcPct val="115000"/>
              </a:lnSpc>
              <a:spcBef>
                <a:spcPts val="0"/>
              </a:spcBef>
              <a:spcAft>
                <a:spcPts val="0"/>
              </a:spcAft>
              <a:buSzPts val="1800"/>
              <a:buNone/>
            </a:pPr>
            <a:endParaRPr/>
          </a:p>
          <a:p>
            <a:pPr marL="0" lvl="0" indent="0" algn="l" rtl="0">
              <a:lnSpc>
                <a:spcPct val="115000"/>
              </a:lnSpc>
              <a:spcBef>
                <a:spcPts val="1000"/>
              </a:spcBef>
              <a:spcAft>
                <a:spcPts val="1600"/>
              </a:spcAft>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Food and Beverage Breaks</a:t>
            </a:r>
            <a:endParaRPr/>
          </a:p>
        </p:txBody>
      </p:sp>
      <p:sp>
        <p:nvSpPr>
          <p:cNvPr id="88" name="Google Shape;88;p4"/>
          <p:cNvSpPr txBox="1">
            <a:spLocks noGrp="1"/>
          </p:cNvSpPr>
          <p:nvPr>
            <p:ph type="body" idx="1"/>
          </p:nvPr>
        </p:nvSpPr>
        <p:spPr>
          <a:xfrm>
            <a:off x="471900" y="2277525"/>
            <a:ext cx="3832500" cy="23517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0"/>
              </a:spcBef>
              <a:spcAft>
                <a:spcPts val="0"/>
              </a:spcAft>
              <a:buSzPts val="1400"/>
              <a:buNone/>
            </a:pPr>
            <a:endParaRPr sz="1500" b="1"/>
          </a:p>
          <a:p>
            <a:pPr marL="0" lvl="0" indent="0" algn="ctr" rtl="0">
              <a:lnSpc>
                <a:spcPct val="50000"/>
              </a:lnSpc>
              <a:spcBef>
                <a:spcPts val="1000"/>
              </a:spcBef>
              <a:spcAft>
                <a:spcPts val="0"/>
              </a:spcAft>
              <a:buSzPts val="1400"/>
              <a:buNone/>
            </a:pPr>
            <a:r>
              <a:rPr lang="en" sz="1500" b="1"/>
              <a:t>Light Breakfast</a:t>
            </a:r>
            <a:endParaRPr sz="1500" b="1"/>
          </a:p>
          <a:p>
            <a:pPr marL="0" lvl="0" indent="0" algn="ctr" rtl="0">
              <a:lnSpc>
                <a:spcPct val="50000"/>
              </a:lnSpc>
              <a:spcBef>
                <a:spcPts val="1000"/>
              </a:spcBef>
              <a:spcAft>
                <a:spcPts val="0"/>
              </a:spcAft>
              <a:buSzPts val="1400"/>
              <a:buNone/>
            </a:pPr>
            <a:r>
              <a:rPr lang="en" sz="1500" b="1"/>
              <a:t>Ballroom Pre Function Area, Ground Level </a:t>
            </a:r>
            <a:endParaRPr sz="1500" b="1"/>
          </a:p>
          <a:p>
            <a:pPr marL="0" lvl="0" indent="0" algn="ctr" rtl="0">
              <a:lnSpc>
                <a:spcPct val="50000"/>
              </a:lnSpc>
              <a:spcBef>
                <a:spcPts val="1000"/>
              </a:spcBef>
              <a:spcAft>
                <a:spcPts val="0"/>
              </a:spcAft>
              <a:buSzPts val="1400"/>
              <a:buNone/>
            </a:pPr>
            <a:r>
              <a:rPr lang="en" sz="1500"/>
              <a:t>Monday - Friday </a:t>
            </a:r>
            <a:endParaRPr sz="1500"/>
          </a:p>
          <a:p>
            <a:pPr marL="0" lvl="0" indent="0" algn="ctr" rtl="0">
              <a:lnSpc>
                <a:spcPct val="50000"/>
              </a:lnSpc>
              <a:spcBef>
                <a:spcPts val="1000"/>
              </a:spcBef>
              <a:spcAft>
                <a:spcPts val="0"/>
              </a:spcAft>
              <a:buSzPts val="1400"/>
              <a:buNone/>
            </a:pPr>
            <a:r>
              <a:rPr lang="en" sz="1500"/>
              <a:t>7:15 AM - 8:30 AM</a:t>
            </a:r>
            <a:endParaRPr sz="1500"/>
          </a:p>
          <a:p>
            <a:pPr marL="0" lvl="0" indent="0" algn="ctr" rtl="0">
              <a:lnSpc>
                <a:spcPct val="50000"/>
              </a:lnSpc>
              <a:spcBef>
                <a:spcPts val="1000"/>
              </a:spcBef>
              <a:spcAft>
                <a:spcPts val="0"/>
              </a:spcAft>
              <a:buSzPts val="1400"/>
              <a:buNone/>
            </a:pPr>
            <a:endParaRPr sz="1500"/>
          </a:p>
          <a:p>
            <a:pPr marL="0" lvl="0" indent="0" algn="ctr" rtl="0">
              <a:lnSpc>
                <a:spcPct val="50000"/>
              </a:lnSpc>
              <a:spcBef>
                <a:spcPts val="1000"/>
              </a:spcBef>
              <a:spcAft>
                <a:spcPts val="0"/>
              </a:spcAft>
              <a:buClr>
                <a:srgbClr val="000000"/>
              </a:buClr>
              <a:buSzPts val="1400"/>
              <a:buFont typeface="Arial"/>
              <a:buNone/>
            </a:pPr>
            <a:r>
              <a:rPr lang="en" b="1"/>
              <a:t>Morning Coffee &amp; Tea Break</a:t>
            </a:r>
            <a:endParaRPr b="1"/>
          </a:p>
          <a:p>
            <a:pPr marL="0" lvl="0" indent="0" algn="ctr" rtl="0">
              <a:lnSpc>
                <a:spcPct val="50000"/>
              </a:lnSpc>
              <a:spcBef>
                <a:spcPts val="1000"/>
              </a:spcBef>
              <a:spcAft>
                <a:spcPts val="0"/>
              </a:spcAft>
              <a:buClr>
                <a:srgbClr val="000000"/>
              </a:buClr>
              <a:buSzPts val="1400"/>
              <a:buFont typeface="Arial"/>
              <a:buNone/>
            </a:pPr>
            <a:r>
              <a:rPr lang="en" sz="1500" b="1"/>
              <a:t>Ballroom Pre Function Area, Ground Level</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0"/>
              </a:spcAft>
              <a:buSzPts val="1400"/>
              <a:buNone/>
            </a:pPr>
            <a:r>
              <a:rPr lang="en"/>
              <a:t>9:50 AM - 10:30 AM</a:t>
            </a:r>
            <a:endParaRPr sz="1500"/>
          </a:p>
          <a:p>
            <a:pPr marL="0" lvl="0" indent="0" algn="l" rtl="0">
              <a:lnSpc>
                <a:spcPct val="115000"/>
              </a:lnSpc>
              <a:spcBef>
                <a:spcPts val="1000"/>
              </a:spcBef>
              <a:spcAft>
                <a:spcPts val="0"/>
              </a:spcAft>
              <a:buSzPts val="1400"/>
              <a:buNone/>
            </a:pPr>
            <a:endParaRPr sz="15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
        <p:nvSpPr>
          <p:cNvPr id="89" name="Google Shape;89;p4"/>
          <p:cNvSpPr txBox="1">
            <a:spLocks noGrp="1"/>
          </p:cNvSpPr>
          <p:nvPr>
            <p:ph type="body" idx="2"/>
          </p:nvPr>
        </p:nvSpPr>
        <p:spPr>
          <a:xfrm>
            <a:off x="4694250" y="2332000"/>
            <a:ext cx="3832500" cy="2538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400"/>
              <a:buNone/>
            </a:pPr>
            <a:endParaRPr sz="200"/>
          </a:p>
          <a:p>
            <a:pPr marL="0" lvl="0" indent="0" algn="ctr" rtl="0">
              <a:lnSpc>
                <a:spcPct val="50000"/>
              </a:lnSpc>
              <a:spcBef>
                <a:spcPts val="1000"/>
              </a:spcBef>
              <a:spcAft>
                <a:spcPts val="0"/>
              </a:spcAft>
              <a:buSzPts val="1400"/>
              <a:buNone/>
            </a:pPr>
            <a:r>
              <a:rPr lang="en" b="1"/>
              <a:t>Lunch</a:t>
            </a:r>
            <a:endParaRPr b="1"/>
          </a:p>
          <a:p>
            <a:pPr marL="0" lvl="0" indent="0" algn="ctr" rtl="0">
              <a:lnSpc>
                <a:spcPct val="50000"/>
              </a:lnSpc>
              <a:spcBef>
                <a:spcPts val="1000"/>
              </a:spcBef>
              <a:spcAft>
                <a:spcPts val="0"/>
              </a:spcAft>
              <a:buSzPts val="1400"/>
              <a:buNone/>
            </a:pPr>
            <a:r>
              <a:rPr lang="en" sz="1500" b="1"/>
              <a:t>Grand Ballroom 3, Ground Level</a:t>
            </a:r>
            <a:endParaRPr sz="1500" b="1"/>
          </a:p>
          <a:p>
            <a:pPr marL="0" lvl="0" indent="0" algn="ctr" rtl="0">
              <a:lnSpc>
                <a:spcPct val="50000"/>
              </a:lnSpc>
              <a:spcBef>
                <a:spcPts val="1000"/>
              </a:spcBef>
              <a:spcAft>
                <a:spcPts val="0"/>
              </a:spcAft>
              <a:buSzPts val="1400"/>
              <a:buNone/>
            </a:pPr>
            <a:r>
              <a:rPr lang="en" sz="1500" b="1"/>
              <a:t>Outdoor Seating Available on 2nd Level</a:t>
            </a:r>
            <a:endParaRPr sz="1500" b="1"/>
          </a:p>
          <a:p>
            <a:pPr marL="0" lvl="0" indent="0" algn="ctr" rtl="0">
              <a:lnSpc>
                <a:spcPct val="50000"/>
              </a:lnSpc>
              <a:spcBef>
                <a:spcPts val="1000"/>
              </a:spcBef>
              <a:spcAft>
                <a:spcPts val="0"/>
              </a:spcAft>
              <a:buClr>
                <a:srgbClr val="000000"/>
              </a:buClr>
              <a:buSzPts val="1400"/>
              <a:buFont typeface="Arial"/>
              <a:buNone/>
            </a:pPr>
            <a:r>
              <a:rPr lang="en"/>
              <a:t>Monday - Thursday </a:t>
            </a:r>
            <a:endParaRPr/>
          </a:p>
          <a:p>
            <a:pPr marL="0" lvl="0" indent="0" algn="ctr" rtl="0">
              <a:lnSpc>
                <a:spcPct val="50000"/>
              </a:lnSpc>
              <a:spcBef>
                <a:spcPts val="1000"/>
              </a:spcBef>
              <a:spcAft>
                <a:spcPts val="0"/>
              </a:spcAft>
              <a:buClr>
                <a:srgbClr val="000000"/>
              </a:buClr>
              <a:buSzPts val="1400"/>
              <a:buFont typeface="Arial"/>
              <a:buNone/>
            </a:pPr>
            <a:r>
              <a:rPr lang="en"/>
              <a:t>12:15 PM - 1:30 PM</a:t>
            </a:r>
            <a:endParaRPr/>
          </a:p>
          <a:p>
            <a:pPr marL="0" lvl="0" indent="0" algn="ctr" rtl="0">
              <a:lnSpc>
                <a:spcPct val="50000"/>
              </a:lnSpc>
              <a:spcBef>
                <a:spcPts val="1000"/>
              </a:spcBef>
              <a:spcAft>
                <a:spcPts val="0"/>
              </a:spcAft>
              <a:buSzPts val="1400"/>
              <a:buNone/>
            </a:pPr>
            <a:endParaRPr/>
          </a:p>
          <a:p>
            <a:pPr marL="0" lvl="0" indent="0" algn="ctr" rtl="0">
              <a:lnSpc>
                <a:spcPct val="50000"/>
              </a:lnSpc>
              <a:spcBef>
                <a:spcPts val="1000"/>
              </a:spcBef>
              <a:spcAft>
                <a:spcPts val="0"/>
              </a:spcAft>
              <a:buSzPts val="1400"/>
              <a:buNone/>
            </a:pPr>
            <a:r>
              <a:rPr lang="en" b="1"/>
              <a:t>Afternoon Break</a:t>
            </a:r>
            <a:endParaRPr b="1"/>
          </a:p>
          <a:p>
            <a:pPr marL="0" lvl="0" indent="0" algn="ctr" rtl="0">
              <a:lnSpc>
                <a:spcPct val="50000"/>
              </a:lnSpc>
              <a:spcBef>
                <a:spcPts val="1000"/>
              </a:spcBef>
              <a:spcAft>
                <a:spcPts val="0"/>
              </a:spcAft>
              <a:buSzPts val="1400"/>
              <a:buNone/>
            </a:pPr>
            <a:r>
              <a:rPr lang="en" sz="1500" b="1"/>
              <a:t>Ballroom Pre Function Area, Ground Level</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1000"/>
              </a:spcAft>
              <a:buSzPts val="1400"/>
              <a:buNone/>
            </a:pPr>
            <a:r>
              <a:rPr lang="en"/>
              <a:t>3:15 PM - 4:00 PM</a:t>
            </a:r>
            <a:endParaRPr/>
          </a:p>
        </p:txBody>
      </p:sp>
      <p:sp>
        <p:nvSpPr>
          <p:cNvPr id="90" name="Google Shape;90;p4"/>
          <p:cNvSpPr txBox="1"/>
          <p:nvPr/>
        </p:nvSpPr>
        <p:spPr>
          <a:xfrm>
            <a:off x="1503800" y="1852525"/>
            <a:ext cx="6276900" cy="284700"/>
          </a:xfrm>
          <a:prstGeom prst="rect">
            <a:avLst/>
          </a:prstGeom>
          <a:noFill/>
          <a:ln>
            <a:noFill/>
          </a:ln>
        </p:spPr>
        <p:txBody>
          <a:bodyPr spcFirstLastPara="1" wrap="square" lIns="91425" tIns="91425" rIns="91425" bIns="91425" anchor="t" anchorCtr="0">
            <a:spAutoFit/>
          </a:bodyPr>
          <a:lstStyle/>
          <a:p>
            <a:pPr marL="0" marR="0" lvl="0" indent="0" algn="ctr" rtl="0">
              <a:lnSpc>
                <a:spcPct val="50000"/>
              </a:lnSpc>
              <a:spcBef>
                <a:spcPts val="0"/>
              </a:spcBef>
              <a:spcAft>
                <a:spcPts val="1000"/>
              </a:spcAft>
              <a:buClr>
                <a:srgbClr val="000000"/>
              </a:buClr>
              <a:buSzPts val="1300"/>
              <a:buFont typeface="Arial"/>
              <a:buNone/>
            </a:pPr>
            <a:r>
              <a:rPr lang="en" sz="1300" b="0" i="0" u="none" strike="noStrike" cap="none">
                <a:solidFill>
                  <a:schemeClr val="lt2"/>
                </a:solidFill>
                <a:latin typeface="Roboto"/>
                <a:ea typeface="Roboto"/>
                <a:cs typeface="Roboto"/>
                <a:sym typeface="Roboto"/>
              </a:rPr>
              <a:t>FOR REGISTERED ATTENDEES ONLY</a:t>
            </a:r>
            <a:endParaRPr sz="1300" b="1" i="0" u="none" strike="noStrike" cap="none">
              <a:solidFill>
                <a:schemeClr val="lt2"/>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96" name="Google Shape;96;p5"/>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 OF SESSIONS</a:t>
            </a:r>
            <a:endParaRPr sz="1500" b="1"/>
          </a:p>
          <a:p>
            <a:pPr marL="0" lvl="0" indent="0" algn="l" rtl="0">
              <a:lnSpc>
                <a:spcPct val="115000"/>
              </a:lnSpc>
              <a:spcBef>
                <a:spcPts val="1000"/>
              </a:spcBef>
              <a:spcAft>
                <a:spcPts val="0"/>
              </a:spcAft>
              <a:buSzPts val="1800"/>
              <a:buNone/>
            </a:pPr>
            <a:r>
              <a:rPr lang="en" sz="1500" b="1"/>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marL="0" lvl="0" indent="0" algn="l" rtl="0">
              <a:lnSpc>
                <a:spcPct val="115000"/>
              </a:lnSpc>
              <a:spcBef>
                <a:spcPts val="1000"/>
              </a:spcBef>
              <a:spcAft>
                <a:spcPts val="0"/>
              </a:spcAft>
              <a:buSzPts val="1800"/>
              <a:buNone/>
            </a:pPr>
            <a:r>
              <a:rPr lang="en" sz="1500" b="1"/>
              <a:t>Virtual Participation:</a:t>
            </a:r>
            <a:r>
              <a:rPr lang="en" sz="1500"/>
              <a:t> </a:t>
            </a:r>
            <a:r>
              <a:rPr lang="en" sz="1500" u="sng">
                <a:solidFill>
                  <a:schemeClr val="hlink"/>
                </a:solidFill>
                <a:hlinkClick r:id="rId4"/>
              </a:rPr>
              <a:t>https://ieee802.org/802tele_calendar.html</a:t>
            </a:r>
            <a:endParaRPr sz="1500"/>
          </a:p>
          <a:p>
            <a:pPr marL="0" lvl="0" indent="0" algn="l" rtl="0">
              <a:lnSpc>
                <a:spcPct val="115000"/>
              </a:lnSpc>
              <a:spcBef>
                <a:spcPts val="1000"/>
              </a:spcBef>
              <a:spcAft>
                <a:spcPts val="0"/>
              </a:spcAft>
              <a:buSzPts val="1800"/>
              <a:buNone/>
            </a:pPr>
            <a:r>
              <a:rPr lang="en" sz="1500" b="1"/>
              <a:t>ATTENDANCE TOOL (IMAT)</a:t>
            </a:r>
            <a:endParaRPr sz="1500" b="1"/>
          </a:p>
          <a:p>
            <a:pPr marL="0" lvl="0" indent="0" algn="l" rtl="0">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marL="0" lvl="0" indent="0" algn="l" rtl="0">
              <a:lnSpc>
                <a:spcPct val="115000"/>
              </a:lnSpc>
              <a:spcBef>
                <a:spcPts val="1000"/>
              </a:spcBef>
              <a:spcAft>
                <a:spcPts val="0"/>
              </a:spcAft>
              <a:buSzPts val="1800"/>
              <a:buNone/>
            </a:pPr>
            <a:r>
              <a:rPr lang="en" sz="1500" b="1">
                <a:highlight>
                  <a:srgbClr val="FFFF00"/>
                </a:highlight>
              </a:rPr>
              <a:t>REGISTRATION FEE REQUIREMENT REMINDER</a:t>
            </a:r>
            <a:endParaRPr sz="1500" b="1">
              <a:highlight>
                <a:srgbClr val="FFFF00"/>
              </a:highlight>
            </a:endParaRPr>
          </a:p>
          <a:p>
            <a:pPr marL="0" lvl="0" indent="0" algn="l" rtl="0">
              <a:lnSpc>
                <a:spcPct val="115000"/>
              </a:lnSpc>
              <a:spcBef>
                <a:spcPts val="1000"/>
              </a:spcBef>
              <a:spcAft>
                <a:spcPts val="0"/>
              </a:spcAft>
              <a:buSzPts val="1800"/>
              <a:buNone/>
            </a:pPr>
            <a:r>
              <a:rPr lang="en" sz="1300"/>
              <a:t>Payment of the session registration fee is required for all individuals who participate in any session associated with the September 2023 IEEE 802 Wireless Interim. Registration: </a:t>
            </a:r>
            <a:r>
              <a:rPr lang="en" sz="1300" u="sng">
                <a:solidFill>
                  <a:schemeClr val="hlink"/>
                </a:solidFill>
                <a:hlinkClick r:id="rId6"/>
              </a:rPr>
              <a:t>https://cvent.me/gvvqDN</a:t>
            </a:r>
            <a:endParaRPr sz="1300"/>
          </a:p>
          <a:p>
            <a:pPr marL="457200" lvl="0" indent="0" algn="ctr" rtl="0">
              <a:lnSpc>
                <a:spcPct val="115000"/>
              </a:lnSpc>
              <a:spcBef>
                <a:spcPts val="1000"/>
              </a:spcBef>
              <a:spcAft>
                <a:spcPts val="0"/>
              </a:spcAft>
              <a:buSzPts val="1800"/>
              <a:buNone/>
            </a:pPr>
            <a:endParaRPr sz="1500"/>
          </a:p>
          <a:p>
            <a:pPr marL="0" lvl="0" indent="0" algn="ctr" rtl="0">
              <a:lnSpc>
                <a:spcPct val="115000"/>
              </a:lnSpc>
              <a:spcBef>
                <a:spcPts val="1000"/>
              </a:spcBef>
              <a:spcAft>
                <a:spcPts val="1600"/>
              </a:spcAft>
              <a:buSzPts val="1800"/>
              <a:buNone/>
            </a:pP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02" name="Google Shape;102;p6"/>
          <p:cNvSpPr txBox="1">
            <a:spLocks noGrp="1"/>
          </p:cNvSpPr>
          <p:nvPr>
            <p:ph type="body" idx="1"/>
          </p:nvPr>
        </p:nvSpPr>
        <p:spPr>
          <a:xfrm>
            <a:off x="471900" y="1683550"/>
            <a:ext cx="8082600" cy="34599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dirty="0"/>
              <a:t>WHO TO CONTACT IF AUDIO VISUAL EQUIPMENT ISN’T WORKING IN YOUR ONSITE MEETING ROOM</a:t>
            </a:r>
            <a:endParaRPr sz="1300" b="1" dirty="0"/>
          </a:p>
          <a:p>
            <a:pPr marL="0" lvl="0" indent="0" algn="l" rtl="0">
              <a:lnSpc>
                <a:spcPct val="115000"/>
              </a:lnSpc>
              <a:spcBef>
                <a:spcPts val="1000"/>
              </a:spcBef>
              <a:spcAft>
                <a:spcPts val="0"/>
              </a:spcAft>
              <a:buSzPts val="1800"/>
              <a:buNone/>
            </a:pPr>
            <a:r>
              <a:rPr lang="en" sz="1300" dirty="0"/>
              <a:t>Please contact the Meeting Planner directly if you have any issues with the audio visual equipment in your meeting room. The Meeting Planner will contact support and  the appropriate technician will be sent to assist as soon as possible.</a:t>
            </a:r>
            <a:endParaRPr sz="1300" dirty="0"/>
          </a:p>
          <a:p>
            <a:pPr marL="0" lvl="0" indent="0" algn="l" rtl="0">
              <a:lnSpc>
                <a:spcPct val="115000"/>
              </a:lnSpc>
              <a:spcBef>
                <a:spcPts val="1000"/>
              </a:spcBef>
              <a:spcAft>
                <a:spcPts val="0"/>
              </a:spcAft>
              <a:buSzPts val="1800"/>
              <a:buNone/>
            </a:pPr>
            <a:r>
              <a:rPr lang="en" sz="1300" dirty="0"/>
              <a:t>Meeting Planner can be reached at:</a:t>
            </a:r>
            <a:endParaRPr sz="1300" dirty="0"/>
          </a:p>
          <a:p>
            <a:pPr marL="457200" lvl="0" indent="-311150" algn="l" rtl="0">
              <a:lnSpc>
                <a:spcPct val="115000"/>
              </a:lnSpc>
              <a:spcBef>
                <a:spcPts val="1000"/>
              </a:spcBef>
              <a:spcAft>
                <a:spcPts val="0"/>
              </a:spcAft>
              <a:buSzPts val="1300"/>
              <a:buChar char="●"/>
            </a:pPr>
            <a:r>
              <a:rPr lang="en" sz="1300" dirty="0"/>
              <a:t>Registration and Information Desk: Pre Function Lobby, Ground Level</a:t>
            </a:r>
            <a:endParaRPr sz="1300" dirty="0"/>
          </a:p>
          <a:p>
            <a:pPr marL="457200" lvl="0" indent="-311150" algn="l" rtl="0">
              <a:lnSpc>
                <a:spcPct val="115000"/>
              </a:lnSpc>
              <a:spcBef>
                <a:spcPts val="0"/>
              </a:spcBef>
              <a:spcAft>
                <a:spcPts val="0"/>
              </a:spcAft>
              <a:buSzPts val="1300"/>
              <a:buChar char="●"/>
            </a:pPr>
            <a:r>
              <a:rPr lang="en" sz="1300" dirty="0"/>
              <a:t>Event Office: Meeting Planner Office #1, Ground Level</a:t>
            </a:r>
            <a:endParaRPr sz="1300" dirty="0"/>
          </a:p>
          <a:p>
            <a:pPr marL="457200" lvl="0" indent="-311150" algn="l" rtl="0">
              <a:lnSpc>
                <a:spcPct val="115000"/>
              </a:lnSpc>
              <a:spcBef>
                <a:spcPts val="0"/>
              </a:spcBef>
              <a:spcAft>
                <a:spcPts val="0"/>
              </a:spcAft>
              <a:buSzPts val="1300"/>
              <a:buChar char="●"/>
            </a:pPr>
            <a:r>
              <a:rPr lang="en" sz="1300" dirty="0"/>
              <a:t>Via Text or Call: Dawn Slykhouse: +1 (408) 594-1342 </a:t>
            </a:r>
            <a:endParaRPr sz="1300" b="1" dirty="0"/>
          </a:p>
          <a:p>
            <a:pPr marL="0" lvl="0" indent="0" algn="l" rtl="0">
              <a:lnSpc>
                <a:spcPct val="115000"/>
              </a:lnSpc>
              <a:spcBef>
                <a:spcPts val="1000"/>
              </a:spcBef>
              <a:spcAft>
                <a:spcPts val="0"/>
              </a:spcAft>
              <a:buSzPts val="1800"/>
              <a:buNone/>
            </a:pPr>
            <a:r>
              <a:rPr lang="en" sz="1300" b="1" dirty="0"/>
              <a:t>WEBEX AUDIO IN THE ONSITE MEETING ROOM</a:t>
            </a:r>
            <a:endParaRPr sz="1300" b="1" dirty="0"/>
          </a:p>
          <a:p>
            <a:pPr marL="0" lvl="0" indent="0" algn="l" rtl="0">
              <a:lnSpc>
                <a:spcPct val="115000"/>
              </a:lnSpc>
              <a:spcBef>
                <a:spcPts val="1000"/>
              </a:spcBef>
              <a:spcAft>
                <a:spcPts val="0"/>
              </a:spcAft>
              <a:buSzPts val="1800"/>
              <a:buNone/>
            </a:pPr>
            <a:r>
              <a:rPr lang="en" sz="1300" dirty="0"/>
              <a:t>If you are a local participant, PLEASE, select “Don’t connect to audio” when joining the WebEx session. Connecting to the audio, September cause an audio feedback loop that prevents the meeting from proceeding</a:t>
            </a:r>
            <a:endParaRPr sz="1300" dirty="0"/>
          </a:p>
          <a:p>
            <a:pPr marL="0" lvl="0" indent="0" algn="l" rtl="0">
              <a:lnSpc>
                <a:spcPct val="115000"/>
              </a:lnSpc>
              <a:spcBef>
                <a:spcPts val="1000"/>
              </a:spcBef>
              <a:spcAft>
                <a:spcPts val="0"/>
              </a:spcAft>
              <a:buSzPts val="1800"/>
              <a:buNone/>
            </a:pPr>
            <a:endParaRPr sz="1300" dirty="0"/>
          </a:p>
          <a:p>
            <a:pPr marL="457200" lvl="0" indent="0" algn="ctr" rtl="0">
              <a:lnSpc>
                <a:spcPct val="115000"/>
              </a:lnSpc>
              <a:spcBef>
                <a:spcPts val="1000"/>
              </a:spcBef>
              <a:spcAft>
                <a:spcPts val="0"/>
              </a:spcAft>
              <a:buSzPts val="1800"/>
              <a:buNone/>
            </a:pPr>
            <a:endParaRPr sz="1700" dirty="0"/>
          </a:p>
          <a:p>
            <a:pPr marL="0" lvl="0" indent="0" algn="ctr" rtl="0">
              <a:lnSpc>
                <a:spcPct val="115000"/>
              </a:lnSpc>
              <a:spcBef>
                <a:spcPts val="1000"/>
              </a:spcBef>
              <a:spcAft>
                <a:spcPts val="1600"/>
              </a:spcAft>
              <a:buSzPts val="1800"/>
              <a:buNone/>
            </a:pPr>
            <a:endParaRPr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Access Information </a:t>
            </a:r>
            <a:endParaRPr/>
          </a:p>
        </p:txBody>
      </p:sp>
      <p:sp>
        <p:nvSpPr>
          <p:cNvPr id="108" name="Google Shape;108;p7"/>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800"/>
              <a:buFont typeface="Arial"/>
              <a:buNone/>
            </a:pPr>
            <a:r>
              <a:rPr lang="en" sz="1300" b="1"/>
              <a:t>Encryption Type:</a:t>
            </a:r>
            <a:r>
              <a:rPr lang="en" sz="1300"/>
              <a:t> WPA2/WPA3 </a:t>
            </a:r>
            <a:endParaRPr sz="1300"/>
          </a:p>
          <a:p>
            <a:pPr marL="457200" marR="76200" lvl="0" indent="-323850" algn="l" rtl="0">
              <a:spcBef>
                <a:spcPts val="0"/>
              </a:spcBef>
              <a:spcAft>
                <a:spcPts val="0"/>
              </a:spcAft>
              <a:buSzPts val="1500"/>
              <a:buChar char="●"/>
            </a:pPr>
            <a:r>
              <a:rPr lang="en" sz="1300" b="1"/>
              <a:t>SSID: </a:t>
            </a:r>
            <a:r>
              <a:rPr lang="en" sz="1300"/>
              <a:t>IEEE802</a:t>
            </a:r>
            <a:r>
              <a:rPr lang="en" sz="1300" b="1"/>
              <a:t>  Password:</a:t>
            </a:r>
            <a:r>
              <a:rPr lang="en" sz="1300"/>
              <a:t> ieeeieee </a:t>
            </a:r>
            <a:endParaRPr sz="1300"/>
          </a:p>
          <a:p>
            <a:pPr marL="457200" marR="76200" lvl="0" indent="-323850" algn="l" rtl="0">
              <a:spcBef>
                <a:spcPts val="0"/>
              </a:spcBef>
              <a:spcAft>
                <a:spcPts val="0"/>
              </a:spcAft>
              <a:buSzPts val="1500"/>
              <a:buChar char="●"/>
            </a:pPr>
            <a:r>
              <a:rPr lang="en" sz="1300"/>
              <a:t>Does not Support 6Ghz WiFi</a:t>
            </a:r>
            <a:endParaRPr sz="1000"/>
          </a:p>
          <a:p>
            <a:pPr marL="0" marR="76200" lvl="0" indent="0" algn="l" rtl="0">
              <a:spcBef>
                <a:spcPts val="1000"/>
              </a:spcBef>
              <a:spcAft>
                <a:spcPts val="0"/>
              </a:spcAft>
              <a:buClr>
                <a:srgbClr val="000000"/>
              </a:buClr>
              <a:buSzPts val="1400"/>
              <a:buFont typeface="Arial"/>
              <a:buNone/>
            </a:pPr>
            <a:r>
              <a:rPr lang="en" sz="1300" b="1"/>
              <a:t>Encryption Type:</a:t>
            </a:r>
            <a:r>
              <a:rPr lang="en" sz="1300"/>
              <a:t> WPA3 Only</a:t>
            </a:r>
            <a:endParaRPr sz="1300"/>
          </a:p>
          <a:p>
            <a:pPr marL="457200" marR="76200" lvl="0" indent="-323850" algn="l" rtl="0">
              <a:spcBef>
                <a:spcPts val="1000"/>
              </a:spcBef>
              <a:spcAft>
                <a:spcPts val="0"/>
              </a:spcAft>
              <a:buSzPts val="1500"/>
              <a:buChar char="●"/>
            </a:pPr>
            <a:r>
              <a:rPr lang="en" sz="1300" b="1"/>
              <a:t>SSID: </a:t>
            </a:r>
            <a:r>
              <a:rPr lang="en" sz="1300"/>
              <a:t>IEEE802-6G</a:t>
            </a:r>
            <a:r>
              <a:rPr lang="en" sz="1300" b="1"/>
              <a:t>  Password:</a:t>
            </a:r>
            <a:r>
              <a:rPr lang="en" sz="1300"/>
              <a:t> ieeeieee </a:t>
            </a:r>
            <a:endParaRPr sz="1300"/>
          </a:p>
          <a:p>
            <a:pPr marL="457200" marR="76200" lvl="0" indent="-323850" algn="l" rtl="0">
              <a:spcBef>
                <a:spcPts val="0"/>
              </a:spcBef>
              <a:spcAft>
                <a:spcPts val="0"/>
              </a:spcAft>
              <a:buSzPts val="1500"/>
              <a:buChar char="●"/>
            </a:pPr>
            <a:r>
              <a:rPr lang="en" sz="1300"/>
              <a:t>Supports 6Ghz WiFi</a:t>
            </a:r>
            <a:r>
              <a:rPr lang="en" sz="800"/>
              <a:t> </a:t>
            </a:r>
            <a:endParaRPr sz="800"/>
          </a:p>
          <a:p>
            <a:pPr marL="0" marR="76200" lvl="0" indent="0" algn="l" rtl="0">
              <a:spcBef>
                <a:spcPts val="1000"/>
              </a:spcBef>
              <a:spcAft>
                <a:spcPts val="0"/>
              </a:spcAft>
              <a:buClr>
                <a:srgbClr val="000000"/>
              </a:buClr>
              <a:buSzPts val="1400"/>
              <a:buFont typeface="Arial"/>
              <a:buNone/>
            </a:pPr>
            <a:r>
              <a:rPr lang="en" sz="1300" b="1"/>
              <a:t>IEEE 802 Documents: Local Document Server</a:t>
            </a:r>
            <a:r>
              <a:rPr lang="en" sz="1300"/>
              <a:t>  </a:t>
            </a:r>
            <a:endParaRPr sz="1300"/>
          </a:p>
          <a:p>
            <a:pPr marL="457200" marR="88900" lvl="0" indent="-323850" algn="l" rtl="0">
              <a:spcBef>
                <a:spcPts val="1000"/>
              </a:spcBef>
              <a:spcAft>
                <a:spcPts val="0"/>
              </a:spcAft>
              <a:buSzPts val="1500"/>
              <a:buChar char="●"/>
            </a:pPr>
            <a:r>
              <a:rPr lang="en" sz="1300" u="sng">
                <a:solidFill>
                  <a:srgbClr val="0000FF"/>
                </a:solidFill>
                <a:hlinkClick r:id="rId3">
                  <a:extLst>
                    <a:ext uri="{A12FA001-AC4F-418D-AE19-62706E023703}">
                      <ahyp:hlinkClr xmlns:ahyp="http://schemas.microsoft.com/office/drawing/2018/hyperlinkcolor" val="tx"/>
                    </a:ext>
                  </a:extLst>
                </a:hlinkClick>
              </a:rPr>
              <a:t>http://ieee802.linespeed.com/</a:t>
            </a:r>
            <a:endParaRPr sz="1500"/>
          </a:p>
        </p:txBody>
      </p:sp>
      <p:sp>
        <p:nvSpPr>
          <p:cNvPr id="109" name="Google Shape;109;p7"/>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400"/>
              <a:buFont typeface="Arial"/>
              <a:buNone/>
            </a:pPr>
            <a:r>
              <a:rPr lang="en" sz="1300" b="1"/>
              <a:t>Onsite Network Support </a:t>
            </a:r>
            <a:endParaRPr sz="1300" b="1"/>
          </a:p>
          <a:p>
            <a:pPr marL="0" lvl="0" indent="0" algn="l" rtl="0">
              <a:spcBef>
                <a:spcPts val="1000"/>
              </a:spcBef>
              <a:spcAft>
                <a:spcPts val="0"/>
              </a:spcAft>
              <a:buClr>
                <a:srgbClr val="000000"/>
              </a:buClr>
              <a:buSzPts val="1800"/>
              <a:buFont typeface="Arial"/>
              <a:buNone/>
            </a:pPr>
            <a:r>
              <a:rPr lang="en" sz="1300"/>
              <a:t>The September 2023 IEEE 802 Wireless Interim Session Network Provider is Linespeed. </a:t>
            </a:r>
            <a:endParaRPr sz="1300"/>
          </a:p>
          <a:p>
            <a:pPr marL="0" lvl="0" indent="0" algn="l" rtl="0">
              <a:spcBef>
                <a:spcPts val="1000"/>
              </a:spcBef>
              <a:spcAft>
                <a:spcPts val="0"/>
              </a:spcAft>
              <a:buClr>
                <a:srgbClr val="000000"/>
              </a:buClr>
              <a:buSzPts val="1800"/>
              <a:buFont typeface="Arial"/>
              <a:buNone/>
            </a:pPr>
            <a:r>
              <a:rPr lang="en" sz="1300"/>
              <a:t>Members of the Linespeed team can be dispatched by contacting the Meeting Planner directly or by placing a request at the event registration desk.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9"/>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Wireless Networking Social</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Wednesday September 13th at 6:30 PM</a:t>
            </a:r>
            <a:endParaRPr sz="2900"/>
          </a:p>
        </p:txBody>
      </p:sp>
      <p:sp>
        <p:nvSpPr>
          <p:cNvPr id="121" name="Google Shape;121;p9"/>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t>WHO: </a:t>
            </a:r>
            <a:r>
              <a:rPr lang="en" sz="1200" dirty="0"/>
              <a:t>All registered attendees and their guests.</a:t>
            </a:r>
            <a:endParaRPr sz="1200" dirty="0"/>
          </a:p>
          <a:p>
            <a:pPr marL="0" lvl="0" indent="0" algn="l" rtl="0">
              <a:spcBef>
                <a:spcPts val="0"/>
              </a:spcBef>
              <a:spcAft>
                <a:spcPts val="0"/>
              </a:spcAft>
              <a:buNone/>
            </a:pPr>
            <a:endParaRPr sz="1200" b="1" dirty="0"/>
          </a:p>
          <a:p>
            <a:pPr marL="0" lvl="0" indent="0" algn="l" rtl="0">
              <a:spcBef>
                <a:spcPts val="0"/>
              </a:spcBef>
              <a:spcAft>
                <a:spcPts val="0"/>
              </a:spcAft>
              <a:buNone/>
            </a:pPr>
            <a:r>
              <a:rPr lang="en" sz="1200" b="1" dirty="0"/>
              <a:t>WHAT:</a:t>
            </a:r>
            <a:r>
              <a:rPr lang="en" sz="1200" dirty="0"/>
              <a:t>  Dinner and networking reception.  </a:t>
            </a:r>
            <a:endParaRPr sz="1200" dirty="0"/>
          </a:p>
          <a:p>
            <a:pPr marL="0" lvl="0" indent="0" algn="l" rtl="0">
              <a:spcBef>
                <a:spcPts val="0"/>
              </a:spcBef>
              <a:spcAft>
                <a:spcPts val="0"/>
              </a:spcAft>
              <a:buNone/>
            </a:pPr>
            <a:endParaRPr sz="1200" b="1" dirty="0"/>
          </a:p>
          <a:p>
            <a:pPr marL="0" lvl="0" indent="0" algn="l" rtl="0">
              <a:spcBef>
                <a:spcPts val="0"/>
              </a:spcBef>
              <a:spcAft>
                <a:spcPts val="0"/>
              </a:spcAft>
              <a:buNone/>
            </a:pPr>
            <a:r>
              <a:rPr lang="en" sz="1200" b="1" dirty="0"/>
              <a:t>WHERE:</a:t>
            </a:r>
            <a:r>
              <a:rPr lang="en" sz="1200" dirty="0"/>
              <a:t> Offsite at the nearby restaurant </a:t>
            </a:r>
            <a:r>
              <a:rPr lang="en" sz="1200" b="1" u="sng" dirty="0">
                <a:solidFill>
                  <a:schemeClr val="hlink"/>
                </a:solidFill>
                <a:hlinkClick r:id="rId3"/>
              </a:rPr>
              <a:t>Fogo de Chao</a:t>
            </a:r>
            <a:r>
              <a:rPr lang="en" sz="1200" dirty="0"/>
              <a:t>. </a:t>
            </a:r>
            <a:endParaRPr sz="1200" dirty="0"/>
          </a:p>
          <a:p>
            <a:pPr marL="0" lvl="0" indent="0" algn="l" rtl="0">
              <a:spcBef>
                <a:spcPts val="0"/>
              </a:spcBef>
              <a:spcAft>
                <a:spcPts val="0"/>
              </a:spcAft>
              <a:buNone/>
            </a:pPr>
            <a:r>
              <a:rPr lang="en" sz="1200" dirty="0"/>
              <a:t>Restaurant Address:</a:t>
            </a:r>
            <a:endParaRPr sz="1200" dirty="0"/>
          </a:p>
          <a:p>
            <a:pPr marL="0" lvl="0" indent="0" algn="l" rtl="0">
              <a:spcBef>
                <a:spcPts val="0"/>
              </a:spcBef>
              <a:spcAft>
                <a:spcPts val="0"/>
              </a:spcAft>
              <a:buNone/>
            </a:pPr>
            <a:r>
              <a:rPr lang="en" sz="1200" dirty="0"/>
              <a:t>3101 Piedmont Rd</a:t>
            </a:r>
            <a:endParaRPr sz="1200" dirty="0"/>
          </a:p>
          <a:p>
            <a:pPr marL="0" lvl="0" indent="0" algn="l" rtl="0">
              <a:spcBef>
                <a:spcPts val="0"/>
              </a:spcBef>
              <a:spcAft>
                <a:spcPts val="0"/>
              </a:spcAft>
              <a:buNone/>
            </a:pPr>
            <a:r>
              <a:rPr lang="en" sz="1200" dirty="0"/>
              <a:t>Atlanta, GA 30305</a:t>
            </a:r>
            <a:endParaRPr sz="1200" dirty="0"/>
          </a:p>
          <a:p>
            <a:pPr marL="0" lvl="0" indent="0" algn="l" rtl="0">
              <a:spcBef>
                <a:spcPts val="0"/>
              </a:spcBef>
              <a:spcAft>
                <a:spcPts val="0"/>
              </a:spcAft>
              <a:buNone/>
            </a:pPr>
            <a:r>
              <a:rPr lang="en" sz="1200" dirty="0"/>
              <a:t>Website: </a:t>
            </a:r>
            <a:r>
              <a:rPr lang="en" sz="1200" u="sng" dirty="0">
                <a:solidFill>
                  <a:schemeClr val="hlink"/>
                </a:solidFill>
                <a:hlinkClick r:id="rId3"/>
              </a:rPr>
              <a:t>https://fogodechao.com/location/atlant</a:t>
            </a:r>
            <a:r>
              <a:rPr lang="en" sz="1200" u="sng" dirty="0">
                <a:solidFill>
                  <a:schemeClr val="hlink"/>
                </a:solidFill>
                <a:hlinkClick r:id="rId3"/>
              </a:rPr>
              <a:t>a/</a:t>
            </a:r>
            <a:endParaRPr sz="1200" dirty="0"/>
          </a:p>
          <a:p>
            <a:pPr marL="0" lvl="0" indent="0" algn="l" rtl="0">
              <a:spcBef>
                <a:spcPts val="0"/>
              </a:spcBef>
              <a:spcAft>
                <a:spcPts val="0"/>
              </a:spcAft>
              <a:buNone/>
            </a:pPr>
            <a:endParaRPr sz="1200" b="1" dirty="0"/>
          </a:p>
          <a:p>
            <a:pPr marL="0" lvl="0" indent="0" algn="l" rtl="0">
              <a:spcBef>
                <a:spcPts val="0"/>
              </a:spcBef>
              <a:spcAft>
                <a:spcPts val="0"/>
              </a:spcAft>
              <a:buNone/>
            </a:pPr>
            <a:r>
              <a:rPr lang="en" sz="1200" b="1" dirty="0"/>
              <a:t>TRANSPORTATION:</a:t>
            </a:r>
            <a:r>
              <a:rPr lang="en" sz="1200" dirty="0"/>
              <a:t> </a:t>
            </a:r>
            <a:endParaRPr sz="1200" dirty="0"/>
          </a:p>
          <a:p>
            <a:pPr marL="0" lvl="0" indent="0" algn="l" rtl="0">
              <a:spcBef>
                <a:spcPts val="0"/>
              </a:spcBef>
              <a:spcAft>
                <a:spcPts val="0"/>
              </a:spcAft>
              <a:buNone/>
            </a:pPr>
            <a:r>
              <a:rPr lang="en" sz="1200" dirty="0"/>
              <a:t>The restaurant is within walking distance of the Grand Hyatt Buckhead. Maps shall be available at the registration desk. Alternatively, personal transportation can be arranged by attending individuals. </a:t>
            </a:r>
            <a:endParaRPr sz="1200" dirty="0"/>
          </a:p>
          <a:p>
            <a:pPr marL="0" lvl="0" indent="0" algn="l" rtl="0">
              <a:spcBef>
                <a:spcPts val="0"/>
              </a:spcBef>
              <a:spcAft>
                <a:spcPts val="0"/>
              </a:spcAft>
              <a:buNone/>
            </a:pPr>
            <a:r>
              <a:rPr lang="en" sz="1200" dirty="0"/>
              <a:t>Please contact the Meeting Planner if you require transportation assistance.</a:t>
            </a:r>
            <a:endParaRPr sz="1200" dirty="0"/>
          </a:p>
          <a:p>
            <a:pPr marL="0" lvl="0" indent="0" algn="l" rtl="0">
              <a:lnSpc>
                <a:spcPct val="115000"/>
              </a:lnSpc>
              <a:spcBef>
                <a:spcPts val="0"/>
              </a:spcBef>
              <a:spcAft>
                <a:spcPts val="0"/>
              </a:spcAft>
              <a:buNone/>
            </a:pPr>
            <a:endParaRPr sz="1200" dirty="0"/>
          </a:p>
          <a:p>
            <a:pPr marL="0" lvl="0" indent="0" algn="l" rtl="0">
              <a:lnSpc>
                <a:spcPct val="115000"/>
              </a:lnSpc>
              <a:spcBef>
                <a:spcPts val="0"/>
              </a:spcBef>
              <a:spcAft>
                <a:spcPts val="0"/>
              </a:spcAft>
              <a:buSzPts val="1400"/>
              <a:buNone/>
            </a:pPr>
            <a:endParaRPr sz="1100" dirty="0"/>
          </a:p>
          <a:p>
            <a:pPr marL="457200" lvl="0" indent="0" algn="ctr" rtl="0">
              <a:lnSpc>
                <a:spcPct val="115000"/>
              </a:lnSpc>
              <a:spcBef>
                <a:spcPts val="1000"/>
              </a:spcBef>
              <a:spcAft>
                <a:spcPts val="0"/>
              </a:spcAft>
              <a:buSzPts val="1400"/>
              <a:buNone/>
            </a:pPr>
            <a:endParaRPr sz="1500" dirty="0"/>
          </a:p>
          <a:p>
            <a:pPr marL="0" lvl="0" indent="0" algn="ctr" rtl="0">
              <a:lnSpc>
                <a:spcPct val="115000"/>
              </a:lnSpc>
              <a:spcBef>
                <a:spcPts val="1000"/>
              </a:spcBef>
              <a:spcAft>
                <a:spcPts val="1600"/>
              </a:spcAft>
              <a:buSzPts val="1400"/>
              <a:buNone/>
            </a:pPr>
            <a:endParaRPr sz="1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471900" y="828200"/>
            <a:ext cx="8222100" cy="678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7" name="Google Shape;127;p11"/>
          <p:cNvSpPr txBox="1">
            <a:spLocks noGrp="1"/>
          </p:cNvSpPr>
          <p:nvPr>
            <p:ph type="body" idx="1"/>
          </p:nvPr>
        </p:nvSpPr>
        <p:spPr>
          <a:xfrm>
            <a:off x="262350" y="1785724"/>
            <a:ext cx="8431650" cy="328157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400" dirty="0"/>
              <a:t>The next IEEE 802 Plenary Session will be November 12-17, 2023. The session will be a Mixed Mode with In-Person participation at the Hilton Hawaiian Village Waikiki Beach Resort. </a:t>
            </a:r>
            <a:endParaRPr sz="1400" b="1" dirty="0"/>
          </a:p>
          <a:p>
            <a:pPr marL="0" lvl="0" indent="0" algn="l" rtl="0">
              <a:lnSpc>
                <a:spcPct val="115000"/>
              </a:lnSpc>
              <a:spcBef>
                <a:spcPts val="0"/>
              </a:spcBef>
              <a:spcAft>
                <a:spcPts val="0"/>
              </a:spcAft>
              <a:buSzPts val="1800"/>
              <a:buNone/>
            </a:pPr>
            <a:endParaRPr sz="1200" b="1" dirty="0"/>
          </a:p>
          <a:p>
            <a:pPr marL="0" lvl="0" indent="0" algn="l" rtl="0">
              <a:lnSpc>
                <a:spcPct val="115000"/>
              </a:lnSpc>
              <a:spcBef>
                <a:spcPts val="0"/>
              </a:spcBef>
              <a:spcAft>
                <a:spcPts val="0"/>
              </a:spcAft>
              <a:buSzPts val="1800"/>
              <a:buNone/>
            </a:pPr>
            <a:r>
              <a:rPr lang="en" sz="1400" b="1" dirty="0"/>
              <a:t>Information and Registration: </a:t>
            </a:r>
            <a:r>
              <a:rPr lang="en" sz="1400" b="1" u="sng" dirty="0">
                <a:solidFill>
                  <a:schemeClr val="hlink"/>
                </a:solidFill>
                <a:hlinkClick r:id="rId3"/>
              </a:rPr>
              <a:t>https://cvent.me/Pna0qm</a:t>
            </a:r>
            <a:endParaRPr sz="1400" b="1" dirty="0"/>
          </a:p>
          <a:p>
            <a:pPr marL="0" lvl="0" indent="0" algn="l" rtl="0">
              <a:lnSpc>
                <a:spcPct val="115000"/>
              </a:lnSpc>
              <a:spcBef>
                <a:spcPts val="0"/>
              </a:spcBef>
              <a:spcAft>
                <a:spcPts val="0"/>
              </a:spcAft>
              <a:buSzPts val="1800"/>
              <a:buNone/>
            </a:pPr>
            <a:endParaRPr sz="1200" b="1" dirty="0"/>
          </a:p>
          <a:p>
            <a:pPr marL="0" lvl="0" indent="0" algn="l" rtl="0">
              <a:lnSpc>
                <a:spcPct val="115000"/>
              </a:lnSpc>
              <a:spcBef>
                <a:spcPts val="0"/>
              </a:spcBef>
              <a:spcAft>
                <a:spcPts val="0"/>
              </a:spcAft>
              <a:buSzPts val="1800"/>
              <a:buNone/>
            </a:pPr>
            <a:r>
              <a:rPr lang="en" sz="1400" b="1" dirty="0"/>
              <a:t>Hotel Reservations: </a:t>
            </a:r>
            <a:r>
              <a:rPr lang="en" sz="1400" b="1" u="sng" dirty="0">
                <a:solidFill>
                  <a:schemeClr val="hlink"/>
                </a:solidFill>
                <a:hlinkClick r:id="rId4"/>
              </a:rPr>
              <a:t>https://www.hilton.com/en/attend-my-event/hnlhvhh-avm-e0ca0592-a203-4d79-a09e-5c9c2b65d2e8</a:t>
            </a:r>
            <a:r>
              <a:rPr lang="en" sz="1400" b="1" dirty="0"/>
              <a:t>  </a:t>
            </a:r>
            <a:r>
              <a:rPr lang="en" sz="1400" dirty="0"/>
              <a:t>(</a:t>
            </a:r>
            <a:r>
              <a:rPr lang="en-US" sz="1400" dirty="0"/>
              <a:t>Booking Cutoff Date is 5:00 PM Hawaii Time October 20, 2023)</a:t>
            </a:r>
            <a:endParaRPr sz="1400"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r>
              <a:rPr lang="en" sz="1400" dirty="0"/>
              <a:t>If you have any questions please contact us:</a:t>
            </a:r>
            <a:endParaRPr sz="1400" dirty="0"/>
          </a:p>
          <a:p>
            <a:pPr marL="457200" lvl="1" indent="0">
              <a:spcBef>
                <a:spcPts val="0"/>
              </a:spcBef>
              <a:buSzPts val="1800"/>
              <a:buNone/>
            </a:pPr>
            <a:r>
              <a:rPr lang="en" dirty="0"/>
              <a:t>Face to Face Events</a:t>
            </a:r>
            <a:endParaRPr dirty="0"/>
          </a:p>
          <a:p>
            <a:pPr marL="457200" lvl="1" indent="0">
              <a:spcBef>
                <a:spcPts val="0"/>
              </a:spcBef>
              <a:buSzPts val="1800"/>
              <a:buNone/>
            </a:pPr>
            <a:r>
              <a:rPr lang="en" dirty="0"/>
              <a:t>IEEE 802 Meeting Planner	</a:t>
            </a:r>
            <a:endParaRPr dirty="0"/>
          </a:p>
          <a:p>
            <a:pPr marL="457200" lvl="1" indent="0">
              <a:spcBef>
                <a:spcPts val="0"/>
              </a:spcBef>
              <a:buSzPts val="1800"/>
              <a:buNone/>
            </a:pPr>
            <a:r>
              <a:rPr lang="en" dirty="0"/>
              <a:t>Email: </a:t>
            </a:r>
            <a:r>
              <a:rPr lang="en" u="sng" dirty="0">
                <a:solidFill>
                  <a:schemeClr val="hlink"/>
                </a:solidFill>
                <a:hlinkClick r:id="rId5"/>
              </a:rPr>
              <a:t>802info@facetoface-events.com</a:t>
            </a:r>
            <a:endParaRPr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r>
              <a:rPr lang="en" sz="1400" dirty="0"/>
              <a:t> </a:t>
            </a:r>
            <a:endParaRPr sz="1400"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8</TotalTime>
  <Words>840</Words>
  <Application>Microsoft Office PowerPoint</Application>
  <PresentationFormat>On-screen Show (16:9)</PresentationFormat>
  <Paragraphs>118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Roboto</vt:lpstr>
      <vt:lpstr>Material</vt:lpstr>
      <vt:lpstr>September 2023 IEEE 802 Wireless Interim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vt:lpstr>
      <vt:lpstr>  IEEE 802 Wireless Networking Social  Wednesday September 13th at 6:30 PM</vt:lpstr>
      <vt:lpstr>Thanks for helping us make this session a success, we look forward to working with you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2023 IEEE 802 Wireless Interim Session</dc:title>
  <cp:lastModifiedBy>Jon Rosdahl</cp:lastModifiedBy>
  <cp:revision>1</cp:revision>
  <dcterms:modified xsi:type="dcterms:W3CDTF">2023-08-31T16:00:02Z</dcterms:modified>
</cp:coreProperties>
</file>