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4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898" r:id="rId3"/>
    <p:sldId id="908" r:id="rId4"/>
    <p:sldId id="909" r:id="rId5"/>
    <p:sldId id="910" r:id="rId6"/>
    <p:sldId id="911" r:id="rId7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lcomb, Jay" initials="HJ" lastIdx="2" clrIdx="0">
    <p:extLst>
      <p:ext uri="{19B8F6BF-5375-455C-9EA6-DF929625EA0E}">
        <p15:presenceInfo xmlns:p15="http://schemas.microsoft.com/office/powerpoint/2012/main" userId="S::jholcomb@itron.com::aee8fcb3-73df-479f-8979-0e12987586b3" providerId="AD"/>
      </p:ext>
    </p:extLst>
  </p:cmAuthor>
  <p:cmAuthor id="2" name="Al Petrick" initials="AP" lastIdx="1" clrIdx="1">
    <p:extLst>
      <p:ext uri="{19B8F6BF-5375-455C-9EA6-DF929625EA0E}">
        <p15:presenceInfo xmlns:p15="http://schemas.microsoft.com/office/powerpoint/2012/main" userId="b177fa8dd07d8d0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7C80"/>
    <a:srgbClr val="D5F4FF"/>
    <a:srgbClr val="85DFFF"/>
    <a:srgbClr val="FF9999"/>
    <a:srgbClr val="990033"/>
    <a:srgbClr val="9933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4" autoAdjust="0"/>
    <p:restoredTop sz="95405" autoAdjust="0"/>
  </p:normalViewPr>
  <p:slideViewPr>
    <p:cSldViewPr>
      <p:cViewPr varScale="1">
        <p:scale>
          <a:sx n="86" d="100"/>
          <a:sy n="86" d="100"/>
        </p:scale>
        <p:origin x="806" y="4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-16548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896"/>
    </p:cViewPr>
  </p:sorterViewPr>
  <p:notesViewPr>
    <p:cSldViewPr>
      <p:cViewPr varScale="1">
        <p:scale>
          <a:sx n="96" d="100"/>
          <a:sy n="96" d="100"/>
        </p:scale>
        <p:origin x="2370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7/13/2023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823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720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925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118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938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5689601" y="6475414"/>
            <a:ext cx="808567" cy="363537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Edward Au (Huawei)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14400" y="304800"/>
            <a:ext cx="3048000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July 2023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912285" y="382970"/>
            <a:ext cx="2948516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July 2023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Edward Au (Huawei)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5588001" y="6475414"/>
            <a:ext cx="910167" cy="363537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12285" y="382970"/>
            <a:ext cx="2948516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July 2023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12000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Edward Au (Huawei)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588001" y="6475414"/>
            <a:ext cx="91016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861484" y="628628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4" y="6475413"/>
            <a:ext cx="1332096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solidFill>
                  <a:srgbClr val="000000"/>
                </a:solidFill>
              </a:rPr>
              <a:t>Supporting</a:t>
            </a:r>
            <a:r>
              <a:rPr lang="en-GB" sz="1200" baseline="0" dirty="0" smtClean="0">
                <a:solidFill>
                  <a:srgbClr val="000000"/>
                </a:solidFill>
              </a:rPr>
              <a:t> document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534117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doc.: 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ec-23-0138-00-00EC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pt.int/2023-APG23-6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s://mentor.ieee.org/802.18/dcn/22/18-22-0036-23-0000-compendium-of-motions.docx" TargetMode="External"/><Relationship Id="rId4" Type="http://schemas.openxmlformats.org/officeDocument/2006/relationships/hyperlink" Target="https://mentor.ieee.org/802.18/dcn/23/18-23-0073-02-0000-draft-proposal-for-liaison-statement-to-apg23-6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23/18-23-0073-02-0000-draft-proposal-for-liaison-statement-to-apg23-6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mentor.ieee.org/802.18/dcn/23/18-23-0024-00-0000-liaison-from-etsi-isg-thz-re-formation-of-a-new-etsi-isg-for-terahertz-communications-thz.docx" TargetMode="External"/><Relationship Id="rId7" Type="http://schemas.openxmlformats.org/officeDocument/2006/relationships/hyperlink" Target="https://mentor.ieee.org/802.18/dcn/22/18-22-0036-23-0000-compendium-of-motions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mentor.ieee.org/802.18/dcn/23/18-23-0072-02-0000-draft-response-on-the-liaison-statement-from-etsi-isg-thz.pdf" TargetMode="External"/><Relationship Id="rId5" Type="http://schemas.openxmlformats.org/officeDocument/2006/relationships/hyperlink" Target="https://mentor.ieee.org/802.15/dcn/23/15-23-0343-00-0thz-liaison-statement-from-etsi-isg-thz.docx" TargetMode="External"/><Relationship Id="rId4" Type="http://schemas.openxmlformats.org/officeDocument/2006/relationships/hyperlink" Target="https://mentor.ieee.org/802.18/dcn/23/18-23-0032-04-0000-response-of-ieee-802-to-liaison-statement-from-etsi-isg-thz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23/18-23-0072-02-0000-draft-response-on-the-liaison-statement-from-etsi-isg-thz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896949" y="336550"/>
            <a:ext cx="2303451" cy="273050"/>
          </a:xfrm>
        </p:spPr>
        <p:txBody>
          <a:bodyPr/>
          <a:lstStyle/>
          <a:p>
            <a:r>
              <a:rPr lang="en-US" dirty="0" smtClean="0"/>
              <a:t>July </a:t>
            </a:r>
            <a:r>
              <a:rPr lang="en-US" dirty="0" smtClean="0"/>
              <a:t>2023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3505200" y="1435894"/>
            <a:ext cx="7772400" cy="1066800"/>
          </a:xfrm>
          <a:ln/>
        </p:spPr>
        <p:txBody>
          <a:bodyPr/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latin typeface="Times New Roman" charset="0"/>
              </a:rPr>
              <a:t>IEEE 802.18 </a:t>
            </a:r>
            <a:r>
              <a:rPr lang="en-US" dirty="0" smtClean="0">
                <a:latin typeface="Times New Roman" charset="0"/>
              </a:rPr>
              <a:t>RR-TAG agenda item:</a:t>
            </a:r>
            <a:r>
              <a:rPr lang="en-US" dirty="0">
                <a:latin typeface="Times New Roman" charset="0"/>
              </a:rPr>
              <a:t/>
            </a:r>
            <a:br>
              <a:rPr lang="en-US" dirty="0">
                <a:latin typeface="Times New Roman" charset="0"/>
              </a:rPr>
            </a:br>
            <a:r>
              <a:rPr lang="en-US" dirty="0" smtClean="0">
                <a:latin typeface="Times New Roman" charset="0"/>
              </a:rPr>
              <a:t>14 July 2023 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05200" y="2502694"/>
            <a:ext cx="7772400" cy="771524"/>
          </a:xfrm>
          <a:ln/>
        </p:spPr>
        <p:txBody>
          <a:bodyPr/>
          <a:lstStyle/>
          <a:p>
            <a:pPr algn="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 </a:t>
            </a:r>
            <a:r>
              <a:rPr lang="en-GB" sz="2000" b="0" dirty="0" smtClean="0"/>
              <a:t>14 July </a:t>
            </a:r>
            <a:r>
              <a:rPr lang="en-GB" sz="2000" b="0" dirty="0" smtClean="0"/>
              <a:t>2023</a:t>
            </a:r>
            <a:endParaRPr lang="en-GB" sz="2000" b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971801" y="365760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b="1" dirty="0" smtClean="0">
                <a:solidFill>
                  <a:srgbClr val="000000"/>
                </a:solidFill>
              </a:rPr>
              <a:t>Author:</a:t>
            </a:r>
            <a:endParaRPr lang="en-GB" sz="2000" b="1" dirty="0">
              <a:solidFill>
                <a:srgbClr val="000000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2110337"/>
              </p:ext>
            </p:extLst>
          </p:nvPr>
        </p:nvGraphicFramePr>
        <p:xfrm>
          <a:off x="2971800" y="4191000"/>
          <a:ext cx="859155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Document" r:id="rId5" imgW="8284803" imgH="4492752" progId="Word.Document.8">
                  <p:embed/>
                </p:oleObj>
              </mc:Choice>
              <mc:Fallback>
                <p:oleObj name="Document" r:id="rId5" imgW="8284803" imgH="449275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4191000"/>
                        <a:ext cx="8591550" cy="457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July </a:t>
            </a:r>
            <a:r>
              <a:rPr lang="en-US" dirty="0" smtClean="0"/>
              <a:t>2023</a:t>
            </a:r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Agenda item </a:t>
            </a:r>
            <a:r>
              <a:rPr lang="en-US" sz="2800" dirty="0" smtClean="0">
                <a:solidFill>
                  <a:srgbClr val="0070C0"/>
                </a:solidFill>
              </a:rPr>
              <a:t>7.01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113213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spc="-5" dirty="0" smtClean="0">
                <a:latin typeface="+mj-lt"/>
                <a:cs typeface="Arial"/>
              </a:rPr>
              <a:t>7.011 </a:t>
            </a:r>
            <a:r>
              <a:rPr lang="en-US" sz="1800" spc="-5" dirty="0" smtClean="0">
                <a:latin typeface="+mj-lt"/>
                <a:cs typeface="Arial"/>
              </a:rPr>
              <a:t>(ME):  </a:t>
            </a:r>
            <a:r>
              <a:rPr lang="en-US" sz="1800" spc="-5" dirty="0">
                <a:latin typeface="+mj-lt"/>
                <a:cs typeface="Arial"/>
              </a:rPr>
              <a:t>Approve document for submission to </a:t>
            </a:r>
            <a:r>
              <a:rPr lang="en-US" sz="1800" dirty="0"/>
              <a:t>APT Conference Preparatory Group for </a:t>
            </a:r>
            <a:r>
              <a:rPr lang="en-US" sz="1800" dirty="0" smtClean="0"/>
              <a:t>WRC-23</a:t>
            </a:r>
          </a:p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spc="-5" dirty="0" smtClean="0">
                <a:cs typeface="Arial"/>
              </a:rPr>
              <a:t>7.012 </a:t>
            </a:r>
            <a:r>
              <a:rPr lang="en-US" sz="1800" spc="-5" dirty="0" smtClean="0">
                <a:cs typeface="Arial"/>
              </a:rPr>
              <a:t>(ME):  </a:t>
            </a:r>
            <a:r>
              <a:rPr lang="en-US" sz="1800" spc="-5" dirty="0">
                <a:cs typeface="Arial"/>
              </a:rPr>
              <a:t>Approve document for submission to </a:t>
            </a:r>
            <a:r>
              <a:rPr lang="en-US" sz="1800" dirty="0"/>
              <a:t>ETSI Industry Specification Group (ISG) for Terahertz Communications (</a:t>
            </a:r>
            <a:r>
              <a:rPr lang="en-US" sz="1800" dirty="0" smtClean="0"/>
              <a:t>THz) </a:t>
            </a:r>
            <a:endParaRPr lang="en-US" sz="1600" spc="-5" dirty="0">
              <a:latin typeface="Arial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400" spc="-5" dirty="0"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19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200" b="0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7.011:  Liaison </a:t>
            </a:r>
            <a:r>
              <a:rPr lang="en-US" sz="2800" dirty="0" smtClean="0">
                <a:solidFill>
                  <a:srgbClr val="0070C0"/>
                </a:solidFill>
              </a:rPr>
              <a:t>statement to APG23-6 meeting (1)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113213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dirty="0" smtClean="0"/>
              <a:t>The </a:t>
            </a:r>
            <a:r>
              <a:rPr lang="en-US" sz="1800" dirty="0"/>
              <a:t>6th Meeting of the APT Conference Preparatory Group for WRC-23 (APG23-6) will be held from 14 to 19 August 2023 in Brisbane, Australia</a:t>
            </a:r>
            <a:r>
              <a:rPr lang="en-US" sz="1800" dirty="0" smtClean="0"/>
              <a:t>.  </a:t>
            </a:r>
          </a:p>
          <a:p>
            <a:pPr marL="630238" marR="117475" lvl="1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b="0" dirty="0" smtClean="0"/>
              <a:t>One of the discussion items is related to APT’s position on WRC-27 agenda items, which are discussed under WRC-23 agenda items 10. </a:t>
            </a:r>
            <a:r>
              <a:rPr lang="en-US" sz="1600" b="0" dirty="0"/>
              <a:t>At APG23-5 meeting held on February 2023, one possible WRC-27 agenda item </a:t>
            </a:r>
            <a:r>
              <a:rPr lang="en-US" sz="1600" b="0" dirty="0" smtClean="0"/>
              <a:t>considers </a:t>
            </a:r>
            <a:r>
              <a:rPr lang="en-US" sz="1600" b="0" dirty="0"/>
              <a:t>new allocations to fixed service (FS), mobile service (MS), radio astronomy service (RAS) and Earth exploration-satellite service (EESS) (passive) in the frequency range </a:t>
            </a:r>
            <a:r>
              <a:rPr lang="en-US" sz="1600" b="0" dirty="0" smtClean="0"/>
              <a:t>275 GHz to 325 </a:t>
            </a:r>
            <a:r>
              <a:rPr lang="en-US" sz="1600" b="0" dirty="0"/>
              <a:t>GHz on a co-primary basis in the Table of Frequency </a:t>
            </a:r>
            <a:r>
              <a:rPr lang="en-US" sz="1600" b="0" dirty="0" smtClean="0"/>
              <a:t>Allocations </a:t>
            </a:r>
            <a:r>
              <a:rPr lang="en-US" sz="1600" b="0" dirty="0"/>
              <a:t>and carried forward to APG23-6 for further study. </a:t>
            </a:r>
            <a:endParaRPr lang="en-US" sz="1600" b="0" dirty="0" smtClean="0"/>
          </a:p>
          <a:p>
            <a:pPr marL="230188" marR="117475" indent="-230188" algn="just">
              <a:spcBef>
                <a:spcPts val="1800"/>
              </a:spcBef>
              <a:buChar char="•"/>
              <a:tabLst>
                <a:tab pos="230188" algn="l"/>
              </a:tabLst>
            </a:pPr>
            <a:r>
              <a:rPr lang="en-US" sz="1800" spc="-5" dirty="0" smtClean="0">
                <a:latin typeface="+mj-lt"/>
                <a:cs typeface="Arial"/>
              </a:rPr>
              <a:t>For details, please visit</a:t>
            </a:r>
          </a:p>
          <a:p>
            <a:pPr marL="630238" marR="117475" lvl="1" indent="-230188" algn="just">
              <a:spcBef>
                <a:spcPts val="600"/>
              </a:spcBef>
              <a:spcAft>
                <a:spcPts val="600"/>
              </a:spcAft>
              <a:buChar char="•"/>
              <a:tabLst>
                <a:tab pos="230188" algn="l"/>
              </a:tabLst>
            </a:pPr>
            <a:r>
              <a:rPr lang="en-US" sz="1600" spc="-5" dirty="0" smtClean="0">
                <a:latin typeface="+mj-lt"/>
                <a:cs typeface="Arial"/>
                <a:hlinkClick r:id="rId3"/>
              </a:rPr>
              <a:t>https://www.apt.int/2023-APG23-6</a:t>
            </a:r>
            <a:r>
              <a:rPr lang="en-US" sz="1600" spc="-5" dirty="0" smtClean="0">
                <a:latin typeface="+mj-lt"/>
                <a:cs typeface="Arial"/>
              </a:rPr>
              <a:t> </a:t>
            </a:r>
          </a:p>
          <a:p>
            <a:pPr marL="230188" marR="117475" indent="-230188" algn="just">
              <a:spcBef>
                <a:spcPts val="1800"/>
              </a:spcBef>
              <a:buChar char="•"/>
              <a:tabLst>
                <a:tab pos="230188" algn="l"/>
              </a:tabLst>
            </a:pPr>
            <a:r>
              <a:rPr lang="en-US" sz="1800" spc="-5" dirty="0" smtClean="0">
                <a:latin typeface="+mj-lt"/>
                <a:cs typeface="Arial"/>
              </a:rPr>
              <a:t>Proposed IEEE 802 liaison statement</a:t>
            </a:r>
            <a:endParaRPr lang="en-US" sz="1800" spc="-5" dirty="0" smtClean="0">
              <a:solidFill>
                <a:srgbClr val="3333CC"/>
              </a:solidFill>
              <a:cs typeface="Arial"/>
            </a:endParaRPr>
          </a:p>
          <a:p>
            <a:pPr marL="630238" marR="117475" lvl="1" indent="-230188" algn="just">
              <a:spcBef>
                <a:spcPts val="600"/>
              </a:spcBef>
              <a:buChar char="•"/>
              <a:tabLst>
                <a:tab pos="230188" algn="l"/>
              </a:tabLst>
            </a:pPr>
            <a:r>
              <a:rPr lang="en-US" sz="1600" spc="-5" dirty="0" smtClean="0">
                <a:solidFill>
                  <a:srgbClr val="3333CC"/>
                </a:solidFill>
                <a:cs typeface="Arial"/>
                <a:hlinkClick r:id="rId4"/>
              </a:rPr>
              <a:t>18-23/0073r2</a:t>
            </a:r>
            <a:endParaRPr lang="en-US" sz="1600" spc="-5" dirty="0" smtClean="0">
              <a:solidFill>
                <a:srgbClr val="3333CC"/>
              </a:solidFill>
              <a:cs typeface="Arial"/>
            </a:endParaRPr>
          </a:p>
          <a:p>
            <a:pPr marL="630238" marR="117475" lvl="1" indent="-230188" algn="just">
              <a:spcBef>
                <a:spcPts val="600"/>
              </a:spcBef>
              <a:buChar char="•"/>
              <a:tabLst>
                <a:tab pos="230188" algn="l"/>
              </a:tabLst>
            </a:pPr>
            <a:r>
              <a:rPr lang="en-US" sz="1600" spc="-5" dirty="0" smtClean="0">
                <a:solidFill>
                  <a:schemeClr val="tx1"/>
                </a:solidFill>
                <a:latin typeface="+mj-lt"/>
                <a:cs typeface="Arial"/>
              </a:rPr>
              <a:t>IEEE 802.18 motion result: </a:t>
            </a:r>
            <a:r>
              <a:rPr lang="en-US" sz="1600" spc="-5" dirty="0">
                <a:cs typeface="Arial"/>
                <a:hlinkClick r:id="rId5"/>
              </a:rPr>
              <a:t>13 Yes</a:t>
            </a:r>
            <a:r>
              <a:rPr lang="en-US" sz="1600" spc="-5" dirty="0" smtClean="0">
                <a:cs typeface="Arial"/>
                <a:hlinkClick r:id="rId5"/>
              </a:rPr>
              <a:t>, </a:t>
            </a:r>
            <a:r>
              <a:rPr lang="en-US" sz="1600" spc="-5" dirty="0">
                <a:cs typeface="Arial"/>
                <a:hlinkClick r:id="rId5"/>
              </a:rPr>
              <a:t>0 No, 2 </a:t>
            </a:r>
            <a:r>
              <a:rPr lang="en-US" sz="1600" spc="-5" dirty="0" smtClean="0">
                <a:cs typeface="Arial"/>
                <a:hlinkClick r:id="rId5"/>
              </a:rPr>
              <a:t>Abstain</a:t>
            </a:r>
            <a:endParaRPr lang="en-US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sp>
        <p:nvSpPr>
          <p:cNvPr id="11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July </a:t>
            </a:r>
            <a:r>
              <a:rPr lang="en-US" dirty="0" smtClean="0"/>
              <a:t>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123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b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113213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kern="1200" dirty="0" smtClean="0">
                <a:latin typeface="Times New Roman" pitchFamily="16" charset="0"/>
              </a:rPr>
              <a:t>Move </a:t>
            </a:r>
            <a:r>
              <a:rPr lang="en-US" sz="1800" kern="1200" dirty="0">
                <a:latin typeface="Times New Roman" pitchFamily="16" charset="0"/>
              </a:rPr>
              <a:t>to approve document </a:t>
            </a:r>
            <a:r>
              <a:rPr lang="en-US" sz="1800" spc="-5" dirty="0">
                <a:cs typeface="Arial"/>
                <a:hlinkClick r:id="rId3"/>
              </a:rPr>
              <a:t>https://mentor.ieee.org/802.18/dcn/23/18-23-0073-02-0000-draft-proposal-for-liaison-statement-to-apg23-6.pdf</a:t>
            </a:r>
            <a:r>
              <a:rPr lang="en-US" sz="1800" kern="1200" dirty="0" smtClean="0">
                <a:latin typeface="Times New Roman" pitchFamily="16" charset="0"/>
              </a:rPr>
              <a:t>, </a:t>
            </a:r>
            <a:r>
              <a:rPr lang="en-US" sz="1800" kern="1200" dirty="0">
                <a:latin typeface="Times New Roman" pitchFamily="16" charset="0"/>
              </a:rPr>
              <a:t>for submission </a:t>
            </a:r>
            <a:r>
              <a:rPr lang="en-US" sz="1800" spc="-5" dirty="0">
                <a:solidFill>
                  <a:schemeClr val="tx1"/>
                </a:solidFill>
                <a:cs typeface="Arial"/>
              </a:rPr>
              <a:t>to </a:t>
            </a:r>
            <a:r>
              <a:rPr lang="en-US" sz="1800" dirty="0"/>
              <a:t>the 6th Meeting of the APT Conference Preparatory Group for WRC-23 (</a:t>
            </a:r>
            <a:r>
              <a:rPr lang="en-US" sz="1800" spc="-5" dirty="0">
                <a:cs typeface="Arial"/>
              </a:rPr>
              <a:t>APG23-6) </a:t>
            </a:r>
            <a:r>
              <a:rPr lang="en-US" sz="1800" spc="-5" dirty="0" smtClean="0">
                <a:solidFill>
                  <a:schemeClr val="tx1"/>
                </a:solidFill>
                <a:cs typeface="Arial"/>
              </a:rPr>
              <a:t>by </a:t>
            </a:r>
            <a:r>
              <a:rPr lang="en-US" sz="1800" spc="-5" dirty="0">
                <a:solidFill>
                  <a:schemeClr val="tx1"/>
                </a:solidFill>
                <a:cs typeface="Arial"/>
              </a:rPr>
              <a:t>the response deadline</a:t>
            </a:r>
            <a:r>
              <a:rPr lang="en-US" sz="1800" kern="1200" dirty="0">
                <a:latin typeface="Times New Roman" pitchFamily="16" charset="0"/>
              </a:rPr>
              <a:t>, with editorial license granted to </a:t>
            </a:r>
            <a:r>
              <a:rPr lang="en-US" sz="1800" kern="1200" dirty="0" smtClean="0">
                <a:latin typeface="Times New Roman" pitchFamily="16" charset="0"/>
              </a:rPr>
              <a:t>the IEEE </a:t>
            </a:r>
            <a:r>
              <a:rPr lang="en-US" sz="1800" kern="1200" dirty="0">
                <a:latin typeface="Times New Roman" pitchFamily="16" charset="0"/>
              </a:rPr>
              <a:t>802.18 chair</a:t>
            </a:r>
            <a:r>
              <a:rPr lang="en-US" sz="1800" kern="1200" dirty="0" smtClean="0">
                <a:latin typeface="Times New Roman" pitchFamily="16" charset="0"/>
              </a:rPr>
              <a:t>.</a:t>
            </a:r>
            <a:endParaRPr lang="en-US" sz="1600" spc="-5" dirty="0" smtClean="0">
              <a:latin typeface="+mj-lt"/>
              <a:cs typeface="Arial"/>
            </a:endParaRP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r>
              <a:rPr lang="en-US" sz="1600" spc="-5" dirty="0" smtClean="0">
                <a:latin typeface="+mj-lt"/>
                <a:cs typeface="Arial"/>
              </a:rPr>
              <a:t>Moved:  </a:t>
            </a:r>
            <a:r>
              <a:rPr lang="en-US" sz="1600" dirty="0" smtClean="0"/>
              <a:t>Edward Au</a:t>
            </a:r>
            <a:endParaRPr lang="en-US" sz="1600" spc="-5" dirty="0">
              <a:latin typeface="+mj-lt"/>
              <a:cs typeface="Arial"/>
            </a:endParaRP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r>
              <a:rPr lang="en-US" sz="1600" spc="-5" dirty="0">
                <a:latin typeface="+mj-lt"/>
                <a:cs typeface="Arial"/>
              </a:rPr>
              <a:t>Seconded:  </a:t>
            </a:r>
            <a:r>
              <a:rPr lang="en-US" sz="1600" spc="-5" dirty="0" smtClean="0">
                <a:latin typeface="+mj-lt"/>
                <a:cs typeface="Arial"/>
              </a:rPr>
              <a:t>Clint Powell</a:t>
            </a:r>
            <a:endParaRPr lang="en-US" sz="1600" spc="-5" dirty="0">
              <a:latin typeface="+mj-lt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400" spc="-5" dirty="0">
              <a:latin typeface="+mj-lt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7.011:  Liaison </a:t>
            </a:r>
            <a:r>
              <a:rPr lang="en-US" sz="2800" dirty="0">
                <a:solidFill>
                  <a:srgbClr val="0070C0"/>
                </a:solidFill>
              </a:rPr>
              <a:t>statement to APG23-6 meeting </a:t>
            </a:r>
            <a:r>
              <a:rPr lang="en-US" sz="2800" dirty="0" smtClean="0">
                <a:solidFill>
                  <a:srgbClr val="0070C0"/>
                </a:solidFill>
              </a:rPr>
              <a:t>(2)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1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July </a:t>
            </a:r>
            <a:r>
              <a:rPr lang="en-US" dirty="0" smtClean="0"/>
              <a:t>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487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200" b="0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7.012:  Reply </a:t>
            </a:r>
            <a:r>
              <a:rPr lang="en-US" sz="2800" dirty="0" smtClean="0">
                <a:solidFill>
                  <a:srgbClr val="0070C0"/>
                </a:solidFill>
              </a:rPr>
              <a:t>to Liaison Statement from the ETSI ISG THz (1)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113213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dirty="0" smtClean="0"/>
              <a:t>Liaison communications between ETSI Industry Specification Group (ISG) for Terahertz Communications (THG) and IEEE 802 LMSC</a:t>
            </a:r>
          </a:p>
          <a:p>
            <a:pPr marL="630238" marR="117475" lvl="1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dirty="0"/>
              <a:t>In January 2023, a </a:t>
            </a:r>
            <a:r>
              <a:rPr lang="en-US" sz="1600" dirty="0">
                <a:hlinkClick r:id="rId3"/>
              </a:rPr>
              <a:t>liaison</a:t>
            </a:r>
            <a:r>
              <a:rPr lang="en-US" sz="1600" dirty="0"/>
              <a:t> was received from ETSI ISG THz on its establishment.</a:t>
            </a:r>
          </a:p>
          <a:p>
            <a:pPr marL="630238" marR="117475" lvl="1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spc="-5" dirty="0">
                <a:cs typeface="Arial"/>
              </a:rPr>
              <a:t>In March 2023, IEEE 802 LMSC sent a </a:t>
            </a:r>
            <a:r>
              <a:rPr lang="en-US" sz="1600" spc="-5" dirty="0">
                <a:cs typeface="Arial"/>
                <a:hlinkClick r:id="rId4"/>
              </a:rPr>
              <a:t>reply</a:t>
            </a:r>
            <a:r>
              <a:rPr lang="en-US" sz="1600" spc="-5" dirty="0">
                <a:cs typeface="Arial"/>
              </a:rPr>
              <a:t> to the above-mentioned liaison statement.</a:t>
            </a:r>
          </a:p>
          <a:p>
            <a:pPr marL="630238" marR="117475" lvl="1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spc="-5" dirty="0">
                <a:cs typeface="Arial"/>
              </a:rPr>
              <a:t>On 7 July 2023, ETSI ISG THZ sent a </a:t>
            </a:r>
            <a:r>
              <a:rPr lang="en-US" sz="1600" spc="-5" dirty="0">
                <a:cs typeface="Arial"/>
                <a:hlinkClick r:id="rId5"/>
              </a:rPr>
              <a:t>second liaison</a:t>
            </a:r>
            <a:r>
              <a:rPr lang="en-US" sz="1600" spc="-5" dirty="0">
                <a:cs typeface="Arial"/>
              </a:rPr>
              <a:t> to IEEE 802 LMSC on its progress and a request.</a:t>
            </a:r>
          </a:p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endParaRPr lang="en-US" sz="1400" spc="-5" dirty="0">
              <a:latin typeface="+mj-lt"/>
              <a:cs typeface="Arial"/>
            </a:endParaRPr>
          </a:p>
          <a:p>
            <a:pPr marL="230188" marR="117475" indent="-230188" algn="just">
              <a:buChar char="•"/>
              <a:tabLst>
                <a:tab pos="230188" algn="l"/>
              </a:tabLst>
            </a:pPr>
            <a:r>
              <a:rPr lang="en-US" sz="1800" spc="-5" dirty="0" smtClean="0">
                <a:latin typeface="+mj-lt"/>
                <a:cs typeface="Arial"/>
              </a:rPr>
              <a:t>Proposed </a:t>
            </a:r>
            <a:r>
              <a:rPr lang="en-US" sz="1800" spc="-5" dirty="0">
                <a:latin typeface="+mj-lt"/>
                <a:cs typeface="Arial"/>
              </a:rPr>
              <a:t>IEEE 802 </a:t>
            </a:r>
            <a:r>
              <a:rPr lang="en-US" sz="1800" spc="-5" dirty="0" smtClean="0">
                <a:latin typeface="+mj-lt"/>
                <a:cs typeface="Arial"/>
              </a:rPr>
              <a:t>response</a:t>
            </a:r>
            <a:endParaRPr lang="en-US" sz="1800" spc="-5" dirty="0" smtClean="0">
              <a:solidFill>
                <a:srgbClr val="3333CC"/>
              </a:solidFill>
              <a:cs typeface="Arial"/>
            </a:endParaRPr>
          </a:p>
          <a:p>
            <a:pPr marL="630238" marR="117475" lvl="1" indent="-230188" algn="just">
              <a:spcBef>
                <a:spcPts val="600"/>
              </a:spcBef>
              <a:buChar char="•"/>
              <a:tabLst>
                <a:tab pos="230188" algn="l"/>
              </a:tabLst>
            </a:pPr>
            <a:r>
              <a:rPr lang="en-US" sz="1600" spc="-5" dirty="0" smtClean="0">
                <a:solidFill>
                  <a:srgbClr val="3333CC"/>
                </a:solidFill>
                <a:cs typeface="Arial"/>
                <a:hlinkClick r:id="rId6"/>
              </a:rPr>
              <a:t>18-23/0072r2</a:t>
            </a:r>
            <a:endParaRPr lang="en-US" sz="1600" spc="-5" dirty="0" smtClean="0">
              <a:solidFill>
                <a:srgbClr val="3333CC"/>
              </a:solidFill>
              <a:cs typeface="Arial"/>
            </a:endParaRPr>
          </a:p>
          <a:p>
            <a:pPr marL="630238" marR="117475" lvl="1" indent="-230188" algn="just">
              <a:spcBef>
                <a:spcPts val="600"/>
              </a:spcBef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spc="-5" dirty="0">
                <a:solidFill>
                  <a:schemeClr val="tx1"/>
                </a:solidFill>
                <a:cs typeface="Arial"/>
              </a:rPr>
              <a:t>IEEE 802.18 motion result: </a:t>
            </a:r>
            <a:r>
              <a:rPr lang="en-US" sz="1600" spc="-5" dirty="0" smtClean="0">
                <a:cs typeface="Arial"/>
                <a:hlinkClick r:id="rId7"/>
              </a:rPr>
              <a:t>15 Yes, 0 No, 2 Abstain</a:t>
            </a:r>
            <a:endParaRPr lang="en-US" sz="16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630238" marR="117475" lvl="1" indent="-230188" algn="just">
              <a:spcBef>
                <a:spcPts val="600"/>
              </a:spcBef>
              <a:buChar char="•"/>
              <a:tabLst>
                <a:tab pos="230188" algn="l"/>
              </a:tabLst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sp>
        <p:nvSpPr>
          <p:cNvPr id="11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July </a:t>
            </a:r>
            <a:r>
              <a:rPr lang="en-US" dirty="0" smtClean="0"/>
              <a:t>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960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113213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kern="1200" dirty="0" smtClean="0">
                <a:latin typeface="Times New Roman" pitchFamily="16" charset="0"/>
              </a:rPr>
              <a:t>Move </a:t>
            </a:r>
            <a:r>
              <a:rPr lang="en-US" sz="1800" kern="1200" dirty="0">
                <a:latin typeface="Times New Roman" pitchFamily="16" charset="0"/>
              </a:rPr>
              <a:t>to approve document </a:t>
            </a:r>
            <a:r>
              <a:rPr lang="en-US" sz="1800" spc="-5" dirty="0">
                <a:cs typeface="Arial"/>
                <a:hlinkClick r:id="rId3"/>
              </a:rPr>
              <a:t>https://mentor.ieee.org/802.18/dcn/23/18-23-0072-02-0000-draft-response-on-the-liaison-statement-from-etsi-isg-thz.pdf</a:t>
            </a:r>
            <a:r>
              <a:rPr lang="en-US" sz="1800" kern="1200" dirty="0" smtClean="0">
                <a:latin typeface="Times New Roman" pitchFamily="16" charset="0"/>
              </a:rPr>
              <a:t>, </a:t>
            </a:r>
            <a:r>
              <a:rPr lang="en-US" sz="1800" kern="1200" dirty="0">
                <a:latin typeface="Times New Roman" pitchFamily="16" charset="0"/>
              </a:rPr>
              <a:t>for submission </a:t>
            </a:r>
            <a:r>
              <a:rPr lang="en-US" sz="1800" spc="-5" dirty="0">
                <a:solidFill>
                  <a:schemeClr val="tx1"/>
                </a:solidFill>
                <a:cs typeface="Arial"/>
              </a:rPr>
              <a:t>to </a:t>
            </a:r>
            <a:r>
              <a:rPr lang="en-US" sz="1800" dirty="0"/>
              <a:t>the </a:t>
            </a:r>
            <a:r>
              <a:rPr lang="en-US" sz="1800" spc="-5" dirty="0">
                <a:cs typeface="Arial"/>
              </a:rPr>
              <a:t>ETSI </a:t>
            </a:r>
            <a:r>
              <a:rPr lang="en-US" sz="1800" dirty="0"/>
              <a:t>Industry Specification Group (ISG) for Terahertz Communications (THz) </a:t>
            </a:r>
            <a:r>
              <a:rPr lang="en-US" sz="1800" spc="-5" dirty="0" smtClean="0">
                <a:solidFill>
                  <a:schemeClr val="tx1"/>
                </a:solidFill>
                <a:cs typeface="Arial"/>
              </a:rPr>
              <a:t>by </a:t>
            </a:r>
            <a:r>
              <a:rPr lang="en-US" sz="1800" spc="-5" dirty="0">
                <a:solidFill>
                  <a:schemeClr val="tx1"/>
                </a:solidFill>
                <a:cs typeface="Arial"/>
              </a:rPr>
              <a:t>the response deadline</a:t>
            </a:r>
            <a:r>
              <a:rPr lang="en-US" sz="1800" kern="1200" dirty="0">
                <a:latin typeface="Times New Roman" pitchFamily="16" charset="0"/>
              </a:rPr>
              <a:t>, with editorial license granted to the IEEE 802.18 chair.</a:t>
            </a:r>
            <a:endParaRPr lang="en-US" sz="1600" spc="-5" dirty="0">
              <a:cs typeface="Arial"/>
            </a:endParaRP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r>
              <a:rPr lang="en-US" sz="1600" spc="-5" dirty="0">
                <a:cs typeface="Arial"/>
              </a:rPr>
              <a:t>Moved:  </a:t>
            </a:r>
            <a:r>
              <a:rPr lang="en-US" sz="1600" dirty="0"/>
              <a:t>Edward Au</a:t>
            </a:r>
            <a:endParaRPr lang="en-US" sz="1600" spc="-5" dirty="0">
              <a:cs typeface="Arial"/>
            </a:endParaRP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r>
              <a:rPr lang="en-US" sz="1600" spc="-5" dirty="0">
                <a:cs typeface="Arial"/>
              </a:rPr>
              <a:t>Seconded:  Clint </a:t>
            </a:r>
            <a:r>
              <a:rPr lang="en-US" sz="1600" spc="-5" dirty="0" smtClean="0">
                <a:cs typeface="Arial"/>
              </a:rPr>
              <a:t>Powell</a:t>
            </a:r>
            <a:endParaRPr lang="en-US" sz="1600" spc="-5" dirty="0"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sp>
        <p:nvSpPr>
          <p:cNvPr id="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7.012:  Reply </a:t>
            </a:r>
            <a:r>
              <a:rPr lang="en-US" sz="2800" dirty="0" smtClean="0">
                <a:solidFill>
                  <a:srgbClr val="0070C0"/>
                </a:solidFill>
              </a:rPr>
              <a:t>to Liaison Statement from the ETSI ISG THz (2)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July </a:t>
            </a:r>
            <a:r>
              <a:rPr lang="en-US" dirty="0" smtClean="0"/>
              <a:t>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77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69242</TotalTime>
  <Words>454</Words>
  <Application>Microsoft Office PowerPoint</Application>
  <PresentationFormat>Widescreen</PresentationFormat>
  <Paragraphs>67</Paragraphs>
  <Slides>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 Unicode MS</vt:lpstr>
      <vt:lpstr>MS Gothic</vt:lpstr>
      <vt:lpstr>MS PGothic</vt:lpstr>
      <vt:lpstr>Arial</vt:lpstr>
      <vt:lpstr>Times New Roman</vt:lpstr>
      <vt:lpstr>Office Theme</vt:lpstr>
      <vt:lpstr>Document</vt:lpstr>
      <vt:lpstr>IEEE 802.18 RR-TAG agenda item: 14 July 2023 </vt:lpstr>
      <vt:lpstr>Agenda item 7.01</vt:lpstr>
      <vt:lpstr>7.011:  Liaison statement to APG23-6 meeting (1)</vt:lpstr>
      <vt:lpstr>7.011:  Liaison statement to APG23-6 meeting (2)</vt:lpstr>
      <vt:lpstr>7.012:  Reply to Liaison Statement from the ETSI ISG THz (1)</vt:lpstr>
      <vt:lpstr>7.012:  Reply to Liaison Statement from the ETSI ISG THz (2)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EC-23/0138r0</dc:title>
  <dc:creator>Edward Au</dc:creator>
  <cp:keywords>14 July 2023</cp:keywords>
  <cp:lastModifiedBy>Edward Au</cp:lastModifiedBy>
  <cp:revision>4921</cp:revision>
  <cp:lastPrinted>1601-01-01T00:00:00Z</cp:lastPrinted>
  <dcterms:created xsi:type="dcterms:W3CDTF">2016-03-03T14:54:45Z</dcterms:created>
  <dcterms:modified xsi:type="dcterms:W3CDTF">2023-07-13T20:03:53Z</dcterms:modified>
  <cp:category>IEEE 802.18 RR-TAG agenda item: 14 July 2023</cp:category>
</cp:coreProperties>
</file>