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handoutMasterIdLst>
    <p:handoutMasterId r:id="rId32"/>
  </p:handoutMasterIdLst>
  <p:sldIdLst>
    <p:sldId id="361" r:id="rId3"/>
    <p:sldId id="287" r:id="rId4"/>
    <p:sldId id="288" r:id="rId5"/>
    <p:sldId id="289" r:id="rId6"/>
    <p:sldId id="692" r:id="rId7"/>
    <p:sldId id="619" r:id="rId8"/>
    <p:sldId id="677" r:id="rId9"/>
    <p:sldId id="672" r:id="rId10"/>
    <p:sldId id="701" r:id="rId11"/>
    <p:sldId id="697" r:id="rId12"/>
    <p:sldId id="702" r:id="rId13"/>
    <p:sldId id="649" r:id="rId14"/>
    <p:sldId id="381" r:id="rId15"/>
    <p:sldId id="366" r:id="rId16"/>
    <p:sldId id="670" r:id="rId17"/>
    <p:sldId id="671" r:id="rId18"/>
    <p:sldId id="293" r:id="rId19"/>
    <p:sldId id="294" r:id="rId20"/>
    <p:sldId id="650" r:id="rId21"/>
    <p:sldId id="310" r:id="rId22"/>
    <p:sldId id="641" r:id="rId23"/>
    <p:sldId id="673" r:id="rId24"/>
    <p:sldId id="668" r:id="rId25"/>
    <p:sldId id="687" r:id="rId26"/>
    <p:sldId id="696" r:id="rId27"/>
    <p:sldId id="359" r:id="rId28"/>
    <p:sldId id="700" r:id="rId29"/>
    <p:sldId id="698" r:id="rId30"/>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610" autoAdjust="0"/>
    <p:restoredTop sz="95488" autoAdjust="0"/>
  </p:normalViewPr>
  <p:slideViewPr>
    <p:cSldViewPr>
      <p:cViewPr>
        <p:scale>
          <a:sx n="130" d="100"/>
          <a:sy n="130" d="100"/>
        </p:scale>
        <p:origin x="12" y="42"/>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extLst>
      <p:ext uri="{BB962C8B-B14F-4D97-AF65-F5344CB8AC3E}">
        <p14:creationId xmlns:p14="http://schemas.microsoft.com/office/powerpoint/2010/main" val="395337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2" name="Rectangle 3"/>
          <p:cNvSpPr>
            <a:spLocks noGrp="1" noChangeArrowheads="1"/>
          </p:cNvSpPr>
          <p:nvPr>
            <p:ph type="dt" idx="15"/>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Tree>
    <p:extLst>
      <p:ext uri="{BB962C8B-B14F-4D97-AF65-F5344CB8AC3E}">
        <p14:creationId xmlns:p14="http://schemas.microsoft.com/office/powerpoint/2010/main" val="1057951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extLst>
      <p:ext uri="{BB962C8B-B14F-4D97-AF65-F5344CB8AC3E}">
        <p14:creationId xmlns:p14="http://schemas.microsoft.com/office/powerpoint/2010/main" val="27859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2019</a:t>
            </a:r>
            <a:endParaRPr lang="en-GB"/>
          </a:p>
        </p:txBody>
      </p:sp>
      <p:sp>
        <p:nvSpPr>
          <p:cNvPr id="6" name="Footer Placeholder 5"/>
          <p:cNvSpPr>
            <a:spLocks noGrp="1"/>
          </p:cNvSpPr>
          <p:nvPr>
            <p:ph type="ftr" idx="11"/>
          </p:nvPr>
        </p:nvSpPr>
        <p:spPr/>
        <p:txBody>
          <a:bodyPr/>
          <a:lstStyle>
            <a:lvl1pPr>
              <a:defRPr/>
            </a:lvl1pPr>
          </a:lstStyle>
          <a:p>
            <a:r>
              <a:rPr lang="en-GB"/>
              <a:t>Robert Stacey,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extLst>
      <p:ext uri="{BB962C8B-B14F-4D97-AF65-F5344CB8AC3E}">
        <p14:creationId xmlns:p14="http://schemas.microsoft.com/office/powerpoint/2010/main" val="8434430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2019</a:t>
            </a:r>
            <a:endParaRPr lang="en-GB"/>
          </a:p>
        </p:txBody>
      </p:sp>
      <p:sp>
        <p:nvSpPr>
          <p:cNvPr id="8" name="Footer Placeholder 7"/>
          <p:cNvSpPr>
            <a:spLocks noGrp="1"/>
          </p:cNvSpPr>
          <p:nvPr>
            <p:ph type="ftr" idx="11"/>
          </p:nvPr>
        </p:nvSpPr>
        <p:spPr>
          <a:xfrm>
            <a:off x="7524760" y="6475416"/>
            <a:ext cx="3865024" cy="180975"/>
          </a:xfrm>
        </p:spPr>
        <p:txBody>
          <a:bodyPr/>
          <a:lstStyle>
            <a:lvl1pPr>
              <a:defRPr/>
            </a:lvl1pPr>
          </a:lstStyle>
          <a:p>
            <a:r>
              <a:rPr lang="en-GB"/>
              <a:t>Robert Stacey,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extLst>
      <p:ext uri="{BB962C8B-B14F-4D97-AF65-F5344CB8AC3E}">
        <p14:creationId xmlns:p14="http://schemas.microsoft.com/office/powerpoint/2010/main" val="2783691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2019</a:t>
            </a:r>
            <a:endParaRPr lang="en-GB"/>
          </a:p>
        </p:txBody>
      </p:sp>
      <p:sp>
        <p:nvSpPr>
          <p:cNvPr id="4" name="Footer Placeholder 3"/>
          <p:cNvSpPr>
            <a:spLocks noGrp="1"/>
          </p:cNvSpPr>
          <p:nvPr>
            <p:ph type="ftr" idx="11"/>
          </p:nvPr>
        </p:nvSpPr>
        <p:spPr/>
        <p:txBody>
          <a:bodyPr/>
          <a:lstStyle>
            <a:lvl1pPr>
              <a:defRPr/>
            </a:lvl1pPr>
          </a:lstStyle>
          <a:p>
            <a:r>
              <a:rPr lang="en-GB"/>
              <a:t>Robert Stacey,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extLst>
      <p:ext uri="{BB962C8B-B14F-4D97-AF65-F5344CB8AC3E}">
        <p14:creationId xmlns:p14="http://schemas.microsoft.com/office/powerpoint/2010/main" val="2472716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2019</a:t>
            </a:r>
            <a:endParaRPr lang="en-GB"/>
          </a:p>
        </p:txBody>
      </p:sp>
      <p:sp>
        <p:nvSpPr>
          <p:cNvPr id="3" name="Footer Placeholder 2"/>
          <p:cNvSpPr>
            <a:spLocks noGrp="1"/>
          </p:cNvSpPr>
          <p:nvPr>
            <p:ph type="ftr" idx="11"/>
          </p:nvPr>
        </p:nvSpPr>
        <p:spPr/>
        <p:txBody>
          <a:bodyPr/>
          <a:lstStyle>
            <a:lvl1pPr>
              <a:defRPr/>
            </a:lvl1pPr>
          </a:lstStyle>
          <a:p>
            <a:r>
              <a:rPr lang="en-GB"/>
              <a:t>Robert Stacey,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extLst>
      <p:ext uri="{BB962C8B-B14F-4D97-AF65-F5344CB8AC3E}">
        <p14:creationId xmlns:p14="http://schemas.microsoft.com/office/powerpoint/2010/main" val="415376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extLst>
      <p:ext uri="{BB962C8B-B14F-4D97-AF65-F5344CB8AC3E}">
        <p14:creationId xmlns:p14="http://schemas.microsoft.com/office/powerpoint/2010/main" val="6345379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extLst>
      <p:ext uri="{BB962C8B-B14F-4D97-AF65-F5344CB8AC3E}">
        <p14:creationId xmlns:p14="http://schemas.microsoft.com/office/powerpoint/2010/main" val="29701710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Headline Bluebar 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F87ABBB-8493-4657-AF76-3FB0E8D54470}"/>
              </a:ext>
            </a:extLst>
          </p:cNvPr>
          <p:cNvSpPr/>
          <p:nvPr/>
        </p:nvSpPr>
        <p:spPr>
          <a:xfrm>
            <a:off x="615952" y="823388"/>
            <a:ext cx="1608667" cy="8043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08" indent="-128585">
              <a:buFont typeface="Lucida Grande"/>
              <a:buChar char="﹣"/>
              <a:defRPr>
                <a:latin typeface="Calibri" panose="020F0502020204030204" pitchFamily="34" charset="0"/>
                <a:cs typeface="Calibri" panose="020F0502020204030204" pitchFamily="34" charset="0"/>
              </a:defRPr>
            </a:lvl4pPr>
            <a:lvl5pPr marL="298840" indent="-82152" defTabSz="513147">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10142503" y="6241965"/>
            <a:ext cx="979311" cy="2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F077763-78F2-4310-9E3D-B9E137BE33BC}"/>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8" name="Picture 7">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609602" y="6267258"/>
            <a:ext cx="2092684" cy="28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1192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2" y="685803"/>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2"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
        <p:nvSpPr>
          <p:cNvPr id="1028" name="Rectangle 4"/>
          <p:cNvSpPr>
            <a:spLocks noGrp="1" noChangeArrowheads="1"/>
          </p:cNvSpPr>
          <p:nvPr>
            <p:ph type="ftr"/>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029" name="Rectangle 5"/>
          <p:cNvSpPr>
            <a:spLocks noGrp="1" noChangeArrowheads="1"/>
          </p:cNvSpPr>
          <p:nvPr>
            <p:ph type="sldNum"/>
          </p:nvPr>
        </p:nvSpPr>
        <p:spPr bwMode="auto">
          <a:xfrm>
            <a:off x="5793320" y="6475416"/>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1800"/>
          </a:p>
        </p:txBody>
      </p:sp>
      <p:sp>
        <p:nvSpPr>
          <p:cNvPr id="1031" name="Rectangle 7"/>
          <p:cNvSpPr>
            <a:spLocks noChangeArrowheads="1"/>
          </p:cNvSpPr>
          <p:nvPr/>
        </p:nvSpPr>
        <p:spPr bwMode="auto">
          <a:xfrm>
            <a:off x="912286" y="6475415"/>
            <a:ext cx="314189" cy="138499"/>
          </a:xfrm>
          <a:prstGeom prst="rect">
            <a:avLst/>
          </a:prstGeom>
          <a:noFill/>
          <a:ln w="9525">
            <a:noFill/>
            <a:round/>
            <a:headEnd/>
            <a:tailEnd/>
          </a:ln>
          <a:effectLst/>
        </p:spPr>
        <p:txBody>
          <a:bodyPr wrap="none" lIns="0" tIns="0" rIns="0" bIns="0">
            <a:spAutoFit/>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900" dirty="0">
                <a:solidFill>
                  <a:srgbClr val="000000"/>
                </a:solidFill>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1800"/>
          </a:p>
        </p:txBody>
      </p:sp>
      <p:sp>
        <p:nvSpPr>
          <p:cNvPr id="10" name="Date Placeholder 3"/>
          <p:cNvSpPr txBox="1">
            <a:spLocks/>
          </p:cNvSpPr>
          <p:nvPr userDrawn="1"/>
        </p:nvSpPr>
        <p:spPr bwMode="auto">
          <a:xfrm>
            <a:off x="6667505"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336947"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802.11-19/1753r0</a:t>
            </a:r>
          </a:p>
        </p:txBody>
      </p:sp>
    </p:spTree>
    <p:extLst>
      <p:ext uri="{BB962C8B-B14F-4D97-AF65-F5344CB8AC3E}">
        <p14:creationId xmlns:p14="http://schemas.microsoft.com/office/powerpoint/2010/main" val="102857989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p:txStyles>
    <p:titleStyle>
      <a:lvl1pPr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mj-lt"/>
          <a:ea typeface="+mj-ea"/>
          <a:cs typeface="+mj-cs"/>
        </a:defRPr>
      </a:lvl1pPr>
      <a:lvl2pPr marL="557213" indent="-214313"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2pPr>
      <a:lvl3pPr marL="8572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3pPr>
      <a:lvl4pPr marL="12001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4pPr>
      <a:lvl5pPr marL="15430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5pPr>
      <a:lvl6pPr marL="18859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6pPr>
      <a:lvl7pPr marL="22288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7pPr>
      <a:lvl8pPr marL="25717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8pPr>
      <a:lvl9pPr marL="29146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9pPr>
    </p:titleStyle>
    <p:bodyStyle>
      <a:lvl1pPr marL="257175" indent="-257175" algn="l" defTabSz="336947" rtl="0" eaLnBrk="1" fontAlgn="base" hangingPunct="1">
        <a:spcBef>
          <a:spcPts val="450"/>
        </a:spcBef>
        <a:spcAft>
          <a:spcPct val="0"/>
        </a:spcAft>
        <a:buClr>
          <a:srgbClr val="000000"/>
        </a:buClr>
        <a:buSzPct val="100000"/>
        <a:buFont typeface="Times New Roman" pitchFamily="16" charset="0"/>
        <a:defRPr sz="1800" b="1">
          <a:solidFill>
            <a:srgbClr val="000000"/>
          </a:solidFill>
          <a:latin typeface="+mn-lt"/>
          <a:ea typeface="+mn-ea"/>
          <a:cs typeface="+mn-cs"/>
        </a:defRPr>
      </a:lvl1pPr>
      <a:lvl2pPr marL="557213" indent="-214313" algn="l" defTabSz="336947" rtl="0" eaLnBrk="1" fontAlgn="base" hangingPunct="1">
        <a:spcBef>
          <a:spcPts val="375"/>
        </a:spcBef>
        <a:spcAft>
          <a:spcPct val="0"/>
        </a:spcAft>
        <a:buClr>
          <a:srgbClr val="000000"/>
        </a:buClr>
        <a:buSzPct val="100000"/>
        <a:buFont typeface="Times New Roman" pitchFamily="16" charset="0"/>
        <a:defRPr sz="1500">
          <a:solidFill>
            <a:srgbClr val="000000"/>
          </a:solidFill>
          <a:latin typeface="+mn-lt"/>
          <a:ea typeface="+mn-ea"/>
        </a:defRPr>
      </a:lvl2pPr>
      <a:lvl3pPr marL="857250" indent="-171450" algn="l" defTabSz="336947" rtl="0" eaLnBrk="1" fontAlgn="base" hangingPunct="1">
        <a:spcBef>
          <a:spcPts val="338"/>
        </a:spcBef>
        <a:spcAft>
          <a:spcPct val="0"/>
        </a:spcAft>
        <a:buClr>
          <a:srgbClr val="000000"/>
        </a:buClr>
        <a:buSzPct val="100000"/>
        <a:buFont typeface="Times New Roman" pitchFamily="16" charset="0"/>
        <a:defRPr>
          <a:solidFill>
            <a:srgbClr val="000000"/>
          </a:solidFill>
          <a:latin typeface="+mn-lt"/>
          <a:ea typeface="+mn-ea"/>
        </a:defRPr>
      </a:lvl3pPr>
      <a:lvl4pPr marL="12001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s://standards.ieee.org/featured/25th-anniversary/"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14.xml"/><Relationship Id="rId4" Type="http://schemas.openxmlformats.org/officeDocument/2006/relationships/hyperlink" Target="http://www.ieee.org/about/corporate/governanc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e.spiewak@ieee.o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ieee.org/about/corporate/election/candidates.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1048410" y="733245"/>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5257800" y="838200"/>
            <a:ext cx="6781800" cy="3962400"/>
          </a:xfrm>
        </p:spPr>
        <p:txBody>
          <a:bodyPr/>
          <a:lstStyle/>
          <a:p>
            <a:pPr eaLnBrk="1" hangingPunct="1"/>
            <a:r>
              <a:rPr lang="en-US" sz="4000" dirty="0"/>
              <a:t>IEEE 802 LMSC </a:t>
            </a:r>
            <a:br>
              <a:rPr lang="en-US" sz="4000" dirty="0"/>
            </a:br>
            <a:r>
              <a:rPr lang="en-US" sz="4000" dirty="0"/>
              <a:t>133rd Plenary Session</a:t>
            </a:r>
            <a:br>
              <a:rPr lang="en-US" sz="4000" dirty="0"/>
            </a:br>
            <a:r>
              <a:rPr lang="en-US" sz="2800" dirty="0"/>
              <a:t>(4th mixed mode Plenary Session)</a:t>
            </a:r>
            <a:br>
              <a:rPr lang="en-US" sz="4000" dirty="0"/>
            </a:br>
            <a:br>
              <a:rPr lang="en-US" sz="4000" dirty="0"/>
            </a:br>
            <a:r>
              <a:rPr lang="en-US" sz="4000" dirty="0"/>
              <a:t>10-14 July 2023</a:t>
            </a:r>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DCN ec-23-0117-01-00EC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762000" y="1447800"/>
            <a:ext cx="10744200" cy="5105400"/>
          </a:xfrm>
        </p:spPr>
        <p:txBody>
          <a:bodyPr/>
          <a:lstStyle/>
          <a:p>
            <a:pPr marL="0" indent="0">
              <a:buNone/>
            </a:pPr>
            <a:r>
              <a:rPr lang="en-US" sz="2800" dirty="0"/>
              <a:t>SA BoG May/July 2023</a:t>
            </a:r>
            <a:endParaRPr lang="en-US" sz="2000" dirty="0"/>
          </a:p>
          <a:p>
            <a:pPr lvl="1"/>
            <a:r>
              <a:rPr lang="en-US" sz="2000" dirty="0"/>
              <a:t>The BOG approved that the IEEE SA contribute $50K per year for the next five years (2023-2027) to the IEEE MOVE program. The contribution should be allocated as 50% to U.S. MOVE and 50% to MOVE International.</a:t>
            </a:r>
          </a:p>
          <a:p>
            <a:pPr lvl="1"/>
            <a:r>
              <a:rPr lang="en-US" sz="2000" dirty="0"/>
              <a:t>The BOG approved a virtual candidate forum to be scheduled and conducted in accordance with IEEE election policies. A recording of such forum shall be made available on the IEEE SA web site for the entirety of the election period.</a:t>
            </a:r>
          </a:p>
          <a:p>
            <a:pPr lvl="1"/>
            <a:r>
              <a:rPr lang="en-US" sz="2000" dirty="0"/>
              <a:t>SA is hosting a 25/50/60/135 year anniversary celebration in Shenzhen, China 6-8 NOV 2023</a:t>
            </a:r>
            <a:br>
              <a:rPr lang="en-US" sz="2000" dirty="0"/>
            </a:br>
            <a:r>
              <a:rPr lang="en-US" sz="2000" dirty="0">
                <a:hlinkClick r:id="rId2"/>
              </a:rPr>
              <a:t>https://standards.ieee.org/featured/25th-anniversary/</a:t>
            </a:r>
            <a:endParaRPr lang="en-US" sz="2000" dirty="0"/>
          </a:p>
          <a:p>
            <a:pPr lvl="1"/>
            <a:r>
              <a:rPr lang="en-US" sz="2000" dirty="0"/>
              <a:t>Plans to endorse the major Organizational Unit name “IEEE SA” and identify necessary updates to IEEE Bylaws, Policies and SA OpsMan</a:t>
            </a:r>
          </a:p>
          <a:p>
            <a:pPr marL="0" indent="0">
              <a:buNone/>
            </a:pPr>
            <a:r>
              <a:rPr lang="en-US" sz="2800" dirty="0">
                <a:solidFill>
                  <a:schemeClr val="tx1">
                    <a:lumMod val="95000"/>
                    <a:lumOff val="5000"/>
                  </a:schemeClr>
                </a:solidFill>
              </a:rPr>
              <a:t>802 EC members that are members of the 2023 SA BoG</a:t>
            </a:r>
          </a:p>
          <a:p>
            <a:pPr lvl="1"/>
            <a:r>
              <a:rPr lang="en-US" sz="2000" dirty="0">
                <a:solidFill>
                  <a:schemeClr val="tx1">
                    <a:lumMod val="95000"/>
                    <a:lumOff val="5000"/>
                  </a:schemeClr>
                </a:solidFill>
              </a:rPr>
              <a:t>Paul Nikolich IEEE SA Treasurer, David Law, SASB Chair, Glenn Parson </a:t>
            </a:r>
            <a:r>
              <a:rPr lang="en-US" sz="2000" dirty="0" err="1">
                <a:solidFill>
                  <a:schemeClr val="tx1">
                    <a:lumMod val="95000"/>
                    <a:lumOff val="5000"/>
                  </a:schemeClr>
                </a:solidFill>
              </a:rPr>
              <a:t>MaL</a:t>
            </a:r>
            <a:r>
              <a:rPr lang="en-US" sz="2000" dirty="0">
                <a:solidFill>
                  <a:schemeClr val="tx1">
                    <a:lumMod val="95000"/>
                    <a:lumOff val="5000"/>
                  </a:schemeClr>
                </a:solidFill>
              </a:rPr>
              <a:t>, and Dorothy Stanley </a:t>
            </a:r>
            <a:r>
              <a:rPr lang="en-US" sz="2000" dirty="0" err="1">
                <a:solidFill>
                  <a:schemeClr val="tx1">
                    <a:lumMod val="95000"/>
                    <a:lumOff val="5000"/>
                  </a:schemeClr>
                </a:solidFill>
              </a:rPr>
              <a:t>MaL</a:t>
            </a:r>
            <a:r>
              <a:rPr lang="en-US" sz="2000" dirty="0">
                <a:solidFill>
                  <a:schemeClr val="tx1">
                    <a:lumMod val="95000"/>
                    <a:lumOff val="5000"/>
                  </a:schemeClr>
                </a:solidFill>
              </a:rPr>
              <a:t>, </a:t>
            </a:r>
          </a:p>
          <a:p>
            <a:pPr lvl="1"/>
            <a:endParaRPr lang="en-US" sz="20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10</a:t>
            </a:fld>
            <a:endParaRPr lang="en-US"/>
          </a:p>
        </p:txBody>
      </p:sp>
      <p:sp>
        <p:nvSpPr>
          <p:cNvPr id="6" name="Rectangle 7"/>
          <p:cNvSpPr txBox="1">
            <a:spLocks noChangeArrowheads="1"/>
          </p:cNvSpPr>
          <p:nvPr/>
        </p:nvSpPr>
        <p:spPr>
          <a:xfrm>
            <a:off x="2133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SA </a:t>
            </a:r>
            <a:r>
              <a:rPr lang="en-US" sz="4000" kern="0" dirty="0" err="1"/>
              <a:t>BoG</a:t>
            </a:r>
            <a:r>
              <a:rPr lang="en-US" sz="4000" kern="0" dirty="0"/>
              <a:t> Update</a:t>
            </a:r>
          </a:p>
        </p:txBody>
      </p:sp>
    </p:spTree>
    <p:extLst>
      <p:ext uri="{BB962C8B-B14F-4D97-AF65-F5344CB8AC3E}">
        <p14:creationId xmlns:p14="http://schemas.microsoft.com/office/powerpoint/2010/main" val="19165084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Freeform: Shape 22">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24">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26">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Shape 28">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 name="Slide Number Placeholder 3">
            <a:extLst>
              <a:ext uri="{FF2B5EF4-FFF2-40B4-BE49-F238E27FC236}">
                <a16:creationId xmlns:a16="http://schemas.microsoft.com/office/drawing/2014/main" id="{B4DCE35F-92D3-99BF-5FA4-EF5CCED1BAA8}"/>
              </a:ext>
            </a:extLst>
          </p:cNvPr>
          <p:cNvSpPr>
            <a:spLocks noGrp="1"/>
          </p:cNvSpPr>
          <p:nvPr>
            <p:ph type="sldNum" sz="quarter" idx="12"/>
          </p:nvPr>
        </p:nvSpPr>
        <p:spPr>
          <a:xfrm>
            <a:off x="8805333" y="6356350"/>
            <a:ext cx="2743200" cy="365125"/>
          </a:xfrm>
        </p:spPr>
        <p:txBody>
          <a:bodyPr vert="horz" lIns="91440" tIns="45720" rIns="91440" bIns="45720" rtlCol="0" anchor="ctr">
            <a:normAutofit/>
          </a:bodyPr>
          <a:lstStyle/>
          <a:p>
            <a:pPr>
              <a:spcAft>
                <a:spcPts val="600"/>
              </a:spcAft>
              <a:defRPr/>
            </a:pPr>
            <a:fld id="{C8910AE4-85DC-4894-8AA6-C2187499416B}" type="slidenum">
              <a:rPr lang="en-US" sz="1200">
                <a:solidFill>
                  <a:schemeClr val="tx1">
                    <a:tint val="75000"/>
                  </a:schemeClr>
                </a:solidFill>
                <a:latin typeface="+mn-lt"/>
              </a:rPr>
              <a:pPr>
                <a:spcAft>
                  <a:spcPts val="600"/>
                </a:spcAft>
                <a:defRPr/>
              </a:pPr>
              <a:t>11</a:t>
            </a:fld>
            <a:endParaRPr lang="en-US" sz="1200">
              <a:solidFill>
                <a:schemeClr val="tx1">
                  <a:tint val="75000"/>
                </a:schemeClr>
              </a:solidFill>
              <a:latin typeface="+mn-lt"/>
            </a:endParaRPr>
          </a:p>
        </p:txBody>
      </p:sp>
      <p:sp>
        <p:nvSpPr>
          <p:cNvPr id="38" name="Isosceles Triangle 30">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Content Placeholder 14">
            <a:extLst>
              <a:ext uri="{FF2B5EF4-FFF2-40B4-BE49-F238E27FC236}">
                <a16:creationId xmlns:a16="http://schemas.microsoft.com/office/drawing/2014/main" id="{2A398E18-0C4B-BD7F-A11F-0CEDF38E0773}"/>
              </a:ext>
            </a:extLst>
          </p:cNvPr>
          <p:cNvPicPr>
            <a:picLocks noGrp="1" noChangeAspect="1"/>
          </p:cNvPicPr>
          <p:nvPr>
            <p:ph idx="1"/>
          </p:nvPr>
        </p:nvPicPr>
        <p:blipFill>
          <a:blip r:embed="rId2"/>
          <a:stretch>
            <a:fillRect/>
          </a:stretch>
        </p:blipFill>
        <p:spPr>
          <a:xfrm>
            <a:off x="1861304" y="136525"/>
            <a:ext cx="8469391" cy="6584950"/>
          </a:xfrm>
          <a:prstGeom prst="rect">
            <a:avLst/>
          </a:prstGeom>
          <a:ln>
            <a:noFill/>
          </a:ln>
        </p:spPr>
      </p:pic>
      <p:sp>
        <p:nvSpPr>
          <p:cNvPr id="33" name="Isosceles Triangle 32">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93337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723900" y="1066800"/>
            <a:ext cx="10744200" cy="5181600"/>
          </a:xfrm>
        </p:spPr>
        <p:txBody>
          <a:bodyPr/>
          <a:lstStyle/>
          <a:p>
            <a:r>
              <a:rPr lang="en-US" sz="2800" dirty="0"/>
              <a:t>Standards Association Standards Board March &amp; June 2023</a:t>
            </a:r>
            <a:endParaRPr lang="en-US" sz="1600" dirty="0"/>
          </a:p>
          <a:p>
            <a:pPr lvl="1"/>
            <a:r>
              <a:rPr lang="en-US" sz="1600" dirty="0"/>
              <a:t>No resolutions</a:t>
            </a:r>
          </a:p>
          <a:p>
            <a:pPr lvl="1"/>
            <a:r>
              <a:rPr lang="en-US" sz="1600" dirty="0"/>
              <a:t>802 Members on SASB:</a:t>
            </a:r>
            <a:br>
              <a:rPr lang="en-US" sz="1600" dirty="0"/>
            </a:br>
            <a:r>
              <a:rPr lang="en-US" sz="1600" dirty="0"/>
              <a:t> David Law, Joseph Levy, Guido </a:t>
            </a:r>
            <a:r>
              <a:rPr lang="en-US" sz="1600" dirty="0" err="1"/>
              <a:t>Hiertz</a:t>
            </a:r>
            <a:r>
              <a:rPr lang="en-US" sz="1600" dirty="0"/>
              <a:t>, Andrew Myles, Lei Wang, Karl Weber, Paul Nikolich</a:t>
            </a:r>
          </a:p>
          <a:p>
            <a:r>
              <a:rPr lang="en-US" sz="2800" dirty="0"/>
              <a:t>Computer Society BoG &amp; </a:t>
            </a:r>
            <a:r>
              <a:rPr lang="en-US" sz="2800" dirty="0" err="1"/>
              <a:t>Stds</a:t>
            </a:r>
            <a:r>
              <a:rPr lang="en-US" sz="2800" dirty="0"/>
              <a:t> Activity Board</a:t>
            </a:r>
          </a:p>
          <a:p>
            <a:pPr lvl="1"/>
            <a:r>
              <a:rPr lang="en-US" sz="1600" dirty="0"/>
              <a:t>No update</a:t>
            </a:r>
            <a:endParaRPr lang="en-US" sz="1800" dirty="0"/>
          </a:p>
          <a:p>
            <a:r>
              <a:rPr lang="en-US" sz="2800" dirty="0"/>
              <a:t>IEEE Technical Activities and </a:t>
            </a:r>
            <a:r>
              <a:rPr lang="en-US" sz="2800" dirty="0" err="1"/>
              <a:t>BoD</a:t>
            </a:r>
            <a:r>
              <a:rPr lang="en-US" sz="2800" dirty="0"/>
              <a:t> meetings June 2023</a:t>
            </a:r>
            <a:endParaRPr lang="en-US" dirty="0"/>
          </a:p>
          <a:p>
            <a:pPr lvl="1"/>
            <a:r>
              <a:rPr lang="en-US" sz="1600" dirty="0">
                <a:solidFill>
                  <a:schemeClr val="tx1">
                    <a:lumMod val="95000"/>
                    <a:lumOff val="5000"/>
                  </a:schemeClr>
                </a:solidFill>
              </a:rPr>
              <a:t>Technical Activities Board (TAB) Committee on Standards (CoS) encourages initiation of standards activities across all TAB Societies and Councils. It is developing/curating Standards Process Education materials, developing a OpsMan, and participating in IEEE Strategic Planning.  Please contact Edward Au, 2023 TAB CoS chair for details.</a:t>
            </a:r>
          </a:p>
          <a:p>
            <a:pPr lvl="1"/>
            <a:r>
              <a:rPr lang="en-US" sz="1600" dirty="0">
                <a:solidFill>
                  <a:schemeClr val="tx1">
                    <a:lumMod val="95000"/>
                    <a:lumOff val="5000"/>
                  </a:schemeClr>
                </a:solidFill>
              </a:rPr>
              <a:t>IEEE New Initiatives Committee (NIC) considers proposals for new initiatives and seed grants, reviews continuing initiatives, and manages the IEEE New Initiatives Process.  NIC is a potential source of funding – check it out.</a:t>
            </a:r>
          </a:p>
          <a:p>
            <a:pPr lvl="1"/>
            <a:r>
              <a:rPr lang="en-US" sz="1600" dirty="0">
                <a:solidFill>
                  <a:schemeClr val="tx1">
                    <a:lumMod val="95000"/>
                    <a:lumOff val="5000"/>
                  </a:schemeClr>
                </a:solidFill>
              </a:rPr>
              <a:t>IEEE has a new President &amp; CEO, Saifur Rahman, and Executive Director &amp; COO, Sophie </a:t>
            </a:r>
            <a:r>
              <a:rPr lang="en-US" sz="1600" dirty="0" err="1">
                <a:solidFill>
                  <a:schemeClr val="tx1">
                    <a:lumMod val="95000"/>
                    <a:lumOff val="5000"/>
                  </a:schemeClr>
                </a:solidFill>
              </a:rPr>
              <a:t>Muirhead</a:t>
            </a:r>
            <a:r>
              <a:rPr lang="en-US" sz="1600" dirty="0">
                <a:solidFill>
                  <a:schemeClr val="tx1">
                    <a:lumMod val="95000"/>
                    <a:lumOff val="5000"/>
                  </a:schemeClr>
                </a:solidFill>
              </a:rPr>
              <a:t>, as of 01 January 2023 </a:t>
            </a:r>
            <a:endParaRPr lang="en-US" sz="2000" dirty="0">
              <a:solidFill>
                <a:schemeClr val="tx1">
                  <a:lumMod val="95000"/>
                  <a:lumOff val="5000"/>
                </a:schemeClr>
              </a:solidFill>
            </a:endParaRPr>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12</a:t>
            </a:fld>
            <a:endParaRPr lang="en-US"/>
          </a:p>
        </p:txBody>
      </p:sp>
      <p:sp>
        <p:nvSpPr>
          <p:cNvPr id="6" name="Rectangle 7"/>
          <p:cNvSpPr txBox="1">
            <a:spLocks noChangeArrowheads="1"/>
          </p:cNvSpPr>
          <p:nvPr/>
        </p:nvSpPr>
        <p:spPr>
          <a:xfrm>
            <a:off x="2133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Boards Updates</a:t>
            </a:r>
          </a:p>
        </p:txBody>
      </p:sp>
    </p:spTree>
    <p:extLst>
      <p:ext uri="{BB962C8B-B14F-4D97-AF65-F5344CB8AC3E}">
        <p14:creationId xmlns:p14="http://schemas.microsoft.com/office/powerpoint/2010/main" val="19178924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13</a:t>
            </a:fld>
            <a:endParaRPr lang="en-US"/>
          </a:p>
        </p:txBody>
      </p:sp>
      <p:sp>
        <p:nvSpPr>
          <p:cNvPr id="6147" name="Text Box 2"/>
          <p:cNvSpPr txBox="1">
            <a:spLocks noChangeArrowheads="1"/>
          </p:cNvSpPr>
          <p:nvPr/>
        </p:nvSpPr>
        <p:spPr bwMode="auto">
          <a:xfrm>
            <a:off x="304800" y="990600"/>
            <a:ext cx="11963400" cy="5724644"/>
          </a:xfrm>
          <a:prstGeom prst="rect">
            <a:avLst/>
          </a:prstGeom>
          <a:noFill/>
          <a:ln w="9525">
            <a:noFill/>
            <a:miter lim="800000"/>
            <a:headEnd/>
            <a:tailEnd/>
          </a:ln>
        </p:spPr>
        <p:txBody>
          <a:bodyPr wrap="square">
            <a:spAutoFit/>
          </a:bodyPr>
          <a:lstStyle/>
          <a:p>
            <a:r>
              <a:rPr lang="en-US" sz="2800" u="sng" dirty="0"/>
              <a:t>802 Project Authorization SASB Approvals March 2023</a:t>
            </a:r>
            <a:endParaRPr lang="en-US" sz="2800" dirty="0"/>
          </a:p>
          <a:p>
            <a:pPr lvl="0"/>
            <a:r>
              <a:rPr lang="en-US" sz="2000" dirty="0"/>
              <a:t>802.3.1 Ethernet Structure of Management Information version 2 (SMIv2) Data Model Definitions Revision</a:t>
            </a:r>
          </a:p>
          <a:p>
            <a:pPr lvl="0"/>
            <a:r>
              <a:rPr lang="en-US" sz="2000" dirty="0"/>
              <a:t>802.3.2 Ethernet - YANG Data Model Definitions Revision</a:t>
            </a:r>
          </a:p>
          <a:p>
            <a:r>
              <a:rPr lang="nl-NL" sz="2000" b="0" i="0" u="none" strike="noStrike" baseline="0" dirty="0">
                <a:solidFill>
                  <a:srgbClr val="000000"/>
                </a:solidFill>
                <a:latin typeface="Times New Roman" panose="02020603050405020304" pitchFamily="18" charset="0"/>
              </a:rPr>
              <a:t>802.3cx MAC for Support Improved Precision Time Protocol (PTP) Timestamping Accuracy</a:t>
            </a:r>
          </a:p>
          <a:p>
            <a:r>
              <a:rPr lang="nl-NL" sz="2000" b="0" i="0" u="none" strike="noStrike" baseline="0" dirty="0">
                <a:solidFill>
                  <a:srgbClr val="000000"/>
                </a:solidFill>
                <a:latin typeface="Times New Roman" panose="02020603050405020304" pitchFamily="18" charset="0"/>
              </a:rPr>
              <a:t>802.3cz PHY for Multi-Gigabit Glass Optical Fiber Automotive Ethernet</a:t>
            </a:r>
            <a:endParaRPr lang="en-US" sz="2000" dirty="0"/>
          </a:p>
          <a:p>
            <a:endParaRPr lang="en-US" sz="1400" b="1" u="sng" dirty="0"/>
          </a:p>
          <a:p>
            <a:r>
              <a:rPr lang="en-US" sz="2800" u="sng" dirty="0"/>
              <a:t>802 Standards SASB Approved in June 2023</a:t>
            </a:r>
          </a:p>
          <a:p>
            <a:r>
              <a:rPr lang="nl-NL" sz="1800" b="0" i="0" u="none" strike="noStrike" baseline="0" dirty="0">
                <a:solidFill>
                  <a:srgbClr val="000000"/>
                </a:solidFill>
                <a:latin typeface="Times New Roman" panose="02020603050405020304" pitchFamily="18" charset="0"/>
              </a:rPr>
              <a:t>802.1DU Cut-Through Forwarding Bridges and Bridged Networks</a:t>
            </a:r>
          </a:p>
          <a:p>
            <a:r>
              <a:rPr lang="nl-NL" sz="1800" b="0" i="0" u="none" strike="noStrike" baseline="0" dirty="0">
                <a:solidFill>
                  <a:srgbClr val="000000"/>
                </a:solidFill>
                <a:latin typeface="Times New Roman" panose="02020603050405020304" pitchFamily="18" charset="0"/>
              </a:rPr>
              <a:t>802.1Qdt Priority-based Flow Control Enhancements</a:t>
            </a:r>
          </a:p>
          <a:p>
            <a:r>
              <a:rPr lang="nl-NL" sz="1800" b="0" i="0" u="none" strike="noStrike" baseline="0" dirty="0">
                <a:solidFill>
                  <a:srgbClr val="000000"/>
                </a:solidFill>
                <a:latin typeface="Times New Roman" panose="02020603050405020304" pitchFamily="18" charset="0"/>
              </a:rPr>
              <a:t>802.1ASdm Timing Synchronization for Time-Sensitive Applications Amendment: Hot Standby Clock Drift Error Reduction</a:t>
            </a:r>
          </a:p>
          <a:p>
            <a:r>
              <a:rPr lang="nl-NL" sz="1800" b="0" i="0" u="none" strike="noStrike" baseline="0" dirty="0">
                <a:solidFill>
                  <a:srgbClr val="000000"/>
                </a:solidFill>
                <a:latin typeface="Times New Roman" panose="02020603050405020304" pitchFamily="18" charset="0"/>
              </a:rPr>
              <a:t>802.1Qdx YANG Data Models for the Credit-Based Shaper</a:t>
            </a:r>
          </a:p>
          <a:p>
            <a:r>
              <a:rPr lang="nl-NL" sz="1800" b="0" i="0" u="none" strike="noStrike" baseline="0" dirty="0">
                <a:solidFill>
                  <a:srgbClr val="000000"/>
                </a:solidFill>
                <a:latin typeface="Times New Roman" panose="02020603050405020304" pitchFamily="18" charset="0"/>
              </a:rPr>
              <a:t>802.1Q </a:t>
            </a:r>
            <a:r>
              <a:rPr lang="en-US" sz="1800" b="0" i="0" u="none" strike="noStrike" baseline="0" dirty="0">
                <a:solidFill>
                  <a:srgbClr val="000000"/>
                </a:solidFill>
                <a:latin typeface="Times New Roman" panose="02020603050405020304" pitchFamily="18" charset="0"/>
              </a:rPr>
              <a:t>Standard for Local and Metropolitan Area Networks--Bridges and Bridged Networks Revision</a:t>
            </a:r>
          </a:p>
          <a:p>
            <a:r>
              <a:rPr lang="en-US" dirty="0">
                <a:solidFill>
                  <a:srgbClr val="000000"/>
                </a:solidFill>
              </a:rPr>
              <a:t>802.1AS Timing and Synchronization for Time-Sensitive Applications Revision</a:t>
            </a:r>
            <a:endParaRPr lang="nl-NL" sz="1800" b="0" i="0" u="none" strike="noStrike" baseline="0" dirty="0">
              <a:solidFill>
                <a:srgbClr val="000000"/>
              </a:solidFill>
              <a:latin typeface="Times New Roman" panose="02020603050405020304" pitchFamily="18" charset="0"/>
            </a:endParaRPr>
          </a:p>
          <a:p>
            <a:r>
              <a:rPr lang="en-US" sz="1800" b="0" i="0" u="none" strike="noStrike" baseline="0" dirty="0">
                <a:solidFill>
                  <a:srgbClr val="000000"/>
                </a:solidFill>
                <a:latin typeface="Times New Roman" panose="02020603050405020304" pitchFamily="18" charset="0"/>
              </a:rPr>
              <a:t>802.3cy 25 Gb/s Electrical Automotive Ethernet PHY</a:t>
            </a:r>
            <a:endParaRPr lang="nl-NL" sz="1800" b="0" i="0" u="none" strike="noStrike" baseline="0" dirty="0">
              <a:solidFill>
                <a:srgbClr val="000000"/>
              </a:solidFill>
              <a:latin typeface="Times New Roman" panose="02020603050405020304" pitchFamily="18" charset="0"/>
            </a:endParaRPr>
          </a:p>
          <a:p>
            <a:r>
              <a:rPr lang="nl-NL" sz="1800" b="0" i="0" u="none" strike="noStrike" baseline="0" dirty="0">
                <a:solidFill>
                  <a:srgbClr val="000000"/>
                </a:solidFill>
                <a:latin typeface="Times New Roman" panose="02020603050405020304" pitchFamily="18" charset="0"/>
              </a:rPr>
              <a:t>802.15.4ac </a:t>
            </a:r>
            <a:r>
              <a:rPr lang="en-US" sz="1800" b="0" i="0" u="none" strike="noStrike" baseline="0" dirty="0">
                <a:solidFill>
                  <a:srgbClr val="000000"/>
                </a:solidFill>
                <a:latin typeface="Times New Roman" panose="02020603050405020304" pitchFamily="18" charset="0"/>
              </a:rPr>
              <a:t>Low-Rate Wireless Networks Amendment: Privacy Enhancements</a:t>
            </a:r>
            <a:endParaRPr lang="nl-NL" dirty="0">
              <a:solidFill>
                <a:srgbClr val="000000"/>
              </a:solidFill>
            </a:endParaRPr>
          </a:p>
          <a:p>
            <a:endParaRPr lang="en-US" sz="1800" dirty="0"/>
          </a:p>
          <a:p>
            <a:r>
              <a:rPr lang="en-US" sz="1800" dirty="0"/>
              <a:t>Corrigenda: P802.1CS-2020/Cor 1  Link-local Registration Protocol - Corrigendum 1</a:t>
            </a:r>
          </a:p>
          <a:p>
            <a:endParaRPr lang="en-US" sz="1800" dirty="0"/>
          </a:p>
          <a:p>
            <a:r>
              <a:rPr lang="en-US" sz="1800" dirty="0"/>
              <a:t>PAR Modifications: none</a:t>
            </a:r>
            <a:endParaRPr lang="nl-NL" sz="1800" b="0" i="0" u="none" strike="noStrike" baseline="0" dirty="0">
              <a:solidFill>
                <a:srgbClr val="000000"/>
              </a:solidFill>
              <a:latin typeface="Times New Roman" panose="02020603050405020304" pitchFamily="18" charset="0"/>
            </a:endParaRPr>
          </a:p>
        </p:txBody>
      </p:sp>
      <p:sp>
        <p:nvSpPr>
          <p:cNvPr id="6148" name="Rectangle 3"/>
          <p:cNvSpPr>
            <a:spLocks noGrp="1" noChangeArrowheads="1"/>
          </p:cNvSpPr>
          <p:nvPr>
            <p:ph type="title"/>
          </p:nvPr>
        </p:nvSpPr>
        <p:spPr>
          <a:xfrm>
            <a:off x="1524000" y="0"/>
            <a:ext cx="9144000" cy="1143000"/>
          </a:xfrm>
        </p:spPr>
        <p:txBody>
          <a:bodyPr/>
          <a:lstStyle/>
          <a:p>
            <a:pPr eaLnBrk="1" hangingPunct="1"/>
            <a:r>
              <a:rPr lang="en-US" sz="4000" dirty="0"/>
              <a:t>5.03 SA Standards Board Actions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14</a:t>
            </a:fld>
            <a:endParaRPr lang="en-US"/>
          </a:p>
        </p:txBody>
      </p:sp>
      <p:sp>
        <p:nvSpPr>
          <p:cNvPr id="14339" name="Rectangle 2"/>
          <p:cNvSpPr>
            <a:spLocks noGrp="1" noChangeArrowheads="1"/>
          </p:cNvSpPr>
          <p:nvPr>
            <p:ph type="title"/>
          </p:nvPr>
        </p:nvSpPr>
        <p:spPr/>
        <p:txBody>
          <a:bodyPr/>
          <a:lstStyle/>
          <a:p>
            <a:pPr eaLnBrk="1" hangingPunct="1"/>
            <a:r>
              <a:rPr lang="en-US" sz="4000" dirty="0"/>
              <a:t>5.04</a:t>
            </a:r>
            <a:br>
              <a:rPr lang="en-US" sz="4000" dirty="0"/>
            </a:br>
            <a:r>
              <a:rPr lang="en-US" sz="4000" dirty="0"/>
              <a:t> LMSC Email Ballot Recap</a:t>
            </a:r>
          </a:p>
        </p:txBody>
      </p:sp>
      <p:sp>
        <p:nvSpPr>
          <p:cNvPr id="14340" name="Rectangle 3"/>
          <p:cNvSpPr>
            <a:spLocks noGrp="1" noChangeArrowheads="1"/>
          </p:cNvSpPr>
          <p:nvPr>
            <p:ph type="body" idx="1"/>
          </p:nvPr>
        </p:nvSpPr>
        <p:spPr>
          <a:xfrm>
            <a:off x="533400" y="1981200"/>
            <a:ext cx="10363200" cy="4114800"/>
          </a:xfrm>
        </p:spPr>
        <p:txBody>
          <a:bodyPr/>
          <a:lstStyle/>
          <a:p>
            <a:pPr eaLnBrk="1" hangingPunct="1">
              <a:buNone/>
              <a:tabLst>
                <a:tab pos="1141413" algn="l"/>
              </a:tabLst>
            </a:pPr>
            <a:r>
              <a:rPr lang="en-US" sz="2000" dirty="0"/>
              <a:t>	</a:t>
            </a:r>
            <a:r>
              <a:rPr lang="en-US" sz="2000" u="sng" dirty="0"/>
              <a:t>open date	          topic			yes/no/abs/</a:t>
            </a:r>
            <a:r>
              <a:rPr lang="en-US" sz="2000" u="sng" dirty="0" err="1"/>
              <a:t>dnv</a:t>
            </a:r>
            <a:r>
              <a:rPr lang="en-US" sz="2000" u="sng" dirty="0"/>
              <a:t>*	result</a:t>
            </a:r>
          </a:p>
          <a:p>
            <a:pPr eaLnBrk="1" hangingPunct="1">
              <a:buFont typeface="+mj-lt"/>
              <a:buAutoNum type="arabicParenR"/>
              <a:tabLst>
                <a:tab pos="1141413" algn="l"/>
              </a:tabLst>
            </a:pPr>
            <a:r>
              <a:rPr lang="en-US" sz="2000" dirty="0"/>
              <a:t>11APR USA NTIA consultation approval	08/00/01/04	pass</a:t>
            </a:r>
          </a:p>
          <a:p>
            <a:pPr eaLnBrk="1" hangingPunct="1">
              <a:buFont typeface="+mj-lt"/>
              <a:buAutoNum type="arabicParenR"/>
              <a:tabLst>
                <a:tab pos="1141413" algn="l"/>
              </a:tabLst>
            </a:pPr>
            <a:r>
              <a:rPr lang="en-US" sz="2000" dirty="0"/>
              <a:t>16APR Australia ACMA consultation approval	10/00/00/03	pass</a:t>
            </a:r>
          </a:p>
          <a:p>
            <a:pPr eaLnBrk="1" hangingPunct="1">
              <a:buFont typeface="+mj-lt"/>
              <a:buAutoNum type="arabicParenR"/>
              <a:tabLst>
                <a:tab pos="1141413" algn="l"/>
              </a:tabLst>
            </a:pPr>
            <a:r>
              <a:rPr lang="en-US" sz="2000" dirty="0"/>
              <a:t>20JUN China MIIT consultation approval	11/00/01/02	pass</a:t>
            </a:r>
          </a:p>
          <a:p>
            <a:pPr eaLnBrk="1" hangingPunct="1">
              <a:buFont typeface="+mj-lt"/>
              <a:buAutoNum type="arabicParenR"/>
              <a:tabLst>
                <a:tab pos="1141413" algn="l"/>
              </a:tabLst>
            </a:pPr>
            <a:r>
              <a:rPr lang="en-US" sz="2000" dirty="0"/>
              <a:t>23JUN UAE TDRA consultation approval	08/00/00/05	pass</a:t>
            </a:r>
          </a:p>
          <a:p>
            <a:pPr eaLnBrk="1" hangingPunct="1">
              <a:buFont typeface="+mj-lt"/>
              <a:buAutoNum type="arabicParenR"/>
              <a:tabLst>
                <a:tab pos="1141413" algn="l"/>
              </a:tabLst>
            </a:pPr>
            <a:endParaRPr lang="en-US" sz="2000" dirty="0"/>
          </a:p>
          <a:p>
            <a:pPr eaLnBrk="1" hangingPunct="1">
              <a:buFont typeface="+mj-lt"/>
              <a:buAutoNum type="arabicParenR"/>
              <a:tabLst>
                <a:tab pos="1141413" algn="l"/>
              </a:tabLst>
            </a:pPr>
            <a:endParaRPr lang="en-US" sz="2000" dirty="0"/>
          </a:p>
          <a:p>
            <a:pPr marL="0" indent="0" eaLnBrk="1" hangingPunct="1">
              <a:buNone/>
              <a:tabLst>
                <a:tab pos="1141413" algn="l"/>
              </a:tabLst>
            </a:pPr>
            <a:r>
              <a:rPr lang="en-US" sz="2000" dirty="0"/>
              <a:t>* 802 chair is counted as DNV unless his vote is required</a:t>
            </a:r>
          </a:p>
          <a:p>
            <a:pPr marL="0" indent="0" eaLnBrk="1" hangingPunct="1">
              <a:buNone/>
            </a:pPr>
            <a:endParaRPr lang="en-US" sz="2000" dirty="0"/>
          </a:p>
          <a:p>
            <a:pPr eaLnBrk="1" hangingPunct="1"/>
            <a:endParaRPr lang="en-US" sz="2000" dirty="0"/>
          </a:p>
          <a:p>
            <a:pPr eaLnBrk="1" hangingPunct="1"/>
            <a:endParaRPr lang="en-US"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15</a:t>
            </a:fld>
            <a:endParaRPr lang="en-US"/>
          </a:p>
        </p:txBody>
      </p:sp>
      <p:sp>
        <p:nvSpPr>
          <p:cNvPr id="7" name="Title 1"/>
          <p:cNvSpPr>
            <a:spLocks noGrp="1"/>
          </p:cNvSpPr>
          <p:nvPr>
            <p:ph type="title"/>
          </p:nvPr>
        </p:nvSpPr>
        <p:spPr>
          <a:xfrm>
            <a:off x="1981200" y="14177"/>
            <a:ext cx="7772400" cy="1143000"/>
          </a:xfrm>
        </p:spPr>
        <p:txBody>
          <a:bodyPr/>
          <a:lstStyle/>
          <a:p>
            <a:r>
              <a:rPr lang="en-US" dirty="0"/>
              <a:t>5.05 EC Affiliation Update</a:t>
            </a:r>
          </a:p>
        </p:txBody>
      </p:sp>
      <p:graphicFrame>
        <p:nvGraphicFramePr>
          <p:cNvPr id="5" name="Table 4">
            <a:extLst>
              <a:ext uri="{FF2B5EF4-FFF2-40B4-BE49-F238E27FC236}">
                <a16:creationId xmlns:a16="http://schemas.microsoft.com/office/drawing/2014/main" id="{E1462E6A-084D-4450-8167-8F85C305529F}"/>
              </a:ext>
            </a:extLst>
          </p:cNvPr>
          <p:cNvGraphicFramePr>
            <a:graphicFrameLocks noGrp="1"/>
          </p:cNvGraphicFramePr>
          <p:nvPr>
            <p:extLst>
              <p:ext uri="{D42A27DB-BD31-4B8C-83A1-F6EECF244321}">
                <p14:modId xmlns:p14="http://schemas.microsoft.com/office/powerpoint/2010/main" val="3140015926"/>
              </p:ext>
            </p:extLst>
          </p:nvPr>
        </p:nvGraphicFramePr>
        <p:xfrm>
          <a:off x="304800" y="1354720"/>
          <a:ext cx="11277600" cy="4890460"/>
        </p:xfrm>
        <a:graphic>
          <a:graphicData uri="http://schemas.openxmlformats.org/drawingml/2006/table">
            <a:tbl>
              <a:tblPr>
                <a:tableStyleId>{5C22544A-7EE6-4342-B048-85BDC9FD1C3A}</a:tableStyleId>
              </a:tblPr>
              <a:tblGrid>
                <a:gridCol w="4266962">
                  <a:extLst>
                    <a:ext uri="{9D8B030D-6E8A-4147-A177-3AD203B41FA5}">
                      <a16:colId xmlns:a16="http://schemas.microsoft.com/office/drawing/2014/main" val="20000"/>
                    </a:ext>
                  </a:extLst>
                </a:gridCol>
                <a:gridCol w="1913988">
                  <a:extLst>
                    <a:ext uri="{9D8B030D-6E8A-4147-A177-3AD203B41FA5}">
                      <a16:colId xmlns:a16="http://schemas.microsoft.com/office/drawing/2014/main" val="20001"/>
                    </a:ext>
                  </a:extLst>
                </a:gridCol>
                <a:gridCol w="5096650">
                  <a:extLst>
                    <a:ext uri="{9D8B030D-6E8A-4147-A177-3AD203B41FA5}">
                      <a16:colId xmlns:a16="http://schemas.microsoft.com/office/drawing/2014/main" val="20002"/>
                    </a:ext>
                  </a:extLst>
                </a:gridCol>
              </a:tblGrid>
              <a:tr h="225755">
                <a:tc gridSpan="3">
                  <a:txBody>
                    <a:bodyPr/>
                    <a:lstStyle/>
                    <a:p>
                      <a:pPr algn="ctr" fontAlgn="ctr"/>
                      <a:r>
                        <a:rPr lang="en-US" sz="1600" u="none" strike="noStrike" dirty="0">
                          <a:effectLst/>
                          <a:latin typeface="+mj-lt"/>
                        </a:rPr>
                        <a:t>IEEE 802 Executive Committee Members</a:t>
                      </a:r>
                      <a:endParaRPr lang="en-US" sz="16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l" fontAlgn="ctr"/>
                      <a:r>
                        <a:rPr lang="en-US" sz="1200" u="none" strike="noStrike" dirty="0">
                          <a:effectLst/>
                          <a:latin typeface="+mj-lt"/>
                        </a:rPr>
                        <a:t>Position</a:t>
                      </a:r>
                      <a:endParaRPr lang="en-US" sz="1200" b="1" i="0" u="none" strike="noStrike" dirty="0">
                        <a:effectLst/>
                        <a:latin typeface="+mj-lt"/>
                      </a:endParaRPr>
                    </a:p>
                  </a:txBody>
                  <a:tcPr marL="9081" marR="9081" marT="9080" marB="0" anchor="ctr">
                    <a:noFill/>
                  </a:tcPr>
                </a:tc>
                <a:tc>
                  <a:txBody>
                    <a:bodyPr/>
                    <a:lstStyle/>
                    <a:p>
                      <a:pPr algn="ctr" fontAlgn="ctr"/>
                      <a:r>
                        <a:rPr lang="en-US" sz="1200" u="none" strike="noStrike">
                          <a:effectLst/>
                          <a:latin typeface="+mj-lt"/>
                        </a:rPr>
                        <a:t>Name</a:t>
                      </a:r>
                      <a:endParaRPr lang="en-US" sz="1200" b="1" i="0" u="none" strike="noStrike">
                        <a:effectLst/>
                        <a:latin typeface="+mj-lt"/>
                      </a:endParaRPr>
                    </a:p>
                  </a:txBody>
                  <a:tcPr marL="9081" marR="9081" marT="9080" marB="0" anchor="ctr">
                    <a:noFill/>
                  </a:tcPr>
                </a:tc>
                <a:tc>
                  <a:txBody>
                    <a:bodyPr/>
                    <a:lstStyle/>
                    <a:p>
                      <a:pPr algn="ctr" fontAlgn="ctr"/>
                      <a:r>
                        <a:rPr lang="en-US" sz="1200" u="none" strike="noStrike" dirty="0">
                          <a:effectLst/>
                          <a:latin typeface="+mj-lt"/>
                        </a:rPr>
                        <a:t>Affiliation</a:t>
                      </a:r>
                      <a:endParaRPr lang="en-US" sz="1200" b="1" i="0" u="none" strike="noStrike" dirty="0">
                        <a:effectLst/>
                        <a:latin typeface="+mj-lt"/>
                      </a:endParaRPr>
                    </a:p>
                  </a:txBody>
                  <a:tcPr marL="9081" marR="9081" marT="9080" marB="0" anchor="ctr">
                    <a:noFill/>
                  </a:tcPr>
                </a:tc>
                <a:extLst>
                  <a:ext uri="{0D108BD9-81ED-4DB2-BD59-A6C34878D82A}">
                    <a16:rowId xmlns:a16="http://schemas.microsoft.com/office/drawing/2014/main" val="10001"/>
                  </a:ext>
                </a:extLst>
              </a:tr>
              <a:tr h="371620">
                <a:tc>
                  <a:txBody>
                    <a:bodyPr/>
                    <a:lstStyle/>
                    <a:p>
                      <a:pPr algn="l" fontAlgn="ctr"/>
                      <a:r>
                        <a:rPr lang="en-US" sz="1200" u="none" strike="noStrike" dirty="0">
                          <a:effectLst/>
                          <a:latin typeface="+mj-lt"/>
                        </a:rPr>
                        <a:t>Chair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Paul Nikolich</a:t>
                      </a:r>
                      <a:endParaRPr lang="en-US" sz="1200" b="0" i="0" u="none" strike="noStrike">
                        <a:effectLst/>
                        <a:latin typeface="+mj-lt"/>
                      </a:endParaRPr>
                    </a:p>
                  </a:txBody>
                  <a:tcPr marL="9081" marR="9081" marT="9080" marB="0" anchor="ctr">
                    <a:noFill/>
                  </a:tcPr>
                </a:tc>
                <a:tc>
                  <a:txBody>
                    <a:bodyPr/>
                    <a:lstStyle/>
                    <a:p>
                      <a:pPr marL="0" indent="0" algn="l" fontAlgn="ctr">
                        <a:tabLst/>
                      </a:pPr>
                      <a:r>
                        <a:rPr lang="en-US" sz="1200" u="none" strike="noStrike" dirty="0">
                          <a:effectLst/>
                          <a:latin typeface="+mj-lt"/>
                        </a:rPr>
                        <a:t>Self,  HPE, YAS BBV, </a:t>
                      </a:r>
                      <a:r>
                        <a:rPr lang="en-US" sz="1200" u="none" strike="noStrike" baseline="0" dirty="0">
                          <a:effectLst/>
                          <a:latin typeface="+mj-lt"/>
                        </a:rPr>
                        <a:t>Origin Wireless, </a:t>
                      </a:r>
                      <a:r>
                        <a:rPr lang="en-US" sz="1200" u="none" strike="noStrike" baseline="0" dirty="0" err="1">
                          <a:effectLst/>
                          <a:latin typeface="+mj-lt"/>
                        </a:rPr>
                        <a:t>Wyebot</a:t>
                      </a:r>
                      <a:r>
                        <a:rPr lang="en-US" sz="1200" u="none" strike="noStrike" baseline="0" dirty="0">
                          <a:effectLst/>
                          <a:latin typeface="+mj-lt"/>
                        </a:rPr>
                        <a:t>, Huawei</a:t>
                      </a:r>
                    </a:p>
                  </a:txBody>
                  <a:tcPr marL="9081" marR="9081" marT="9080" marB="0" anchor="ctr">
                    <a:noFill/>
                  </a:tcPr>
                </a:tc>
                <a:extLst>
                  <a:ext uri="{0D108BD9-81ED-4DB2-BD59-A6C34878D82A}">
                    <a16:rowId xmlns:a16="http://schemas.microsoft.com/office/drawing/2014/main" val="10002"/>
                  </a:ext>
                </a:extLst>
              </a:tr>
              <a:tr h="191185">
                <a:tc>
                  <a:txBody>
                    <a:bodyPr/>
                    <a:lstStyle/>
                    <a:p>
                      <a:pPr algn="l" fontAlgn="ctr"/>
                      <a:r>
                        <a:rPr lang="en-US" sz="1200" u="none" strike="noStrike" dirty="0">
                          <a:effectLst/>
                          <a:latin typeface="+mj-lt"/>
                        </a:rPr>
                        <a:t>First Vice Chair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James P. K. </a:t>
                      </a:r>
                      <a:r>
                        <a:rPr lang="en-US" sz="1200" u="none" strike="noStrike" dirty="0" err="1">
                          <a:effectLst/>
                          <a:latin typeface="+mj-lt"/>
                        </a:rPr>
                        <a:t>Gilb</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General Atomics Aeronautical Systems Inc.</a:t>
                      </a:r>
                    </a:p>
                  </a:txBody>
                  <a:tcPr marL="9081" marR="9081" marT="9080" marB="0" anchor="ctr">
                    <a:noFill/>
                  </a:tcPr>
                </a:tc>
                <a:extLst>
                  <a:ext uri="{0D108BD9-81ED-4DB2-BD59-A6C34878D82A}">
                    <a16:rowId xmlns:a16="http://schemas.microsoft.com/office/drawing/2014/main" val="10003"/>
                  </a:ext>
                </a:extLst>
              </a:tr>
              <a:tr h="191185">
                <a:tc>
                  <a:txBody>
                    <a:bodyPr/>
                    <a:lstStyle/>
                    <a:p>
                      <a:pPr algn="l" fontAlgn="ctr"/>
                      <a:r>
                        <a:rPr lang="en-US" sz="1200" u="none" strike="noStrike" dirty="0">
                          <a:effectLst/>
                          <a:latin typeface="+mj-lt"/>
                        </a:rPr>
                        <a:t>Second Vice Chair</a:t>
                      </a:r>
                    </a:p>
                  </a:txBody>
                  <a:tcPr marL="9081" marR="9081"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200" u="none" strike="noStrike" dirty="0">
                          <a:effectLst/>
                          <a:latin typeface="+mj-lt"/>
                        </a:rPr>
                        <a:t>Roger Marks</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err="1">
                          <a:effectLst/>
                          <a:latin typeface="+mj-lt"/>
                        </a:rPr>
                        <a:t>EthAirNet</a:t>
                      </a:r>
                      <a:r>
                        <a:rPr lang="en-US" sz="1200" b="0" i="0" u="none" strike="noStrike" dirty="0">
                          <a:effectLst/>
                          <a:latin typeface="+mj-lt"/>
                        </a:rPr>
                        <a:t> Associates</a:t>
                      </a:r>
                    </a:p>
                  </a:txBody>
                  <a:tcPr marL="9081" marR="9081" marT="9080" marB="0" anchor="ctr">
                    <a:noFill/>
                  </a:tcPr>
                </a:tc>
                <a:extLst>
                  <a:ext uri="{0D108BD9-81ED-4DB2-BD59-A6C34878D82A}">
                    <a16:rowId xmlns:a16="http://schemas.microsoft.com/office/drawing/2014/main" val="10004"/>
                  </a:ext>
                </a:extLst>
              </a:tr>
              <a:tr h="191185">
                <a:tc>
                  <a:txBody>
                    <a:bodyPr/>
                    <a:lstStyle/>
                    <a:p>
                      <a:pPr algn="l" fontAlgn="ctr"/>
                      <a:r>
                        <a:rPr lang="en-US" sz="1200" u="none" strike="noStrike">
                          <a:effectLst/>
                          <a:latin typeface="+mj-lt"/>
                        </a:rPr>
                        <a:t>Treasurer</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dirty="0">
                          <a:effectLst/>
                          <a:latin typeface="+mj-lt"/>
                        </a:rPr>
                        <a:t>George Zimmerman</a:t>
                      </a:r>
                    </a:p>
                  </a:txBody>
                  <a:tcPr marL="9081" marR="9081" marT="9080" marB="0" anchor="ctr">
                    <a:noFill/>
                  </a:tcPr>
                </a:tc>
                <a:tc>
                  <a:txBody>
                    <a:bodyPr/>
                    <a:lstStyle/>
                    <a:p>
                      <a:pPr marL="0" indent="0" algn="l" fontAlgn="ctr"/>
                      <a:r>
                        <a:rPr lang="en-US" sz="1200" b="0" i="0" u="none" strike="noStrike" dirty="0">
                          <a:effectLst/>
                          <a:latin typeface="+mj-lt"/>
                        </a:rPr>
                        <a:t>CME Consulting/</a:t>
                      </a:r>
                      <a:r>
                        <a:rPr lang="en-US" sz="1200" b="0" i="0" u="none" strike="noStrike" kern="1200" dirty="0">
                          <a:solidFill>
                            <a:schemeClr val="dk1"/>
                          </a:solidFill>
                          <a:effectLst/>
                          <a:latin typeface="+mn-lt"/>
                          <a:ea typeface="+mn-ea"/>
                          <a:cs typeface="+mn-cs"/>
                        </a:rPr>
                        <a:t>APL Group</a:t>
                      </a:r>
                      <a:r>
                        <a:rPr lang="en-US" sz="1200" b="0" i="0" u="none" strike="noStrike" dirty="0">
                          <a:effectLst/>
                          <a:latin typeface="+mj-lt"/>
                        </a:rPr>
                        <a:t>, On Semi, Marvell, Cisco Systems, </a:t>
                      </a:r>
                      <a:r>
                        <a:rPr lang="en-US" sz="1200" b="0" i="0" u="none" strike="noStrike" dirty="0" err="1">
                          <a:effectLst/>
                          <a:latin typeface="+mj-lt"/>
                        </a:rPr>
                        <a:t>SenTekse</a:t>
                      </a:r>
                      <a:r>
                        <a:rPr lang="en-US" sz="1200" b="0" i="0" u="none" strike="noStrike" dirty="0">
                          <a:effectLst/>
                          <a:latin typeface="+mj-lt"/>
                        </a:rPr>
                        <a:t> LLC</a:t>
                      </a:r>
                    </a:p>
                  </a:txBody>
                  <a:tcPr marL="9081" marR="9081" marT="9080" marB="0" anchor="ctr">
                    <a:noFill/>
                  </a:tcPr>
                </a:tc>
                <a:extLst>
                  <a:ext uri="{0D108BD9-81ED-4DB2-BD59-A6C34878D82A}">
                    <a16:rowId xmlns:a16="http://schemas.microsoft.com/office/drawing/2014/main" val="10005"/>
                  </a:ext>
                </a:extLst>
              </a:tr>
              <a:tr h="191185">
                <a:tc>
                  <a:txBody>
                    <a:bodyPr/>
                    <a:lstStyle/>
                    <a:p>
                      <a:pPr algn="l" fontAlgn="ctr"/>
                      <a:r>
                        <a:rPr lang="en-US" sz="1200" u="none" strike="noStrike">
                          <a:effectLst/>
                          <a:latin typeface="+mj-lt"/>
                        </a:rPr>
                        <a:t>Recording Secretary</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John </a:t>
                      </a:r>
                      <a:r>
                        <a:rPr lang="en-US" sz="1200" u="none" strike="noStrike" dirty="0" err="1">
                          <a:effectLst/>
                          <a:latin typeface="+mj-lt"/>
                        </a:rPr>
                        <a:t>D'Ambrosia</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err="1">
                          <a:effectLst/>
                          <a:latin typeface="+mj-lt"/>
                        </a:rPr>
                        <a:t>Futurewei</a:t>
                      </a:r>
                      <a:r>
                        <a:rPr lang="en-US" sz="1200" b="0" i="0" u="none" strike="noStrike" dirty="0">
                          <a:effectLst/>
                          <a:latin typeface="+mj-lt"/>
                        </a:rPr>
                        <a:t>, a U.S. subsidiary of Huawei</a:t>
                      </a:r>
                    </a:p>
                  </a:txBody>
                  <a:tcPr marL="9081" marR="9081" marT="9080" marB="0" anchor="ctr">
                    <a:noFill/>
                  </a:tcPr>
                </a:tc>
                <a:extLst>
                  <a:ext uri="{0D108BD9-81ED-4DB2-BD59-A6C34878D82A}">
                    <a16:rowId xmlns:a16="http://schemas.microsoft.com/office/drawing/2014/main" val="10006"/>
                  </a:ext>
                </a:extLst>
              </a:tr>
              <a:tr h="191185">
                <a:tc>
                  <a:txBody>
                    <a:bodyPr/>
                    <a:lstStyle/>
                    <a:p>
                      <a:pPr algn="l" fontAlgn="ctr"/>
                      <a:r>
                        <a:rPr lang="en-US" sz="1200" u="none" strike="noStrike">
                          <a:effectLst/>
                          <a:latin typeface="+mj-lt"/>
                        </a:rPr>
                        <a:t>Executive Secretary</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Jon </a:t>
                      </a:r>
                      <a:r>
                        <a:rPr lang="en-US" sz="1200" u="none" strike="noStrike" dirty="0" err="1">
                          <a:effectLst/>
                          <a:latin typeface="+mj-lt"/>
                        </a:rPr>
                        <a:t>Rosdahl</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Qualcomm</a:t>
                      </a:r>
                      <a:r>
                        <a:rPr lang="en-US" sz="1200" b="0" i="0" u="none" strike="noStrike" baseline="0" dirty="0">
                          <a:effectLst/>
                          <a:latin typeface="+mj-lt"/>
                        </a:rPr>
                        <a:t> Technologies, Inc.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07"/>
                  </a:ext>
                </a:extLst>
              </a:tr>
              <a:tr h="191185">
                <a:tc>
                  <a:txBody>
                    <a:bodyPr/>
                    <a:lstStyle/>
                    <a:p>
                      <a:pPr algn="l" fontAlgn="ctr"/>
                      <a:r>
                        <a:rPr lang="en-US" sz="1200" u="none" strike="noStrike" dirty="0">
                          <a:effectLst/>
                          <a:latin typeface="+mj-lt"/>
                        </a:rPr>
                        <a:t>P802.1 High Level Interface (HILI)</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Glenn Parsons</a:t>
                      </a:r>
                    </a:p>
                  </a:txBody>
                  <a:tcPr marL="9081" marR="9081" marT="9080" marB="0" anchor="ctr">
                    <a:noFill/>
                  </a:tcPr>
                </a:tc>
                <a:tc>
                  <a:txBody>
                    <a:bodyPr/>
                    <a:lstStyle/>
                    <a:p>
                      <a:pPr algn="l" fontAlgn="ctr"/>
                      <a:r>
                        <a:rPr lang="en-US" sz="1200" b="0" i="0" u="none" strike="noStrike" dirty="0">
                          <a:effectLst/>
                          <a:latin typeface="+mj-lt"/>
                        </a:rPr>
                        <a:t>Ericsson</a:t>
                      </a:r>
                    </a:p>
                  </a:txBody>
                  <a:tcPr marL="9081" marR="9081" marT="9080" marB="0" anchor="ctr">
                    <a:noFill/>
                  </a:tcPr>
                </a:tc>
                <a:extLst>
                  <a:ext uri="{0D108BD9-81ED-4DB2-BD59-A6C34878D82A}">
                    <a16:rowId xmlns:a16="http://schemas.microsoft.com/office/drawing/2014/main" val="10008"/>
                  </a:ext>
                </a:extLst>
              </a:tr>
              <a:tr h="191185">
                <a:tc>
                  <a:txBody>
                    <a:bodyPr/>
                    <a:lstStyle/>
                    <a:p>
                      <a:pPr algn="l" fontAlgn="ctr"/>
                      <a:r>
                        <a:rPr lang="en-US" sz="1200" u="none" strike="noStrike" dirty="0">
                          <a:effectLst/>
                          <a:latin typeface="+mj-lt"/>
                        </a:rPr>
                        <a:t>P802.3 Ethernet</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David Law</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Hewlett Packard Enterprise</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09"/>
                  </a:ext>
                </a:extLst>
              </a:tr>
              <a:tr h="191185">
                <a:tc>
                  <a:txBody>
                    <a:bodyPr/>
                    <a:lstStyle/>
                    <a:p>
                      <a:pPr algn="l" fontAlgn="ctr"/>
                      <a:r>
                        <a:rPr lang="en-US" sz="1200" u="none" strike="noStrike">
                          <a:effectLst/>
                          <a:latin typeface="+mj-lt"/>
                        </a:rPr>
                        <a:t>P802.11 Wireless Local Area Network (WLAN)</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dirty="0">
                          <a:effectLst/>
                          <a:latin typeface="+mj-lt"/>
                        </a:rPr>
                        <a:t>Dorothy Stanley</a:t>
                      </a:r>
                    </a:p>
                  </a:txBody>
                  <a:tcPr marL="9081" marR="9081" marT="9080" marB="0" anchor="ctr">
                    <a:noFill/>
                  </a:tcPr>
                </a:tc>
                <a:tc>
                  <a:txBody>
                    <a:bodyPr/>
                    <a:lstStyle/>
                    <a:p>
                      <a:pPr algn="l" fontAlgn="ctr"/>
                      <a:r>
                        <a:rPr lang="en-US" sz="1200" b="0" i="0" u="none" strike="noStrike" dirty="0">
                          <a:effectLst/>
                          <a:latin typeface="+mj-lt"/>
                        </a:rPr>
                        <a:t>Hewlett Packard Enterprise</a:t>
                      </a:r>
                    </a:p>
                  </a:txBody>
                  <a:tcPr marL="9081" marR="9081" marT="9080" marB="0" anchor="ctr">
                    <a:noFill/>
                  </a:tcPr>
                </a:tc>
                <a:extLst>
                  <a:ext uri="{0D108BD9-81ED-4DB2-BD59-A6C34878D82A}">
                    <a16:rowId xmlns:a16="http://schemas.microsoft.com/office/drawing/2014/main" val="10010"/>
                  </a:ext>
                </a:extLst>
              </a:tr>
              <a:tr h="191185">
                <a:tc>
                  <a:txBody>
                    <a:bodyPr/>
                    <a:lstStyle/>
                    <a:p>
                      <a:pPr algn="l" fontAlgn="ctr"/>
                      <a:r>
                        <a:rPr lang="en-US" sz="1200" u="none" strike="noStrike" dirty="0">
                          <a:effectLst/>
                          <a:latin typeface="+mj-lt"/>
                        </a:rPr>
                        <a:t>P802.15 Wireless Specialty Networks</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Clint Powell</a:t>
                      </a:r>
                    </a:p>
                  </a:txBody>
                  <a:tcPr marL="9081" marR="9081" marT="9080" marB="0" anchor="ctr">
                    <a:noFill/>
                  </a:tcPr>
                </a:tc>
                <a:tc>
                  <a:txBody>
                    <a:bodyPr/>
                    <a:lstStyle/>
                    <a:p>
                      <a:pPr algn="l" fontAlgn="ctr"/>
                      <a:r>
                        <a:rPr lang="en-US" sz="1200" u="none" strike="noStrike" dirty="0">
                          <a:effectLst/>
                          <a:latin typeface="+mj-lt"/>
                        </a:rPr>
                        <a:t>Powell Wireless Consulting, Meta.</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11"/>
                  </a:ext>
                </a:extLst>
              </a:tr>
              <a:tr h="191185">
                <a:tc>
                  <a:txBody>
                    <a:bodyPr/>
                    <a:lstStyle/>
                    <a:p>
                      <a:pPr algn="l" fontAlgn="ctr"/>
                      <a:r>
                        <a:rPr lang="en-US" sz="1200" u="none" strike="noStrike" dirty="0">
                          <a:effectLst/>
                          <a:latin typeface="+mj-lt"/>
                        </a:rPr>
                        <a:t>P802.18 Radio Regulatory TAG</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Edward Au</a:t>
                      </a:r>
                    </a:p>
                  </a:txBody>
                  <a:tcPr marL="9081" marR="9081" marT="9080" marB="0" anchor="ctr">
                    <a:noFill/>
                  </a:tcPr>
                </a:tc>
                <a:tc>
                  <a:txBody>
                    <a:bodyPr/>
                    <a:lstStyle/>
                    <a:p>
                      <a:pPr algn="l" fontAlgn="ctr"/>
                      <a:r>
                        <a:rPr lang="en-US" sz="1200" b="0" i="0" u="none" strike="noStrike" dirty="0">
                          <a:effectLst/>
                          <a:latin typeface="+mj-lt"/>
                        </a:rPr>
                        <a:t>Huawei</a:t>
                      </a:r>
                    </a:p>
                  </a:txBody>
                  <a:tcPr marL="9081" marR="9081" marT="9080" marB="0" anchor="ctr">
                    <a:noFill/>
                  </a:tcPr>
                </a:tc>
                <a:extLst>
                  <a:ext uri="{0D108BD9-81ED-4DB2-BD59-A6C34878D82A}">
                    <a16:rowId xmlns:a16="http://schemas.microsoft.com/office/drawing/2014/main" val="10013"/>
                  </a:ext>
                </a:extLst>
              </a:tr>
              <a:tr h="191185">
                <a:tc>
                  <a:txBody>
                    <a:bodyPr/>
                    <a:lstStyle/>
                    <a:p>
                      <a:pPr algn="l" fontAlgn="ctr"/>
                      <a:r>
                        <a:rPr lang="en-US" sz="1200" u="none" strike="noStrike" dirty="0">
                          <a:effectLst/>
                          <a:latin typeface="+mj-lt"/>
                        </a:rPr>
                        <a:t>P802.19 Wireless Coexistence</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Steve </a:t>
                      </a:r>
                      <a:r>
                        <a:rPr lang="en-US" sz="1200" u="none" strike="noStrike" dirty="0" err="1">
                          <a:effectLst/>
                          <a:latin typeface="+mj-lt"/>
                        </a:rPr>
                        <a:t>Shellhammer</a:t>
                      </a:r>
                      <a:endParaRPr lang="en-US" sz="1200" u="none" strike="noStrike" dirty="0">
                        <a:effectLst/>
                        <a:latin typeface="+mj-lt"/>
                      </a:endParaRPr>
                    </a:p>
                    <a:p>
                      <a:pPr algn="l" fontAlgn="ctr"/>
                      <a:r>
                        <a:rPr lang="en-US" sz="1200" b="0" i="0" u="none" strike="noStrike" dirty="0" err="1">
                          <a:effectLst/>
                          <a:latin typeface="+mj-lt"/>
                        </a:rPr>
                        <a:t>Tunce</a:t>
                      </a:r>
                      <a:r>
                        <a:rPr lang="en-US" sz="1200" b="0" i="0" u="none" strike="noStrike" dirty="0">
                          <a:effectLst/>
                          <a:latin typeface="+mj-lt"/>
                        </a:rPr>
                        <a:t> </a:t>
                      </a:r>
                      <a:r>
                        <a:rPr lang="en-US" sz="1200" b="0" i="0" u="none" strike="noStrike" dirty="0" err="1">
                          <a:effectLst/>
                          <a:latin typeface="+mj-lt"/>
                        </a:rPr>
                        <a:t>Baykas</a:t>
                      </a:r>
                      <a:r>
                        <a:rPr lang="en-US" sz="1200" b="0" i="0" u="none" strike="noStrike" dirty="0">
                          <a:effectLst/>
                          <a:latin typeface="+mj-lt"/>
                        </a:rPr>
                        <a:t>, Chair Pro-</a:t>
                      </a:r>
                      <a:r>
                        <a:rPr lang="en-US" sz="1200" b="0" i="0" u="none" strike="noStrike" dirty="0" err="1">
                          <a:effectLst/>
                          <a:latin typeface="+mj-lt"/>
                        </a:rPr>
                        <a:t>Tem</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Qualcomm</a:t>
                      </a:r>
                      <a:r>
                        <a:rPr lang="en-US" sz="1200" u="none" strike="noStrike" baseline="0" dirty="0">
                          <a:effectLst/>
                          <a:latin typeface="+mj-lt"/>
                        </a:rPr>
                        <a:t> Technologies, </a:t>
                      </a:r>
                      <a:r>
                        <a:rPr lang="en-US" sz="1200" u="none" strike="noStrike" dirty="0">
                          <a:effectLst/>
                          <a:latin typeface="+mj-lt"/>
                        </a:rPr>
                        <a:t>Inc.</a:t>
                      </a:r>
                    </a:p>
                    <a:p>
                      <a:pPr algn="l" fontAlgn="ctr"/>
                      <a:r>
                        <a:rPr lang="en-US" sz="1200" b="0" i="0" u="none" strike="noStrike" dirty="0" err="1">
                          <a:effectLst/>
                          <a:latin typeface="+mj-lt"/>
                        </a:rPr>
                        <a:t>Offino</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14"/>
                  </a:ext>
                </a:extLst>
              </a:tr>
              <a:tr h="191185">
                <a:tc>
                  <a:txBody>
                    <a:bodyPr/>
                    <a:lstStyle/>
                    <a:p>
                      <a:pPr algn="l" fontAlgn="ctr"/>
                      <a:r>
                        <a:rPr lang="en-US" sz="1200" u="none" strike="noStrike" dirty="0">
                          <a:effectLst/>
                          <a:latin typeface="+mj-lt"/>
                        </a:rPr>
                        <a:t>P802.24 Vertical</a:t>
                      </a:r>
                      <a:r>
                        <a:rPr lang="en-US" sz="1200" u="none" strike="noStrike" baseline="0" dirty="0">
                          <a:effectLst/>
                          <a:latin typeface="+mj-lt"/>
                        </a:rPr>
                        <a:t> Network Applications</a:t>
                      </a:r>
                      <a:r>
                        <a:rPr lang="en-US" sz="1200" u="none" strike="noStrike" dirty="0">
                          <a:effectLst/>
                          <a:latin typeface="+mj-lt"/>
                        </a:rPr>
                        <a:t> TAG</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Tim</a:t>
                      </a:r>
                      <a:r>
                        <a:rPr lang="en-US" sz="1200" u="none" strike="noStrike" baseline="0" dirty="0">
                          <a:effectLst/>
                          <a:latin typeface="+mj-lt"/>
                        </a:rPr>
                        <a:t> </a:t>
                      </a:r>
                      <a:r>
                        <a:rPr lang="en-US" sz="1200" u="none" strike="noStrike" dirty="0">
                          <a:effectLst/>
                          <a:latin typeface="+mj-lt"/>
                        </a:rPr>
                        <a:t>Godfrey</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Electric Power Research Institute</a:t>
                      </a:r>
                    </a:p>
                  </a:txBody>
                  <a:tcPr marL="9081" marR="9081" marT="9080" marB="0" anchor="ctr">
                    <a:noFill/>
                  </a:tcPr>
                </a:tc>
                <a:extLst>
                  <a:ext uri="{0D108BD9-81ED-4DB2-BD59-A6C34878D82A}">
                    <a16:rowId xmlns:a16="http://schemas.microsoft.com/office/drawing/2014/main" val="10017"/>
                  </a:ext>
                </a:extLst>
              </a:tr>
              <a:tr h="191185">
                <a:tc>
                  <a:txBody>
                    <a:bodyPr/>
                    <a:lstStyle/>
                    <a:p>
                      <a:pPr algn="l" fontAlgn="ctr"/>
                      <a:r>
                        <a:rPr lang="en-US" sz="1200" u="none" strike="noStrike" dirty="0">
                          <a:effectLst/>
                          <a:latin typeface="+mj-lt"/>
                        </a:rPr>
                        <a:t>Member Emeritus</a:t>
                      </a:r>
                    </a:p>
                    <a:p>
                      <a:pPr algn="l" fontAlgn="ctr"/>
                      <a:r>
                        <a:rPr lang="en-US" sz="1200" u="none" strike="noStrike" dirty="0">
                          <a:effectLst/>
                          <a:latin typeface="+mj-lt"/>
                        </a:rPr>
                        <a:t>Member Emeritus</a:t>
                      </a:r>
                    </a:p>
                  </a:txBody>
                  <a:tcPr marL="9081" marR="9081" marT="9080" marB="0" anchor="ctr">
                    <a:noFill/>
                  </a:tcPr>
                </a:tc>
                <a:tc>
                  <a:txBody>
                    <a:bodyPr/>
                    <a:lstStyle/>
                    <a:p>
                      <a:pPr algn="l" fontAlgn="ctr"/>
                      <a:r>
                        <a:rPr lang="en-US" sz="1200" u="none" strike="noStrike" dirty="0">
                          <a:effectLst/>
                          <a:latin typeface="+mj-lt"/>
                        </a:rPr>
                        <a:t>Geoff Thompson</a:t>
                      </a:r>
                    </a:p>
                    <a:p>
                      <a:pPr algn="l" fontAlgn="ctr"/>
                      <a:r>
                        <a:rPr lang="en-US" sz="1200" b="0" i="0" u="none" strike="noStrike" dirty="0">
                          <a:effectLst/>
                          <a:latin typeface="+mj-lt"/>
                        </a:rPr>
                        <a:t>Clint Chaplin</a:t>
                      </a:r>
                    </a:p>
                  </a:txBody>
                  <a:tcPr marL="9081" marR="9081" marT="9080" marB="0" anchor="ctr">
                    <a:noFill/>
                  </a:tcPr>
                </a:tc>
                <a:tc>
                  <a:txBody>
                    <a:bodyPr/>
                    <a:lstStyle/>
                    <a:p>
                      <a:pPr algn="l" fontAlgn="ctr"/>
                      <a:r>
                        <a:rPr lang="en-US" sz="1200" u="none" strike="noStrike" dirty="0">
                          <a:effectLst/>
                          <a:latin typeface="+mj-lt"/>
                        </a:rPr>
                        <a:t>Self, </a:t>
                      </a:r>
                      <a:r>
                        <a:rPr lang="en-US" sz="1200" u="none" strike="noStrike" dirty="0" err="1">
                          <a:effectLst/>
                          <a:latin typeface="+mj-lt"/>
                        </a:rPr>
                        <a:t>GraCaSI</a:t>
                      </a:r>
                      <a:r>
                        <a:rPr lang="en-US" sz="1200" u="none" strike="noStrike" dirty="0">
                          <a:effectLst/>
                          <a:latin typeface="+mj-lt"/>
                        </a:rPr>
                        <a:t> Standards Advisors</a:t>
                      </a:r>
                    </a:p>
                    <a:p>
                      <a:pPr algn="l" fontAlgn="ctr"/>
                      <a:r>
                        <a:rPr lang="en-US" sz="1200" u="none" strike="noStrike" dirty="0">
                          <a:effectLst/>
                          <a:latin typeface="+mj-lt"/>
                        </a:rPr>
                        <a:t>Self, Samsung Research America</a:t>
                      </a:r>
                    </a:p>
                  </a:txBody>
                  <a:tcPr marL="9081" marR="9081" marT="9080" marB="0" anchor="ctr">
                    <a:noFill/>
                  </a:tcPr>
                </a:tc>
                <a:extLst>
                  <a:ext uri="{0D108BD9-81ED-4DB2-BD59-A6C34878D82A}">
                    <a16:rowId xmlns:a16="http://schemas.microsoft.com/office/drawing/2014/main" val="10018"/>
                  </a:ext>
                </a:extLst>
              </a:tr>
              <a:tr h="191185">
                <a:tc>
                  <a:txBody>
                    <a:bodyPr/>
                    <a:lstStyle/>
                    <a:p>
                      <a:pPr algn="l" fontAlgn="ctr"/>
                      <a:endParaRPr lang="en-US" sz="1200" u="none" strike="noStrike" dirty="0">
                        <a:effectLst/>
                        <a:latin typeface="+mj-lt"/>
                      </a:endParaRPr>
                    </a:p>
                  </a:txBody>
                  <a:tcPr marL="9081" marR="9081" marT="9080" marB="0" anchor="ctr">
                    <a:noFill/>
                  </a:tcPr>
                </a:tc>
                <a:tc>
                  <a:txBody>
                    <a:bodyPr/>
                    <a:lstStyle/>
                    <a:p>
                      <a:pPr algn="l" fontAlgn="ctr"/>
                      <a:endParaRPr lang="en-US" sz="1200" b="0" i="0" u="none" strike="noStrike" dirty="0">
                        <a:effectLst/>
                        <a:latin typeface="+mj-lt"/>
                      </a:endParaRPr>
                    </a:p>
                  </a:txBody>
                  <a:tcPr marL="9081" marR="9081" marT="9080" marB="0" anchor="ctr">
                    <a:noFill/>
                  </a:tcPr>
                </a:tc>
                <a:tc>
                  <a:txBody>
                    <a:bodyPr/>
                    <a:lstStyle/>
                    <a:p>
                      <a:pPr algn="l" fontAlgn="ctr"/>
                      <a:endParaRPr lang="en-US" sz="1200" u="none" strike="noStrike" dirty="0">
                        <a:effectLst/>
                        <a:latin typeface="+mj-lt"/>
                      </a:endParaRPr>
                    </a:p>
                  </a:txBody>
                  <a:tcPr marL="9081" marR="9081" marT="9080" marB="0" anchor="ctr">
                    <a:noFill/>
                  </a:tcPr>
                </a:tc>
                <a:extLst>
                  <a:ext uri="{0D108BD9-81ED-4DB2-BD59-A6C34878D82A}">
                    <a16:rowId xmlns:a16="http://schemas.microsoft.com/office/drawing/2014/main" val="10019"/>
                  </a:ext>
                </a:extLst>
              </a:tr>
              <a:tr h="191185">
                <a:tc>
                  <a:txBody>
                    <a:bodyPr/>
                    <a:lstStyle/>
                    <a:p>
                      <a:pPr algn="l" fontAlgn="ctr"/>
                      <a:endParaRPr lang="en-US" sz="1200" b="0" i="0" u="none" strike="noStrike" dirty="0">
                        <a:effectLst/>
                        <a:latin typeface="+mj-lt"/>
                      </a:endParaRPr>
                    </a:p>
                  </a:txBody>
                  <a:tcPr marL="9081" marR="9081" marT="9080" marB="0" anchor="ctr">
                    <a:noFill/>
                  </a:tcPr>
                </a:tc>
                <a:tc>
                  <a:txBody>
                    <a:bodyPr/>
                    <a:lstStyle/>
                    <a:p>
                      <a:pPr algn="l" fontAlgn="b"/>
                      <a:endParaRPr lang="en-US" sz="1200" b="0" i="0" u="none" strike="noStrike" dirty="0">
                        <a:effectLst/>
                        <a:latin typeface="+mj-lt"/>
                      </a:endParaRPr>
                    </a:p>
                  </a:txBody>
                  <a:tcPr marL="9081" marR="9081" marT="9080" marB="0" anchor="b">
                    <a:noFill/>
                  </a:tcPr>
                </a:tc>
                <a:tc>
                  <a:txBody>
                    <a:bodyPr/>
                    <a:lstStyle/>
                    <a:p>
                      <a:pPr algn="l" fontAlgn="b"/>
                      <a:endParaRPr lang="en-US" sz="1200" b="0" i="0" u="none" strike="noStrike" dirty="0">
                        <a:effectLst/>
                        <a:latin typeface="+mj-lt"/>
                      </a:endParaRPr>
                    </a:p>
                  </a:txBody>
                  <a:tcPr marL="9081" marR="9081" marT="9080" marB="0" anchor="b">
                    <a:noFill/>
                  </a:tcPr>
                </a:tc>
                <a:extLst>
                  <a:ext uri="{0D108BD9-81ED-4DB2-BD59-A6C34878D82A}">
                    <a16:rowId xmlns:a16="http://schemas.microsoft.com/office/drawing/2014/main" val="10020"/>
                  </a:ext>
                </a:extLst>
              </a:tr>
              <a:tr h="225755">
                <a:tc gridSpan="2">
                  <a:txBody>
                    <a:bodyPr/>
                    <a:lstStyle/>
                    <a:p>
                      <a:pPr algn="l" fontAlgn="ctr"/>
                      <a:r>
                        <a:rPr lang="en-US" sz="1600" u="none" strike="noStrike" dirty="0">
                          <a:effectLst/>
                          <a:latin typeface="+mj-lt"/>
                        </a:rPr>
                        <a:t>Hibernating Working Groups</a:t>
                      </a:r>
                      <a:endParaRPr lang="en-US" sz="16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a:txBody>
                    <a:bodyPr/>
                    <a:lstStyle/>
                    <a:p>
                      <a:pPr algn="l" fontAlgn="b"/>
                      <a:endParaRPr lang="en-US" sz="1200" b="0" i="0" u="none" strike="noStrike">
                        <a:effectLst/>
                        <a:latin typeface="+mj-lt"/>
                      </a:endParaRPr>
                    </a:p>
                  </a:txBody>
                  <a:tcPr marL="9081" marR="9081" marT="9080" marB="0" anchor="b">
                    <a:noFill/>
                  </a:tcPr>
                </a:tc>
                <a:extLst>
                  <a:ext uri="{0D108BD9-81ED-4DB2-BD59-A6C34878D82A}">
                    <a16:rowId xmlns:a16="http://schemas.microsoft.com/office/drawing/2014/main" val="10021"/>
                  </a:ext>
                </a:extLst>
              </a:tr>
              <a:tr h="191185">
                <a:tc>
                  <a:txBody>
                    <a:bodyPr/>
                    <a:lstStyle/>
                    <a:p>
                      <a:pPr algn="l" fontAlgn="ctr"/>
                      <a:r>
                        <a:rPr lang="en-US" sz="1200" u="none" strike="noStrike" dirty="0">
                          <a:effectLst/>
                          <a:latin typeface="+mj-lt"/>
                        </a:rPr>
                        <a:t>P802.16 Broadband Wireless Access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Roger Marks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err="1">
                          <a:effectLst/>
                          <a:latin typeface="+mj-lt"/>
                        </a:rPr>
                        <a:t>EthAirNet</a:t>
                      </a:r>
                      <a:r>
                        <a:rPr lang="en-US" sz="1200" u="none" strike="noStrike" dirty="0">
                          <a:effectLst/>
                          <a:latin typeface="+mj-lt"/>
                        </a:rPr>
                        <a:t> Associates</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22"/>
                  </a:ext>
                </a:extLst>
              </a:tr>
              <a:tr h="191185">
                <a:tc>
                  <a:txBody>
                    <a:bodyPr/>
                    <a:lstStyle/>
                    <a:p>
                      <a:pPr algn="l" fontAlgn="ctr"/>
                      <a:r>
                        <a:rPr lang="en-US" sz="1200" u="none" strike="noStrike" dirty="0">
                          <a:effectLst/>
                          <a:latin typeface="+mj-lt"/>
                        </a:rPr>
                        <a:t>P802.21 Media-independent Handover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Subir Das</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baseline="0" dirty="0" err="1">
                          <a:effectLst/>
                          <a:latin typeface="+mj-lt"/>
                        </a:rPr>
                        <a:t>Peraton</a:t>
                      </a:r>
                      <a:r>
                        <a:rPr lang="en-US" sz="1200" b="0" i="0" u="none" strike="noStrike" baseline="0" dirty="0">
                          <a:effectLst/>
                          <a:latin typeface="+mj-lt"/>
                        </a:rPr>
                        <a:t> Labs</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23"/>
                  </a:ext>
                </a:extLst>
              </a:tr>
              <a:tr h="191185">
                <a:tc>
                  <a:txBody>
                    <a:bodyPr/>
                    <a:lstStyle/>
                    <a:p>
                      <a:pPr algn="l" fontAlgn="ctr"/>
                      <a:r>
                        <a:rPr lang="en-US" sz="1200" u="none" strike="noStrike" dirty="0">
                          <a:effectLst/>
                          <a:latin typeface="+mj-lt"/>
                        </a:rPr>
                        <a:t>P802.22 Wireless Regional Area Networks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Apurva </a:t>
                      </a:r>
                      <a:r>
                        <a:rPr lang="en-US" sz="1200" u="none" strike="noStrike" dirty="0" err="1">
                          <a:effectLst/>
                          <a:latin typeface="+mj-lt"/>
                        </a:rPr>
                        <a:t>Mody</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A5 Systems, </a:t>
                      </a:r>
                      <a:r>
                        <a:rPr lang="en-US" sz="1200" u="none" strike="noStrike" dirty="0" err="1">
                          <a:effectLst/>
                          <a:latin typeface="+mj-lt"/>
                        </a:rPr>
                        <a:t>AiRANACULUS</a:t>
                      </a:r>
                      <a:r>
                        <a:rPr lang="en-US" sz="1200" u="none" strike="noStrike" dirty="0">
                          <a:effectLst/>
                          <a:latin typeface="+mj-lt"/>
                        </a:rPr>
                        <a:t>, White Space Alliance</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66198"/>
                  </a:ext>
                </a:extLst>
              </a:tr>
            </a:tbl>
          </a:graphicData>
        </a:graphic>
      </p:graphicFrame>
    </p:spTree>
    <p:extLst>
      <p:ext uri="{BB962C8B-B14F-4D97-AF65-F5344CB8AC3E}">
        <p14:creationId xmlns:p14="http://schemas.microsoft.com/office/powerpoint/2010/main" val="36364222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209800" y="609600"/>
            <a:ext cx="7772400" cy="1143000"/>
          </a:xfrm>
        </p:spPr>
        <p:txBody>
          <a:bodyPr/>
          <a:lstStyle/>
          <a:p>
            <a:r>
              <a:rPr lang="en-US" dirty="0"/>
              <a:t>5.05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16</a:t>
            </a:fld>
            <a:endParaRPr lang="en-US"/>
          </a:p>
        </p:txBody>
      </p:sp>
    </p:spTree>
    <p:extLst>
      <p:ext uri="{BB962C8B-B14F-4D97-AF65-F5344CB8AC3E}">
        <p14:creationId xmlns:p14="http://schemas.microsoft.com/office/powerpoint/2010/main" val="17818272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17</a:t>
            </a:fld>
            <a:endParaRPr lang="en-US"/>
          </a:p>
        </p:txBody>
      </p:sp>
      <p:sp>
        <p:nvSpPr>
          <p:cNvPr id="9219" name="Rectangle 2"/>
          <p:cNvSpPr>
            <a:spLocks noGrp="1" noChangeArrowheads="1"/>
          </p:cNvSpPr>
          <p:nvPr>
            <p:ph type="title"/>
          </p:nvPr>
        </p:nvSpPr>
        <p:spPr/>
        <p:txBody>
          <a:bodyPr/>
          <a:lstStyle/>
          <a:p>
            <a:pPr eaLnBrk="1" hangingPunct="1"/>
            <a:r>
              <a:rPr lang="en-US" dirty="0"/>
              <a:t>5.06 Drafts to SA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2400" dirty="0"/>
              <a:t>802.01: </a:t>
            </a:r>
            <a:r>
              <a:rPr lang="fr-FR" sz="2400" dirty="0"/>
              <a:t>P802.1DC (</a:t>
            </a:r>
            <a:r>
              <a:rPr lang="fr-FR" sz="2400" dirty="0" err="1"/>
              <a:t>conditional</a:t>
            </a:r>
            <a:r>
              <a:rPr lang="fr-FR" sz="2400" dirty="0"/>
              <a:t>), P802.1Qdj (</a:t>
            </a:r>
            <a:r>
              <a:rPr lang="fr-FR" sz="2400" dirty="0" err="1"/>
              <a:t>conditional</a:t>
            </a:r>
            <a:r>
              <a:rPr lang="fr-FR" sz="2400" dirty="0"/>
              <a:t>), P802.1ASdn (</a:t>
            </a:r>
            <a:r>
              <a:rPr lang="fr-FR" sz="2400" dirty="0" err="1"/>
              <a:t>conditional</a:t>
            </a:r>
            <a:r>
              <a:rPr lang="fr-FR" sz="2400" dirty="0"/>
              <a:t>), P802.1ASdr,P802.1CS/Cor1, </a:t>
            </a:r>
          </a:p>
          <a:p>
            <a:pPr eaLnBrk="1" hangingPunct="1">
              <a:buFont typeface="+mj-lt"/>
              <a:buAutoNum type="arabicPeriod"/>
            </a:pPr>
            <a:r>
              <a:rPr lang="en-US" sz="2400" dirty="0"/>
              <a:t>802.03: P802.3df (conditional).</a:t>
            </a:r>
            <a:endParaRPr lang="en-US" sz="1800" dirty="0"/>
          </a:p>
          <a:p>
            <a:pPr eaLnBrk="1" hangingPunct="1">
              <a:buFont typeface="+mj-lt"/>
              <a:buAutoNum type="arabicPeriod"/>
            </a:pPr>
            <a:r>
              <a:rPr lang="en-US" sz="2400" dirty="0"/>
              <a:t>802.11: P802.11REVme (conditional).</a:t>
            </a:r>
            <a:endParaRPr lang="en-US" sz="1800" dirty="0"/>
          </a:p>
          <a:p>
            <a:pPr eaLnBrk="1" hangingPunct="1">
              <a:buFont typeface="+mj-lt"/>
              <a:buAutoNum type="arabicPeriod"/>
            </a:pPr>
            <a:r>
              <a:rPr lang="en-US" sz="2400" dirty="0"/>
              <a:t>802.15: none</a:t>
            </a:r>
            <a:endParaRPr lang="en-US" sz="1800" dirty="0"/>
          </a:p>
          <a:p>
            <a:pPr eaLnBrk="1" hangingPunct="1">
              <a:buFont typeface="+mj-lt"/>
              <a:buAutoNum type="arabicPeriod"/>
            </a:pPr>
            <a:r>
              <a:rPr lang="en-US" sz="2400" dirty="0"/>
              <a:t>802.19: none</a:t>
            </a:r>
          </a:p>
          <a:p>
            <a:pPr marL="457200" indent="-457200" eaLnBrk="1" hangingPunct="1">
              <a:buFont typeface="+mj-lt"/>
              <a:buAutoNum type="arabicPeriod"/>
            </a:pPr>
            <a:endParaRPr lang="en-US" sz="2400" dirty="0"/>
          </a:p>
          <a:p>
            <a:pPr marL="457200" indent="-457200" eaLnBrk="1" hangingPunct="1">
              <a:buFont typeface="+mj-lt"/>
              <a:buAutoNum type="arabicPeriod"/>
            </a:pPr>
            <a:endParaRPr lang="en-US" sz="2400" dirty="0"/>
          </a:p>
          <a:p>
            <a:pPr marL="457200" indent="-457200" eaLnBrk="1" hangingPunct="1">
              <a:buFont typeface="+mj-lt"/>
              <a:buAutoNum type="arabicPeriod"/>
            </a:pPr>
            <a:endParaRPr lang="en-US"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18</a:t>
            </a:fld>
            <a:endParaRPr lang="en-US"/>
          </a:p>
        </p:txBody>
      </p:sp>
      <p:sp>
        <p:nvSpPr>
          <p:cNvPr id="10243" name="Rectangle 2"/>
          <p:cNvSpPr>
            <a:spLocks noGrp="1" noChangeArrowheads="1"/>
          </p:cNvSpPr>
          <p:nvPr>
            <p:ph type="title"/>
          </p:nvPr>
        </p:nvSpPr>
        <p:spPr/>
        <p:txBody>
          <a:bodyPr/>
          <a:lstStyle/>
          <a:p>
            <a:pPr eaLnBrk="1" hangingPunct="1"/>
            <a:r>
              <a:rPr lang="en-US" dirty="0"/>
              <a:t>5.07 Drafts to </a:t>
            </a:r>
            <a:r>
              <a:rPr lang="en-US" dirty="0" err="1"/>
              <a:t>RevCom</a:t>
            </a:r>
            <a:endParaRPr lang="en-US" dirty="0"/>
          </a:p>
        </p:txBody>
      </p:sp>
      <p:sp>
        <p:nvSpPr>
          <p:cNvPr id="10244" name="Rectangle 3"/>
          <p:cNvSpPr>
            <a:spLocks noGrp="1" noChangeArrowheads="1"/>
          </p:cNvSpPr>
          <p:nvPr>
            <p:ph type="body" idx="1"/>
          </p:nvPr>
        </p:nvSpPr>
        <p:spPr>
          <a:xfrm>
            <a:off x="533400" y="1981200"/>
            <a:ext cx="11049000" cy="4114800"/>
          </a:xfrm>
        </p:spPr>
        <p:txBody>
          <a:bodyPr/>
          <a:lstStyle/>
          <a:p>
            <a:pPr eaLnBrk="1" hangingPunct="1">
              <a:buFont typeface="+mj-lt"/>
              <a:buAutoNum type="arabicPeriod"/>
            </a:pPr>
            <a:r>
              <a:rPr lang="en-US" sz="2400" dirty="0"/>
              <a:t>802.01: P802.1Qcw, P802f</a:t>
            </a:r>
          </a:p>
          <a:p>
            <a:pPr eaLnBrk="1" hangingPunct="1">
              <a:buFont typeface="+mj-lt"/>
              <a:buAutoNum type="arabicPeriod"/>
            </a:pPr>
            <a:r>
              <a:rPr lang="en-US" sz="2400" dirty="0"/>
              <a:t>802.03: none.</a:t>
            </a:r>
          </a:p>
          <a:p>
            <a:pPr eaLnBrk="1" hangingPunct="1">
              <a:buFont typeface="+mj-lt"/>
              <a:buAutoNum type="arabicPeriod"/>
            </a:pPr>
            <a:r>
              <a:rPr lang="en-US" sz="2400" dirty="0"/>
              <a:t>802.11: none.</a:t>
            </a:r>
          </a:p>
          <a:p>
            <a:pPr eaLnBrk="1" hangingPunct="1">
              <a:buFont typeface="+mj-lt"/>
              <a:buAutoNum type="arabicPeriod"/>
            </a:pPr>
            <a:r>
              <a:rPr lang="en-US" sz="2400" dirty="0"/>
              <a:t>802.15: P802.15.3 TG3mb (revision project).</a:t>
            </a:r>
          </a:p>
          <a:p>
            <a:pPr eaLnBrk="1" hangingPunct="1">
              <a:buFont typeface="+mj-lt"/>
              <a:buAutoNum type="arabicPeriod"/>
            </a:pPr>
            <a:r>
              <a:rPr lang="en-US" sz="2400" dirty="0"/>
              <a:t>802.19: none</a:t>
            </a:r>
          </a:p>
          <a:p>
            <a:pPr eaLnBrk="1" hangingPunct="1">
              <a:buFont typeface="+mj-lt"/>
              <a:buAutoNum type="arabicPeriod"/>
            </a:pPr>
            <a:endParaRPr lang="en-US" sz="2400" dirty="0"/>
          </a:p>
          <a:p>
            <a:pPr eaLnBrk="1" hangingPunct="1">
              <a:buFont typeface="+mj-lt"/>
              <a:buAutoNum type="arabicPeriod"/>
            </a:pPr>
            <a:endParaRPr lang="en-US" sz="2400" dirty="0"/>
          </a:p>
          <a:p>
            <a:pPr marL="0" indent="0" eaLnBrk="1" hangingPunct="1">
              <a:buNone/>
            </a:pPr>
            <a:r>
              <a:rPr lang="en-US" sz="2400" dirty="0"/>
              <a:t>Note: the total number of pages published by the 802 LAN/MAN Standards Committee is 29,834, the largest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19</a:t>
            </a:fld>
            <a:endParaRPr lang="en-US"/>
          </a:p>
        </p:txBody>
      </p:sp>
      <p:sp>
        <p:nvSpPr>
          <p:cNvPr id="8" name="Slide Number Placeholder 5"/>
          <p:cNvSpPr txBox="1">
            <a:spLocks/>
          </p:cNvSpPr>
          <p:nvPr/>
        </p:nvSpPr>
        <p:spPr bwMode="auto">
          <a:xfrm>
            <a:off x="8077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a:pPr>
                <a:defRPr/>
              </a:pPr>
              <a:t>19</a:t>
            </a:fld>
            <a:endParaRPr lang="en-US"/>
          </a:p>
        </p:txBody>
      </p:sp>
      <p:sp>
        <p:nvSpPr>
          <p:cNvPr id="9" name="Rectangle 2"/>
          <p:cNvSpPr>
            <a:spLocks noGrp="1" noChangeArrowheads="1"/>
          </p:cNvSpPr>
          <p:nvPr>
            <p:ph type="title"/>
          </p:nvPr>
        </p:nvSpPr>
        <p:spPr>
          <a:xfrm>
            <a:off x="2209800" y="609600"/>
            <a:ext cx="7772400" cy="1143000"/>
          </a:xfrm>
        </p:spPr>
        <p:txBody>
          <a:bodyPr/>
          <a:lstStyle/>
          <a:p>
            <a:pPr eaLnBrk="1" hangingPunct="1"/>
            <a:r>
              <a:rPr lang="en-US" dirty="0"/>
              <a:t>5.08 Draft Documents or Actions</a:t>
            </a:r>
            <a:br>
              <a:rPr lang="en-US" dirty="0"/>
            </a:br>
            <a:r>
              <a:rPr lang="en-US" dirty="0"/>
              <a:t>for EC to consider</a:t>
            </a:r>
          </a:p>
        </p:txBody>
      </p:sp>
      <p:sp>
        <p:nvSpPr>
          <p:cNvPr id="10" name="Rectangle 3"/>
          <p:cNvSpPr txBox="1">
            <a:spLocks noChangeArrowheads="1"/>
          </p:cNvSpPr>
          <p:nvPr/>
        </p:nvSpPr>
        <p:spPr bwMode="auto">
          <a:xfrm>
            <a:off x="609600" y="1752600"/>
            <a:ext cx="103632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1800" kern="0" dirty="0"/>
              <a:t>802.EC: </a:t>
            </a:r>
            <a:r>
              <a:rPr lang="en-US" sz="1800" kern="0" dirty="0" err="1"/>
              <a:t>tbd</a:t>
            </a:r>
            <a:endParaRPr lang="en-US" sz="1800" kern="0" dirty="0"/>
          </a:p>
          <a:p>
            <a:pPr eaLnBrk="1" hangingPunct="1">
              <a:buFont typeface="+mj-lt"/>
              <a:buAutoNum type="arabicPeriod"/>
            </a:pPr>
            <a:r>
              <a:rPr lang="en-US" sz="1800" kern="0" dirty="0"/>
              <a:t>802.01: report on 802 O&amp;A revision status, Liaisons to: JTC1/SC6, 1588 WG</a:t>
            </a:r>
          </a:p>
          <a:p>
            <a:pPr eaLnBrk="1" hangingPunct="1">
              <a:buFont typeface="+mj-lt"/>
              <a:buAutoNum type="arabicPeriod"/>
            </a:pPr>
            <a:r>
              <a:rPr lang="en-US" sz="1800" kern="0" dirty="0"/>
              <a:t>802.03: </a:t>
            </a:r>
            <a:r>
              <a:rPr lang="en-US" sz="1800" kern="0" dirty="0" err="1"/>
              <a:t>tbd</a:t>
            </a:r>
            <a:endParaRPr lang="en-US" sz="1800" kern="0" dirty="0"/>
          </a:p>
          <a:p>
            <a:pPr eaLnBrk="1" hangingPunct="1">
              <a:buFont typeface="+mj-lt"/>
              <a:buAutoNum type="arabicPeriod"/>
            </a:pPr>
            <a:r>
              <a:rPr lang="en-US" sz="1800" kern="0" dirty="0"/>
              <a:t>802.11: </a:t>
            </a:r>
            <a:r>
              <a:rPr lang="en-US" sz="1800" kern="0" dirty="0" err="1"/>
              <a:t>tbd</a:t>
            </a:r>
            <a:endParaRPr lang="en-US" sz="1800" kern="0" dirty="0"/>
          </a:p>
          <a:p>
            <a:pPr eaLnBrk="1" hangingPunct="1">
              <a:buFont typeface="+mj-lt"/>
              <a:buAutoNum type="arabicPeriod"/>
            </a:pPr>
            <a:r>
              <a:rPr lang="en-US" sz="1800" kern="0" dirty="0"/>
              <a:t>802.15: </a:t>
            </a:r>
            <a:r>
              <a:rPr lang="en-US" sz="1800" kern="0" dirty="0" err="1"/>
              <a:t>tbd</a:t>
            </a:r>
            <a:endParaRPr lang="en-US" sz="1800" kern="0" dirty="0"/>
          </a:p>
          <a:p>
            <a:pPr eaLnBrk="1" hangingPunct="1">
              <a:buFont typeface="+mj-lt"/>
              <a:buAutoNum type="arabicPeriod"/>
            </a:pPr>
            <a:r>
              <a:rPr lang="en-US" sz="1800" kern="0" dirty="0"/>
              <a:t>802.18: Liaison to APG23-6 and Liaison reply to ETSI ISG THz</a:t>
            </a:r>
          </a:p>
          <a:p>
            <a:pPr eaLnBrk="1" hangingPunct="1">
              <a:buFont typeface="+mj-lt"/>
              <a:buAutoNum type="arabicPeriod"/>
            </a:pPr>
            <a:r>
              <a:rPr lang="en-US" sz="1800" kern="0" dirty="0"/>
              <a:t>802.19: none</a:t>
            </a:r>
          </a:p>
          <a:p>
            <a:pPr>
              <a:buFont typeface="+mj-lt"/>
              <a:buAutoNum type="arabicPeriod"/>
            </a:pPr>
            <a:r>
              <a:rPr lang="en-US" sz="1800" kern="0" dirty="0">
                <a:solidFill>
                  <a:schemeClr val="tx2"/>
                </a:solidFill>
              </a:rPr>
              <a:t>802.24: none</a:t>
            </a:r>
            <a:endParaRPr lang="en-US" sz="1800" dirty="0"/>
          </a:p>
          <a:p>
            <a:pPr>
              <a:buFont typeface="+mj-lt"/>
              <a:buAutoNum type="arabicPeriod"/>
            </a:pPr>
            <a:r>
              <a:rPr lang="en-US" sz="1800" kern="0" dirty="0">
                <a:solidFill>
                  <a:schemeClr val="tx2"/>
                </a:solidFill>
              </a:rPr>
              <a:t>802/JTC1 SC: </a:t>
            </a:r>
            <a:r>
              <a:rPr lang="en-US" sz="1800" kern="0" dirty="0"/>
              <a:t>report</a:t>
            </a:r>
            <a:endParaRPr lang="en-US" sz="1800" kern="0" dirty="0">
              <a:solidFill>
                <a:schemeClr val="tx2"/>
              </a:solidFill>
            </a:endParaRPr>
          </a:p>
          <a:p>
            <a:pPr>
              <a:buFont typeface="+mj-lt"/>
              <a:buAutoNum type="arabicPeriod"/>
            </a:pPr>
            <a:r>
              <a:rPr lang="en-US" sz="1800" kern="0" dirty="0">
                <a:solidFill>
                  <a:schemeClr val="tx2"/>
                </a:solidFill>
              </a:rPr>
              <a:t>802/ITU SC: report</a:t>
            </a:r>
          </a:p>
          <a:p>
            <a:pPr>
              <a:buFont typeface="+mj-lt"/>
              <a:buAutoNum type="arabicPeriod"/>
            </a:pPr>
            <a:r>
              <a:rPr lang="en-US" sz="1800" kern="0" dirty="0">
                <a:solidFill>
                  <a:schemeClr val="tx2"/>
                </a:solidFill>
              </a:rPr>
              <a:t>802/IETF SC: report</a:t>
            </a:r>
          </a:p>
          <a:p>
            <a:pPr>
              <a:buFont typeface="+mj-lt"/>
              <a:buAutoNum type="arabicPeriod"/>
            </a:pPr>
            <a:r>
              <a:rPr lang="en-US" sz="1800" kern="0" dirty="0">
                <a:solidFill>
                  <a:schemeClr val="tx2"/>
                </a:solidFill>
              </a:rPr>
              <a:t>802/Wireless Chairs SC: none</a:t>
            </a:r>
          </a:p>
          <a:p>
            <a:pPr>
              <a:buFont typeface="+mj-lt"/>
              <a:buAutoNum type="arabicPeriod"/>
            </a:pPr>
            <a:r>
              <a:rPr lang="en-US" sz="1800" kern="0" dirty="0">
                <a:solidFill>
                  <a:schemeClr val="tx2"/>
                </a:solidFill>
              </a:rPr>
              <a:t>802 Public Visibility Standing Committee: verbal update</a:t>
            </a:r>
          </a:p>
          <a:p>
            <a:pPr marL="457200" indent="-457200" eaLnBrk="1" hangingPunct="1">
              <a:buFont typeface="+mj-lt"/>
              <a:buAutoNum type="arabicPeriod"/>
            </a:pPr>
            <a:endParaRPr lang="en-US" sz="1800" kern="0" dirty="0"/>
          </a:p>
          <a:p>
            <a:pPr marL="457200" indent="-457200" eaLnBrk="1" hangingPunct="1">
              <a:buFont typeface="+mj-lt"/>
              <a:buAutoNum type="arabicPeriod"/>
            </a:pPr>
            <a:endParaRPr lang="en-US" sz="1800" kern="0" dirty="0"/>
          </a:p>
          <a:p>
            <a:pPr marL="457200" indent="-457200" eaLnBrk="1" hangingPunct="1">
              <a:buFont typeface="+mj-lt"/>
              <a:buAutoNum type="arabicPeriod"/>
            </a:pPr>
            <a:endParaRPr lang="en-US" sz="1800" kern="0" dirty="0"/>
          </a:p>
          <a:p>
            <a:pPr marL="457200" indent="-457200" eaLnBrk="1" hangingPunct="1">
              <a:buFont typeface="+mj-lt"/>
              <a:buAutoNum type="arabicPeriod"/>
            </a:pPr>
            <a:endParaRPr lang="en-US" sz="1800" kern="0" dirty="0"/>
          </a:p>
        </p:txBody>
      </p:sp>
    </p:spTree>
    <p:extLst>
      <p:ext uri="{BB962C8B-B14F-4D97-AF65-F5344CB8AC3E}">
        <p14:creationId xmlns:p14="http://schemas.microsoft.com/office/powerpoint/2010/main" val="3202656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350" dirty="0">
                <a:hlinkClick r:id="rId2"/>
              </a:rPr>
              <a:t>IEEE Code of Ethics</a:t>
            </a:r>
            <a:endParaRPr lang="en-US" sz="1350" dirty="0"/>
          </a:p>
          <a:p>
            <a:pPr lvl="1">
              <a:buFont typeface="Arial" panose="020B0604020202020204" pitchFamily="34" charset="0"/>
              <a:buChar char="•"/>
            </a:pPr>
            <a:r>
              <a:rPr lang="en-US" sz="1350" dirty="0">
                <a:hlinkClick r:id="rId3"/>
              </a:rPr>
              <a:t>IEEE Code of Conduct</a:t>
            </a:r>
            <a:endParaRPr lang="en-US" sz="135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350" dirty="0"/>
              <a:t>Uphold the highest standards of integrity, responsible behavior, and ethical and professional conduct</a:t>
            </a:r>
          </a:p>
          <a:p>
            <a:pPr lvl="1">
              <a:buFont typeface="Arial" panose="020B0604020202020204" pitchFamily="34" charset="0"/>
              <a:buChar char="•"/>
            </a:pPr>
            <a:r>
              <a:rPr lang="en-US" sz="1350" dirty="0"/>
              <a:t>Treat people fairly and with respect, to not engage in harassment, discrimination, or retaliation, and to protect people's privacy.</a:t>
            </a:r>
          </a:p>
          <a:p>
            <a:pPr lvl="1">
              <a:buFont typeface="Arial" panose="020B0604020202020204" pitchFamily="34" charset="0"/>
              <a:buChar char="•"/>
            </a:pPr>
            <a:r>
              <a:rPr lang="en-US" sz="1350"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350" dirty="0">
                <a:hlinkClick r:id="rId4"/>
              </a:rPr>
              <a:t>http://www.ieee.org/about/corporate/governance</a:t>
            </a:r>
            <a:endParaRPr lang="en-US" sz="1350" dirty="0"/>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2</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l</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dirty="0">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93308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20</a:t>
            </a:fld>
            <a:endParaRPr lang="en-US"/>
          </a:p>
        </p:txBody>
      </p:sp>
      <p:sp>
        <p:nvSpPr>
          <p:cNvPr id="7171" name="Rectangle 2"/>
          <p:cNvSpPr>
            <a:spLocks noGrp="1" noChangeArrowheads="1"/>
          </p:cNvSpPr>
          <p:nvPr>
            <p:ph type="title"/>
          </p:nvPr>
        </p:nvSpPr>
        <p:spPr>
          <a:xfrm>
            <a:off x="2209800" y="0"/>
            <a:ext cx="7772400" cy="1143000"/>
          </a:xfrm>
        </p:spPr>
        <p:txBody>
          <a:bodyPr/>
          <a:lstStyle/>
          <a:p>
            <a:pPr eaLnBrk="1" hangingPunct="1"/>
            <a:r>
              <a:rPr lang="en-US" dirty="0"/>
              <a:t>5.09 Draft PARs to </a:t>
            </a:r>
            <a:r>
              <a:rPr lang="en-US" dirty="0" err="1"/>
              <a:t>NesCom</a:t>
            </a:r>
            <a:endParaRPr lang="en-US" dirty="0"/>
          </a:p>
        </p:txBody>
      </p:sp>
      <p:sp>
        <p:nvSpPr>
          <p:cNvPr id="7172" name="Rectangle 5"/>
          <p:cNvSpPr>
            <a:spLocks noGrp="1" noChangeArrowheads="1"/>
          </p:cNvSpPr>
          <p:nvPr>
            <p:ph type="body" idx="1"/>
          </p:nvPr>
        </p:nvSpPr>
        <p:spPr>
          <a:xfrm>
            <a:off x="190500" y="1121044"/>
            <a:ext cx="11811000" cy="4114800"/>
          </a:xfrm>
        </p:spPr>
        <p:txBody>
          <a:bodyPr/>
          <a:lstStyle/>
          <a:p>
            <a:pPr marL="231775" indent="-231775">
              <a:buFont typeface="+mj-lt"/>
              <a:buAutoNum type="arabicPeriod"/>
            </a:pPr>
            <a:r>
              <a:rPr lang="en-US" sz="2000" dirty="0"/>
              <a:t>P60802 - Standard - Time-Sensitive Networking Profile for Industrial Automation, PAR modification</a:t>
            </a:r>
          </a:p>
          <a:p>
            <a:pPr marL="231775" indent="-231775">
              <a:buFont typeface="+mj-lt"/>
              <a:buAutoNum type="arabicPeriod"/>
            </a:pPr>
            <a:r>
              <a:rPr lang="en-US" sz="2000" dirty="0"/>
              <a:t>P802.1Qdy - Amendment: YANG for the Multiple Spanning Tree Protocol, PAR</a:t>
            </a:r>
          </a:p>
          <a:p>
            <a:pPr marL="231775" indent="-231775">
              <a:buFont typeface="+mj-lt"/>
              <a:buAutoNum type="arabicPeriod"/>
            </a:pPr>
            <a:r>
              <a:rPr lang="en-US" sz="2000" dirty="0"/>
              <a:t>P802.1DG - Standard: Time-Sensitive Networking Profile for Automotive In-Vehicle Ethernet Communications, PAR Extension</a:t>
            </a:r>
          </a:p>
          <a:p>
            <a:pPr marL="231775" indent="-231775">
              <a:buFont typeface="+mj-lt"/>
              <a:buAutoNum type="arabicPeriod"/>
            </a:pPr>
            <a:r>
              <a:rPr lang="en-US" sz="2000" dirty="0"/>
              <a:t>P802.1Qdj - Amendment: Configuration Enhancements for Time-Sensitive Networking  PAR extension</a:t>
            </a:r>
          </a:p>
          <a:p>
            <a:pPr marL="231775" indent="-231775">
              <a:buFont typeface="+mj-lt"/>
              <a:buAutoNum type="arabicPeriod"/>
            </a:pPr>
            <a:r>
              <a:rPr lang="en-US" sz="2000" dirty="0"/>
              <a:t>P802.11bn Ultra High Reliability, PAR and CSD.</a:t>
            </a:r>
          </a:p>
          <a:p>
            <a:pPr marL="0" indent="0">
              <a:buNone/>
            </a:pPr>
            <a:endParaRPr lang="en-US" sz="2000" dirty="0"/>
          </a:p>
          <a:p>
            <a:pPr marL="0" indent="0">
              <a:buNone/>
            </a:pPr>
            <a:r>
              <a:rPr lang="en-US" sz="2000" dirty="0"/>
              <a:t>48 hour maintenance policy PARs: None currently.</a:t>
            </a:r>
            <a:endParaRPr lang="en-US" sz="2000" kern="0" dirty="0"/>
          </a:p>
          <a:p>
            <a:pPr marL="0" indent="0">
              <a:buNone/>
            </a:pPr>
            <a:br>
              <a:rPr lang="en-US" sz="2000" dirty="0"/>
            </a:br>
            <a:r>
              <a:rPr lang="en-US" sz="2000" dirty="0"/>
              <a:t>PAR withdrawal requests: None</a:t>
            </a:r>
            <a:br>
              <a:rPr lang="en-US" sz="2000" dirty="0"/>
            </a:br>
            <a:br>
              <a:rPr lang="en-US" sz="2000" dirty="0"/>
            </a:br>
            <a:r>
              <a:rPr lang="en-US" sz="2000" dirty="0"/>
              <a:t>ICAID Renewals to Industry Connections: 802.1 </a:t>
            </a:r>
            <a:r>
              <a:rPr lang="en-US" sz="2000" dirty="0" err="1"/>
              <a:t>Nendica</a:t>
            </a:r>
            <a:endParaRPr lang="en-US" sz="4000" dirty="0"/>
          </a:p>
          <a:p>
            <a:pPr>
              <a:buFont typeface="+mj-lt"/>
              <a:buAutoNum type="arabicPeriod"/>
            </a:pPr>
            <a:endParaRPr lang="en-US" sz="40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152400"/>
            <a:ext cx="7772400" cy="685800"/>
          </a:xfrm>
        </p:spPr>
        <p:txBody>
          <a:bodyPr/>
          <a:lstStyle/>
          <a:p>
            <a:r>
              <a:rPr lang="en-US" dirty="0"/>
              <a:t>5.10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06694605"/>
              </p:ext>
            </p:extLst>
          </p:nvPr>
        </p:nvGraphicFramePr>
        <p:xfrm>
          <a:off x="609600" y="1339695"/>
          <a:ext cx="10972800" cy="3410307"/>
        </p:xfrm>
        <a:graphic>
          <a:graphicData uri="http://schemas.openxmlformats.org/drawingml/2006/table">
            <a:tbl>
              <a:tblPr>
                <a:tableStyleId>{073A0DAA-6AF3-43AB-8588-CEC1D06C72B9}</a:tableStyleId>
              </a:tblPr>
              <a:tblGrid>
                <a:gridCol w="990600">
                  <a:extLst>
                    <a:ext uri="{9D8B030D-6E8A-4147-A177-3AD203B41FA5}">
                      <a16:colId xmlns:a16="http://schemas.microsoft.com/office/drawing/2014/main" val="20000"/>
                    </a:ext>
                  </a:extLst>
                </a:gridCol>
                <a:gridCol w="3352800">
                  <a:extLst>
                    <a:ext uri="{9D8B030D-6E8A-4147-A177-3AD203B41FA5}">
                      <a16:colId xmlns:a16="http://schemas.microsoft.com/office/drawing/2014/main" val="20001"/>
                    </a:ext>
                  </a:extLst>
                </a:gridCol>
                <a:gridCol w="6629400">
                  <a:extLst>
                    <a:ext uri="{9D8B030D-6E8A-4147-A177-3AD203B41FA5}">
                      <a16:colId xmlns:a16="http://schemas.microsoft.com/office/drawing/2014/main" val="20002"/>
                    </a:ext>
                  </a:extLst>
                </a:gridCol>
              </a:tblGrid>
              <a:tr h="423268">
                <a:tc>
                  <a:txBody>
                    <a:bodyPr/>
                    <a:lstStyle/>
                    <a:p>
                      <a:pPr algn="ctr"/>
                      <a:r>
                        <a:rPr lang="en-US" sz="20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975359">
                <a:tc>
                  <a:txBody>
                    <a:bodyPr/>
                    <a:lstStyle/>
                    <a:p>
                      <a:pPr algn="ctr"/>
                      <a:r>
                        <a:rPr lang="en-US" sz="20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0" dirty="0">
                          <a:solidFill>
                            <a:schemeClr val="tx1"/>
                          </a:solidFill>
                        </a:rPr>
                        <a:t>none</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SG: none</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IC: </a:t>
                      </a:r>
                      <a:r>
                        <a:rPr lang="en-US" sz="2000" dirty="0" err="1">
                          <a:solidFill>
                            <a:schemeClr val="tx1"/>
                          </a:solidFill>
                        </a:rPr>
                        <a:t>Nendica</a:t>
                      </a:r>
                      <a:r>
                        <a:rPr lang="en-US" sz="2000" dirty="0">
                          <a:solidFill>
                            <a:schemeClr val="tx1"/>
                          </a:solidFill>
                        </a:rPr>
                        <a:t>: </a:t>
                      </a:r>
                      <a:r>
                        <a:rPr lang="en-US" sz="1800" dirty="0">
                          <a:solidFill>
                            <a:schemeClr val="tx1"/>
                          </a:solidFill>
                        </a:rPr>
                        <a:t>IEEE 802 Network Enhancements for the Next Decade</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489116">
                <a:tc>
                  <a:txBody>
                    <a:bodyPr/>
                    <a:lstStyle/>
                    <a:p>
                      <a:pPr algn="ctr"/>
                      <a:r>
                        <a:rPr lang="en-US" sz="20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dirty="0">
                          <a:solidFill>
                            <a:schemeClr val="tx1"/>
                          </a:solidFill>
                        </a:rPr>
                        <a:t>Ethernet for Automotive Imaging Sensors (call for interest)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Tx/>
                        <a:buNone/>
                      </a:pPr>
                      <a:r>
                        <a:rPr lang="en-US" sz="2000" dirty="0">
                          <a:solidFill>
                            <a:schemeClr val="tx1"/>
                          </a:solidFill>
                        </a:rPr>
                        <a:t>SG: none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IC: </a:t>
                      </a:r>
                      <a:r>
                        <a:rPr lang="en-US" sz="2000" baseline="0" dirty="0"/>
                        <a:t>New Ethernet Applications (NEA)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915836">
                <a:tc>
                  <a:txBody>
                    <a:bodyPr/>
                    <a:lstStyle/>
                    <a:p>
                      <a:pPr algn="ctr"/>
                      <a:r>
                        <a:rPr lang="en-US" sz="20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SG: Ultra High Reliability Recharter, and Ambient Power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SC: WNG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TIG: AI/ML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21</a:t>
            </a:fld>
            <a:endParaRPr lang="en-US" dirty="0"/>
          </a:p>
        </p:txBody>
      </p:sp>
      <p:sp>
        <p:nvSpPr>
          <p:cNvPr id="3" name="TextBox 2">
            <a:extLst>
              <a:ext uri="{FF2B5EF4-FFF2-40B4-BE49-F238E27FC236}">
                <a16:creationId xmlns:a16="http://schemas.microsoft.com/office/drawing/2014/main" id="{1A6C02BB-FEBA-61D4-8303-A2844448F663}"/>
              </a:ext>
            </a:extLst>
          </p:cNvPr>
          <p:cNvSpPr txBox="1"/>
          <p:nvPr/>
        </p:nvSpPr>
        <p:spPr>
          <a:xfrm>
            <a:off x="762000" y="5325070"/>
            <a:ext cx="7721666" cy="1200329"/>
          </a:xfrm>
          <a:prstGeom prst="rect">
            <a:avLst/>
          </a:prstGeom>
          <a:noFill/>
        </p:spPr>
        <p:txBody>
          <a:bodyPr wrap="none" rtlCol="0">
            <a:spAutoFit/>
          </a:bodyPr>
          <a:lstStyle/>
          <a:p>
            <a:r>
              <a:rPr lang="en-US" dirty="0"/>
              <a:t>Legend: </a:t>
            </a:r>
            <a:br>
              <a:rPr lang="en-US" dirty="0"/>
            </a:br>
            <a:r>
              <a:rPr lang="en-US" dirty="0"/>
              <a:t>IC – Industry Connection, SC – Standing Committee,  </a:t>
            </a:r>
            <a:br>
              <a:rPr lang="en-US" dirty="0"/>
            </a:br>
            <a:r>
              <a:rPr lang="en-US" dirty="0"/>
              <a:t>SG – Study Group, TIG – Topic Interest Group, WNG -- Wireless Next Gen, and </a:t>
            </a:r>
          </a:p>
          <a:p>
            <a:r>
              <a:rPr lang="en-US" dirty="0"/>
              <a:t>AI/ML – Artificial Intelligence/Machine Learning</a:t>
            </a:r>
          </a:p>
        </p:txBody>
      </p:sp>
    </p:spTree>
    <p:extLst>
      <p:ext uri="{BB962C8B-B14F-4D97-AF65-F5344CB8AC3E}">
        <p14:creationId xmlns:p14="http://schemas.microsoft.com/office/powerpoint/2010/main" val="1783736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794117998"/>
              </p:ext>
            </p:extLst>
          </p:nvPr>
        </p:nvGraphicFramePr>
        <p:xfrm>
          <a:off x="914400" y="1981200"/>
          <a:ext cx="10363200" cy="2590800"/>
        </p:xfrm>
        <a:graphic>
          <a:graphicData uri="http://schemas.openxmlformats.org/drawingml/2006/table">
            <a:tbl>
              <a:tblPr>
                <a:tableStyleId>{073A0DAA-6AF3-43AB-8588-CEC1D06C72B9}</a:tableStyleId>
              </a:tblPr>
              <a:tblGrid>
                <a:gridCol w="1295400">
                  <a:extLst>
                    <a:ext uri="{9D8B030D-6E8A-4147-A177-3AD203B41FA5}">
                      <a16:colId xmlns:a16="http://schemas.microsoft.com/office/drawing/2014/main" val="4270207754"/>
                    </a:ext>
                  </a:extLst>
                </a:gridCol>
                <a:gridCol w="3886200">
                  <a:extLst>
                    <a:ext uri="{9D8B030D-6E8A-4147-A177-3AD203B41FA5}">
                      <a16:colId xmlns:a16="http://schemas.microsoft.com/office/drawing/2014/main" val="603295769"/>
                    </a:ext>
                  </a:extLst>
                </a:gridCol>
                <a:gridCol w="5181600">
                  <a:extLst>
                    <a:ext uri="{9D8B030D-6E8A-4147-A177-3AD203B41FA5}">
                      <a16:colId xmlns:a16="http://schemas.microsoft.com/office/drawing/2014/main" val="2349136630"/>
                    </a:ext>
                  </a:extLst>
                </a:gridCol>
              </a:tblGrid>
              <a:tr h="370840">
                <a:tc>
                  <a:txBody>
                    <a:bodyPr/>
                    <a:lstStyle/>
                    <a:p>
                      <a:pPr algn="ctr"/>
                      <a:r>
                        <a:rPr lang="en-US" sz="20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91272780"/>
                  </a:ext>
                </a:extLst>
              </a:tr>
              <a:tr h="370840">
                <a:tc>
                  <a:txBody>
                    <a:bodyPr/>
                    <a:lstStyle/>
                    <a:p>
                      <a:pPr algn="ctr"/>
                      <a:r>
                        <a:rPr lang="en-US" sz="20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Study Group on SUN PHYs</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SG: Privacy </a:t>
                      </a:r>
                      <a:endParaRPr lang="en-US" sz="2000" strike="sngStrike" baseline="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SC: IETF, Industry Activities in Terahertz, and WNG</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20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kern="0" dirty="0"/>
                        <a:t>none</a:t>
                      </a:r>
                      <a:endParaRPr lang="en-US" sz="20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20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0" dirty="0"/>
                        <a:t>none</a:t>
                      </a:r>
                      <a:endParaRPr lang="en-US" sz="20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2000" baseline="0" dirty="0"/>
                        <a:t>dot 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22</a:t>
            </a:fld>
            <a:endParaRPr lang="en-US"/>
          </a:p>
        </p:txBody>
      </p:sp>
      <p:sp>
        <p:nvSpPr>
          <p:cNvPr id="5" name="Title 1"/>
          <p:cNvSpPr>
            <a:spLocks noGrp="1"/>
          </p:cNvSpPr>
          <p:nvPr>
            <p:ph type="title"/>
          </p:nvPr>
        </p:nvSpPr>
        <p:spPr/>
        <p:txBody>
          <a:bodyPr/>
          <a:lstStyle/>
          <a:p>
            <a:r>
              <a:rPr lang="en-US" dirty="0"/>
              <a:t>5.10 Pre-PAR activity</a:t>
            </a:r>
          </a:p>
        </p:txBody>
      </p:sp>
      <p:sp>
        <p:nvSpPr>
          <p:cNvPr id="2" name="TextBox 1">
            <a:extLst>
              <a:ext uri="{FF2B5EF4-FFF2-40B4-BE49-F238E27FC236}">
                <a16:creationId xmlns:a16="http://schemas.microsoft.com/office/drawing/2014/main" id="{3DEA42DF-7E31-C4F8-2720-B9373B0E7EF9}"/>
              </a:ext>
            </a:extLst>
          </p:cNvPr>
          <p:cNvSpPr txBox="1"/>
          <p:nvPr/>
        </p:nvSpPr>
        <p:spPr>
          <a:xfrm>
            <a:off x="762000" y="5325070"/>
            <a:ext cx="7003520" cy="923330"/>
          </a:xfrm>
          <a:prstGeom prst="rect">
            <a:avLst/>
          </a:prstGeom>
          <a:noFill/>
        </p:spPr>
        <p:txBody>
          <a:bodyPr wrap="none" rtlCol="0">
            <a:spAutoFit/>
          </a:bodyPr>
          <a:lstStyle/>
          <a:p>
            <a:r>
              <a:rPr lang="en-US" dirty="0"/>
              <a:t>Legend: </a:t>
            </a:r>
            <a:br>
              <a:rPr lang="en-US" dirty="0"/>
            </a:br>
            <a:r>
              <a:rPr lang="en-US" dirty="0"/>
              <a:t>IC – Industry Connection, IG – Interest Group, SC – Standing Committee,</a:t>
            </a:r>
            <a:br>
              <a:rPr lang="en-US" dirty="0"/>
            </a:br>
            <a:r>
              <a:rPr lang="en-US" dirty="0"/>
              <a:t>SG – Study Group, TIG – Topic Interest Group, WNG Wireless Next Gen</a:t>
            </a:r>
          </a:p>
        </p:txBody>
      </p:sp>
    </p:spTree>
    <p:extLst>
      <p:ext uri="{BB962C8B-B14F-4D97-AF65-F5344CB8AC3E}">
        <p14:creationId xmlns:p14="http://schemas.microsoft.com/office/powerpoint/2010/main" val="30012729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23</a:t>
            </a:fld>
            <a:endParaRPr lang="en-US"/>
          </a:p>
        </p:txBody>
      </p:sp>
      <p:sp>
        <p:nvSpPr>
          <p:cNvPr id="13315" name="Rectangle 2"/>
          <p:cNvSpPr>
            <a:spLocks noGrp="1" noChangeArrowheads="1"/>
          </p:cNvSpPr>
          <p:nvPr>
            <p:ph type="title"/>
          </p:nvPr>
        </p:nvSpPr>
        <p:spPr>
          <a:xfrm>
            <a:off x="2209800" y="76200"/>
            <a:ext cx="7772400" cy="1143000"/>
          </a:xfrm>
        </p:spPr>
        <p:txBody>
          <a:bodyPr/>
          <a:lstStyle/>
          <a:p>
            <a:pPr eaLnBrk="1" hangingPunct="1"/>
            <a:r>
              <a:rPr lang="en-US" sz="4000" dirty="0"/>
              <a:t>5.11 802/SA Task Force Topics </a:t>
            </a:r>
          </a:p>
        </p:txBody>
      </p:sp>
      <p:sp>
        <p:nvSpPr>
          <p:cNvPr id="14340" name="Rectangle 3"/>
          <p:cNvSpPr>
            <a:spLocks noGrp="1" noChangeArrowheads="1"/>
          </p:cNvSpPr>
          <p:nvPr>
            <p:ph type="body" idx="1"/>
          </p:nvPr>
        </p:nvSpPr>
        <p:spPr>
          <a:xfrm>
            <a:off x="152400" y="1406106"/>
            <a:ext cx="11430000" cy="5410200"/>
          </a:xfrm>
        </p:spPr>
        <p:txBody>
          <a:bodyPr/>
          <a:lstStyle/>
          <a:p>
            <a:pPr eaLnBrk="1" hangingPunct="1">
              <a:defRPr/>
            </a:pPr>
            <a:r>
              <a:rPr lang="en-US" sz="2000" dirty="0"/>
              <a:t>802/SA Task Force Electronic Meeting </a:t>
            </a:r>
            <a:br>
              <a:rPr lang="en-US" sz="2000" dirty="0"/>
            </a:br>
            <a:r>
              <a:rPr lang="en-US" sz="2000" dirty="0">
                <a:solidFill>
                  <a:schemeClr val="tx2"/>
                </a:solidFill>
              </a:rPr>
              <a:t>Monday 17 April 2023 </a:t>
            </a:r>
            <a:r>
              <a:rPr lang="en-US" sz="2000" dirty="0"/>
              <a:t>16:00-17:00 ET was canceled due to lack of agenda items</a:t>
            </a:r>
          </a:p>
          <a:p>
            <a:pPr eaLnBrk="1" hangingPunct="1">
              <a:defRPr/>
            </a:pPr>
            <a:endParaRPr lang="en-US" sz="2000" dirty="0"/>
          </a:p>
          <a:p>
            <a:pPr eaLnBrk="1" hangingPunct="1">
              <a:defRPr/>
            </a:pPr>
            <a:endParaRPr lang="en-US" sz="300" dirty="0"/>
          </a:p>
          <a:p>
            <a:pPr eaLnBrk="1" hangingPunct="1">
              <a:defRPr/>
            </a:pPr>
            <a:r>
              <a:rPr lang="en-US" sz="2000" dirty="0">
                <a:solidFill>
                  <a:schemeClr val="tx2"/>
                </a:solidFill>
              </a:rPr>
              <a:t>Next 802/SA Task Force Electronic Meeting </a:t>
            </a:r>
            <a:br>
              <a:rPr lang="en-US" sz="2000" dirty="0">
                <a:solidFill>
                  <a:schemeClr val="tx2"/>
                </a:solidFill>
              </a:rPr>
            </a:br>
            <a:r>
              <a:rPr lang="en-US" sz="2000" dirty="0">
                <a:solidFill>
                  <a:schemeClr val="tx2"/>
                </a:solidFill>
              </a:rPr>
              <a:t>Tentatively scheduled for 16:00-17:00 ET Monday 14 August 2023</a:t>
            </a:r>
          </a:p>
          <a:p>
            <a:pPr eaLnBrk="1" hangingPunct="1">
              <a:defRPr/>
            </a:pPr>
            <a:endParaRPr lang="en-US" sz="2000" dirty="0">
              <a:solidFill>
                <a:schemeClr val="tx2"/>
              </a:solidFill>
            </a:endParaRPr>
          </a:p>
          <a:p>
            <a:pPr eaLnBrk="1" hangingPunct="1">
              <a:defRPr/>
            </a:pPr>
            <a:r>
              <a:rPr lang="en-US" sz="2000" dirty="0">
                <a:solidFill>
                  <a:schemeClr val="tx2"/>
                </a:solidFill>
              </a:rPr>
              <a:t>Please submit agenda items to the 802 EC Reflector as appropriate</a:t>
            </a:r>
            <a:endParaRPr lang="en-US" sz="1600" dirty="0"/>
          </a:p>
          <a:p>
            <a:pPr lvl="2" eaLnBrk="1" hangingPunct="1">
              <a:defRPr/>
            </a:pPr>
            <a:endParaRPr lang="en-US" sz="2000" dirty="0"/>
          </a:p>
          <a:p>
            <a:pPr lvl="2" eaLnBrk="1" hangingPunct="1">
              <a:defRPr/>
            </a:pPr>
            <a:endParaRPr lang="en-US" sz="2000" dirty="0"/>
          </a:p>
        </p:txBody>
      </p:sp>
    </p:spTree>
    <p:extLst>
      <p:ext uri="{BB962C8B-B14F-4D97-AF65-F5344CB8AC3E}">
        <p14:creationId xmlns:p14="http://schemas.microsoft.com/office/powerpoint/2010/main" val="42944343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2362200"/>
            <a:ext cx="8610600" cy="4267200"/>
          </a:xfrm>
        </p:spPr>
        <p:txBody>
          <a:bodyPr/>
          <a:lstStyle/>
          <a:p>
            <a:r>
              <a:rPr lang="en-US" sz="2400" dirty="0"/>
              <a:t>Geoff Thompson</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24</a:t>
            </a:fld>
            <a:endParaRPr lang="en-US" dirty="0"/>
          </a:p>
        </p:txBody>
      </p:sp>
      <p:sp>
        <p:nvSpPr>
          <p:cNvPr id="5" name="Rectangle 2"/>
          <p:cNvSpPr txBox="1">
            <a:spLocks noGrp="1" noChangeArrowheads="1"/>
          </p:cNvSpPr>
          <p:nvPr>
            <p:ph type="title"/>
          </p:nvPr>
        </p:nvSpPr>
        <p:spPr bwMode="auto">
          <a:xfrm>
            <a:off x="533400" y="304800"/>
            <a:ext cx="11125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5.12 802 IEEE Milestone Project Status Update</a:t>
            </a:r>
          </a:p>
        </p:txBody>
      </p:sp>
    </p:spTree>
    <p:extLst>
      <p:ext uri="{BB962C8B-B14F-4D97-AF65-F5344CB8AC3E}">
        <p14:creationId xmlns:p14="http://schemas.microsoft.com/office/powerpoint/2010/main" val="32454188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AC084-1002-4478-B662-E4C3F3F9C7E7}"/>
              </a:ext>
            </a:extLst>
          </p:cNvPr>
          <p:cNvSpPr>
            <a:spLocks noGrp="1"/>
          </p:cNvSpPr>
          <p:nvPr>
            <p:ph type="title"/>
          </p:nvPr>
        </p:nvSpPr>
        <p:spPr>
          <a:xfrm>
            <a:off x="304800" y="304800"/>
            <a:ext cx="11125200" cy="1143000"/>
          </a:xfrm>
        </p:spPr>
        <p:txBody>
          <a:bodyPr/>
          <a:lstStyle/>
          <a:p>
            <a:r>
              <a:rPr lang="en-US" dirty="0"/>
              <a:t>11.0 Cross 802 Activities EC Meeting Schedule</a:t>
            </a:r>
            <a:br>
              <a:rPr lang="en-US" sz="2000" dirty="0"/>
            </a:br>
            <a:r>
              <a:rPr lang="en-US" sz="2000" dirty="0"/>
              <a:t> </a:t>
            </a:r>
            <a:r>
              <a:rPr lang="en-US" sz="2800" dirty="0"/>
              <a:t>(all times/days CEST)</a:t>
            </a:r>
            <a:endParaRPr lang="en-US" dirty="0"/>
          </a:p>
        </p:txBody>
      </p:sp>
      <p:sp>
        <p:nvSpPr>
          <p:cNvPr id="3" name="Content Placeholder 2">
            <a:extLst>
              <a:ext uri="{FF2B5EF4-FFF2-40B4-BE49-F238E27FC236}">
                <a16:creationId xmlns:a16="http://schemas.microsoft.com/office/drawing/2014/main" id="{C6BAD20D-4EDE-4766-AC83-F2C2B009850C}"/>
              </a:ext>
            </a:extLst>
          </p:cNvPr>
          <p:cNvSpPr>
            <a:spLocks noGrp="1"/>
          </p:cNvSpPr>
          <p:nvPr>
            <p:ph idx="1"/>
          </p:nvPr>
        </p:nvSpPr>
        <p:spPr>
          <a:xfrm>
            <a:off x="533400" y="1524000"/>
            <a:ext cx="11353800" cy="4114800"/>
          </a:xfrm>
        </p:spPr>
        <p:txBody>
          <a:bodyPr/>
          <a:lstStyle/>
          <a:p>
            <a:pPr marL="0" indent="0">
              <a:buNone/>
            </a:pPr>
            <a:r>
              <a:rPr lang="en-US" sz="2000" dirty="0"/>
              <a:t>LMSC Rules				19:30- 20:30 	Sun 	</a:t>
            </a:r>
          </a:p>
          <a:p>
            <a:pPr marL="0" indent="0">
              <a:buNone/>
            </a:pPr>
            <a:r>
              <a:rPr lang="en-US" sz="2000" dirty="0"/>
              <a:t>Opening EC Meeting			08:00- 10:15 	Mon		</a:t>
            </a:r>
          </a:p>
          <a:p>
            <a:pPr marL="0" indent="0">
              <a:buNone/>
            </a:pPr>
            <a:r>
              <a:rPr lang="en-US" sz="2000" dirty="0"/>
              <a:t>Tutorial #1  Reliable &amp; Available Wireless at the IETF		18:15- 19:35 	Mon</a:t>
            </a:r>
          </a:p>
          <a:p>
            <a:pPr marL="0" indent="0">
              <a:buNone/>
            </a:pPr>
            <a:r>
              <a:rPr lang="en-US" sz="2000" dirty="0"/>
              <a:t>Tutorial #2 none				19:30- 20:50 	Mon</a:t>
            </a:r>
          </a:p>
          <a:p>
            <a:pPr marL="0" indent="0">
              <a:buNone/>
            </a:pPr>
            <a:r>
              <a:rPr lang="en-US" sz="2000" dirty="0"/>
              <a:t>Tutorial #3 none				21:00- 22:30 	Mon</a:t>
            </a:r>
          </a:p>
          <a:p>
            <a:pPr marL="0" indent="0">
              <a:buNone/>
            </a:pPr>
            <a:r>
              <a:rPr lang="en-US" sz="2000" dirty="0"/>
              <a:t>802/JTC1 </a:t>
            </a:r>
            <a:r>
              <a:rPr lang="en-US" sz="2000" dirty="0" err="1"/>
              <a:t>Stdng</a:t>
            </a:r>
            <a:r>
              <a:rPr lang="en-US" sz="2000" dirty="0"/>
              <a:t> </a:t>
            </a:r>
            <a:r>
              <a:rPr lang="en-US" sz="2000" dirty="0" err="1"/>
              <a:t>Cmte</a:t>
            </a:r>
            <a:r>
              <a:rPr lang="en-US" sz="2000" dirty="0"/>
              <a:t>			16:00- 18:00 	Tues</a:t>
            </a:r>
          </a:p>
          <a:p>
            <a:pPr marL="0" indent="0">
              <a:buNone/>
            </a:pPr>
            <a:r>
              <a:rPr lang="en-US" sz="2000" dirty="0"/>
              <a:t>802 Public Visibility </a:t>
            </a:r>
            <a:r>
              <a:rPr lang="en-US" sz="2000" dirty="0" err="1"/>
              <a:t>Stdng</a:t>
            </a:r>
            <a:r>
              <a:rPr lang="en-US" sz="2000" dirty="0"/>
              <a:t> </a:t>
            </a:r>
            <a:r>
              <a:rPr lang="en-US" sz="2000" dirty="0" err="1"/>
              <a:t>Cmte</a:t>
            </a:r>
            <a:r>
              <a:rPr lang="en-US" sz="2000" dirty="0"/>
              <a:t>		none</a:t>
            </a:r>
          </a:p>
          <a:p>
            <a:pPr marL="0" indent="0">
              <a:buNone/>
            </a:pPr>
            <a:r>
              <a:rPr lang="en-US" sz="2000" dirty="0"/>
              <a:t>802/IETF </a:t>
            </a:r>
            <a:r>
              <a:rPr lang="en-US" sz="2000" dirty="0" err="1"/>
              <a:t>Stdng</a:t>
            </a:r>
            <a:r>
              <a:rPr lang="en-US" sz="2000" dirty="0"/>
              <a:t> </a:t>
            </a:r>
            <a:r>
              <a:rPr lang="en-US" sz="2000" dirty="0" err="1"/>
              <a:t>Cmte</a:t>
            </a:r>
            <a:r>
              <a:rPr lang="en-US" sz="2000" dirty="0"/>
              <a:t>			none</a:t>
            </a:r>
          </a:p>
          <a:p>
            <a:pPr marL="0" indent="0">
              <a:buNone/>
            </a:pPr>
            <a:r>
              <a:rPr lang="en-US" sz="2000" dirty="0"/>
              <a:t>802/ITU </a:t>
            </a:r>
            <a:r>
              <a:rPr lang="en-US" sz="2000" dirty="0" err="1"/>
              <a:t>Stdng</a:t>
            </a:r>
            <a:r>
              <a:rPr lang="en-US" sz="2000" dirty="0"/>
              <a:t> </a:t>
            </a:r>
            <a:r>
              <a:rPr lang="en-US" sz="2000" dirty="0" err="1"/>
              <a:t>Cmte</a:t>
            </a:r>
            <a:r>
              <a:rPr lang="en-US" sz="2000" dirty="0"/>
              <a:t>			16:00- 18:00 	Wed	</a:t>
            </a:r>
          </a:p>
          <a:p>
            <a:pPr marL="0" indent="0">
              <a:buNone/>
            </a:pPr>
            <a:r>
              <a:rPr lang="en-US" sz="2000" dirty="0"/>
              <a:t>802rev O&amp;A revision comment resolution	08:00- 10:00	Wed</a:t>
            </a:r>
          </a:p>
          <a:p>
            <a:pPr marL="0" indent="0">
              <a:buNone/>
            </a:pPr>
            <a:r>
              <a:rPr lang="en-US" sz="2000" dirty="0"/>
              <a:t>Future Venues Ad Hoc			07:30- 08:30 	Thu</a:t>
            </a:r>
          </a:p>
          <a:p>
            <a:pPr marL="0" indent="0">
              <a:buNone/>
            </a:pPr>
            <a:r>
              <a:rPr lang="en-US" sz="2000" dirty="0"/>
              <a:t>Long Term 802 Session structure discussion 08:30- 09:00 	Thu</a:t>
            </a:r>
          </a:p>
          <a:p>
            <a:pPr marL="0" indent="0">
              <a:buNone/>
            </a:pPr>
            <a:r>
              <a:rPr lang="en-US" sz="2000" dirty="0"/>
              <a:t>802 Chair Open Office Hours		09:00-10:00	Thu</a:t>
            </a:r>
          </a:p>
          <a:p>
            <a:pPr marL="0" indent="0">
              <a:buNone/>
            </a:pPr>
            <a:r>
              <a:rPr lang="en-US" sz="2000" dirty="0"/>
              <a:t>Closing EC Meeting			13:00- 18:00 	Fri</a:t>
            </a:r>
          </a:p>
        </p:txBody>
      </p:sp>
      <p:sp>
        <p:nvSpPr>
          <p:cNvPr id="4" name="Slide Number Placeholder 3">
            <a:extLst>
              <a:ext uri="{FF2B5EF4-FFF2-40B4-BE49-F238E27FC236}">
                <a16:creationId xmlns:a16="http://schemas.microsoft.com/office/drawing/2014/main" id="{A53BDF0A-2766-4966-BE69-E869017AACD9}"/>
              </a:ext>
            </a:extLst>
          </p:cNvPr>
          <p:cNvSpPr>
            <a:spLocks noGrp="1"/>
          </p:cNvSpPr>
          <p:nvPr>
            <p:ph type="sldNum" sz="quarter" idx="12"/>
          </p:nvPr>
        </p:nvSpPr>
        <p:spPr/>
        <p:txBody>
          <a:bodyPr/>
          <a:lstStyle/>
          <a:p>
            <a:pPr>
              <a:defRPr/>
            </a:pPr>
            <a:fld id="{C8910AE4-85DC-4894-8AA6-C2187499416B}" type="slidenum">
              <a:rPr lang="en-US" smtClean="0"/>
              <a:pPr>
                <a:defRPr/>
              </a:pPr>
              <a:t>25</a:t>
            </a:fld>
            <a:endParaRPr lang="en-US"/>
          </a:p>
        </p:txBody>
      </p:sp>
    </p:spTree>
    <p:extLst>
      <p:ext uri="{BB962C8B-B14F-4D97-AF65-F5344CB8AC3E}">
        <p14:creationId xmlns:p14="http://schemas.microsoft.com/office/powerpoint/2010/main" val="34107476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26</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0C868-79DA-171F-86D6-35AC39FFD5D0}"/>
              </a:ext>
            </a:extLst>
          </p:cNvPr>
          <p:cNvSpPr>
            <a:spLocks noGrp="1"/>
          </p:cNvSpPr>
          <p:nvPr>
            <p:ph type="title"/>
          </p:nvPr>
        </p:nvSpPr>
        <p:spPr/>
        <p:txBody>
          <a:bodyPr/>
          <a:lstStyle/>
          <a:p>
            <a:r>
              <a:rPr lang="en-US" dirty="0"/>
              <a:t>Parking Lot Items</a:t>
            </a:r>
          </a:p>
        </p:txBody>
      </p:sp>
      <p:sp>
        <p:nvSpPr>
          <p:cNvPr id="3" name="Content Placeholder 2">
            <a:extLst>
              <a:ext uri="{FF2B5EF4-FFF2-40B4-BE49-F238E27FC236}">
                <a16:creationId xmlns:a16="http://schemas.microsoft.com/office/drawing/2014/main" id="{4E7E182F-5F67-E052-9561-C6C4BD4FCBCE}"/>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56D2B8D3-A4BA-6417-DD68-E4A7904B7357}"/>
              </a:ext>
            </a:extLst>
          </p:cNvPr>
          <p:cNvSpPr>
            <a:spLocks noGrp="1"/>
          </p:cNvSpPr>
          <p:nvPr>
            <p:ph type="sldNum" sz="quarter" idx="12"/>
          </p:nvPr>
        </p:nvSpPr>
        <p:spPr/>
        <p:txBody>
          <a:bodyPr/>
          <a:lstStyle/>
          <a:p>
            <a:pPr>
              <a:defRPr/>
            </a:pPr>
            <a:fld id="{C8910AE4-85DC-4894-8AA6-C2187499416B}" type="slidenum">
              <a:rPr lang="en-US" smtClean="0"/>
              <a:pPr>
                <a:defRPr/>
              </a:pPr>
              <a:t>27</a:t>
            </a:fld>
            <a:endParaRPr lang="en-US"/>
          </a:p>
        </p:txBody>
      </p:sp>
    </p:spTree>
    <p:extLst>
      <p:ext uri="{BB962C8B-B14F-4D97-AF65-F5344CB8AC3E}">
        <p14:creationId xmlns:p14="http://schemas.microsoft.com/office/powerpoint/2010/main" val="42118799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2362200"/>
            <a:ext cx="8610600" cy="4267200"/>
          </a:xfrm>
        </p:spPr>
        <p:txBody>
          <a:bodyPr/>
          <a:lstStyle/>
          <a:p>
            <a:pPr marL="0" indent="0">
              <a:buNone/>
            </a:pPr>
            <a:r>
              <a:rPr lang="en-US" sz="2800" dirty="0"/>
              <a:t>Future 802 meeting ad hoc update; </a:t>
            </a:r>
            <a:r>
              <a:rPr lang="en-US" sz="2800" dirty="0" err="1"/>
              <a:t>tbd</a:t>
            </a:r>
            <a:r>
              <a:rPr lang="en-US" sz="2800" dirty="0"/>
              <a:t>.  </a:t>
            </a:r>
          </a:p>
          <a:p>
            <a:pPr marL="0" indent="0">
              <a:buNone/>
            </a:pPr>
            <a:endParaRPr lang="en-US" sz="2800" dirty="0"/>
          </a:p>
          <a:p>
            <a:pPr marL="0" indent="0">
              <a:buNone/>
            </a:pPr>
            <a:r>
              <a:rPr lang="en-US" sz="2800" dirty="0"/>
              <a:t>We are also considering alternative mechanisms to make progress on this topic.</a:t>
            </a:r>
            <a:endParaRPr lang="en-US" sz="2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28</a:t>
            </a:fld>
            <a:endParaRPr lang="en-US" dirty="0"/>
          </a:p>
        </p:txBody>
      </p:sp>
      <p:sp>
        <p:nvSpPr>
          <p:cNvPr id="5" name="Rectangle 2"/>
          <p:cNvSpPr txBox="1">
            <a:spLocks noGrp="1" noChangeArrowheads="1"/>
          </p:cNvSpPr>
          <p:nvPr>
            <p:ph type="title"/>
          </p:nvPr>
        </p:nvSpPr>
        <p:spPr bwMode="auto">
          <a:xfrm>
            <a:off x="533400" y="304800"/>
            <a:ext cx="11125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Future 802 meeting ad hoc updates</a:t>
            </a:r>
          </a:p>
        </p:txBody>
      </p:sp>
    </p:spTree>
    <p:extLst>
      <p:ext uri="{BB962C8B-B14F-4D97-AF65-F5344CB8AC3E}">
        <p14:creationId xmlns:p14="http://schemas.microsoft.com/office/powerpoint/2010/main" val="3848253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685803"/>
            <a:ext cx="7999414" cy="1065213"/>
          </a:xfrm>
        </p:spPr>
        <p:txBody>
          <a:bodyPr/>
          <a:lstStyle/>
          <a:p>
            <a:r>
              <a:rPr lang="en-US" dirty="0"/>
              <a:t>3.0 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500" dirty="0"/>
              <a:t>The </a:t>
            </a:r>
            <a:r>
              <a:rPr lang="en-US" sz="1500" dirty="0">
                <a:hlinkClick r:id="rId2"/>
              </a:rPr>
              <a:t>IEEE-SA Standards Board Bylaws </a:t>
            </a:r>
            <a:r>
              <a:rPr lang="en-US" sz="1500" dirty="0"/>
              <a:t>require that “participants in the IEEE standards development individual process shall act based on their qualifications and experience”</a:t>
            </a:r>
          </a:p>
          <a:p>
            <a:pPr>
              <a:buFont typeface="Arial" panose="020B0604020202020204" pitchFamily="34" charset="0"/>
              <a:buChar char="•"/>
            </a:pPr>
            <a:r>
              <a:rPr lang="en-US" sz="1500" dirty="0"/>
              <a:t>This means participants:</a:t>
            </a:r>
          </a:p>
          <a:p>
            <a:pPr lvl="1">
              <a:buFont typeface="Arial" panose="020B0604020202020204" pitchFamily="34" charset="0"/>
              <a:buChar char="•"/>
            </a:pPr>
            <a:r>
              <a:rPr lang="en-US" sz="1350" b="1" dirty="0">
                <a:solidFill>
                  <a:srgbClr val="00B050"/>
                </a:solidFill>
              </a:rPr>
              <a:t>Shall act &amp; vote </a:t>
            </a:r>
            <a:r>
              <a:rPr lang="en-US" sz="1350" dirty="0"/>
              <a:t>based on their personal &amp; independent opinions derived from their expertise, knowledge, and qualifications</a:t>
            </a:r>
          </a:p>
          <a:p>
            <a:pPr lvl="1">
              <a:buFont typeface="Arial" panose="020B0604020202020204" pitchFamily="34" charset="0"/>
              <a:buChar char="•"/>
            </a:pPr>
            <a:r>
              <a:rPr lang="en-US" sz="1350" b="1" dirty="0">
                <a:solidFill>
                  <a:srgbClr val="FF0000"/>
                </a:solidFill>
              </a:rPr>
              <a:t>Shall not act or vote </a:t>
            </a:r>
            <a:r>
              <a:rPr lang="en-US" sz="135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350" b="1" dirty="0">
                <a:solidFill>
                  <a:srgbClr val="FF0000"/>
                </a:solidFill>
              </a:rPr>
              <a:t>Shall not direct </a:t>
            </a:r>
            <a:r>
              <a:rPr lang="en-US" sz="135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1500" dirty="0"/>
              <a:t>By participating in standards activities using the “</a:t>
            </a:r>
            <a:r>
              <a:rPr lang="en-US" sz="1500" i="1" dirty="0"/>
              <a:t>individual process</a:t>
            </a:r>
            <a:r>
              <a:rPr lang="en-US" sz="15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3</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343705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350" dirty="0"/>
              <a:t>This means no participant may exercise “</a:t>
            </a:r>
            <a:r>
              <a:rPr lang="en-US" sz="1350" i="1" dirty="0"/>
              <a:t>authority, leadership, or influence by reason of superior leverage, strength, or representation to the exclusion of fair and equitable consideration of other viewpoints</a:t>
            </a:r>
            <a:r>
              <a:rPr lang="en-US" sz="1350" dirty="0"/>
              <a:t>” or “</a:t>
            </a:r>
            <a:r>
              <a:rPr lang="en-US" sz="1350" i="1" dirty="0"/>
              <a:t>to hinder the progress of the standards development activity</a:t>
            </a:r>
            <a:r>
              <a:rPr lang="en-US" sz="135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4</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969542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F1DEE-F1E7-446E-9743-57AEDFA9933D}"/>
              </a:ext>
            </a:extLst>
          </p:cNvPr>
          <p:cNvSpPr>
            <a:spLocks noGrp="1"/>
          </p:cNvSpPr>
          <p:nvPr>
            <p:ph type="title"/>
          </p:nvPr>
        </p:nvSpPr>
        <p:spPr/>
        <p:txBody>
          <a:bodyPr/>
          <a:lstStyle/>
          <a:p>
            <a:r>
              <a:rPr lang="en-US" dirty="0"/>
              <a:t>3.02 Fee Waivers</a:t>
            </a:r>
          </a:p>
        </p:txBody>
      </p:sp>
      <p:sp>
        <p:nvSpPr>
          <p:cNvPr id="3" name="Content Placeholder 2">
            <a:extLst>
              <a:ext uri="{FF2B5EF4-FFF2-40B4-BE49-F238E27FC236}">
                <a16:creationId xmlns:a16="http://schemas.microsoft.com/office/drawing/2014/main" id="{EEF0B18A-BC62-4306-8494-6696DFD5B3E3}"/>
              </a:ext>
            </a:extLst>
          </p:cNvPr>
          <p:cNvSpPr>
            <a:spLocks noGrp="1"/>
          </p:cNvSpPr>
          <p:nvPr>
            <p:ph idx="1"/>
          </p:nvPr>
        </p:nvSpPr>
        <p:spPr>
          <a:xfrm>
            <a:off x="914400" y="1524000"/>
            <a:ext cx="10363200" cy="4343400"/>
          </a:xfrm>
        </p:spPr>
        <p:txBody>
          <a:bodyPr/>
          <a:lstStyle/>
          <a:p>
            <a:pPr marL="0" indent="0">
              <a:buNone/>
            </a:pPr>
            <a:r>
              <a:rPr lang="en-US" sz="2000" dirty="0"/>
              <a:t>Motion: Approve waiving this LMSC plenary session registration fee for the following individuals:</a:t>
            </a:r>
          </a:p>
          <a:p>
            <a:pPr marL="0" indent="0">
              <a:buNone/>
            </a:pPr>
            <a:r>
              <a:rPr lang="en-US" sz="2000" dirty="0"/>
              <a:t>Mover: </a:t>
            </a:r>
            <a:r>
              <a:rPr lang="en-US" sz="2000" dirty="0" err="1"/>
              <a:t>tbd</a:t>
            </a:r>
            <a:r>
              <a:rPr lang="en-US" sz="2000" dirty="0"/>
              <a:t> 	Seconder: </a:t>
            </a:r>
            <a:r>
              <a:rPr lang="en-US" sz="2000" dirty="0" err="1"/>
              <a:t>tbd</a:t>
            </a:r>
            <a:endParaRPr lang="en-US" sz="2000" dirty="0"/>
          </a:p>
        </p:txBody>
      </p:sp>
      <p:sp>
        <p:nvSpPr>
          <p:cNvPr id="4" name="Slide Number Placeholder 3">
            <a:extLst>
              <a:ext uri="{FF2B5EF4-FFF2-40B4-BE49-F238E27FC236}">
                <a16:creationId xmlns:a16="http://schemas.microsoft.com/office/drawing/2014/main" id="{490B1513-670B-4A38-BD54-B0D21C10F45C}"/>
              </a:ext>
            </a:extLst>
          </p:cNvPr>
          <p:cNvSpPr>
            <a:spLocks noGrp="1"/>
          </p:cNvSpPr>
          <p:nvPr>
            <p:ph type="sldNum" sz="quarter" idx="12"/>
          </p:nvPr>
        </p:nvSpPr>
        <p:spPr/>
        <p:txBody>
          <a:bodyPr/>
          <a:lstStyle/>
          <a:p>
            <a:pPr>
              <a:defRPr/>
            </a:pPr>
            <a:fld id="{C8910AE4-85DC-4894-8AA6-C2187499416B}" type="slidenum">
              <a:rPr lang="en-US" smtClean="0"/>
              <a:pPr>
                <a:defRPr/>
              </a:pPr>
              <a:t>5</a:t>
            </a:fld>
            <a:endParaRPr lang="en-US"/>
          </a:p>
        </p:txBody>
      </p:sp>
      <p:graphicFrame>
        <p:nvGraphicFramePr>
          <p:cNvPr id="6" name="Table 5">
            <a:extLst>
              <a:ext uri="{FF2B5EF4-FFF2-40B4-BE49-F238E27FC236}">
                <a16:creationId xmlns:a16="http://schemas.microsoft.com/office/drawing/2014/main" id="{DAB358E6-512C-468C-9ECF-3605DD00B6AE}"/>
              </a:ext>
            </a:extLst>
          </p:cNvPr>
          <p:cNvGraphicFramePr>
            <a:graphicFrameLocks noGrp="1"/>
          </p:cNvGraphicFramePr>
          <p:nvPr>
            <p:extLst>
              <p:ext uri="{D42A27DB-BD31-4B8C-83A1-F6EECF244321}">
                <p14:modId xmlns:p14="http://schemas.microsoft.com/office/powerpoint/2010/main" val="812667418"/>
              </p:ext>
            </p:extLst>
          </p:nvPr>
        </p:nvGraphicFramePr>
        <p:xfrm>
          <a:off x="914400" y="2819400"/>
          <a:ext cx="9829801" cy="3581401"/>
        </p:xfrm>
        <a:graphic>
          <a:graphicData uri="http://schemas.openxmlformats.org/drawingml/2006/table">
            <a:tbl>
              <a:tblPr/>
              <a:tblGrid>
                <a:gridCol w="3275841">
                  <a:extLst>
                    <a:ext uri="{9D8B030D-6E8A-4147-A177-3AD203B41FA5}">
                      <a16:colId xmlns:a16="http://schemas.microsoft.com/office/drawing/2014/main" val="665534945"/>
                    </a:ext>
                  </a:extLst>
                </a:gridCol>
                <a:gridCol w="3276980">
                  <a:extLst>
                    <a:ext uri="{9D8B030D-6E8A-4147-A177-3AD203B41FA5}">
                      <a16:colId xmlns:a16="http://schemas.microsoft.com/office/drawing/2014/main" val="822103227"/>
                    </a:ext>
                  </a:extLst>
                </a:gridCol>
                <a:gridCol w="3276980">
                  <a:extLst>
                    <a:ext uri="{9D8B030D-6E8A-4147-A177-3AD203B41FA5}">
                      <a16:colId xmlns:a16="http://schemas.microsoft.com/office/drawing/2014/main" val="4043595208"/>
                    </a:ext>
                  </a:extLst>
                </a:gridCol>
              </a:tblGrid>
              <a:tr h="337457">
                <a:tc>
                  <a:txBody>
                    <a:bodyPr/>
                    <a:lstStyle/>
                    <a:p>
                      <a:pPr marL="0" marR="0">
                        <a:spcBef>
                          <a:spcPts val="0"/>
                        </a:spcBef>
                        <a:spcAft>
                          <a:spcPts val="0"/>
                        </a:spcAft>
                      </a:pPr>
                      <a:r>
                        <a:rPr lang="en-US" sz="2000" b="0">
                          <a:effectLst/>
                          <a:latin typeface="+mj-lt"/>
                        </a:rPr>
                        <a:t>Participant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0"/>
                        </a:spcBef>
                        <a:spcAft>
                          <a:spcPts val="0"/>
                        </a:spcAft>
                      </a:pPr>
                      <a:r>
                        <a:rPr lang="en-US" sz="2000" b="0">
                          <a:effectLst/>
                          <a:latin typeface="+mj-lt"/>
                        </a:rPr>
                        <a:t>Affiliation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0"/>
                        </a:spcBef>
                        <a:spcAft>
                          <a:spcPts val="0"/>
                        </a:spcAft>
                      </a:pPr>
                      <a:r>
                        <a:rPr lang="en-US" sz="2000" b="0">
                          <a:effectLst/>
                          <a:latin typeface="+mj-lt"/>
                        </a:rPr>
                        <a:t>Rationale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344887075"/>
                  </a:ext>
                </a:extLst>
              </a:tr>
              <a:tr h="1012372">
                <a:tc>
                  <a:txBody>
                    <a:bodyPr/>
                    <a:lstStyle/>
                    <a:p>
                      <a:r>
                        <a:rPr lang="en-US" sz="1800" b="0" kern="1200" dirty="0">
                          <a:solidFill>
                            <a:schemeClr val="tx1"/>
                          </a:solidFill>
                          <a:effectLst/>
                          <a:latin typeface="+mn-lt"/>
                          <a:ea typeface="+mn-ea"/>
                          <a:cs typeface="+mn-cs"/>
                        </a:rPr>
                        <a:t>Daniele </a:t>
                      </a:r>
                      <a:r>
                        <a:rPr lang="en-US" sz="1800" b="0" kern="1200" dirty="0" err="1">
                          <a:solidFill>
                            <a:schemeClr val="tx1"/>
                          </a:solidFill>
                          <a:effectLst/>
                          <a:latin typeface="+mn-lt"/>
                          <a:ea typeface="+mn-ea"/>
                          <a:cs typeface="+mn-cs"/>
                        </a:rPr>
                        <a:t>Medda</a:t>
                      </a:r>
                      <a:endParaRPr lang="fr-FR" sz="2000" b="0" kern="1200" dirty="0">
                        <a:solidFill>
                          <a:schemeClr val="tx1"/>
                        </a:solidFill>
                        <a:effectLst/>
                        <a:latin typeface="+mj-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b="0" dirty="0">
                          <a:effectLst/>
                          <a:latin typeface="+mj-lt"/>
                        </a:rPr>
                        <a:t>International Hellenic University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b="0" dirty="0">
                          <a:effectLst/>
                          <a:latin typeface="+mj-lt"/>
                        </a:rPr>
                        <a:t>Student support, a PhD student, AR/VR and cloud applications, interest in 802.11/802.1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3197137"/>
                  </a:ext>
                </a:extLst>
              </a:tr>
              <a:tr h="1012372">
                <a:tc>
                  <a:txBody>
                    <a:bodyPr/>
                    <a:lstStyle/>
                    <a:p>
                      <a:pPr marL="0" marR="0">
                        <a:spcBef>
                          <a:spcPts val="0"/>
                        </a:spcBef>
                        <a:spcAft>
                          <a:spcPts val="0"/>
                        </a:spcAft>
                      </a:pPr>
                      <a:r>
                        <a:rPr lang="en-US" sz="2000" b="0" dirty="0" err="1">
                          <a:effectLst/>
                          <a:latin typeface="+mj-lt"/>
                        </a:rPr>
                        <a:t>Liangxiao</a:t>
                      </a:r>
                      <a:r>
                        <a:rPr lang="en-US" sz="2000" b="0" dirty="0">
                          <a:effectLst/>
                          <a:latin typeface="+mj-lt"/>
                        </a:rPr>
                        <a:t> Xin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b="0" dirty="0">
                          <a:effectLst/>
                          <a:latin typeface="+mj-lt"/>
                        </a:rPr>
                        <a:t>Self/</a:t>
                      </a:r>
                      <a:r>
                        <a:rPr lang="en-US" sz="2000" b="0" dirty="0" err="1">
                          <a:effectLst/>
                          <a:latin typeface="+mj-lt"/>
                        </a:rPr>
                        <a:t>Zeku</a:t>
                      </a:r>
                      <a:endParaRPr lang="en-US" sz="2000" b="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b="0" dirty="0">
                          <a:effectLst/>
                          <a:latin typeface="+mj-lt"/>
                        </a:rPr>
                        <a:t>Support for one meeting for affiliation transition. He is the AIML TIG Secretary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6357272"/>
                  </a:ext>
                </a:extLst>
              </a:tr>
              <a:tr h="1012372">
                <a:tc>
                  <a:txBody>
                    <a:bodyPr/>
                    <a:lstStyle/>
                    <a:p>
                      <a:pPr marL="0" marR="0">
                        <a:spcBef>
                          <a:spcPts val="0"/>
                        </a:spcBef>
                        <a:spcAft>
                          <a:spcPts val="0"/>
                        </a:spcAft>
                      </a:pPr>
                      <a:endParaRPr lang="en-US" sz="2000" b="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2000" b="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2000" b="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7487207"/>
                  </a:ext>
                </a:extLst>
              </a:tr>
            </a:tbl>
          </a:graphicData>
        </a:graphic>
      </p:graphicFrame>
      <p:sp>
        <p:nvSpPr>
          <p:cNvPr id="7" name="Rectangle 1">
            <a:extLst>
              <a:ext uri="{FF2B5EF4-FFF2-40B4-BE49-F238E27FC236}">
                <a16:creationId xmlns:a16="http://schemas.microsoft.com/office/drawing/2014/main" id="{D3D2F7C8-CDED-45AA-932F-129D85ACD8A3}"/>
              </a:ext>
            </a:extLst>
          </p:cNvPr>
          <p:cNvSpPr>
            <a:spLocks noChangeArrowheads="1"/>
          </p:cNvSpPr>
          <p:nvPr/>
        </p:nvSpPr>
        <p:spPr bwMode="auto">
          <a:xfrm>
            <a:off x="3355975" y="34512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cs typeface="Calibri" panose="020F050202020403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14754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p:txBody>
          <a:bodyPr/>
          <a:lstStyle/>
          <a:p>
            <a:pPr>
              <a:defRPr/>
            </a:pPr>
            <a:fld id="{E2C0D808-C12B-42EF-9B57-97A94A12D142}" type="slidenum">
              <a:rPr lang="en-US" smtClean="0"/>
              <a:pPr>
                <a:defRPr/>
              </a:pPr>
              <a:t>6</a:t>
            </a:fld>
            <a:endParaRPr lang="en-US"/>
          </a:p>
        </p:txBody>
      </p:sp>
      <p:sp>
        <p:nvSpPr>
          <p:cNvPr id="12291" name="Rectangle 2"/>
          <p:cNvSpPr>
            <a:spLocks noGrp="1" noChangeArrowheads="1"/>
          </p:cNvSpPr>
          <p:nvPr>
            <p:ph type="title"/>
          </p:nvPr>
        </p:nvSpPr>
        <p:spPr>
          <a:xfrm>
            <a:off x="2209800" y="0"/>
            <a:ext cx="7772400" cy="1143000"/>
          </a:xfrm>
        </p:spPr>
        <p:txBody>
          <a:bodyPr/>
          <a:lstStyle/>
          <a:p>
            <a:pPr eaLnBrk="1" hangingPunct="1"/>
            <a:r>
              <a:rPr lang="en-US" dirty="0"/>
              <a:t>4.00 IEEE Staff</a:t>
            </a:r>
          </a:p>
        </p:txBody>
      </p:sp>
      <p:sp>
        <p:nvSpPr>
          <p:cNvPr id="12292" name="Rectangle 3"/>
          <p:cNvSpPr>
            <a:spLocks noGrp="1" noChangeArrowheads="1"/>
          </p:cNvSpPr>
          <p:nvPr>
            <p:ph type="body" idx="1"/>
          </p:nvPr>
        </p:nvSpPr>
        <p:spPr>
          <a:xfrm>
            <a:off x="304800" y="914400"/>
            <a:ext cx="11353800" cy="2286000"/>
          </a:xfrm>
        </p:spPr>
        <p:txBody>
          <a:bodyPr/>
          <a:lstStyle/>
          <a:p>
            <a:pPr marL="0" indent="0" defTabSz="1371600" eaLnBrk="1" hangingPunct="1">
              <a:lnSpc>
                <a:spcPct val="80000"/>
              </a:lnSpc>
              <a:buNone/>
              <a:tabLst>
                <a:tab pos="2228850" algn="l"/>
                <a:tab pos="6862763" algn="l"/>
              </a:tabLst>
            </a:pPr>
            <a:r>
              <a:rPr lang="en-US" sz="1800" u="sng" dirty="0"/>
              <a:t>In Person</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Jodi </a:t>
            </a:r>
            <a:r>
              <a:rPr lang="en-US" sz="1800" dirty="0" err="1"/>
              <a:t>Haasz</a:t>
            </a:r>
            <a:r>
              <a:rPr lang="en-US" sz="1800" dirty="0"/>
              <a:t>	role: 802 lead, supports dot03 and dot18 groups</a:t>
            </a:r>
            <a:br>
              <a:rPr lang="en-US" sz="1800" dirty="0"/>
            </a:br>
            <a:r>
              <a:rPr lang="en-US" sz="1800" dirty="0"/>
              <a:t>	title: Operational Program Management Senior Manager</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Ron Hotchkiss	role: supports dot01group</a:t>
            </a:r>
            <a:br>
              <a:rPr lang="en-US" sz="1800" dirty="0"/>
            </a:br>
            <a:r>
              <a:rPr lang="en-US" sz="1800" dirty="0"/>
              <a:t>	title: Operational Program Management Program Manager</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Christy Bahn	role: supports dot11, dot15, dot19 and, dot24 groups</a:t>
            </a:r>
            <a:br>
              <a:rPr lang="en-US" sz="1800" dirty="0"/>
            </a:br>
            <a:r>
              <a:rPr lang="en-US" sz="1800" dirty="0"/>
              <a:t>	title: Operational Program Management Senior Program Manager</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Catherine Berger	role: 802 editorial support </a:t>
            </a:r>
            <a:br>
              <a:rPr lang="en-US" sz="1800" dirty="0"/>
            </a:br>
            <a:r>
              <a:rPr lang="en-US" sz="1800" dirty="0"/>
              <a:t>	title: Senior Program &amp; Special Project Manager</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Lisa Perry	role: 802 editorial support </a:t>
            </a:r>
            <a:br>
              <a:rPr lang="en-US" sz="1800" dirty="0"/>
            </a:br>
            <a:r>
              <a:rPr lang="en-US" sz="1800" dirty="0"/>
              <a:t>	title: Manager Content Production &amp; Management</a:t>
            </a:r>
          </a:p>
          <a:p>
            <a:pPr marL="0" indent="0" defTabSz="1371600" eaLnBrk="1" hangingPunct="1">
              <a:lnSpc>
                <a:spcPct val="80000"/>
              </a:lnSpc>
              <a:buNone/>
              <a:tabLst>
                <a:tab pos="2228850" algn="l"/>
                <a:tab pos="6862763" algn="l"/>
              </a:tabLst>
            </a:pPr>
            <a:r>
              <a:rPr lang="en-US" sz="1800" u="sng" dirty="0"/>
              <a:t>Remote</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Christian Orlando	role: assist Jodi, Ron and Christy </a:t>
            </a:r>
            <a:br>
              <a:rPr lang="en-US" sz="1800" dirty="0"/>
            </a:br>
            <a:r>
              <a:rPr lang="en-US" sz="1800" dirty="0"/>
              <a:t>	title: Operational Program Management Program Manager</a:t>
            </a:r>
          </a:p>
          <a:p>
            <a:pPr marL="0" indent="0" defTabSz="1371600" eaLnBrk="1" hangingPunct="1">
              <a:lnSpc>
                <a:spcPct val="80000"/>
              </a:lnSpc>
              <a:buNone/>
              <a:tabLst>
                <a:tab pos="2228850" algn="l"/>
                <a:tab pos="6862763" algn="l"/>
              </a:tabLst>
            </a:pPr>
            <a:endParaRPr lang="en-US" sz="1800" dirty="0"/>
          </a:p>
          <a:p>
            <a:pPr marL="0" indent="0" defTabSz="1371600" eaLnBrk="1" hangingPunct="1">
              <a:lnSpc>
                <a:spcPct val="80000"/>
              </a:lnSpc>
              <a:buNone/>
              <a:tabLst>
                <a:tab pos="2228850" algn="l"/>
                <a:tab pos="6862763" algn="l"/>
              </a:tabLst>
            </a:pPr>
            <a:r>
              <a:rPr lang="en-US" sz="1800" u="sng" dirty="0"/>
              <a:t>Available for editorial guidance questions via email</a:t>
            </a:r>
            <a:r>
              <a:rPr lang="en-US" sz="1800" dirty="0"/>
              <a:t> </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Michelle Turner	role: 802 lead editorial support</a:t>
            </a:r>
            <a:br>
              <a:rPr lang="en-US" sz="1800" dirty="0"/>
            </a:br>
            <a:r>
              <a:rPr lang="en-US" sz="1800" dirty="0"/>
              <a:t>	title: Senior Manager, Content Production and Management</a:t>
            </a:r>
            <a:br>
              <a:rPr lang="en-US" sz="1800" dirty="0"/>
            </a:br>
            <a:br>
              <a:rPr lang="en-US" sz="1800" dirty="0"/>
            </a:br>
            <a:r>
              <a:rPr lang="en-US" sz="1400" dirty="0"/>
              <a:t>NOTE additional staff support: </a:t>
            </a:r>
            <a:br>
              <a:rPr lang="en-US" sz="1400" dirty="0"/>
            </a:br>
            <a:r>
              <a:rPr lang="en-US" sz="1400" dirty="0"/>
              <a:t>Erin Morales, Director, Operational Program Management (</a:t>
            </a:r>
            <a:r>
              <a:rPr lang="en-US" sz="1400" dirty="0">
                <a:hlinkClick r:id="rId2">
                  <a:extLst>
                    <a:ext uri="{A12FA001-AC4F-418D-AE19-62706E023703}">
                      <ahyp:hlinkClr xmlns:ahyp="http://schemas.microsoft.com/office/drawing/2018/hyperlinkcolor" val="tx"/>
                    </a:ext>
                  </a:extLst>
                </a:hlinkClick>
              </a:rPr>
              <a:t>e.spiewak@ieee.org</a:t>
            </a:r>
            <a:r>
              <a:rPr lang="en-US" sz="1400" dirty="0"/>
              <a:t>)</a:t>
            </a:r>
          </a:p>
          <a:p>
            <a:pPr marL="0" indent="0" defTabSz="1371600" eaLnBrk="1" hangingPunct="1">
              <a:lnSpc>
                <a:spcPct val="80000"/>
              </a:lnSpc>
              <a:buNone/>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797FA-4349-4FFA-8969-F3DDF5BC0743}"/>
              </a:ext>
            </a:extLst>
          </p:cNvPr>
          <p:cNvSpPr>
            <a:spLocks noGrp="1"/>
          </p:cNvSpPr>
          <p:nvPr>
            <p:ph type="title"/>
          </p:nvPr>
        </p:nvSpPr>
        <p:spPr>
          <a:xfrm>
            <a:off x="1066800" y="2857500"/>
            <a:ext cx="10363200" cy="1143000"/>
          </a:xfrm>
        </p:spPr>
        <p:txBody>
          <a:bodyPr/>
          <a:lstStyle/>
          <a:p>
            <a:r>
              <a:rPr lang="en-US" dirty="0"/>
              <a:t>5.01 Chair’s Announcements</a:t>
            </a:r>
          </a:p>
        </p:txBody>
      </p:sp>
      <p:sp>
        <p:nvSpPr>
          <p:cNvPr id="4" name="Slide Number Placeholder 3">
            <a:extLst>
              <a:ext uri="{FF2B5EF4-FFF2-40B4-BE49-F238E27FC236}">
                <a16:creationId xmlns:a16="http://schemas.microsoft.com/office/drawing/2014/main" id="{176C5EFF-860A-43B9-8CAA-487FCCBF0A69}"/>
              </a:ext>
            </a:extLst>
          </p:cNvPr>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Tree>
    <p:extLst>
      <p:ext uri="{BB962C8B-B14F-4D97-AF65-F5344CB8AC3E}">
        <p14:creationId xmlns:p14="http://schemas.microsoft.com/office/powerpoint/2010/main" val="10860008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228600" y="1755494"/>
            <a:ext cx="11658600" cy="4873906"/>
          </a:xfrm>
        </p:spPr>
        <p:txBody>
          <a:bodyPr/>
          <a:lstStyle/>
          <a:p>
            <a:pPr marL="285750" lvl="1">
              <a:spcBef>
                <a:spcPts val="0"/>
              </a:spcBef>
              <a:spcAft>
                <a:spcPts val="1200"/>
              </a:spcAft>
              <a:buFont typeface="Arial" panose="020B0604020202020204" pitchFamily="34" charset="0"/>
              <a:buChar char="•"/>
            </a:pPr>
            <a:r>
              <a:rPr lang="en-US" sz="1800" dirty="0"/>
              <a:t>Reminder #1: Please use IMAT to log your attendance</a:t>
            </a:r>
          </a:p>
          <a:p>
            <a:pPr marL="285750" lvl="1">
              <a:spcBef>
                <a:spcPts val="0"/>
              </a:spcBef>
              <a:spcAft>
                <a:spcPts val="1200"/>
              </a:spcAft>
              <a:buFont typeface="Arial" panose="020B0604020202020204" pitchFamily="34" charset="0"/>
              <a:buChar char="•"/>
            </a:pPr>
            <a:r>
              <a:rPr lang="en-US" sz="1800" dirty="0"/>
              <a:t>Reminder #2: Interim EC meeting scheduled for 19:00-21:00 UTC Tuesday 01 August (15:00-17:00 ET). </a:t>
            </a:r>
            <a:endParaRPr lang="en-US" sz="1800" u="sng" dirty="0"/>
          </a:p>
          <a:p>
            <a:pPr marL="285750" lvl="1">
              <a:spcBef>
                <a:spcPts val="0"/>
              </a:spcBef>
              <a:spcAft>
                <a:spcPts val="1200"/>
              </a:spcAft>
              <a:buFont typeface="Arial" panose="020B0604020202020204" pitchFamily="34" charset="0"/>
              <a:buChar char="•"/>
            </a:pPr>
            <a:r>
              <a:rPr lang="en-US" sz="1800" dirty="0"/>
              <a:t>Reminder #3: </a:t>
            </a:r>
            <a:br>
              <a:rPr lang="en-US" sz="1800" dirty="0"/>
            </a:br>
            <a:r>
              <a:rPr lang="en-US" sz="1800" dirty="0"/>
              <a:t>closing EC consent agenda items due 11:00 UTC Wednesday 12 July 2023 (1300 CEST)</a:t>
            </a:r>
            <a:br>
              <a:rPr lang="en-US" sz="1800" dirty="0"/>
            </a:br>
            <a:r>
              <a:rPr lang="en-US" sz="1800" dirty="0"/>
              <a:t>  -- 48 hours prior to the start of the closing EC meeting.  </a:t>
            </a:r>
            <a:br>
              <a:rPr lang="en-US" sz="1800" dirty="0"/>
            </a:br>
            <a:r>
              <a:rPr lang="en-US" sz="1800" dirty="0"/>
              <a:t>vote tallies in support of consent agenda items due 09:00 UTC Friday 14 July 2023 (11:00 CEST)</a:t>
            </a:r>
            <a:br>
              <a:rPr lang="en-US" sz="1800" dirty="0"/>
            </a:br>
            <a:r>
              <a:rPr lang="en-US" sz="1800" dirty="0"/>
              <a:t>  -- 2 hours prior to the start of the closing EC plenary meeting.</a:t>
            </a:r>
          </a:p>
          <a:p>
            <a:pPr marL="285750" lvl="1">
              <a:spcBef>
                <a:spcPts val="0"/>
              </a:spcBef>
              <a:spcAft>
                <a:spcPts val="1200"/>
              </a:spcAft>
              <a:buFont typeface="Arial" panose="020B0604020202020204" pitchFamily="34" charset="0"/>
              <a:buChar char="•"/>
            </a:pPr>
            <a:r>
              <a:rPr lang="en-US" sz="1800" dirty="0"/>
              <a:t>Reminder #4: 802.19 WG Vice Chair, Tuncer </a:t>
            </a:r>
            <a:r>
              <a:rPr lang="en-US" sz="1800" dirty="0" err="1"/>
              <a:t>Baykas</a:t>
            </a:r>
            <a:r>
              <a:rPr lang="en-US" sz="1800" dirty="0"/>
              <a:t>, </a:t>
            </a:r>
            <a:r>
              <a:rPr lang="en-US" sz="1800" dirty="0" err="1"/>
              <a:t>Ofinno</a:t>
            </a:r>
            <a:r>
              <a:rPr lang="en-US" sz="1800" dirty="0"/>
              <a:t>, is representing the 802.19 WG at the plenary session</a:t>
            </a:r>
          </a:p>
          <a:p>
            <a:pPr marL="285750" lvl="1">
              <a:spcBef>
                <a:spcPts val="0"/>
              </a:spcBef>
              <a:spcAft>
                <a:spcPts val="1200"/>
              </a:spcAft>
              <a:buFont typeface="Arial" panose="020B0604020202020204" pitchFamily="34" charset="0"/>
              <a:buChar char="•"/>
            </a:pPr>
            <a:r>
              <a:rPr lang="en-US" sz="1800" dirty="0"/>
              <a:t>Reminder #5: </a:t>
            </a:r>
            <a:br>
              <a:rPr lang="en-US" sz="1800" dirty="0"/>
            </a:br>
            <a:r>
              <a:rPr lang="en-US" sz="1800" dirty="0"/>
              <a:t>2022-2024 is Paul </a:t>
            </a:r>
            <a:r>
              <a:rPr lang="en-US" sz="1800" dirty="0" err="1"/>
              <a:t>Nikolich’s</a:t>
            </a:r>
            <a:r>
              <a:rPr lang="en-US" sz="1800" dirty="0"/>
              <a:t> final term as 802 Chairman.  </a:t>
            </a:r>
            <a:br>
              <a:rPr lang="en-US" sz="1800" dirty="0"/>
            </a:br>
            <a:r>
              <a:rPr lang="en-US" sz="1800" dirty="0"/>
              <a:t>Candidates for 802 Chair and the 802 EC Appointed positions are sought as soon as possible. Candidates should contact the holder of the position they seek to enable them to fully understand the responsibilities of the positions (Vice Chairs, Treasure, Recording Secretary,  Executive Secretary and Chair).  Please announce this at your opening meetings.</a:t>
            </a:r>
            <a:br>
              <a:rPr lang="en-US" sz="1800" dirty="0"/>
            </a:br>
            <a:endParaRPr lang="en-US" sz="1800" dirty="0"/>
          </a:p>
          <a:p>
            <a:pPr marL="457200" lvl="1" indent="0">
              <a:buNone/>
            </a:pPr>
            <a:br>
              <a:rPr lang="en-US" sz="1800" dirty="0"/>
            </a:br>
            <a:br>
              <a:rPr lang="en-US" sz="1800" dirty="0"/>
            </a:br>
            <a:endParaRPr lang="en-US" sz="1800" dirty="0"/>
          </a:p>
          <a:p>
            <a:pPr lvl="1"/>
            <a:endParaRPr lang="en-US" sz="18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dirty="0"/>
          </a:p>
        </p:txBody>
      </p:sp>
    </p:spTree>
    <p:extLst>
      <p:ext uri="{BB962C8B-B14F-4D97-AF65-F5344CB8AC3E}">
        <p14:creationId xmlns:p14="http://schemas.microsoft.com/office/powerpoint/2010/main" val="3542983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228600" y="1755494"/>
            <a:ext cx="11658600" cy="4873906"/>
          </a:xfrm>
        </p:spPr>
        <p:txBody>
          <a:bodyPr/>
          <a:lstStyle/>
          <a:p>
            <a:pPr marL="0" lvl="1" indent="0">
              <a:spcBef>
                <a:spcPts val="0"/>
              </a:spcBef>
              <a:spcAft>
                <a:spcPts val="1200"/>
              </a:spcAft>
              <a:buNone/>
            </a:pPr>
            <a:r>
              <a:rPr lang="en-US" sz="1800" dirty="0"/>
              <a:t>Reminder #6: Please vote in upcoming IEEE Elections: </a:t>
            </a:r>
            <a:r>
              <a:rPr lang="en-US" sz="1800" dirty="0" err="1"/>
              <a:t>BoD</a:t>
            </a:r>
            <a:r>
              <a:rPr lang="en-US" sz="1800" dirty="0"/>
              <a:t>, Computer Society, Standards Association, etc.</a:t>
            </a:r>
            <a:br>
              <a:rPr lang="en-US" sz="1800" dirty="0"/>
            </a:br>
            <a:r>
              <a:rPr lang="en-US" sz="1800" dirty="0"/>
              <a:t>	Balloting begins 15 August 2023, closes 02 October 2023</a:t>
            </a:r>
            <a:br>
              <a:rPr lang="en-US" sz="1800" dirty="0"/>
            </a:br>
            <a:r>
              <a:rPr lang="en-US" sz="1800" dirty="0"/>
              <a:t>	(Communication Society BoG elections closes 20 July 2023)</a:t>
            </a:r>
          </a:p>
          <a:p>
            <a:pPr marL="0" lvl="1" indent="0">
              <a:spcBef>
                <a:spcPts val="0"/>
              </a:spcBef>
              <a:spcAft>
                <a:spcPts val="1200"/>
              </a:spcAft>
              <a:buNone/>
            </a:pPr>
            <a:r>
              <a:rPr lang="en-US" sz="1800" dirty="0"/>
              <a:t>A partial list of positions and candidates:</a:t>
            </a:r>
          </a:p>
          <a:p>
            <a:pPr marL="285750" lvl="1">
              <a:spcBef>
                <a:spcPts val="0"/>
              </a:spcBef>
              <a:spcAft>
                <a:spcPts val="1200"/>
              </a:spcAft>
              <a:buFont typeface="Arial" panose="020B0604020202020204" pitchFamily="34" charset="0"/>
              <a:buChar char="•"/>
            </a:pPr>
            <a:r>
              <a:rPr lang="en-US" sz="1800" dirty="0"/>
              <a:t>2024 IEEE President-Elect candidates</a:t>
            </a:r>
            <a:br>
              <a:rPr lang="en-US" sz="1800" dirty="0"/>
            </a:br>
            <a:r>
              <a:rPr lang="en-US" sz="1800" dirty="0"/>
              <a:t>Roger U. </a:t>
            </a:r>
            <a:r>
              <a:rPr lang="en-US" sz="1800" dirty="0" err="1"/>
              <a:t>Fujii</a:t>
            </a:r>
            <a:r>
              <a:rPr lang="en-US" sz="1800" dirty="0"/>
              <a:t>  and Kathleen A. Kramer</a:t>
            </a:r>
          </a:p>
          <a:p>
            <a:pPr marL="285750" lvl="1">
              <a:spcBef>
                <a:spcPts val="0"/>
              </a:spcBef>
              <a:spcAft>
                <a:spcPts val="1200"/>
              </a:spcAft>
              <a:buFont typeface="Arial" panose="020B0604020202020204" pitchFamily="34" charset="0"/>
              <a:buChar char="•"/>
            </a:pPr>
            <a:r>
              <a:rPr lang="en-US" sz="1800" dirty="0"/>
              <a:t>2024 IEEE Standards Association President-Elect candidates</a:t>
            </a:r>
            <a:br>
              <a:rPr lang="en-US" sz="1800" dirty="0"/>
            </a:br>
            <a:r>
              <a:rPr lang="en-US" sz="1800" dirty="0"/>
              <a:t>Mark Epstein, Gary R. Hoffman, and Robby Robson</a:t>
            </a:r>
          </a:p>
          <a:p>
            <a:pPr marL="285750" lvl="1">
              <a:spcBef>
                <a:spcPts val="0"/>
              </a:spcBef>
              <a:spcAft>
                <a:spcPts val="1200"/>
              </a:spcAft>
              <a:buFont typeface="Arial" panose="020B0604020202020204" pitchFamily="34" charset="0"/>
              <a:buChar char="•"/>
            </a:pPr>
            <a:r>
              <a:rPr lang="en-US" sz="1800" dirty="0"/>
              <a:t>2024-2025 IEEE Standards Association Board of Governors Member-at-Large candidates</a:t>
            </a:r>
            <a:br>
              <a:rPr lang="en-US" sz="1800" dirty="0"/>
            </a:br>
            <a:r>
              <a:rPr lang="en-US" sz="1800" dirty="0"/>
              <a:t>Position 1: Mehmet Ulema and Douglas N. Zuckerman</a:t>
            </a:r>
            <a:br>
              <a:rPr lang="en-US" sz="1800" dirty="0"/>
            </a:br>
            <a:r>
              <a:rPr lang="en-US" sz="1800" dirty="0"/>
              <a:t>Position 2: </a:t>
            </a:r>
            <a:r>
              <a:rPr lang="en-US" sz="1800" dirty="0" err="1"/>
              <a:t>Kishik</a:t>
            </a:r>
            <a:r>
              <a:rPr lang="en-US" sz="1800" dirty="0"/>
              <a:t> Park and Joseph S. Levy</a:t>
            </a:r>
          </a:p>
          <a:p>
            <a:pPr marL="285750" lvl="1">
              <a:spcBef>
                <a:spcPts val="0"/>
              </a:spcBef>
              <a:spcAft>
                <a:spcPts val="1200"/>
              </a:spcAft>
              <a:buFont typeface="Arial" panose="020B0604020202020204" pitchFamily="34" charset="0"/>
              <a:buChar char="•"/>
            </a:pPr>
            <a:r>
              <a:rPr lang="en-US" sz="1800" dirty="0"/>
              <a:t>2024 IEEE Technical Activities Vice President-Elect candidates</a:t>
            </a:r>
            <a:br>
              <a:rPr lang="en-US" sz="1800" dirty="0"/>
            </a:br>
            <a:r>
              <a:rPr lang="en-US" sz="1800" dirty="0"/>
              <a:t>Maciej J. </a:t>
            </a:r>
            <a:r>
              <a:rPr lang="en-US" sz="1800" dirty="0" err="1"/>
              <a:t>Ogorzalek</a:t>
            </a:r>
            <a:r>
              <a:rPr lang="en-US" sz="1800" dirty="0"/>
              <a:t>, </a:t>
            </a:r>
            <a:r>
              <a:rPr lang="en-US" sz="1800" dirty="0" err="1"/>
              <a:t>Dalma</a:t>
            </a:r>
            <a:r>
              <a:rPr lang="en-US" sz="1800" dirty="0"/>
              <a:t> Novak, and Rakesh Kumar</a:t>
            </a:r>
          </a:p>
          <a:p>
            <a:pPr marL="0" lvl="1" indent="0">
              <a:spcBef>
                <a:spcPts val="0"/>
              </a:spcBef>
              <a:spcAft>
                <a:spcPts val="1200"/>
              </a:spcAft>
              <a:buNone/>
            </a:pPr>
            <a:r>
              <a:rPr lang="en-US" sz="1800" dirty="0"/>
              <a:t>A full list of positions and candidates is available at </a:t>
            </a:r>
            <a:r>
              <a:rPr lang="en-US" sz="1800" dirty="0">
                <a:hlinkClick r:id="rId2"/>
              </a:rPr>
              <a:t>https://www.ieee.org/about/corporate/election/candidates.html</a:t>
            </a:r>
            <a:endParaRPr lang="en-US" sz="1800" dirty="0"/>
          </a:p>
          <a:p>
            <a:pPr marL="0" lvl="1" indent="0">
              <a:spcBef>
                <a:spcPts val="0"/>
              </a:spcBef>
              <a:spcAft>
                <a:spcPts val="1200"/>
              </a:spcAft>
              <a:buNone/>
            </a:pPr>
            <a:br>
              <a:rPr lang="en-US" sz="1800" dirty="0"/>
            </a:br>
            <a:br>
              <a:rPr lang="en-US" sz="1800" dirty="0"/>
            </a:br>
            <a:endParaRPr lang="en-US" sz="1800" dirty="0"/>
          </a:p>
          <a:p>
            <a:pPr marL="457200" lvl="1" indent="0">
              <a:buNone/>
            </a:pPr>
            <a:br>
              <a:rPr lang="en-US" sz="1800" dirty="0"/>
            </a:br>
            <a:br>
              <a:rPr lang="en-US" sz="1800" dirty="0"/>
            </a:br>
            <a:endParaRPr lang="en-US" sz="1800" dirty="0"/>
          </a:p>
          <a:p>
            <a:pPr lvl="1"/>
            <a:endParaRPr lang="en-US" sz="18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9</a:t>
            </a:fld>
            <a:endParaRPr lang="en-US" dirty="0"/>
          </a:p>
        </p:txBody>
      </p:sp>
    </p:spTree>
    <p:extLst>
      <p:ext uri="{BB962C8B-B14F-4D97-AF65-F5344CB8AC3E}">
        <p14:creationId xmlns:p14="http://schemas.microsoft.com/office/powerpoint/2010/main" val="2774314402"/>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00B0F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lace presentation subject title text here].potx" id="{9F2EEA62-9711-4D79-A2F1-C9EE3C92C099}" vid="{BDB7B821-D8C8-422B-824F-241F074B2013}"/>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287106</TotalTime>
  <Words>2690</Words>
  <Application>Microsoft Office PowerPoint</Application>
  <PresentationFormat>Widescreen</PresentationFormat>
  <Paragraphs>324</Paragraphs>
  <Slides>28</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28</vt:i4>
      </vt:variant>
    </vt:vector>
  </HeadingPairs>
  <TitlesOfParts>
    <vt:vector size="34" baseType="lpstr">
      <vt:lpstr>Arial</vt:lpstr>
      <vt:lpstr>Calibri</vt:lpstr>
      <vt:lpstr>Lucida Grande</vt:lpstr>
      <vt:lpstr>Times New Roman</vt:lpstr>
      <vt:lpstr>Default Design</vt:lpstr>
      <vt:lpstr>Office Theme</vt:lpstr>
      <vt:lpstr>IEEE 802 LMSC  133rd Plenary Session (4th mixed mode Plenary Session)  10-14 July 2023</vt:lpstr>
      <vt:lpstr>3.0 Participant behavior in IEEE-SA activities is guided by the IEEE Codes of Ethics &amp; Conduct</vt:lpstr>
      <vt:lpstr>3.0 Participants in the IEEE-SA “individual process” shall act independently of others, including employers</vt:lpstr>
      <vt:lpstr>3.0 IEEE-SA standards activities shall allow the fair &amp; equitable consideration of all viewpoints</vt:lpstr>
      <vt:lpstr>3.02 Fee Waivers</vt:lpstr>
      <vt:lpstr>4.00 IEEE Staff</vt:lpstr>
      <vt:lpstr>5.01 Chair’s Announcements</vt:lpstr>
      <vt:lpstr>5.01 Chair’s Announcements</vt:lpstr>
      <vt:lpstr>5.01 Chair’s Announcements</vt:lpstr>
      <vt:lpstr>PowerPoint Presentation</vt:lpstr>
      <vt:lpstr>PowerPoint Presentation</vt:lpstr>
      <vt:lpstr>PowerPoint Presentation</vt:lpstr>
      <vt:lpstr>5.03 SA Standards Board Actions</vt:lpstr>
      <vt:lpstr>5.04  LMSC Email Ballot Recap</vt:lpstr>
      <vt:lpstr>5.05 EC Affiliation Update</vt:lpstr>
      <vt:lpstr>5.05 EC Affiliation Update</vt:lpstr>
      <vt:lpstr>5.06 Drafts to SA Ballot</vt:lpstr>
      <vt:lpstr>5.07 Drafts to RevCom</vt:lpstr>
      <vt:lpstr>5.08 Draft Documents or Actions for EC to consider</vt:lpstr>
      <vt:lpstr>5.09 Draft PARs to NesCom</vt:lpstr>
      <vt:lpstr>5.10 Pre-PAR activity</vt:lpstr>
      <vt:lpstr>5.10 Pre-PAR activity</vt:lpstr>
      <vt:lpstr>5.11 802/SA Task Force Topics </vt:lpstr>
      <vt:lpstr>5.12 802 IEEE Milestone Project Status Update</vt:lpstr>
      <vt:lpstr>11.0 Cross 802 Activities EC Meeting Schedule  (all times/days CEST)</vt:lpstr>
      <vt:lpstr>End of Opening EC Meeting</vt:lpstr>
      <vt:lpstr>Parking Lot Items</vt:lpstr>
      <vt:lpstr>Future 802 meeting ad hoc updates</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 Nikolich</cp:lastModifiedBy>
  <cp:revision>4267</cp:revision>
  <cp:lastPrinted>2022-03-04T19:16:52Z</cp:lastPrinted>
  <dcterms:created xsi:type="dcterms:W3CDTF">2002-03-10T15:43:16Z</dcterms:created>
  <dcterms:modified xsi:type="dcterms:W3CDTF">2023-07-10T07:15:14Z</dcterms:modified>
</cp:coreProperties>
</file>