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22" r:id="rId1"/>
  </p:sldMasterIdLst>
  <p:notesMasterIdLst>
    <p:notesMasterId r:id="rId6"/>
  </p:notesMasterIdLst>
  <p:handoutMasterIdLst>
    <p:handoutMasterId r:id="rId7"/>
  </p:handoutMasterIdLst>
  <p:sldIdLst>
    <p:sldId id="624" r:id="rId2"/>
    <p:sldId id="619" r:id="rId3"/>
    <p:sldId id="626" r:id="rId4"/>
    <p:sldId id="625" r:id="rId5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>
          <p15:clr>
            <a:srgbClr val="A4A3A4"/>
          </p15:clr>
        </p15:guide>
        <p15:guide id="2" pos="292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405" autoAdjust="0"/>
    <p:restoredTop sz="95437" autoAdjust="0"/>
  </p:normalViewPr>
  <p:slideViewPr>
    <p:cSldViewPr>
      <p:cViewPr varScale="1">
        <p:scale>
          <a:sx n="82" d="100"/>
          <a:sy n="82" d="100"/>
        </p:scale>
        <p:origin x="1162" y="58"/>
      </p:cViewPr>
      <p:guideLst>
        <p:guide orient="horz" pos="1152"/>
        <p:guide pos="292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2688" y="701675"/>
            <a:ext cx="46466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November 2022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1227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002326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</p:spTree>
    <p:extLst>
      <p:ext uri="{BB962C8B-B14F-4D97-AF65-F5344CB8AC3E}">
        <p14:creationId xmlns:p14="http://schemas.microsoft.com/office/powerpoint/2010/main" val="20360096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E021F72-5A2D-4EBF-9D13-D35A5BD6752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8850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21FD272-7419-4152-A918-3B2CE6CB50B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67083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8916C83-32D5-4183-8BB8-F71204289A3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78073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301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5FAFA7F-DAC6-4AD4-9B8D-4F97BD8402E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80093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F756E78-B411-4A49-8A56-75D9C3D57CC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0262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38CEB37-5104-4A8D-B584-F10BB83859B7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29283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67EF0D1-CDA8-4A2C-97F1-BCCEC62488B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53433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5F5AC62-79C9-439A-9F92-7BF53B4E81E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94984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3102C4A-262E-4FC3-8014-622FD9074A7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7243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FCBBC5D-32F8-4359-BF9B-38DBA3AD3F0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49876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9D398DEB-576E-470D-A31C-B5D1605DDD33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90892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3" r:id="rId1"/>
    <p:sldLayoutId id="2147483924" r:id="rId2"/>
    <p:sldLayoutId id="2147483925" r:id="rId3"/>
    <p:sldLayoutId id="2147483926" r:id="rId4"/>
    <p:sldLayoutId id="2147483927" r:id="rId5"/>
    <p:sldLayoutId id="2147483928" r:id="rId6"/>
    <p:sldLayoutId id="2147483929" r:id="rId7"/>
    <p:sldLayoutId id="2147483930" r:id="rId8"/>
    <p:sldLayoutId id="2147483931" r:id="rId9"/>
    <p:sldLayoutId id="2147483932" r:id="rId10"/>
    <p:sldLayoutId id="2147483933" r:id="rId11"/>
  </p:sldLayoutIdLst>
  <p:hf hdr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-ec/dcn/22/ec-22-0260-01-WCSG-minutes-december-14-2022.docx" TargetMode="External"/><Relationship Id="rId2" Type="http://schemas.openxmlformats.org/officeDocument/2006/relationships/hyperlink" Target="https://mentor.ieee.org/802-ec/dcn/22/ec-22-0240-00-WCSG-minutes-november-13-2022.docx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mentor.ieee.org/802-ec/dcn/23/ec-23-0029-00-WCSG-2023-03-12-wireless-chairs-sc-meeting-agenda.docx" TargetMode="External"/><Relationship Id="rId5" Type="http://schemas.openxmlformats.org/officeDocument/2006/relationships/hyperlink" Target="https://mentor.ieee.org/802-ec/dcn/23/ec-23-0027-01-WCSG-minutes-february-15-2023.docx" TargetMode="External"/><Relationship Id="rId4" Type="http://schemas.openxmlformats.org/officeDocument/2006/relationships/hyperlink" Target="https://mentor.ieee.org/802-ec/dcn/23/ec-23-0012-01-WCSG-minutes-january-15-2023.docx" TargetMode="Externa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-ec/dcn/20/ec-20-0187-05-WCSG-wc-sc-operations-manual.docx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mentor.ieee.org/802-ec/dcn/23/ec-23-0003-01-WCSG-wireless-treasurer-report-2023.pptx" TargetMode="External"/><Relationship Id="rId4" Type="http://schemas.openxmlformats.org/officeDocument/2006/relationships/hyperlink" Target="https://mentor.ieee.org/802-ec/dcn/23/ec-23-0001-01-WCSG-ieee-802wcsc-meeting-venue-manager-report-2023.pptx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ctrTitle"/>
          </p:nvPr>
        </p:nvSpPr>
        <p:spPr>
          <a:xfrm>
            <a:off x="664329" y="873318"/>
            <a:ext cx="7772400" cy="1102519"/>
          </a:xfrm>
          <a:ln/>
        </p:spPr>
        <p:txBody>
          <a:bodyPr>
            <a:normAutofit/>
          </a:bodyPr>
          <a:lstStyle/>
          <a:p>
            <a:pPr>
              <a:tabLst>
                <a:tab pos="0" algn="l"/>
                <a:tab pos="685800" algn="l"/>
                <a:tab pos="1371600" algn="l"/>
                <a:tab pos="2057400" algn="l"/>
                <a:tab pos="2743200" algn="l"/>
                <a:tab pos="3429000" algn="l"/>
                <a:tab pos="4114800" algn="l"/>
                <a:tab pos="4800600" algn="l"/>
                <a:tab pos="5486400" algn="l"/>
                <a:tab pos="6172200" algn="l"/>
                <a:tab pos="6858000" algn="l"/>
                <a:tab pos="7543800" algn="l"/>
              </a:tabLst>
            </a:pPr>
            <a:r>
              <a:rPr lang="en-US" sz="3600" dirty="0"/>
              <a:t>2023 March Wireless Chairs SC Report</a:t>
            </a:r>
            <a:endParaRPr lang="en-GB" sz="3600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1955006"/>
            <a:ext cx="6400800" cy="357188"/>
          </a:xfrm>
          <a:ln/>
        </p:spPr>
        <p:txBody>
          <a:bodyPr/>
          <a:lstStyle/>
          <a:p>
            <a:pPr>
              <a:spcBef>
                <a:spcPts val="375"/>
              </a:spcBef>
              <a:tabLst>
                <a:tab pos="684610" algn="l"/>
                <a:tab pos="1370410" algn="l"/>
                <a:tab pos="2056210" algn="l"/>
                <a:tab pos="2742010" algn="l"/>
                <a:tab pos="3427810" algn="l"/>
                <a:tab pos="4113610" algn="l"/>
                <a:tab pos="4799410" algn="l"/>
                <a:tab pos="5485210" algn="l"/>
                <a:tab pos="6171010" algn="l"/>
                <a:tab pos="6856810" algn="l"/>
                <a:tab pos="7542610" algn="l"/>
              </a:tabLst>
            </a:pPr>
            <a:r>
              <a:rPr lang="en-GB" sz="1500" dirty="0"/>
              <a:t>Date: 2023-03-12</a:t>
            </a:r>
          </a:p>
        </p:txBody>
      </p:sp>
      <p:sp>
        <p:nvSpPr>
          <p:cNvPr id="6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November 2022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D. Stanley, HP Enterprise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541243935"/>
              </p:ext>
            </p:extLst>
          </p:nvPr>
        </p:nvGraphicFramePr>
        <p:xfrm>
          <a:off x="750888" y="2673350"/>
          <a:ext cx="7642225" cy="20034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3" imgW="10466184" imgH="2758361" progId="Word.Document.8">
                  <p:embed/>
                </p:oleObj>
              </mc:Choice>
              <mc:Fallback>
                <p:oleObj name="Document" r:id="rId3" imgW="10466184" imgH="2758361" progId="Word.Document.8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750888" y="2673350"/>
                        <a:ext cx="7642225" cy="2003425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745331" y="2336993"/>
            <a:ext cx="1085850" cy="2857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69120" tIns="34560" rIns="69120" bIns="34560"/>
          <a:lstStyle/>
          <a:p>
            <a:pPr>
              <a:spcBef>
                <a:spcPts val="375"/>
              </a:spcBef>
              <a:tabLst>
                <a:tab pos="257175" algn="l"/>
                <a:tab pos="942975" algn="l"/>
                <a:tab pos="1628775" algn="l"/>
                <a:tab pos="2314575" algn="l"/>
                <a:tab pos="3000375" algn="l"/>
                <a:tab pos="3686175" algn="l"/>
                <a:tab pos="4371975" algn="l"/>
                <a:tab pos="5057775" algn="l"/>
                <a:tab pos="5743575" algn="l"/>
                <a:tab pos="6429375" algn="l"/>
                <a:tab pos="7115175" algn="l"/>
                <a:tab pos="7800975" algn="l"/>
              </a:tabLst>
            </a:pPr>
            <a:r>
              <a:rPr lang="en-GB" sz="1500" dirty="0">
                <a:solidFill>
                  <a:srgbClr val="000000"/>
                </a:solidFill>
              </a:rPr>
              <a:t>Authors:</a:t>
            </a:r>
          </a:p>
        </p:txBody>
      </p:sp>
    </p:spTree>
    <p:extLst>
      <p:ext uri="{BB962C8B-B14F-4D97-AF65-F5344CB8AC3E}">
        <p14:creationId xmlns:p14="http://schemas.microsoft.com/office/powerpoint/2010/main" val="3066198892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br>
              <a:rPr lang="en-US" sz="3600" dirty="0"/>
            </a:br>
            <a:r>
              <a:rPr lang="en-US" sz="3600" dirty="0"/>
              <a:t>Abstract</a:t>
            </a:r>
            <a:br>
              <a:rPr lang="en-US" dirty="0"/>
            </a:br>
            <a:endParaRPr lang="en-US" dirty="0"/>
          </a:p>
        </p:txBody>
      </p:sp>
      <p:sp>
        <p:nvSpPr>
          <p:cNvPr id="12292" name="Rectangle 3"/>
          <p:cNvSpPr>
            <a:spLocks noGrp="1" noChangeArrowheads="1"/>
          </p:cNvSpPr>
          <p:nvPr>
            <p:ph idx="1"/>
          </p:nvPr>
        </p:nvSpPr>
        <p:spPr>
          <a:xfrm>
            <a:off x="381000" y="2057400"/>
            <a:ext cx="8534400" cy="1447800"/>
          </a:xfrm>
        </p:spPr>
        <p:txBody>
          <a:bodyPr>
            <a:normAutofit lnSpcReduction="10000"/>
          </a:bodyPr>
          <a:lstStyle/>
          <a:p>
            <a:pPr marL="0" indent="0" defTabSz="1371600" eaLnBrk="1" hangingPunct="1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r>
              <a:rPr lang="en-US" sz="2400" dirty="0"/>
              <a:t>This document contains the March 2023 Wireless Chairs Standing Committee Report</a:t>
            </a:r>
          </a:p>
          <a:p>
            <a:pPr marL="0" indent="0" defTabSz="1371600" eaLnBrk="1" hangingPunct="1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endParaRPr lang="en-US" sz="2400" dirty="0"/>
          </a:p>
          <a:p>
            <a:pPr marL="0" indent="0" defTabSz="1371600" eaLnBrk="1" hangingPunct="1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br>
              <a:rPr lang="en-US" sz="1400" dirty="0"/>
            </a:br>
            <a:endParaRPr lang="en-US" sz="1400" dirty="0"/>
          </a:p>
        </p:txBody>
      </p:sp>
      <p:sp>
        <p:nvSpPr>
          <p:cNvPr id="1331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2C0D808-C12B-42EF-9B57-97A94A12D142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2"/>
          <p:cNvSpPr>
            <a:spLocks noGrp="1" noChangeArrowheads="1"/>
          </p:cNvSpPr>
          <p:nvPr>
            <p:ph type="title"/>
          </p:nvPr>
        </p:nvSpPr>
        <p:spPr>
          <a:xfrm>
            <a:off x="628650" y="365127"/>
            <a:ext cx="7886700" cy="701674"/>
          </a:xfrm>
        </p:spPr>
        <p:txBody>
          <a:bodyPr>
            <a:normAutofit fontScale="90000"/>
          </a:bodyPr>
          <a:lstStyle/>
          <a:p>
            <a:br>
              <a:rPr lang="en-US" sz="3600" dirty="0"/>
            </a:br>
            <a:r>
              <a:rPr lang="en-US" sz="3600" dirty="0"/>
              <a:t>Summary of activities since November 2022</a:t>
            </a:r>
            <a:br>
              <a:rPr lang="en-US" sz="3600" dirty="0"/>
            </a:br>
            <a:endParaRPr lang="en-US" dirty="0"/>
          </a:p>
        </p:txBody>
      </p:sp>
      <p:sp>
        <p:nvSpPr>
          <p:cNvPr id="12292" name="Rectangle 3"/>
          <p:cNvSpPr>
            <a:spLocks noGrp="1" noChangeArrowheads="1"/>
          </p:cNvSpPr>
          <p:nvPr>
            <p:ph idx="1"/>
          </p:nvPr>
        </p:nvSpPr>
        <p:spPr>
          <a:xfrm>
            <a:off x="381000" y="1555751"/>
            <a:ext cx="8534400" cy="4800600"/>
          </a:xfrm>
        </p:spPr>
        <p:txBody>
          <a:bodyPr>
            <a:normAutofit fontScale="77500" lnSpcReduction="20000"/>
          </a:bodyPr>
          <a:lstStyle/>
          <a:p>
            <a:pPr marL="0" indent="0" defTabSz="1371600">
              <a:lnSpc>
                <a:spcPct val="120000"/>
              </a:lnSpc>
              <a:buNone/>
              <a:tabLst>
                <a:tab pos="2228850" algn="l"/>
                <a:tab pos="6862763" algn="l"/>
              </a:tabLst>
            </a:pPr>
            <a:r>
              <a:rPr lang="en-US" sz="2600" dirty="0">
                <a:latin typeface="Arial" panose="020B0604020202020204" pitchFamily="34" charset="0"/>
                <a:cs typeface="Arial" panose="020B0604020202020204" pitchFamily="34" charset="0"/>
              </a:rPr>
              <a:t>Since Nov 2022, the 802 Wireless Chairs Standing Committee met</a:t>
            </a:r>
            <a:br>
              <a:rPr lang="en-US" sz="3100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31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 defTabSz="1371600">
              <a:tabLst>
                <a:tab pos="2228850" algn="l"/>
                <a:tab pos="6862763" algn="l"/>
              </a:tabLst>
            </a:pPr>
            <a:r>
              <a:rPr lang="en-US" sz="2200" b="1" dirty="0"/>
              <a:t>November 13 </a:t>
            </a:r>
            <a:r>
              <a:rPr lang="en-US" sz="2200" dirty="0"/>
              <a:t>– minutes: </a:t>
            </a:r>
            <a:r>
              <a:rPr lang="en-US" sz="2200" dirty="0">
                <a:hlinkClick r:id="rId2"/>
              </a:rPr>
              <a:t>https://mentor.ieee.org/802-ec/dcn/22/ec-22-0240-00-WCSG-minutes-november-13-2022.docx</a:t>
            </a:r>
            <a:r>
              <a:rPr lang="en-US" sz="2200" dirty="0"/>
              <a:t> </a:t>
            </a:r>
            <a:br>
              <a:rPr lang="en-US" sz="2200" dirty="0"/>
            </a:br>
            <a:endParaRPr lang="en-US" sz="2200" dirty="0"/>
          </a:p>
          <a:p>
            <a:pPr lvl="1" defTabSz="1371600">
              <a:tabLst>
                <a:tab pos="2228850" algn="l"/>
                <a:tab pos="6862763" algn="l"/>
              </a:tabLst>
            </a:pPr>
            <a:r>
              <a:rPr lang="en-US" sz="2200" b="1" dirty="0"/>
              <a:t>December 14– </a:t>
            </a:r>
            <a:r>
              <a:rPr lang="en-US" sz="2200" dirty="0"/>
              <a:t>minutes: </a:t>
            </a:r>
            <a:r>
              <a:rPr lang="en-US" sz="2200" dirty="0">
                <a:hlinkClick r:id="rId3"/>
              </a:rPr>
              <a:t>https://mentor.ieee.org/802-ec/dcn/22/ec-22-0260-01-WCSG-minutes-december-14-2022.docx</a:t>
            </a:r>
            <a:r>
              <a:rPr lang="en-US" sz="2200" dirty="0"/>
              <a:t> </a:t>
            </a:r>
          </a:p>
          <a:p>
            <a:pPr marL="342900" lvl="1" indent="0" defTabSz="1371600">
              <a:buNone/>
              <a:tabLst>
                <a:tab pos="2228850" algn="l"/>
                <a:tab pos="6862763" algn="l"/>
              </a:tabLst>
            </a:pPr>
            <a:endParaRPr lang="en-US" sz="2200" b="1" dirty="0"/>
          </a:p>
          <a:p>
            <a:pPr lvl="1" defTabSz="1371600">
              <a:tabLst>
                <a:tab pos="2228850" algn="l"/>
                <a:tab pos="6862763" algn="l"/>
              </a:tabLst>
            </a:pPr>
            <a:r>
              <a:rPr lang="en-US" sz="2200" b="1" dirty="0"/>
              <a:t>January 15 </a:t>
            </a:r>
            <a:r>
              <a:rPr lang="en-US" sz="2200" dirty="0"/>
              <a:t>– minutes: </a:t>
            </a:r>
            <a:r>
              <a:rPr lang="en-US" sz="2200" dirty="0">
                <a:hlinkClick r:id="rId4"/>
              </a:rPr>
              <a:t>https://mentor.ieee.org/802-ec/dcn/23/ec-23-0012-01-WCSG-minutes-january-15-2023.docx</a:t>
            </a:r>
            <a:endParaRPr lang="en-US" sz="2200" dirty="0"/>
          </a:p>
          <a:p>
            <a:pPr lvl="1" defTabSz="1371600">
              <a:tabLst>
                <a:tab pos="2228850" algn="l"/>
                <a:tab pos="6862763" algn="l"/>
              </a:tabLst>
            </a:pPr>
            <a:endParaRPr lang="en-US" sz="2200" b="1" dirty="0"/>
          </a:p>
          <a:p>
            <a:pPr lvl="1" defTabSz="1371600">
              <a:tabLst>
                <a:tab pos="2228850" algn="l"/>
                <a:tab pos="6862763" algn="l"/>
              </a:tabLst>
            </a:pPr>
            <a:r>
              <a:rPr lang="en-US" sz="2200" b="1" dirty="0"/>
              <a:t>February 15 </a:t>
            </a:r>
            <a:r>
              <a:rPr lang="en-US" sz="2200" dirty="0"/>
              <a:t>– minutes: </a:t>
            </a:r>
            <a:r>
              <a:rPr lang="en-US" sz="2200" dirty="0">
                <a:hlinkClick r:id="rId5"/>
              </a:rPr>
              <a:t>https://mentor.ieee.org/802-ec/dcn/23/ec-23-0027-01-WCSG-minutes-february-15-2023.docx</a:t>
            </a:r>
            <a:r>
              <a:rPr lang="en-US" sz="2200" dirty="0"/>
              <a:t> </a:t>
            </a:r>
          </a:p>
          <a:p>
            <a:pPr lvl="1" defTabSz="1371600">
              <a:tabLst>
                <a:tab pos="2228850" algn="l"/>
                <a:tab pos="6862763" algn="l"/>
              </a:tabLst>
            </a:pPr>
            <a:endParaRPr lang="en-US" sz="2200" b="1" dirty="0"/>
          </a:p>
          <a:p>
            <a:pPr lvl="1" defTabSz="1371600">
              <a:tabLst>
                <a:tab pos="2228850" algn="l"/>
                <a:tab pos="6862763" algn="l"/>
              </a:tabLst>
            </a:pPr>
            <a:r>
              <a:rPr lang="en-US" sz="2200" b="1" dirty="0"/>
              <a:t>March 12, 2023 </a:t>
            </a:r>
            <a:r>
              <a:rPr lang="en-US" sz="2200" dirty="0"/>
              <a:t>– Agenda in </a:t>
            </a:r>
            <a:r>
              <a:rPr lang="en-US" sz="2200" dirty="0">
                <a:hlinkClick r:id="rId6"/>
              </a:rPr>
              <a:t>https://mentor.ieee.org/802-ec/dcn/23/ec-23-0029-00-WCSG-2023-03-12-wireless-chairs-sc-meeting-agenda.docx</a:t>
            </a:r>
            <a:r>
              <a:rPr lang="en-US" sz="2200" dirty="0"/>
              <a:t> ; Minutes to be posted.</a:t>
            </a:r>
          </a:p>
          <a:p>
            <a:pPr marL="0" indent="0" defTabSz="1371600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endParaRPr lang="en-US" sz="2400" dirty="0"/>
          </a:p>
          <a:p>
            <a:pPr marL="0" indent="0" defTabSz="1371600" eaLnBrk="1" hangingPunct="1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br>
              <a:rPr lang="en-US" sz="1400" dirty="0"/>
            </a:br>
            <a:endParaRPr lang="en-US" sz="1400" dirty="0"/>
          </a:p>
        </p:txBody>
      </p:sp>
      <p:sp>
        <p:nvSpPr>
          <p:cNvPr id="1331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2C0D808-C12B-42EF-9B57-97A94A12D142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</p:spTree>
    <p:extLst>
      <p:ext uri="{BB962C8B-B14F-4D97-AF65-F5344CB8AC3E}">
        <p14:creationId xmlns:p14="http://schemas.microsoft.com/office/powerpoint/2010/main" val="8705790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2"/>
          <p:cNvSpPr>
            <a:spLocks noGrp="1" noChangeArrowheads="1"/>
          </p:cNvSpPr>
          <p:nvPr>
            <p:ph type="title"/>
          </p:nvPr>
        </p:nvSpPr>
        <p:spPr>
          <a:xfrm>
            <a:off x="628650" y="365127"/>
            <a:ext cx="7886700" cy="625474"/>
          </a:xfrm>
        </p:spPr>
        <p:txBody>
          <a:bodyPr>
            <a:normAutofit fontScale="90000"/>
          </a:bodyPr>
          <a:lstStyle/>
          <a:p>
            <a:br>
              <a:rPr lang="en-US" sz="3600" dirty="0"/>
            </a:br>
            <a:r>
              <a:rPr lang="en-US" sz="3600" dirty="0"/>
              <a:t>Summary of decisions taken, planned</a:t>
            </a:r>
            <a:br>
              <a:rPr lang="en-US" sz="3600" dirty="0"/>
            </a:br>
            <a:endParaRPr lang="en-US" dirty="0"/>
          </a:p>
        </p:txBody>
      </p:sp>
      <p:sp>
        <p:nvSpPr>
          <p:cNvPr id="12292" name="Rectangle 3"/>
          <p:cNvSpPr>
            <a:spLocks noGrp="1" noChangeArrowheads="1"/>
          </p:cNvSpPr>
          <p:nvPr>
            <p:ph idx="1"/>
          </p:nvPr>
        </p:nvSpPr>
        <p:spPr>
          <a:xfrm>
            <a:off x="304800" y="1327151"/>
            <a:ext cx="8534400" cy="5029200"/>
          </a:xfrm>
        </p:spPr>
        <p:txBody>
          <a:bodyPr>
            <a:normAutofit fontScale="62500" lnSpcReduction="20000"/>
          </a:bodyPr>
          <a:lstStyle/>
          <a:p>
            <a:pPr lvl="1" defTabSz="1371600">
              <a:lnSpc>
                <a:spcPct val="80000"/>
              </a:lnSpc>
              <a:tabLst>
                <a:tab pos="2228850" algn="l"/>
                <a:tab pos="6862763" algn="l"/>
              </a:tabLst>
            </a:pPr>
            <a:endParaRPr lang="en-US" dirty="0"/>
          </a:p>
          <a:p>
            <a:pPr defTabSz="1371600" eaLnBrk="1" hangingPunct="1">
              <a:lnSpc>
                <a:spcPct val="120000"/>
              </a:lnSpc>
              <a:buFont typeface="Arial" panose="020B0604020202020204" pitchFamily="34" charset="0"/>
              <a:buChar char="•"/>
              <a:tabLst>
                <a:tab pos="2228850" algn="l"/>
                <a:tab pos="6862763" algn="l"/>
              </a:tabLst>
            </a:pPr>
            <a:r>
              <a:rPr lang="en-US" sz="2900" dirty="0"/>
              <a:t>Held January 2023 Wireless Interim mixed-mode session January 15-20, 2023</a:t>
            </a:r>
          </a:p>
          <a:p>
            <a:pPr defTabSz="1371600">
              <a:lnSpc>
                <a:spcPct val="120000"/>
              </a:lnSpc>
              <a:tabLst>
                <a:tab pos="2228850" algn="l"/>
                <a:tab pos="6862763" algn="l"/>
              </a:tabLst>
            </a:pPr>
            <a:r>
              <a:rPr lang="en-US" sz="2900" dirty="0"/>
              <a:t>Approved updated (authors, documentation, </a:t>
            </a:r>
            <a:r>
              <a:rPr lang="en-US" sz="2900" dirty="0" err="1"/>
              <a:t>misc</a:t>
            </a:r>
            <a:r>
              <a:rPr lang="en-US" sz="2900" dirty="0"/>
              <a:t>) WCSC Operations Manual: </a:t>
            </a:r>
            <a:r>
              <a:rPr lang="en-US" sz="2900" u="sng" dirty="0">
                <a:solidFill>
                  <a:srgbClr val="0000FF"/>
                </a:solidFill>
                <a:effectLst/>
                <a:ea typeface="Arial" panose="020B0604020202020204" pitchFamily="34" charset="0"/>
                <a:hlinkClick r:id="rId3"/>
              </a:rPr>
              <a:t>https://mentor.ieee.org/802-ec/dcn/20/ec-20-0187-05-WCSG-wc-sc-operations-manual.docx</a:t>
            </a:r>
            <a:r>
              <a:rPr lang="en-US" sz="2900" dirty="0">
                <a:effectLst/>
                <a:ea typeface="Arial" panose="020B0604020202020204" pitchFamily="34" charset="0"/>
              </a:rPr>
              <a:t>  </a:t>
            </a:r>
          </a:p>
          <a:p>
            <a:pPr defTabSz="1371600">
              <a:lnSpc>
                <a:spcPct val="120000"/>
              </a:lnSpc>
              <a:tabLst>
                <a:tab pos="2228850" algn="l"/>
                <a:tab pos="6862763" algn="l"/>
              </a:tabLst>
            </a:pPr>
            <a:r>
              <a:rPr lang="en-US" sz="2900" dirty="0"/>
              <a:t>Approved meeting fees and reviewed venue planning, working with hotels to minimize wireless treasury impact</a:t>
            </a:r>
          </a:p>
          <a:p>
            <a:pPr marL="514350" lvl="2" defTabSz="1371600">
              <a:lnSpc>
                <a:spcPct val="100000"/>
              </a:lnSpc>
              <a:spcBef>
                <a:spcPts val="750"/>
              </a:spcBef>
              <a:tabLst>
                <a:tab pos="2228850" algn="l"/>
                <a:tab pos="6862763" algn="l"/>
              </a:tabLst>
            </a:pPr>
            <a:r>
              <a:rPr lang="en-US" sz="2900" dirty="0"/>
              <a:t>See </a:t>
            </a:r>
            <a:r>
              <a:rPr lang="en-US" sz="2900" dirty="0">
                <a:hlinkClick r:id="rId4"/>
              </a:rPr>
              <a:t>https://mentor.ieee.org/802-ec/dcn/23/ec-23-0001-01-WCSG-ieee-802wcsc-meeting-venue-manager-report-2023.pptx</a:t>
            </a:r>
            <a:r>
              <a:rPr lang="en-US" sz="2900" dirty="0"/>
              <a:t> and</a:t>
            </a:r>
          </a:p>
          <a:p>
            <a:pPr marL="514350" lvl="2" defTabSz="1371600">
              <a:lnSpc>
                <a:spcPct val="100000"/>
              </a:lnSpc>
              <a:spcBef>
                <a:spcPts val="750"/>
              </a:spcBef>
              <a:tabLst>
                <a:tab pos="2228850" algn="l"/>
                <a:tab pos="6862763" algn="l"/>
              </a:tabLst>
            </a:pPr>
            <a:r>
              <a:rPr lang="en-US" sz="2900" dirty="0"/>
              <a:t>See </a:t>
            </a:r>
            <a:r>
              <a:rPr lang="en-US" sz="2900" dirty="0">
                <a:hlinkClick r:id="rId5"/>
              </a:rPr>
              <a:t>https://mentor.ieee.org/802-ec/dcn/23/ec-23-0003-01-WCSG-wireless-treasurer-report-2023.pptx</a:t>
            </a:r>
            <a:r>
              <a:rPr lang="en-US" sz="2900" dirty="0"/>
              <a:t> </a:t>
            </a:r>
          </a:p>
          <a:p>
            <a:pPr marL="514350" lvl="2" defTabSz="1371600">
              <a:lnSpc>
                <a:spcPct val="100000"/>
              </a:lnSpc>
              <a:spcBef>
                <a:spcPts val="750"/>
              </a:spcBef>
              <a:tabLst>
                <a:tab pos="2228850" algn="l"/>
                <a:tab pos="6862763" algn="l"/>
              </a:tabLst>
            </a:pPr>
            <a:r>
              <a:rPr lang="en-US" sz="2900" dirty="0"/>
              <a:t>2023 May &amp; September Interims are mixed-mode; 2023 July decision for 2024</a:t>
            </a:r>
          </a:p>
          <a:p>
            <a:pPr marL="171450" lvl="1" defTabSz="1371600">
              <a:lnSpc>
                <a:spcPct val="100000"/>
              </a:lnSpc>
              <a:spcBef>
                <a:spcPts val="750"/>
              </a:spcBef>
              <a:tabLst>
                <a:tab pos="2228850" algn="l"/>
                <a:tab pos="6862763" algn="l"/>
              </a:tabLst>
            </a:pPr>
            <a:r>
              <a:rPr lang="en-US" sz="3200" dirty="0"/>
              <a:t>2023 May 14-19 Wireless Interim Planning</a:t>
            </a:r>
          </a:p>
          <a:p>
            <a:pPr marL="514350" lvl="2" defTabSz="1371600">
              <a:lnSpc>
                <a:spcPct val="100000"/>
              </a:lnSpc>
              <a:spcBef>
                <a:spcPts val="750"/>
              </a:spcBef>
              <a:tabLst>
                <a:tab pos="2228850" algn="l"/>
                <a:tab pos="6862763" algn="l"/>
              </a:tabLst>
            </a:pPr>
            <a:r>
              <a:rPr lang="en-US" sz="2900" dirty="0"/>
              <a:t>Venue: </a:t>
            </a:r>
            <a:r>
              <a:rPr lang="es-ES" sz="2900" dirty="0"/>
              <a:t>Hilton Orlando Lake Buena Vista, Orlando Florida, USA </a:t>
            </a:r>
            <a:r>
              <a:rPr lang="en-US" sz="2900" dirty="0"/>
              <a:t>(Rescheduled 802 LMSC venue)</a:t>
            </a:r>
          </a:p>
          <a:p>
            <a:pPr marL="514350" lvl="2" defTabSz="1371600">
              <a:lnSpc>
                <a:spcPct val="100000"/>
              </a:lnSpc>
              <a:spcBef>
                <a:spcPts val="750"/>
              </a:spcBef>
              <a:tabLst>
                <a:tab pos="2228850" algn="l"/>
                <a:tab pos="6862763" algn="l"/>
              </a:tabLst>
            </a:pPr>
            <a:r>
              <a:rPr lang="en-US" sz="2900" dirty="0"/>
              <a:t>Mixed-mode (in-person and electronic) meeting</a:t>
            </a:r>
            <a:br>
              <a:rPr lang="en-US" sz="1100" dirty="0"/>
            </a:br>
            <a:r>
              <a:rPr lang="en-US" sz="1100" dirty="0"/>
              <a:t> </a:t>
            </a:r>
          </a:p>
        </p:txBody>
      </p:sp>
      <p:sp>
        <p:nvSpPr>
          <p:cNvPr id="1331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2C0D808-C12B-42EF-9B57-97A94A12D142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November 2022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</p:spTree>
    <p:extLst>
      <p:ext uri="{BB962C8B-B14F-4D97-AF65-F5344CB8AC3E}">
        <p14:creationId xmlns:p14="http://schemas.microsoft.com/office/powerpoint/2010/main" val="32923040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248683</TotalTime>
  <Words>369</Words>
  <Application>Microsoft Office PowerPoint</Application>
  <PresentationFormat>On-screen Show (4:3)</PresentationFormat>
  <Paragraphs>50</Paragraphs>
  <Slides>4</Slides>
  <Notes>3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Times New Roman</vt:lpstr>
      <vt:lpstr>Office Theme</vt:lpstr>
      <vt:lpstr>Document</vt:lpstr>
      <vt:lpstr>2023 March Wireless Chairs SC Report</vt:lpstr>
      <vt:lpstr> Abstract </vt:lpstr>
      <vt:lpstr> Summary of activities since November 2022 </vt:lpstr>
      <vt:lpstr> Summary of decisions taken, planned </vt:lpstr>
    </vt:vector>
  </TitlesOfParts>
  <Company>HP Enterprise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WCSC report</dc:title>
  <dc:subject>802 WCSC report</dc:subject>
  <dc:creator>Dorothy Stanley</dc:creator>
  <cp:keywords>2023 March report for 802 LMSC</cp:keywords>
  <cp:lastModifiedBy>Stanley, Dorothy</cp:lastModifiedBy>
  <cp:revision>3750</cp:revision>
  <cp:lastPrinted>2017-11-04T17:30:55Z</cp:lastPrinted>
  <dcterms:created xsi:type="dcterms:W3CDTF">2002-03-10T15:43:16Z</dcterms:created>
  <dcterms:modified xsi:type="dcterms:W3CDTF">2023-03-12T15:05:19Z</dcterms:modified>
</cp:coreProperties>
</file>