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2" r:id="rId4"/>
  </p:sldMasterIdLst>
  <p:notesMasterIdLst>
    <p:notesMasterId r:id="rId35"/>
  </p:notesMasterIdLst>
  <p:handoutMasterIdLst>
    <p:handoutMasterId r:id="rId36"/>
  </p:handoutMasterIdLst>
  <p:sldIdLst>
    <p:sldId id="256" r:id="rId5"/>
    <p:sldId id="257" r:id="rId6"/>
    <p:sldId id="517" r:id="rId7"/>
    <p:sldId id="513" r:id="rId8"/>
    <p:sldId id="518" r:id="rId9"/>
    <p:sldId id="269" r:id="rId10"/>
    <p:sldId id="520" r:id="rId11"/>
    <p:sldId id="521" r:id="rId12"/>
    <p:sldId id="522" r:id="rId13"/>
    <p:sldId id="523" r:id="rId14"/>
    <p:sldId id="526" r:id="rId15"/>
    <p:sldId id="272" r:id="rId16"/>
    <p:sldId id="524" r:id="rId17"/>
    <p:sldId id="525" r:id="rId18"/>
    <p:sldId id="508" r:id="rId19"/>
    <p:sldId id="507" r:id="rId20"/>
    <p:sldId id="264" r:id="rId21"/>
    <p:sldId id="516" r:id="rId22"/>
    <p:sldId id="514" r:id="rId23"/>
    <p:sldId id="515" r:id="rId24"/>
    <p:sldId id="510" r:id="rId25"/>
    <p:sldId id="511" r:id="rId26"/>
    <p:sldId id="509" r:id="rId27"/>
    <p:sldId id="502" r:id="rId28"/>
    <p:sldId id="504" r:id="rId29"/>
    <p:sldId id="505" r:id="rId30"/>
    <p:sldId id="506" r:id="rId31"/>
    <p:sldId id="367" r:id="rId32"/>
    <p:sldId id="364" r:id="rId33"/>
    <p:sldId id="356" r:id="rId34"/>
  </p:sldIdLst>
  <p:sldSz cx="12192000" cy="6858000"/>
  <p:notesSz cx="6934200" cy="9280525"/>
  <p:defaultTextStyle>
    <a:defPPr>
      <a:defRPr lang="en-GB"/>
    </a:defPPr>
    <a:lvl1pPr algn="l" defTabSz="449263" rtl="0" fontAlgn="base">
      <a:spcBef>
        <a:spcPct val="0"/>
      </a:spcBef>
      <a:spcAft>
        <a:spcPct val="0"/>
      </a:spcAft>
      <a:defRPr sz="2400" kern="1200">
        <a:solidFill>
          <a:schemeClr val="bg1"/>
        </a:solidFill>
        <a:latin typeface="Times New Roman" pitchFamily="18" charset="0"/>
        <a:ea typeface="MS Gothic"/>
        <a:cs typeface="MS Gothic"/>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p:defaultTextStyle>
  <p:extLst>
    <p:ext uri="{521415D9-36F7-43E2-AB2F-B90AF26B5E84}">
      <p14:sectionLst xmlns:p14="http://schemas.microsoft.com/office/powerpoint/2010/main">
        <p14:section name="Default Section" id="{8EBCA279-0C17-43D0-A1C1-B8384318D95A}">
          <p14:sldIdLst>
            <p14:sldId id="256"/>
            <p14:sldId id="257"/>
            <p14:sldId id="517"/>
            <p14:sldId id="513"/>
            <p14:sldId id="518"/>
            <p14:sldId id="269"/>
            <p14:sldId id="520"/>
            <p14:sldId id="521"/>
            <p14:sldId id="522"/>
            <p14:sldId id="523"/>
            <p14:sldId id="526"/>
            <p14:sldId id="272"/>
            <p14:sldId id="524"/>
            <p14:sldId id="525"/>
            <p14:sldId id="508"/>
            <p14:sldId id="507"/>
          </p14:sldIdLst>
        </p14:section>
        <p14:section name="Refernces" id="{550E22C8-CE70-4B88-9573-377DFC475CD0}">
          <p14:sldIdLst>
            <p14:sldId id="264"/>
          </p14:sldIdLst>
        </p14:section>
        <p14:section name="Previous Motions" id="{0A2BA85A-4E76-4CC0-B8A5-234F28EFFC7E}">
          <p14:sldIdLst>
            <p14:sldId id="516"/>
            <p14:sldId id="514"/>
            <p14:sldId id="515"/>
            <p14:sldId id="510"/>
            <p14:sldId id="511"/>
            <p14:sldId id="509"/>
            <p14:sldId id="502"/>
            <p14:sldId id="504"/>
            <p14:sldId id="505"/>
            <p14:sldId id="506"/>
            <p14:sldId id="367"/>
            <p14:sldId id="364"/>
            <p14:sldId id="356"/>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E05B6BD-D55F-4EDD-9706-D0589C0F4CD2}" v="10" dt="2023-12-12T21:31:14.10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7273" autoAdjust="0"/>
    <p:restoredTop sz="88995" autoAdjust="0"/>
  </p:normalViewPr>
  <p:slideViewPr>
    <p:cSldViewPr>
      <p:cViewPr varScale="1">
        <p:scale>
          <a:sx n="88" d="100"/>
          <a:sy n="88" d="100"/>
        </p:scale>
        <p:origin x="192" y="78"/>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heme" Target="theme/theme1.xml"/><Relationship Id="rId21" Type="http://schemas.openxmlformats.org/officeDocument/2006/relationships/slide" Target="slides/slide17.xml"/><Relationship Id="rId34" Type="http://schemas.openxmlformats.org/officeDocument/2006/relationships/slide" Target="slides/slide30.xml"/><Relationship Id="rId42" Type="http://schemas.microsoft.com/office/2015/10/relationships/revisionInfo" Target="revisionInfo.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notesMaster" Target="notesMasters/notesMaster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n Rosdahl" userId="2820f357-2dd4-4127-8713-e0bfde0fd756" providerId="ADAL" clId="{1E05B6BD-D55F-4EDD-9706-D0589C0F4CD2}"/>
    <pc:docChg chg="undo custSel addSld delSld modSld sldOrd modMainMaster modSection">
      <pc:chgData name="Jon Rosdahl" userId="2820f357-2dd4-4127-8713-e0bfde0fd756" providerId="ADAL" clId="{1E05B6BD-D55F-4EDD-9706-D0589C0F4CD2}" dt="2023-12-13T19:28:13.441" v="1481" actId="403"/>
      <pc:docMkLst>
        <pc:docMk/>
      </pc:docMkLst>
      <pc:sldChg chg="modSp mod modNotesTx">
        <pc:chgData name="Jon Rosdahl" userId="2820f357-2dd4-4127-8713-e0bfde0fd756" providerId="ADAL" clId="{1E05B6BD-D55F-4EDD-9706-D0589C0F4CD2}" dt="2023-12-12T12:47:41.146" v="1165" actId="6549"/>
        <pc:sldMkLst>
          <pc:docMk/>
          <pc:sldMk cId="0" sldId="256"/>
        </pc:sldMkLst>
        <pc:spChg chg="mod">
          <ac:chgData name="Jon Rosdahl" userId="2820f357-2dd4-4127-8713-e0bfde0fd756" providerId="ADAL" clId="{1E05B6BD-D55F-4EDD-9706-D0589C0F4CD2}" dt="2023-12-06T02:24:59.936" v="819" actId="6549"/>
          <ac:spMkLst>
            <pc:docMk/>
            <pc:sldMk cId="0" sldId="256"/>
            <ac:spMk id="3074" creationId="{00000000-0000-0000-0000-000000000000}"/>
          </ac:spMkLst>
        </pc:spChg>
      </pc:sldChg>
      <pc:sldChg chg="modSp mod">
        <pc:chgData name="Jon Rosdahl" userId="2820f357-2dd4-4127-8713-e0bfde0fd756" providerId="ADAL" clId="{1E05B6BD-D55F-4EDD-9706-D0589C0F4CD2}" dt="2023-11-29T02:54:23.386" v="45" actId="6549"/>
        <pc:sldMkLst>
          <pc:docMk/>
          <pc:sldMk cId="0" sldId="257"/>
        </pc:sldMkLst>
        <pc:spChg chg="mod">
          <ac:chgData name="Jon Rosdahl" userId="2820f357-2dd4-4127-8713-e0bfde0fd756" providerId="ADAL" clId="{1E05B6BD-D55F-4EDD-9706-D0589C0F4CD2}" dt="2023-11-29T02:54:23.386" v="45" actId="6549"/>
          <ac:spMkLst>
            <pc:docMk/>
            <pc:sldMk cId="0" sldId="257"/>
            <ac:spMk id="4098" creationId="{00000000-0000-0000-0000-000000000000}"/>
          </ac:spMkLst>
        </pc:spChg>
      </pc:sldChg>
      <pc:sldChg chg="modSp mod ord modNotesTx">
        <pc:chgData name="Jon Rosdahl" userId="2820f357-2dd4-4127-8713-e0bfde0fd756" providerId="ADAL" clId="{1E05B6BD-D55F-4EDD-9706-D0589C0F4CD2}" dt="2023-12-06T02:26:35.876" v="835" actId="20577"/>
        <pc:sldMkLst>
          <pc:docMk/>
          <pc:sldMk cId="836784854" sldId="269"/>
        </pc:sldMkLst>
        <pc:spChg chg="mod">
          <ac:chgData name="Jon Rosdahl" userId="2820f357-2dd4-4127-8713-e0bfde0fd756" providerId="ADAL" clId="{1E05B6BD-D55F-4EDD-9706-D0589C0F4CD2}" dt="2023-11-29T02:54:37.611" v="53" actId="6549"/>
          <ac:spMkLst>
            <pc:docMk/>
            <pc:sldMk cId="836784854" sldId="269"/>
            <ac:spMk id="2" creationId="{ADC1044F-B3FF-6E81-78E0-A5941766109D}"/>
          </ac:spMkLst>
        </pc:spChg>
        <pc:spChg chg="mod">
          <ac:chgData name="Jon Rosdahl" userId="2820f357-2dd4-4127-8713-e0bfde0fd756" providerId="ADAL" clId="{1E05B6BD-D55F-4EDD-9706-D0589C0F4CD2}" dt="2023-12-01T13:54:03.723" v="767" actId="1076"/>
          <ac:spMkLst>
            <pc:docMk/>
            <pc:sldMk cId="836784854" sldId="269"/>
            <ac:spMk id="8" creationId="{0A6B1E07-1378-480A-858D-3AD03452127F}"/>
          </ac:spMkLst>
        </pc:spChg>
        <pc:spChg chg="mod">
          <ac:chgData name="Jon Rosdahl" userId="2820f357-2dd4-4127-8713-e0bfde0fd756" providerId="ADAL" clId="{1E05B6BD-D55F-4EDD-9706-D0589C0F4CD2}" dt="2023-12-06T02:26:35.876" v="835" actId="20577"/>
          <ac:spMkLst>
            <pc:docMk/>
            <pc:sldMk cId="836784854" sldId="269"/>
            <ac:spMk id="9218" creationId="{00000000-0000-0000-0000-000000000000}"/>
          </ac:spMkLst>
        </pc:spChg>
      </pc:sldChg>
      <pc:sldChg chg="modSp mod">
        <pc:chgData name="Jon Rosdahl" userId="2820f357-2dd4-4127-8713-e0bfde0fd756" providerId="ADAL" clId="{1E05B6BD-D55F-4EDD-9706-D0589C0F4CD2}" dt="2023-12-12T21:33:10.536" v="1433" actId="20577"/>
        <pc:sldMkLst>
          <pc:docMk/>
          <pc:sldMk cId="2239589687" sldId="272"/>
        </pc:sldMkLst>
        <pc:spChg chg="mod">
          <ac:chgData name="Jon Rosdahl" userId="2820f357-2dd4-4127-8713-e0bfde0fd756" providerId="ADAL" clId="{1E05B6BD-D55F-4EDD-9706-D0589C0F4CD2}" dt="2023-12-12T12:59:14.287" v="1267" actId="20577"/>
          <ac:spMkLst>
            <pc:docMk/>
            <pc:sldMk cId="2239589687" sldId="272"/>
            <ac:spMk id="2" creationId="{83380DDE-A6D9-4DBD-93F1-8CAA6AF62C6A}"/>
          </ac:spMkLst>
        </pc:spChg>
        <pc:spChg chg="mod">
          <ac:chgData name="Jon Rosdahl" userId="2820f357-2dd4-4127-8713-e0bfde0fd756" providerId="ADAL" clId="{1E05B6BD-D55F-4EDD-9706-D0589C0F4CD2}" dt="2023-12-12T21:33:10.536" v="1433" actId="20577"/>
          <ac:spMkLst>
            <pc:docMk/>
            <pc:sldMk cId="2239589687" sldId="272"/>
            <ac:spMk id="11" creationId="{EEA6F570-68C4-5CBB-4B40-B81D543953DD}"/>
          </ac:spMkLst>
        </pc:spChg>
      </pc:sldChg>
      <pc:sldChg chg="del">
        <pc:chgData name="Jon Rosdahl" userId="2820f357-2dd4-4127-8713-e0bfde0fd756" providerId="ADAL" clId="{1E05B6BD-D55F-4EDD-9706-D0589C0F4CD2}" dt="2023-12-12T21:28:06.168" v="1374" actId="47"/>
        <pc:sldMkLst>
          <pc:docMk/>
          <pc:sldMk cId="3047479740" sldId="282"/>
        </pc:sldMkLst>
      </pc:sldChg>
      <pc:sldChg chg="del">
        <pc:chgData name="Jon Rosdahl" userId="2820f357-2dd4-4127-8713-e0bfde0fd756" providerId="ADAL" clId="{1E05B6BD-D55F-4EDD-9706-D0589C0F4CD2}" dt="2023-12-06T02:30:29.928" v="1017" actId="47"/>
        <pc:sldMkLst>
          <pc:docMk/>
          <pc:sldMk cId="642843463" sldId="360"/>
        </pc:sldMkLst>
      </pc:sldChg>
      <pc:sldChg chg="del">
        <pc:chgData name="Jon Rosdahl" userId="2820f357-2dd4-4127-8713-e0bfde0fd756" providerId="ADAL" clId="{1E05B6BD-D55F-4EDD-9706-D0589C0F4CD2}" dt="2023-12-12T21:31:49.031" v="1385" actId="47"/>
        <pc:sldMkLst>
          <pc:docMk/>
          <pc:sldMk cId="895569964" sldId="361"/>
        </pc:sldMkLst>
      </pc:sldChg>
      <pc:sldChg chg="del">
        <pc:chgData name="Jon Rosdahl" userId="2820f357-2dd4-4127-8713-e0bfde0fd756" providerId="ADAL" clId="{1E05B6BD-D55F-4EDD-9706-D0589C0F4CD2}" dt="2023-12-13T19:25:34.783" v="1474" actId="47"/>
        <pc:sldMkLst>
          <pc:docMk/>
          <pc:sldMk cId="2152763028" sldId="362"/>
        </pc:sldMkLst>
      </pc:sldChg>
      <pc:sldChg chg="modSp mod">
        <pc:chgData name="Jon Rosdahl" userId="2820f357-2dd4-4127-8713-e0bfde0fd756" providerId="ADAL" clId="{1E05B6BD-D55F-4EDD-9706-D0589C0F4CD2}" dt="2023-12-12T12:51:37.935" v="1181" actId="20577"/>
        <pc:sldMkLst>
          <pc:docMk/>
          <pc:sldMk cId="2940780471" sldId="507"/>
        </pc:sldMkLst>
        <pc:spChg chg="mod">
          <ac:chgData name="Jon Rosdahl" userId="2820f357-2dd4-4127-8713-e0bfde0fd756" providerId="ADAL" clId="{1E05B6BD-D55F-4EDD-9706-D0589C0F4CD2}" dt="2023-12-12T12:51:37.935" v="1181" actId="20577"/>
          <ac:spMkLst>
            <pc:docMk/>
            <pc:sldMk cId="2940780471" sldId="507"/>
            <ac:spMk id="3" creationId="{95F91827-7AAC-4AFD-A7F6-3D94D02BB401}"/>
          </ac:spMkLst>
        </pc:spChg>
      </pc:sldChg>
      <pc:sldChg chg="modSp mod">
        <pc:chgData name="Jon Rosdahl" userId="2820f357-2dd4-4127-8713-e0bfde0fd756" providerId="ADAL" clId="{1E05B6BD-D55F-4EDD-9706-D0589C0F4CD2}" dt="2023-12-12T12:58:19.827" v="1253" actId="20577"/>
        <pc:sldMkLst>
          <pc:docMk/>
          <pc:sldMk cId="4285496172" sldId="508"/>
        </pc:sldMkLst>
        <pc:spChg chg="mod">
          <ac:chgData name="Jon Rosdahl" userId="2820f357-2dd4-4127-8713-e0bfde0fd756" providerId="ADAL" clId="{1E05B6BD-D55F-4EDD-9706-D0589C0F4CD2}" dt="2023-12-12T12:58:19.827" v="1253" actId="20577"/>
          <ac:spMkLst>
            <pc:docMk/>
            <pc:sldMk cId="4285496172" sldId="508"/>
            <ac:spMk id="3" creationId="{172F7886-407B-1BE2-C044-64980136BA61}"/>
          </ac:spMkLst>
        </pc:spChg>
      </pc:sldChg>
      <pc:sldChg chg="modSp mod ord">
        <pc:chgData name="Jon Rosdahl" userId="2820f357-2dd4-4127-8713-e0bfde0fd756" providerId="ADAL" clId="{1E05B6BD-D55F-4EDD-9706-D0589C0F4CD2}" dt="2023-12-12T20:27:53.511" v="1372" actId="20577"/>
        <pc:sldMkLst>
          <pc:docMk/>
          <pc:sldMk cId="813526153" sldId="513"/>
        </pc:sldMkLst>
        <pc:spChg chg="mod">
          <ac:chgData name="Jon Rosdahl" userId="2820f357-2dd4-4127-8713-e0bfde0fd756" providerId="ADAL" clId="{1E05B6BD-D55F-4EDD-9706-D0589C0F4CD2}" dt="2023-12-01T13:38:29.620" v="641" actId="20577"/>
          <ac:spMkLst>
            <pc:docMk/>
            <pc:sldMk cId="813526153" sldId="513"/>
            <ac:spMk id="2" creationId="{CB788EC4-F522-8CFB-0E8C-418F0DA1546B}"/>
          </ac:spMkLst>
        </pc:spChg>
        <pc:spChg chg="mod">
          <ac:chgData name="Jon Rosdahl" userId="2820f357-2dd4-4127-8713-e0bfde0fd756" providerId="ADAL" clId="{1E05B6BD-D55F-4EDD-9706-D0589C0F4CD2}" dt="2023-12-12T20:27:53.511" v="1372" actId="20577"/>
          <ac:spMkLst>
            <pc:docMk/>
            <pc:sldMk cId="813526153" sldId="513"/>
            <ac:spMk id="7" creationId="{17FDD5D3-927B-D528-7C38-1CBD10F55698}"/>
          </ac:spMkLst>
        </pc:spChg>
        <pc:spChg chg="mod">
          <ac:chgData name="Jon Rosdahl" userId="2820f357-2dd4-4127-8713-e0bfde0fd756" providerId="ADAL" clId="{1E05B6BD-D55F-4EDD-9706-D0589C0F4CD2}" dt="2023-12-01T13:39:09.924" v="659" actId="1076"/>
          <ac:spMkLst>
            <pc:docMk/>
            <pc:sldMk cId="813526153" sldId="513"/>
            <ac:spMk id="8" creationId="{BABB8EDA-4C9B-BACF-CD7D-805D4554F0BE}"/>
          </ac:spMkLst>
        </pc:spChg>
      </pc:sldChg>
      <pc:sldChg chg="modSp new mod">
        <pc:chgData name="Jon Rosdahl" userId="2820f357-2dd4-4127-8713-e0bfde0fd756" providerId="ADAL" clId="{1E05B6BD-D55F-4EDD-9706-D0589C0F4CD2}" dt="2023-12-06T02:25:21.162" v="821" actId="113"/>
        <pc:sldMkLst>
          <pc:docMk/>
          <pc:sldMk cId="3027881796" sldId="517"/>
        </pc:sldMkLst>
        <pc:spChg chg="mod">
          <ac:chgData name="Jon Rosdahl" userId="2820f357-2dd4-4127-8713-e0bfde0fd756" providerId="ADAL" clId="{1E05B6BD-D55F-4EDD-9706-D0589C0F4CD2}" dt="2023-12-01T13:19:01.457" v="392" actId="20577"/>
          <ac:spMkLst>
            <pc:docMk/>
            <pc:sldMk cId="3027881796" sldId="517"/>
            <ac:spMk id="2" creationId="{661F472B-FFBA-E7D0-1A5B-3B90AF1CE20A}"/>
          </ac:spMkLst>
        </pc:spChg>
        <pc:spChg chg="mod">
          <ac:chgData name="Jon Rosdahl" userId="2820f357-2dd4-4127-8713-e0bfde0fd756" providerId="ADAL" clId="{1E05B6BD-D55F-4EDD-9706-D0589C0F4CD2}" dt="2023-12-06T02:25:21.162" v="821" actId="113"/>
          <ac:spMkLst>
            <pc:docMk/>
            <pc:sldMk cId="3027881796" sldId="517"/>
            <ac:spMk id="3" creationId="{6827D27E-B9FB-C4C3-DE9D-8E8606AEE03F}"/>
          </ac:spMkLst>
        </pc:spChg>
      </pc:sldChg>
      <pc:sldChg chg="modSp new mod">
        <pc:chgData name="Jon Rosdahl" userId="2820f357-2dd4-4127-8713-e0bfde0fd756" providerId="ADAL" clId="{1E05B6BD-D55F-4EDD-9706-D0589C0F4CD2}" dt="2023-12-06T02:25:50.837" v="823" actId="20577"/>
        <pc:sldMkLst>
          <pc:docMk/>
          <pc:sldMk cId="2172834629" sldId="518"/>
        </pc:sldMkLst>
        <pc:spChg chg="mod">
          <ac:chgData name="Jon Rosdahl" userId="2820f357-2dd4-4127-8713-e0bfde0fd756" providerId="ADAL" clId="{1E05B6BD-D55F-4EDD-9706-D0589C0F4CD2}" dt="2023-12-01T13:20:51.543" v="438" actId="14100"/>
          <ac:spMkLst>
            <pc:docMk/>
            <pc:sldMk cId="2172834629" sldId="518"/>
            <ac:spMk id="2" creationId="{BE735984-2F21-B84A-91FA-9A757B6FCC87}"/>
          </ac:spMkLst>
        </pc:spChg>
        <pc:spChg chg="mod">
          <ac:chgData name="Jon Rosdahl" userId="2820f357-2dd4-4127-8713-e0bfde0fd756" providerId="ADAL" clId="{1E05B6BD-D55F-4EDD-9706-D0589C0F4CD2}" dt="2023-12-06T02:25:50.837" v="823" actId="20577"/>
          <ac:spMkLst>
            <pc:docMk/>
            <pc:sldMk cId="2172834629" sldId="518"/>
            <ac:spMk id="3" creationId="{4BC2ADD1-B8C5-032E-1077-A3454D760BB7}"/>
          </ac:spMkLst>
        </pc:spChg>
      </pc:sldChg>
      <pc:sldChg chg="modSp new del mod modNotesTx">
        <pc:chgData name="Jon Rosdahl" userId="2820f357-2dd4-4127-8713-e0bfde0fd756" providerId="ADAL" clId="{1E05B6BD-D55F-4EDD-9706-D0589C0F4CD2}" dt="2023-12-01T13:27:49.811" v="598" actId="2696"/>
        <pc:sldMkLst>
          <pc:docMk/>
          <pc:sldMk cId="1627699982" sldId="519"/>
        </pc:sldMkLst>
        <pc:spChg chg="mod">
          <ac:chgData name="Jon Rosdahl" userId="2820f357-2dd4-4127-8713-e0bfde0fd756" providerId="ADAL" clId="{1E05B6BD-D55F-4EDD-9706-D0589C0F4CD2}" dt="2023-12-01T13:25:48.267" v="488" actId="14100"/>
          <ac:spMkLst>
            <pc:docMk/>
            <pc:sldMk cId="1627699982" sldId="519"/>
            <ac:spMk id="2" creationId="{FE08B2FE-3B29-F1B8-9987-36DAB036C906}"/>
          </ac:spMkLst>
        </pc:spChg>
        <pc:spChg chg="mod">
          <ac:chgData name="Jon Rosdahl" userId="2820f357-2dd4-4127-8713-e0bfde0fd756" providerId="ADAL" clId="{1E05B6BD-D55F-4EDD-9706-D0589C0F4CD2}" dt="2023-12-01T13:27:41.973" v="597" actId="20577"/>
          <ac:spMkLst>
            <pc:docMk/>
            <pc:sldMk cId="1627699982" sldId="519"/>
            <ac:spMk id="3" creationId="{C7F2207E-513B-7DDE-FD41-AD596FF6E1AA}"/>
          </ac:spMkLst>
        </pc:spChg>
      </pc:sldChg>
      <pc:sldChg chg="new del">
        <pc:chgData name="Jon Rosdahl" userId="2820f357-2dd4-4127-8713-e0bfde0fd756" providerId="ADAL" clId="{1E05B6BD-D55F-4EDD-9706-D0589C0F4CD2}" dt="2023-12-01T13:28:22.223" v="606" actId="2696"/>
        <pc:sldMkLst>
          <pc:docMk/>
          <pc:sldMk cId="2454514870" sldId="519"/>
        </pc:sldMkLst>
      </pc:sldChg>
      <pc:sldChg chg="modSp add mod ord modNotesTx">
        <pc:chgData name="Jon Rosdahl" userId="2820f357-2dd4-4127-8713-e0bfde0fd756" providerId="ADAL" clId="{1E05B6BD-D55F-4EDD-9706-D0589C0F4CD2}" dt="2023-12-06T02:29:53.672" v="1014" actId="20577"/>
        <pc:sldMkLst>
          <pc:docMk/>
          <pc:sldMk cId="4260524797" sldId="520"/>
        </pc:sldMkLst>
        <pc:spChg chg="mod">
          <ac:chgData name="Jon Rosdahl" userId="2820f357-2dd4-4127-8713-e0bfde0fd756" providerId="ADAL" clId="{1E05B6BD-D55F-4EDD-9706-D0589C0F4CD2}" dt="2023-12-01T13:37:24.409" v="621" actId="20577"/>
          <ac:spMkLst>
            <pc:docMk/>
            <pc:sldMk cId="4260524797" sldId="520"/>
            <ac:spMk id="2" creationId="{FE08B2FE-3B29-F1B8-9987-36DAB036C906}"/>
          </ac:spMkLst>
        </pc:spChg>
      </pc:sldChg>
      <pc:sldChg chg="modSp mod modNotesTx">
        <pc:chgData name="Jon Rosdahl" userId="2820f357-2dd4-4127-8713-e0bfde0fd756" providerId="ADAL" clId="{1E05B6BD-D55F-4EDD-9706-D0589C0F4CD2}" dt="2023-12-06T02:30:02.489" v="1016"/>
        <pc:sldMkLst>
          <pc:docMk/>
          <pc:sldMk cId="57088508" sldId="521"/>
        </pc:sldMkLst>
        <pc:spChg chg="mod">
          <ac:chgData name="Jon Rosdahl" userId="2820f357-2dd4-4127-8713-e0bfde0fd756" providerId="ADAL" clId="{1E05B6BD-D55F-4EDD-9706-D0589C0F4CD2}" dt="2023-12-01T13:30:36.281" v="610"/>
          <ac:spMkLst>
            <pc:docMk/>
            <pc:sldMk cId="57088508" sldId="521"/>
            <ac:spMk id="2" creationId="{FE08B2FE-3B29-F1B8-9987-36DAB036C906}"/>
          </ac:spMkLst>
        </pc:spChg>
        <pc:spChg chg="mod">
          <ac:chgData name="Jon Rosdahl" userId="2820f357-2dd4-4127-8713-e0bfde0fd756" providerId="ADAL" clId="{1E05B6BD-D55F-4EDD-9706-D0589C0F4CD2}" dt="2023-12-01T13:37:08.298" v="617" actId="6549"/>
          <ac:spMkLst>
            <pc:docMk/>
            <pc:sldMk cId="57088508" sldId="521"/>
            <ac:spMk id="3" creationId="{C7F2207E-513B-7DDE-FD41-AD596FF6E1AA}"/>
          </ac:spMkLst>
        </pc:spChg>
      </pc:sldChg>
      <pc:sldChg chg="modSp add mod">
        <pc:chgData name="Jon Rosdahl" userId="2820f357-2dd4-4127-8713-e0bfde0fd756" providerId="ADAL" clId="{1E05B6BD-D55F-4EDD-9706-D0589C0F4CD2}" dt="2023-12-12T21:30:40.250" v="1383" actId="20577"/>
        <pc:sldMkLst>
          <pc:docMk/>
          <pc:sldMk cId="1384505756" sldId="522"/>
        </pc:sldMkLst>
        <pc:spChg chg="mod">
          <ac:chgData name="Jon Rosdahl" userId="2820f357-2dd4-4127-8713-e0bfde0fd756" providerId="ADAL" clId="{1E05B6BD-D55F-4EDD-9706-D0589C0F4CD2}" dt="2023-12-12T21:29:06.741" v="1377" actId="14100"/>
          <ac:spMkLst>
            <pc:docMk/>
            <pc:sldMk cId="1384505756" sldId="522"/>
            <ac:spMk id="7" creationId="{C438A086-17E7-4715-864C-CC9DA8FEF72E}"/>
          </ac:spMkLst>
        </pc:spChg>
        <pc:spChg chg="mod">
          <ac:chgData name="Jon Rosdahl" userId="2820f357-2dd4-4127-8713-e0bfde0fd756" providerId="ADAL" clId="{1E05B6BD-D55F-4EDD-9706-D0589C0F4CD2}" dt="2023-12-12T21:30:40.250" v="1383" actId="20577"/>
          <ac:spMkLst>
            <pc:docMk/>
            <pc:sldMk cId="1384505756" sldId="522"/>
            <ac:spMk id="8" creationId="{C84FC688-6069-4D5C-B399-F516344B870C}"/>
          </ac:spMkLst>
        </pc:spChg>
      </pc:sldChg>
      <pc:sldChg chg="add">
        <pc:chgData name="Jon Rosdahl" userId="2820f357-2dd4-4127-8713-e0bfde0fd756" providerId="ADAL" clId="{1E05B6BD-D55F-4EDD-9706-D0589C0F4CD2}" dt="2023-12-12T21:31:14.097" v="1384"/>
        <pc:sldMkLst>
          <pc:docMk/>
          <pc:sldMk cId="2161105011" sldId="523"/>
        </pc:sldMkLst>
      </pc:sldChg>
      <pc:sldChg chg="modSp new mod">
        <pc:chgData name="Jon Rosdahl" userId="2820f357-2dd4-4127-8713-e0bfde0fd756" providerId="ADAL" clId="{1E05B6BD-D55F-4EDD-9706-D0589C0F4CD2}" dt="2023-12-12T21:34:56.435" v="1448" actId="6549"/>
        <pc:sldMkLst>
          <pc:docMk/>
          <pc:sldMk cId="514967115" sldId="524"/>
        </pc:sldMkLst>
        <pc:spChg chg="mod">
          <ac:chgData name="Jon Rosdahl" userId="2820f357-2dd4-4127-8713-e0bfde0fd756" providerId="ADAL" clId="{1E05B6BD-D55F-4EDD-9706-D0589C0F4CD2}" dt="2023-12-12T21:34:32.246" v="1444" actId="20577"/>
          <ac:spMkLst>
            <pc:docMk/>
            <pc:sldMk cId="514967115" sldId="524"/>
            <ac:spMk id="2" creationId="{10015724-434B-3998-83DA-273E95D29F57}"/>
          </ac:spMkLst>
        </pc:spChg>
        <pc:spChg chg="mod">
          <ac:chgData name="Jon Rosdahl" userId="2820f357-2dd4-4127-8713-e0bfde0fd756" providerId="ADAL" clId="{1E05B6BD-D55F-4EDD-9706-D0589C0F4CD2}" dt="2023-12-12T21:34:56.435" v="1448" actId="6549"/>
          <ac:spMkLst>
            <pc:docMk/>
            <pc:sldMk cId="514967115" sldId="524"/>
            <ac:spMk id="3" creationId="{BCFD30E5-42C1-91D1-1567-49914C47E79E}"/>
          </ac:spMkLst>
        </pc:spChg>
      </pc:sldChg>
      <pc:sldChg chg="modSp new mod">
        <pc:chgData name="Jon Rosdahl" userId="2820f357-2dd4-4127-8713-e0bfde0fd756" providerId="ADAL" clId="{1E05B6BD-D55F-4EDD-9706-D0589C0F4CD2}" dt="2023-12-12T21:35:19.116" v="1472" actId="6549"/>
        <pc:sldMkLst>
          <pc:docMk/>
          <pc:sldMk cId="305744695" sldId="525"/>
        </pc:sldMkLst>
        <pc:spChg chg="mod">
          <ac:chgData name="Jon Rosdahl" userId="2820f357-2dd4-4127-8713-e0bfde0fd756" providerId="ADAL" clId="{1E05B6BD-D55F-4EDD-9706-D0589C0F4CD2}" dt="2023-12-12T21:35:05.857" v="1468" actId="20577"/>
          <ac:spMkLst>
            <pc:docMk/>
            <pc:sldMk cId="305744695" sldId="525"/>
            <ac:spMk id="2" creationId="{B8584206-EDE7-24B0-498D-C86F6FC94535}"/>
          </ac:spMkLst>
        </pc:spChg>
        <pc:spChg chg="mod">
          <ac:chgData name="Jon Rosdahl" userId="2820f357-2dd4-4127-8713-e0bfde0fd756" providerId="ADAL" clId="{1E05B6BD-D55F-4EDD-9706-D0589C0F4CD2}" dt="2023-12-12T21:35:19.116" v="1472" actId="6549"/>
          <ac:spMkLst>
            <pc:docMk/>
            <pc:sldMk cId="305744695" sldId="525"/>
            <ac:spMk id="3" creationId="{C1655A1A-7B1E-092B-0B93-C891906DF101}"/>
          </ac:spMkLst>
        </pc:spChg>
      </pc:sldChg>
      <pc:sldChg chg="modSp add mod">
        <pc:chgData name="Jon Rosdahl" userId="2820f357-2dd4-4127-8713-e0bfde0fd756" providerId="ADAL" clId="{1E05B6BD-D55F-4EDD-9706-D0589C0F4CD2}" dt="2023-12-13T19:28:13.441" v="1481" actId="403"/>
        <pc:sldMkLst>
          <pc:docMk/>
          <pc:sldMk cId="2422859813" sldId="526"/>
        </pc:sldMkLst>
        <pc:spChg chg="mod">
          <ac:chgData name="Jon Rosdahl" userId="2820f357-2dd4-4127-8713-e0bfde0fd756" providerId="ADAL" clId="{1E05B6BD-D55F-4EDD-9706-D0589C0F4CD2}" dt="2023-12-13T19:28:13.441" v="1481" actId="403"/>
          <ac:spMkLst>
            <pc:docMk/>
            <pc:sldMk cId="2422859813" sldId="526"/>
            <ac:spMk id="3" creationId="{A9B15E53-A2D9-4F4E-9DB0-A0D632EFCED2}"/>
          </ac:spMkLst>
        </pc:spChg>
      </pc:sldChg>
      <pc:sldMasterChg chg="modSp mod">
        <pc:chgData name="Jon Rosdahl" userId="2820f357-2dd4-4127-8713-e0bfde0fd756" providerId="ADAL" clId="{1E05B6BD-D55F-4EDD-9706-D0589C0F4CD2}" dt="2023-11-29T02:53:32.863" v="1" actId="6549"/>
        <pc:sldMasterMkLst>
          <pc:docMk/>
          <pc:sldMasterMk cId="321612819" sldId="2147483672"/>
        </pc:sldMasterMkLst>
        <pc:spChg chg="mod">
          <ac:chgData name="Jon Rosdahl" userId="2820f357-2dd4-4127-8713-e0bfde0fd756" providerId="ADAL" clId="{1E05B6BD-D55F-4EDD-9706-D0589C0F4CD2}" dt="2023-11-29T02:53:32.863" v="1" actId="6549"/>
          <ac:spMkLst>
            <pc:docMk/>
            <pc:sldMasterMk cId="321612819" sldId="2147483672"/>
            <ac:spMk id="11" creationId="{106A7171-3D93-4AEC-9BD3-73DD99752379}"/>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pt-BR"/>
              <a:t>doc.: IEEE 802 EC 23/0001r07</a:t>
            </a:r>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December 2023</a:t>
            </a:r>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dirty="0"/>
              <a:t>Jon Rosdahl, Qualcomm</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pt-BR"/>
              <a:t>doc.: IEEE 802 EC 23/0001r07</a:t>
            </a:r>
            <a:endParaRPr lang="en-US" dirty="0"/>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December 2023</a:t>
            </a:r>
            <a:endParaRPr lang="en-US" dirty="0"/>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Jon Rosdahl, Qualcomm</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pt-BR"/>
              <a:t>doc.: IEEE 802 EC 23/0001r07</a:t>
            </a:r>
            <a:endParaRPr lang="en-US" dirty="0"/>
          </a:p>
        </p:txBody>
      </p:sp>
      <p:sp>
        <p:nvSpPr>
          <p:cNvPr id="5" name="Rectangle 3"/>
          <p:cNvSpPr>
            <a:spLocks noGrp="1" noChangeArrowheads="1"/>
          </p:cNvSpPr>
          <p:nvPr>
            <p:ph type="dt"/>
          </p:nvPr>
        </p:nvSpPr>
        <p:spPr>
          <a:ln/>
        </p:spPr>
        <p:txBody>
          <a:bodyPr/>
          <a:lstStyle/>
          <a:p>
            <a:r>
              <a:rPr lang="en-US"/>
              <a:t>December 2023</a:t>
            </a:r>
            <a:endParaRPr lang="en-US" dirty="0"/>
          </a:p>
        </p:txBody>
      </p:sp>
      <p:sp>
        <p:nvSpPr>
          <p:cNvPr id="6" name="Rectangle 6"/>
          <p:cNvSpPr>
            <a:spLocks noGrp="1" noChangeArrowheads="1"/>
          </p:cNvSpPr>
          <p:nvPr>
            <p:ph type="ftr"/>
          </p:nvPr>
        </p:nvSpPr>
        <p:spPr>
          <a:ln/>
        </p:spPr>
        <p:txBody>
          <a:bodyPr/>
          <a:lstStyle/>
          <a:p>
            <a:r>
              <a:rPr lang="en-US" dirty="0"/>
              <a:t>Jon Rosdahl, Qualcomm</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r>
              <a:rPr lang="en-US" sz="1000" baseline="0" dirty="0"/>
              <a:t>R0 – New report for 2022 –Status updated.</a:t>
            </a:r>
          </a:p>
          <a:p>
            <a:r>
              <a:rPr lang="en-US" sz="1000" baseline="0" dirty="0"/>
              <a:t>R1 – Report for February</a:t>
            </a:r>
          </a:p>
          <a:p>
            <a:r>
              <a:rPr lang="en-US" sz="1000" baseline="0" dirty="0"/>
              <a:t>R2 – Report for March</a:t>
            </a:r>
            <a:br>
              <a:rPr lang="en-US" sz="1000" baseline="0" dirty="0"/>
            </a:br>
            <a:r>
              <a:rPr lang="en-US" sz="1000" baseline="0" dirty="0"/>
              <a:t>R3 – Report for May (posted late)</a:t>
            </a:r>
          </a:p>
          <a:p>
            <a:r>
              <a:rPr lang="en-US" sz="1000" baseline="0" dirty="0"/>
              <a:t>R4 – Report for Sept</a:t>
            </a:r>
          </a:p>
          <a:p>
            <a:r>
              <a:rPr lang="en-US" sz="1000" baseline="0" dirty="0"/>
              <a:t>R5 –Report for Sept</a:t>
            </a:r>
          </a:p>
          <a:p>
            <a:r>
              <a:rPr lang="en-US" sz="1000" baseline="0" dirty="0"/>
              <a:t>R6 – Report for Oct Telecon</a:t>
            </a:r>
          </a:p>
          <a:p>
            <a:r>
              <a:rPr lang="en-US" sz="1000" baseline="0" dirty="0"/>
              <a:t>R7 – Report for Dec Telecon</a:t>
            </a:r>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Airfare: $8,800</a:t>
            </a:r>
          </a:p>
          <a:p>
            <a:r>
              <a:rPr lang="en-US" dirty="0"/>
              <a:t>Transfers: $200</a:t>
            </a:r>
          </a:p>
          <a:p>
            <a:r>
              <a:rPr lang="en-US" dirty="0"/>
              <a:t>Meals: $400</a:t>
            </a:r>
          </a:p>
          <a:p>
            <a:r>
              <a:rPr lang="en-US" dirty="0"/>
              <a:t>Hotel: $600</a:t>
            </a:r>
          </a:p>
          <a:p>
            <a:endParaRPr lang="en-US" dirty="0"/>
          </a:p>
        </p:txBody>
      </p:sp>
      <p:sp>
        <p:nvSpPr>
          <p:cNvPr id="4" name="Header Placeholder 3"/>
          <p:cNvSpPr>
            <a:spLocks noGrp="1"/>
          </p:cNvSpPr>
          <p:nvPr>
            <p:ph type="hdr"/>
          </p:nvPr>
        </p:nvSpPr>
        <p:spPr/>
        <p:txBody>
          <a:bodyPr/>
          <a:lstStyle/>
          <a:p>
            <a:pPr marL="0" marR="0" lvl="0" indent="0" algn="r" defTabSz="449263" rtl="0" eaLnBrk="1" fontAlgn="base" latinLnBrk="0" hangingPunct="1">
              <a:lnSpc>
                <a:spcPct val="100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pt-BR" sz="1400" b="1" i="0" u="none" strike="noStrike" kern="1200" cap="none" spc="0" normalizeH="0" baseline="0" noProof="0">
                <a:ln>
                  <a:noFill/>
                </a:ln>
                <a:solidFill>
                  <a:srgbClr val="000000"/>
                </a:solidFill>
                <a:effectLst/>
                <a:uLnTx/>
                <a:uFillTx/>
                <a:latin typeface="Times New Roman" pitchFamily="18" charset="0"/>
                <a:ea typeface="MS Gothic"/>
              </a:rPr>
              <a:t>doc.: IEEE 802 EC 23/0001r07</a:t>
            </a:r>
            <a:endParaRPr kumimoji="0" lang="en-US" sz="1400" b="1" i="0" u="none" strike="noStrike" kern="1200" cap="none" spc="0" normalizeH="0" baseline="0" noProof="0" dirty="0">
              <a:ln>
                <a:noFill/>
              </a:ln>
              <a:solidFill>
                <a:srgbClr val="000000"/>
              </a:solidFill>
              <a:effectLst/>
              <a:uLnTx/>
              <a:uFillTx/>
              <a:latin typeface="Times New Roman" pitchFamily="18" charset="0"/>
              <a:ea typeface="MS Gothic"/>
            </a:endParaRPr>
          </a:p>
        </p:txBody>
      </p:sp>
      <p:sp>
        <p:nvSpPr>
          <p:cNvPr id="5" name="Date Placeholder 4"/>
          <p:cNvSpPr>
            <a:spLocks noGrp="1"/>
          </p:cNvSpPr>
          <p:nvPr>
            <p:ph type="dt"/>
          </p:nvPr>
        </p:nvSpPr>
        <p:spPr/>
        <p:txBody>
          <a:bodyPr/>
          <a:lstStyle/>
          <a:p>
            <a:pPr marL="0" marR="0" lvl="0" indent="0" algn="l" defTabSz="449263" rtl="0" eaLnBrk="1" fontAlgn="base" latinLnBrk="0" hangingPunct="1">
              <a:lnSpc>
                <a:spcPct val="100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a:ln>
                  <a:noFill/>
                </a:ln>
                <a:solidFill>
                  <a:srgbClr val="000000"/>
                </a:solidFill>
                <a:effectLst/>
                <a:uLnTx/>
                <a:uFillTx/>
                <a:latin typeface="Times New Roman" pitchFamily="18" charset="0"/>
                <a:ea typeface="MS Gothic"/>
              </a:rPr>
              <a:t>December 2023</a:t>
            </a:r>
            <a:endParaRPr kumimoji="0" lang="en-US" sz="1400" b="1" i="0" u="none" strike="noStrike" kern="1200" cap="none" spc="0" normalizeH="0" baseline="0" noProof="0" dirty="0">
              <a:ln>
                <a:noFill/>
              </a:ln>
              <a:solidFill>
                <a:srgbClr val="000000"/>
              </a:solidFill>
              <a:effectLst/>
              <a:uLnTx/>
              <a:uFillTx/>
              <a:latin typeface="Times New Roman" pitchFamily="18" charset="0"/>
              <a:ea typeface="MS Gothic"/>
            </a:endParaRPr>
          </a:p>
        </p:txBody>
      </p:sp>
      <p:sp>
        <p:nvSpPr>
          <p:cNvPr id="6" name="Footer Placeholder 5"/>
          <p:cNvSpPr>
            <a:spLocks noGrp="1"/>
          </p:cNvSpPr>
          <p:nvPr>
            <p:ph type="ftr"/>
          </p:nvPr>
        </p:nvSpPr>
        <p:spPr/>
        <p:txBody>
          <a:bodyPr/>
          <a:lstStyle/>
          <a:p>
            <a:pPr marL="0" marR="0" lvl="0" indent="0" algn="r" defTabSz="449263" rtl="0" eaLnBrk="1" fontAlgn="base" latinLnBrk="0" hangingPunct="1">
              <a:lnSpc>
                <a:spcPct val="100000"/>
              </a:lnSpc>
              <a:spcBef>
                <a:spcPct val="0"/>
              </a:spcBef>
              <a:spcAft>
                <a:spcPct val="0"/>
              </a:spcAft>
              <a:buClrTx/>
              <a:buSzTx/>
              <a:buFontTx/>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a:pPr>
            <a:r>
              <a:rPr kumimoji="0" lang="en-US" sz="1200" b="0" i="0" u="none" strike="noStrike" kern="1200" cap="none" spc="0" normalizeH="0" baseline="0" noProof="0">
                <a:ln>
                  <a:noFill/>
                </a:ln>
                <a:solidFill>
                  <a:srgbClr val="000000"/>
                </a:solidFill>
                <a:effectLst/>
                <a:uLnTx/>
                <a:uFillTx/>
                <a:latin typeface="Times New Roman" pitchFamily="18" charset="0"/>
                <a:ea typeface="MS Gothic"/>
              </a:rPr>
              <a:t>Jon Rosdahl, Qualcomm</a:t>
            </a:r>
            <a:endParaRPr kumimoji="0" lang="en-US" sz="1200" b="0" i="0" u="none" strike="noStrike" kern="1200" cap="none" spc="0" normalizeH="0" baseline="0" noProof="0" dirty="0">
              <a:ln>
                <a:noFill/>
              </a:ln>
              <a:solidFill>
                <a:srgbClr val="000000"/>
              </a:solidFill>
              <a:effectLst/>
              <a:uLnTx/>
              <a:uFillTx/>
              <a:latin typeface="Times New Roman" pitchFamily="18" charset="0"/>
              <a:ea typeface="MS Gothic"/>
            </a:endParaRPr>
          </a:p>
        </p:txBody>
      </p:sp>
      <p:sp>
        <p:nvSpPr>
          <p:cNvPr id="7" name="Slide Number Placeholder 6"/>
          <p:cNvSpPr>
            <a:spLocks noGrp="1"/>
          </p:cNvSpPr>
          <p:nvPr>
            <p:ph type="sldNum"/>
          </p:nvPr>
        </p:nvSpPr>
        <p:spPr/>
        <p:txBody>
          <a:bodyPr/>
          <a:lstStyle/>
          <a:p>
            <a:pPr marL="0" marR="0" lvl="0" indent="0" algn="r" defTabSz="449263" rtl="0" eaLnBrk="1" fontAlgn="base" latinLnBrk="0" hangingPunct="1">
              <a:lnSpc>
                <a:spcPct val="100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200" b="0" i="0" u="none" strike="noStrike" kern="1200" cap="none" spc="0" normalizeH="0" baseline="0" noProof="0">
                <a:ln>
                  <a:noFill/>
                </a:ln>
                <a:solidFill>
                  <a:srgbClr val="000000"/>
                </a:solidFill>
                <a:effectLst/>
                <a:uLnTx/>
                <a:uFillTx/>
                <a:latin typeface="Times New Roman" pitchFamily="18" charset="0"/>
                <a:ea typeface="MS Gothic"/>
              </a:rPr>
              <a:t>Page </a:t>
            </a:r>
            <a:fld id="{47A7FEEB-9CD2-43FE-843C-C5350BEACB45}" type="slidenum">
              <a:rPr kumimoji="0" lang="en-US" sz="1200" b="0" i="0" u="none" strike="noStrike" kern="1200" cap="none" spc="0" normalizeH="0" baseline="0" noProof="0" smtClean="0">
                <a:ln>
                  <a:noFill/>
                </a:ln>
                <a:solidFill>
                  <a:srgbClr val="000000"/>
                </a:solidFill>
                <a:effectLst/>
                <a:uLnTx/>
                <a:uFillTx/>
                <a:latin typeface="Times New Roman" pitchFamily="18" charset="0"/>
                <a:ea typeface="MS Gothic"/>
              </a:rPr>
              <a:pPr marL="0" marR="0" lvl="0" indent="0" algn="r" defTabSz="449263" rtl="0" eaLnBrk="1" fontAlgn="base" latinLnBrk="0" hangingPunct="1">
                <a:lnSpc>
                  <a:spcPct val="100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19</a:t>
            </a:fld>
            <a:endParaRPr kumimoji="0" lang="en-US" sz="1200" b="0" i="0" u="none" strike="noStrike" kern="1200" cap="none" spc="0" normalizeH="0" baseline="0" noProof="0" dirty="0">
              <a:ln>
                <a:noFill/>
              </a:ln>
              <a:solidFill>
                <a:srgbClr val="000000"/>
              </a:solidFill>
              <a:effectLst/>
              <a:uLnTx/>
              <a:uFillTx/>
              <a:latin typeface="Times New Roman" pitchFamily="18" charset="0"/>
              <a:ea typeface="MS Gothic"/>
            </a:endParaRPr>
          </a:p>
        </p:txBody>
      </p:sp>
    </p:spTree>
    <p:extLst>
      <p:ext uri="{BB962C8B-B14F-4D97-AF65-F5344CB8AC3E}">
        <p14:creationId xmlns:p14="http://schemas.microsoft.com/office/powerpoint/2010/main" val="11335776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Airfare: $3,800</a:t>
            </a:r>
          </a:p>
          <a:p>
            <a:r>
              <a:rPr lang="en-US" dirty="0"/>
              <a:t>Transfers: $200</a:t>
            </a:r>
          </a:p>
          <a:p>
            <a:r>
              <a:rPr lang="en-US" dirty="0"/>
              <a:t>Meals: $400</a:t>
            </a:r>
          </a:p>
          <a:p>
            <a:r>
              <a:rPr lang="en-US" dirty="0"/>
              <a:t>Hotel: $600</a:t>
            </a:r>
          </a:p>
          <a:p>
            <a:endParaRPr lang="en-US" dirty="0"/>
          </a:p>
        </p:txBody>
      </p:sp>
      <p:sp>
        <p:nvSpPr>
          <p:cNvPr id="4" name="Header Placeholder 3"/>
          <p:cNvSpPr>
            <a:spLocks noGrp="1"/>
          </p:cNvSpPr>
          <p:nvPr>
            <p:ph type="hdr"/>
          </p:nvPr>
        </p:nvSpPr>
        <p:spPr/>
        <p:txBody>
          <a:bodyPr/>
          <a:lstStyle/>
          <a:p>
            <a:pPr marL="0" marR="0" lvl="0" indent="0" algn="r" defTabSz="449263" rtl="0" eaLnBrk="1" fontAlgn="base" latinLnBrk="0" hangingPunct="1">
              <a:lnSpc>
                <a:spcPct val="100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pt-BR" sz="1400" b="1" i="0" u="none" strike="noStrike" kern="1200" cap="none" spc="0" normalizeH="0" baseline="0" noProof="0">
                <a:ln>
                  <a:noFill/>
                </a:ln>
                <a:solidFill>
                  <a:srgbClr val="000000"/>
                </a:solidFill>
                <a:effectLst/>
                <a:uLnTx/>
                <a:uFillTx/>
                <a:latin typeface="Times New Roman" pitchFamily="18" charset="0"/>
                <a:ea typeface="MS Gothic"/>
              </a:rPr>
              <a:t>doc.: IEEE 802 EC 23/0001r07</a:t>
            </a:r>
            <a:endParaRPr kumimoji="0" lang="en-US" sz="1400" b="1" i="0" u="none" strike="noStrike" kern="1200" cap="none" spc="0" normalizeH="0" baseline="0" noProof="0" dirty="0">
              <a:ln>
                <a:noFill/>
              </a:ln>
              <a:solidFill>
                <a:srgbClr val="000000"/>
              </a:solidFill>
              <a:effectLst/>
              <a:uLnTx/>
              <a:uFillTx/>
              <a:latin typeface="Times New Roman" pitchFamily="18" charset="0"/>
              <a:ea typeface="MS Gothic"/>
            </a:endParaRPr>
          </a:p>
        </p:txBody>
      </p:sp>
      <p:sp>
        <p:nvSpPr>
          <p:cNvPr id="5" name="Date Placeholder 4"/>
          <p:cNvSpPr>
            <a:spLocks noGrp="1"/>
          </p:cNvSpPr>
          <p:nvPr>
            <p:ph type="dt"/>
          </p:nvPr>
        </p:nvSpPr>
        <p:spPr/>
        <p:txBody>
          <a:bodyPr/>
          <a:lstStyle/>
          <a:p>
            <a:pPr marL="0" marR="0" lvl="0" indent="0" algn="l" defTabSz="449263" rtl="0" eaLnBrk="1" fontAlgn="base" latinLnBrk="0" hangingPunct="1">
              <a:lnSpc>
                <a:spcPct val="100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a:ln>
                  <a:noFill/>
                </a:ln>
                <a:solidFill>
                  <a:srgbClr val="000000"/>
                </a:solidFill>
                <a:effectLst/>
                <a:uLnTx/>
                <a:uFillTx/>
                <a:latin typeface="Times New Roman" pitchFamily="18" charset="0"/>
                <a:ea typeface="MS Gothic"/>
              </a:rPr>
              <a:t>December 2023</a:t>
            </a:r>
            <a:endParaRPr kumimoji="0" lang="en-US" sz="1400" b="1" i="0" u="none" strike="noStrike" kern="1200" cap="none" spc="0" normalizeH="0" baseline="0" noProof="0" dirty="0">
              <a:ln>
                <a:noFill/>
              </a:ln>
              <a:solidFill>
                <a:srgbClr val="000000"/>
              </a:solidFill>
              <a:effectLst/>
              <a:uLnTx/>
              <a:uFillTx/>
              <a:latin typeface="Times New Roman" pitchFamily="18" charset="0"/>
              <a:ea typeface="MS Gothic"/>
            </a:endParaRPr>
          </a:p>
        </p:txBody>
      </p:sp>
      <p:sp>
        <p:nvSpPr>
          <p:cNvPr id="6" name="Footer Placeholder 5"/>
          <p:cNvSpPr>
            <a:spLocks noGrp="1"/>
          </p:cNvSpPr>
          <p:nvPr>
            <p:ph type="ftr"/>
          </p:nvPr>
        </p:nvSpPr>
        <p:spPr/>
        <p:txBody>
          <a:bodyPr/>
          <a:lstStyle/>
          <a:p>
            <a:pPr marL="0" marR="0" lvl="0" indent="0" algn="r" defTabSz="449263" rtl="0" eaLnBrk="1" fontAlgn="base" latinLnBrk="0" hangingPunct="1">
              <a:lnSpc>
                <a:spcPct val="100000"/>
              </a:lnSpc>
              <a:spcBef>
                <a:spcPct val="0"/>
              </a:spcBef>
              <a:spcAft>
                <a:spcPct val="0"/>
              </a:spcAft>
              <a:buClrTx/>
              <a:buSzTx/>
              <a:buFontTx/>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a:pPr>
            <a:r>
              <a:rPr kumimoji="0" lang="en-US" sz="1200" b="0" i="0" u="none" strike="noStrike" kern="1200" cap="none" spc="0" normalizeH="0" baseline="0" noProof="0">
                <a:ln>
                  <a:noFill/>
                </a:ln>
                <a:solidFill>
                  <a:srgbClr val="000000"/>
                </a:solidFill>
                <a:effectLst/>
                <a:uLnTx/>
                <a:uFillTx/>
                <a:latin typeface="Times New Roman" pitchFamily="18" charset="0"/>
                <a:ea typeface="MS Gothic"/>
              </a:rPr>
              <a:t>Jon Rosdahl, Qualcomm</a:t>
            </a:r>
            <a:endParaRPr kumimoji="0" lang="en-US" sz="1200" b="0" i="0" u="none" strike="noStrike" kern="1200" cap="none" spc="0" normalizeH="0" baseline="0" noProof="0" dirty="0">
              <a:ln>
                <a:noFill/>
              </a:ln>
              <a:solidFill>
                <a:srgbClr val="000000"/>
              </a:solidFill>
              <a:effectLst/>
              <a:uLnTx/>
              <a:uFillTx/>
              <a:latin typeface="Times New Roman" pitchFamily="18" charset="0"/>
              <a:ea typeface="MS Gothic"/>
            </a:endParaRPr>
          </a:p>
        </p:txBody>
      </p:sp>
      <p:sp>
        <p:nvSpPr>
          <p:cNvPr id="7" name="Slide Number Placeholder 6"/>
          <p:cNvSpPr>
            <a:spLocks noGrp="1"/>
          </p:cNvSpPr>
          <p:nvPr>
            <p:ph type="sldNum"/>
          </p:nvPr>
        </p:nvSpPr>
        <p:spPr/>
        <p:txBody>
          <a:bodyPr/>
          <a:lstStyle/>
          <a:p>
            <a:pPr marL="0" marR="0" lvl="0" indent="0" algn="r" defTabSz="449263" rtl="0" eaLnBrk="1" fontAlgn="base" latinLnBrk="0" hangingPunct="1">
              <a:lnSpc>
                <a:spcPct val="100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200" b="0" i="0" u="none" strike="noStrike" kern="1200" cap="none" spc="0" normalizeH="0" baseline="0" noProof="0">
                <a:ln>
                  <a:noFill/>
                </a:ln>
                <a:solidFill>
                  <a:srgbClr val="000000"/>
                </a:solidFill>
                <a:effectLst/>
                <a:uLnTx/>
                <a:uFillTx/>
                <a:latin typeface="Times New Roman" pitchFamily="18" charset="0"/>
                <a:ea typeface="MS Gothic"/>
              </a:rPr>
              <a:t>Page </a:t>
            </a:r>
            <a:fld id="{47A7FEEB-9CD2-43FE-843C-C5350BEACB45}" type="slidenum">
              <a:rPr kumimoji="0" lang="en-US" sz="1200" b="0" i="0" u="none" strike="noStrike" kern="1200" cap="none" spc="0" normalizeH="0" baseline="0" noProof="0" smtClean="0">
                <a:ln>
                  <a:noFill/>
                </a:ln>
                <a:solidFill>
                  <a:srgbClr val="000000"/>
                </a:solidFill>
                <a:effectLst/>
                <a:uLnTx/>
                <a:uFillTx/>
                <a:latin typeface="Times New Roman" pitchFamily="18" charset="0"/>
                <a:ea typeface="MS Gothic"/>
              </a:rPr>
              <a:pPr marL="0" marR="0" lvl="0" indent="0" algn="r" defTabSz="449263" rtl="0" eaLnBrk="1" fontAlgn="base" latinLnBrk="0" hangingPunct="1">
                <a:lnSpc>
                  <a:spcPct val="100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20</a:t>
            </a:fld>
            <a:endParaRPr kumimoji="0" lang="en-US" sz="1200" b="0" i="0" u="none" strike="noStrike" kern="1200" cap="none" spc="0" normalizeH="0" baseline="0" noProof="0" dirty="0">
              <a:ln>
                <a:noFill/>
              </a:ln>
              <a:solidFill>
                <a:srgbClr val="000000"/>
              </a:solidFill>
              <a:effectLst/>
              <a:uLnTx/>
              <a:uFillTx/>
              <a:latin typeface="Times New Roman" pitchFamily="18" charset="0"/>
              <a:ea typeface="MS Gothic"/>
            </a:endParaRPr>
          </a:p>
        </p:txBody>
      </p:sp>
    </p:spTree>
    <p:extLst>
      <p:ext uri="{BB962C8B-B14F-4D97-AF65-F5344CB8AC3E}">
        <p14:creationId xmlns:p14="http://schemas.microsoft.com/office/powerpoint/2010/main" val="28693309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000000"/>
                </a:solidFill>
                <a:effectLst/>
                <a:latin typeface="Times New Roman" panose="02020603050405020304" pitchFamily="18" charset="0"/>
              </a:rPr>
              <a:t>From 802 WCSC Ops Man 2.5: All decisions related to or affecting the Joint Treasury shall be delegated to the Executive Committee of the Joint Treasury. Examples of such decisions include approval to spend funds and venue selection.</a:t>
            </a:r>
            <a:endParaRPr lang="en-US" dirty="0"/>
          </a:p>
        </p:txBody>
      </p:sp>
      <p:sp>
        <p:nvSpPr>
          <p:cNvPr id="4" name="Header Placeholder 3"/>
          <p:cNvSpPr>
            <a:spLocks noGrp="1"/>
          </p:cNvSpPr>
          <p:nvPr>
            <p:ph type="hdr"/>
          </p:nvPr>
        </p:nvSpPr>
        <p:spPr/>
        <p:txBody>
          <a:bodyPr/>
          <a:lstStyle/>
          <a:p>
            <a:r>
              <a:rPr lang="pt-BR"/>
              <a:t>doc.: IEEE 802 EC 23/0001r07</a:t>
            </a:r>
            <a:endParaRPr lang="en-US" dirty="0"/>
          </a:p>
        </p:txBody>
      </p:sp>
      <p:sp>
        <p:nvSpPr>
          <p:cNvPr id="5" name="Date Placeholder 4"/>
          <p:cNvSpPr>
            <a:spLocks noGrp="1"/>
          </p:cNvSpPr>
          <p:nvPr>
            <p:ph type="dt"/>
          </p:nvPr>
        </p:nvSpPr>
        <p:spPr/>
        <p:txBody>
          <a:bodyPr/>
          <a:lstStyle/>
          <a:p>
            <a:r>
              <a:rPr lang="en-US"/>
              <a:t>December 2023</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14918814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r>
              <a:rPr lang="en-US" dirty="0"/>
              <a:t>Airfare $1300</a:t>
            </a:r>
          </a:p>
          <a:p>
            <a:r>
              <a:rPr lang="en-US" dirty="0"/>
              <a:t>Meals: $300</a:t>
            </a:r>
            <a:br>
              <a:rPr lang="en-US" dirty="0"/>
            </a:br>
            <a:r>
              <a:rPr lang="en-US" dirty="0"/>
              <a:t>Transfers: $400</a:t>
            </a:r>
            <a:br>
              <a:rPr lang="en-US" dirty="0"/>
            </a:br>
            <a:r>
              <a:rPr lang="en-US" dirty="0"/>
              <a:t>Hotel: $600</a:t>
            </a:r>
          </a:p>
          <a:p>
            <a:r>
              <a:rPr lang="en-US" dirty="0"/>
              <a:t>Not to exceed: $2,600</a:t>
            </a:r>
          </a:p>
        </p:txBody>
      </p:sp>
      <p:sp>
        <p:nvSpPr>
          <p:cNvPr id="4" name="Header Placeholder 3"/>
          <p:cNvSpPr>
            <a:spLocks noGrp="1"/>
          </p:cNvSpPr>
          <p:nvPr>
            <p:ph type="hdr"/>
          </p:nvPr>
        </p:nvSpPr>
        <p:spPr/>
        <p:txBody>
          <a:bodyPr/>
          <a:lstStyle/>
          <a:p>
            <a:r>
              <a:rPr lang="pt-BR"/>
              <a:t>doc.: IEEE 802 EC 23/0001r07</a:t>
            </a:r>
            <a:endParaRPr lang="en-US" dirty="0"/>
          </a:p>
        </p:txBody>
      </p:sp>
      <p:sp>
        <p:nvSpPr>
          <p:cNvPr id="5" name="Date Placeholder 4"/>
          <p:cNvSpPr>
            <a:spLocks noGrp="1"/>
          </p:cNvSpPr>
          <p:nvPr>
            <p:ph type="dt"/>
          </p:nvPr>
        </p:nvSpPr>
        <p:spPr/>
        <p:txBody>
          <a:bodyPr/>
          <a:lstStyle/>
          <a:p>
            <a:r>
              <a:rPr lang="en-US"/>
              <a:t>December 2023</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30</a:t>
            </a:fld>
            <a:endParaRPr lang="en-US" dirty="0"/>
          </a:p>
        </p:txBody>
      </p:sp>
    </p:spTree>
    <p:extLst>
      <p:ext uri="{BB962C8B-B14F-4D97-AF65-F5344CB8AC3E}">
        <p14:creationId xmlns:p14="http://schemas.microsoft.com/office/powerpoint/2010/main" val="5044089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pt-BR"/>
              <a:t>doc.: IEEE 802 EC 23/0001r07</a:t>
            </a:r>
            <a:endParaRPr lang="en-US" dirty="0"/>
          </a:p>
        </p:txBody>
      </p:sp>
      <p:sp>
        <p:nvSpPr>
          <p:cNvPr id="5" name="Rectangle 3"/>
          <p:cNvSpPr>
            <a:spLocks noGrp="1" noChangeArrowheads="1"/>
          </p:cNvSpPr>
          <p:nvPr>
            <p:ph type="dt"/>
          </p:nvPr>
        </p:nvSpPr>
        <p:spPr>
          <a:ln/>
        </p:spPr>
        <p:txBody>
          <a:bodyPr/>
          <a:lstStyle/>
          <a:p>
            <a:r>
              <a:rPr lang="en-US"/>
              <a:t>December 2023</a:t>
            </a:r>
            <a:endParaRPr lang="en-US" dirty="0"/>
          </a:p>
        </p:txBody>
      </p:sp>
      <p:sp>
        <p:nvSpPr>
          <p:cNvPr id="6" name="Rectangle 6"/>
          <p:cNvSpPr>
            <a:spLocks noGrp="1" noChangeArrowheads="1"/>
          </p:cNvSpPr>
          <p:nvPr>
            <p:ph type="ftr"/>
          </p:nvPr>
        </p:nvSpPr>
        <p:spPr>
          <a:ln/>
        </p:spPr>
        <p:txBody>
          <a:bodyPr/>
          <a:lstStyle/>
          <a:p>
            <a:r>
              <a:rPr lang="en-US" dirty="0"/>
              <a:t>Jon Rosdahl, Qualcomm</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pt-BR"/>
              <a:t>doc.: IEEE 802 EC 23/0001r07</a:t>
            </a:r>
            <a:endParaRPr lang="en-US" dirty="0"/>
          </a:p>
        </p:txBody>
      </p:sp>
      <p:sp>
        <p:nvSpPr>
          <p:cNvPr id="5" name="Date Placeholder 4"/>
          <p:cNvSpPr>
            <a:spLocks noGrp="1"/>
          </p:cNvSpPr>
          <p:nvPr>
            <p:ph type="dt"/>
          </p:nvPr>
        </p:nvSpPr>
        <p:spPr/>
        <p:txBody>
          <a:bodyPr/>
          <a:lstStyle/>
          <a:p>
            <a:r>
              <a:rPr lang="en-US"/>
              <a:t>December 2023</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a:t>
            </a:fld>
            <a:endParaRPr lang="en-US" dirty="0"/>
          </a:p>
        </p:txBody>
      </p:sp>
    </p:spTree>
    <p:extLst>
      <p:ext uri="{BB962C8B-B14F-4D97-AF65-F5344CB8AC3E}">
        <p14:creationId xmlns:p14="http://schemas.microsoft.com/office/powerpoint/2010/main" val="28018122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pt-BR"/>
              <a:t>doc.: IEEE 802 EC 23/0001r07</a:t>
            </a:r>
            <a:endParaRPr lang="en-US" dirty="0"/>
          </a:p>
        </p:txBody>
      </p:sp>
      <p:sp>
        <p:nvSpPr>
          <p:cNvPr id="5" name="Rectangle 3"/>
          <p:cNvSpPr>
            <a:spLocks noGrp="1" noChangeArrowheads="1"/>
          </p:cNvSpPr>
          <p:nvPr>
            <p:ph type="dt"/>
          </p:nvPr>
        </p:nvSpPr>
        <p:spPr>
          <a:ln/>
        </p:spPr>
        <p:txBody>
          <a:bodyPr/>
          <a:lstStyle/>
          <a:p>
            <a:r>
              <a:rPr lang="en-US"/>
              <a:t>December 2023</a:t>
            </a:r>
            <a:endParaRPr lang="en-US" dirty="0"/>
          </a:p>
        </p:txBody>
      </p:sp>
      <p:sp>
        <p:nvSpPr>
          <p:cNvPr id="6" name="Rectangle 6"/>
          <p:cNvSpPr>
            <a:spLocks noGrp="1" noChangeArrowheads="1"/>
          </p:cNvSpPr>
          <p:nvPr>
            <p:ph type="ftr"/>
          </p:nvPr>
        </p:nvSpPr>
        <p:spPr>
          <a:ln/>
        </p:spPr>
        <p:txBody>
          <a:bodyPr/>
          <a:lstStyle/>
          <a:p>
            <a:r>
              <a:rPr lang="en-US" dirty="0"/>
              <a:t>Jon Rosdahl, Qualcomm</a:t>
            </a:r>
          </a:p>
        </p:txBody>
      </p:sp>
      <p:sp>
        <p:nvSpPr>
          <p:cNvPr id="7" name="Rectangle 7"/>
          <p:cNvSpPr>
            <a:spLocks noGrp="1" noChangeArrowheads="1"/>
          </p:cNvSpPr>
          <p:nvPr>
            <p:ph type="sldNum"/>
          </p:nvPr>
        </p:nvSpPr>
        <p:spPr>
          <a:ln/>
        </p:spPr>
        <p:txBody>
          <a:bodyPr/>
          <a:lstStyle/>
          <a:p>
            <a:r>
              <a:rPr lang="en-US" dirty="0"/>
              <a:t>Page </a:t>
            </a:r>
            <a:fld id="{35E0D7E8-EBB2-4683-98FD-8E18BC106EDA}" type="slidenum">
              <a:rPr lang="en-US"/>
              <a:pPr/>
              <a:t>6</a:t>
            </a:fld>
            <a:endParaRPr lang="en-US" dirty="0"/>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pPr lvl="0"/>
            <a:r>
              <a:rPr lang="en-US" sz="800" dirty="0"/>
              <a:t>Future Wireless Interim Meetings: review and status Sept 1, 2023</a:t>
            </a:r>
          </a:p>
          <a:p>
            <a:pPr lvl="0"/>
            <a:r>
              <a:rPr lang="en-US" sz="800" dirty="0"/>
              <a:t>	In General, Each year one Session must be Non-NA/US – Odd years Asia – Even Years Europe</a:t>
            </a:r>
          </a:p>
          <a:p>
            <a:pPr lvl="1"/>
            <a:r>
              <a:rPr lang="en-US" sz="800" dirty="0"/>
              <a:t>2023 September 10-15 – Grand Hyatt, Atlanta Buckhead – Contract executed (802WFIN-21/1r0)</a:t>
            </a:r>
          </a:p>
          <a:p>
            <a:pPr lvl="1"/>
            <a:r>
              <a:rPr lang="en-US" sz="800" dirty="0"/>
              <a:t>2024 January 14-19 – Hilton Panama, Panama – Contract executed (802WFIN-21/31r0)</a:t>
            </a:r>
          </a:p>
          <a:p>
            <a:pPr lvl="1"/>
            <a:r>
              <a:rPr lang="en-US" sz="800" dirty="0"/>
              <a:t>2024 May 12-17 - Warsaw Marriott, Warsaw, Poland– Contract executed (802WFin-23/59r0)</a:t>
            </a:r>
          </a:p>
          <a:p>
            <a:pPr lvl="1"/>
            <a:r>
              <a:rPr lang="en-US" sz="800" dirty="0"/>
              <a:t>2024 Sept 8-13 - Hilton Waikoloa Village – Contract executed (802WFIN-20/12r0)</a:t>
            </a:r>
          </a:p>
          <a:p>
            <a:pPr lvl="1"/>
            <a:r>
              <a:rPr lang="en-US" sz="800" dirty="0"/>
              <a:t>2025 Jan 12-17 – Kobe, Japan – in negotiations</a:t>
            </a:r>
          </a:p>
          <a:p>
            <a:pPr lvl="1"/>
            <a:r>
              <a:rPr lang="en-US" sz="800" dirty="0"/>
              <a:t>2025 May 11-16 – </a:t>
            </a:r>
            <a:r>
              <a:rPr lang="en-GB" sz="800" dirty="0"/>
              <a:t>Hilton Prague, Prague, Czech Republic Contract TBC</a:t>
            </a:r>
          </a:p>
          <a:p>
            <a:pPr lvl="1"/>
            <a:r>
              <a:rPr lang="en-US" sz="800" dirty="0"/>
              <a:t>2025 Sept 9-14 - Hilton Waikoloa Village, Waikoloa, HI – Contract executed (802WFIN-22-0007r0)</a:t>
            </a:r>
          </a:p>
          <a:p>
            <a:pPr lvl="1"/>
            <a:r>
              <a:rPr lang="en-US" sz="800" dirty="0"/>
              <a:t>2026 Jan 11-16 – RFP – Open (NA/Asia)</a:t>
            </a:r>
          </a:p>
          <a:p>
            <a:pPr lvl="1"/>
            <a:r>
              <a:rPr lang="en-US" sz="800" dirty="0"/>
              <a:t>2026 May 10-15– RFP – Open (Asia/NA)</a:t>
            </a:r>
          </a:p>
          <a:p>
            <a:pPr lvl="1"/>
            <a:r>
              <a:rPr lang="en-US" sz="800" dirty="0"/>
              <a:t>2026 Sept 13-18 Hilton Waikoloa Village, Waikoloa, HI – Contract executed (802WFIN-22-0008r0)</a:t>
            </a:r>
          </a:p>
          <a:p>
            <a:pPr lvl="1"/>
            <a:r>
              <a:rPr lang="en-US" sz="800" dirty="0"/>
              <a:t>2027 Jan 10-15 – RFP – Open (NA/Asia)</a:t>
            </a:r>
          </a:p>
          <a:p>
            <a:pPr lvl="1"/>
            <a:r>
              <a:rPr lang="en-US" sz="800" dirty="0"/>
              <a:t>2027 May 9-14 – RFP – Open (Asia/NA)</a:t>
            </a:r>
          </a:p>
          <a:p>
            <a:pPr>
              <a:buFont typeface="Times New Roman" pitchFamily="16" charset="0"/>
              <a:buNone/>
            </a:pPr>
            <a:r>
              <a:rPr lang="en-US" sz="800" dirty="0"/>
              <a:t>	2027 Sept 12-17 – Grand Hyatt Atlanta, Buckhead, GA, USA – Contract TBC</a:t>
            </a:r>
          </a:p>
          <a:p>
            <a:pPr lvl="1"/>
            <a:endParaRPr lang="en-US" sz="1100" dirty="0"/>
          </a:p>
        </p:txBody>
      </p:sp>
    </p:spTree>
    <p:extLst>
      <p:ext uri="{BB962C8B-B14F-4D97-AF65-F5344CB8AC3E}">
        <p14:creationId xmlns:p14="http://schemas.microsoft.com/office/powerpoint/2010/main" val="37585052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During the 2023 November 802WCSC meeting, no objection to proceed with this venue, but a formal decision to be taken 2023 Dec 802WCSC Telecon.</a:t>
            </a:r>
          </a:p>
          <a:p>
            <a:endParaRPr lang="en-US" dirty="0"/>
          </a:p>
          <a:p>
            <a:r>
              <a:rPr lang="en-US" dirty="0"/>
              <a:t>From 802 WCSC Ops Man 2.5: All decisions related to or affecting the Joint Treasury shall be delegated to the Executive Committee of the Joint Treasury. Examples of such decisions include approval to spend funds and venue selection.</a:t>
            </a:r>
          </a:p>
          <a:p>
            <a:endParaRPr lang="en-US" dirty="0"/>
          </a:p>
        </p:txBody>
      </p:sp>
      <p:sp>
        <p:nvSpPr>
          <p:cNvPr id="4" name="Header Placeholder 3"/>
          <p:cNvSpPr>
            <a:spLocks noGrp="1"/>
          </p:cNvSpPr>
          <p:nvPr>
            <p:ph type="hdr"/>
          </p:nvPr>
        </p:nvSpPr>
        <p:spPr/>
        <p:txBody>
          <a:bodyPr/>
          <a:lstStyle/>
          <a:p>
            <a:r>
              <a:rPr lang="pt-BR"/>
              <a:t>doc.: IEEE 802 EC 23/0001r07</a:t>
            </a:r>
            <a:endParaRPr lang="en-US" dirty="0"/>
          </a:p>
        </p:txBody>
      </p:sp>
      <p:sp>
        <p:nvSpPr>
          <p:cNvPr id="5" name="Date Placeholder 4"/>
          <p:cNvSpPr>
            <a:spLocks noGrp="1"/>
          </p:cNvSpPr>
          <p:nvPr>
            <p:ph type="dt"/>
          </p:nvPr>
        </p:nvSpPr>
        <p:spPr/>
        <p:txBody>
          <a:bodyPr/>
          <a:lstStyle/>
          <a:p>
            <a:r>
              <a:rPr lang="en-US"/>
              <a:t>December 2023</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7</a:t>
            </a:fld>
            <a:endParaRPr lang="en-US" dirty="0"/>
          </a:p>
        </p:txBody>
      </p:sp>
    </p:spTree>
    <p:extLst>
      <p:ext uri="{BB962C8B-B14F-4D97-AF65-F5344CB8AC3E}">
        <p14:creationId xmlns:p14="http://schemas.microsoft.com/office/powerpoint/2010/main" val="27973440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dirty="0"/>
              <a:t>During the 2023 November 802WCSC meeting, no objection to proceed with this venue, but a formal decision to be taken 2023 Dec 802WCSC Telecon.</a:t>
            </a:r>
          </a:p>
          <a:p>
            <a:endParaRPr lang="en-US" dirty="0"/>
          </a:p>
          <a:p>
            <a:r>
              <a:rPr lang="en-US" dirty="0"/>
              <a:t>From 802 WCSC Ops Man 2.5: All decisions related to or affecting the Joint Treasury shall be delegated to the Executive Committee of the Joint Treasury. Examples of such decisions include approval to spend funds and venue selection.</a:t>
            </a:r>
          </a:p>
          <a:p>
            <a:endParaRPr lang="en-US" dirty="0"/>
          </a:p>
        </p:txBody>
      </p:sp>
      <p:sp>
        <p:nvSpPr>
          <p:cNvPr id="4" name="Header Placeholder 3"/>
          <p:cNvSpPr>
            <a:spLocks noGrp="1"/>
          </p:cNvSpPr>
          <p:nvPr>
            <p:ph type="hdr"/>
          </p:nvPr>
        </p:nvSpPr>
        <p:spPr/>
        <p:txBody>
          <a:bodyPr/>
          <a:lstStyle/>
          <a:p>
            <a:r>
              <a:rPr lang="pt-BR"/>
              <a:t>doc.: IEEE 802 EC 23/0001r07</a:t>
            </a:r>
            <a:endParaRPr lang="en-US" dirty="0"/>
          </a:p>
        </p:txBody>
      </p:sp>
      <p:sp>
        <p:nvSpPr>
          <p:cNvPr id="5" name="Date Placeholder 4"/>
          <p:cNvSpPr>
            <a:spLocks noGrp="1"/>
          </p:cNvSpPr>
          <p:nvPr>
            <p:ph type="dt"/>
          </p:nvPr>
        </p:nvSpPr>
        <p:spPr/>
        <p:txBody>
          <a:bodyPr/>
          <a:lstStyle/>
          <a:p>
            <a:r>
              <a:rPr lang="en-US"/>
              <a:t>December 2023</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24521962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dirty="0"/>
              <a:t>Contract executed: 802WFIN-21/31r0</a:t>
            </a:r>
          </a:p>
          <a:p>
            <a:endParaRPr lang="en-US" dirty="0"/>
          </a:p>
        </p:txBody>
      </p:sp>
      <p:sp>
        <p:nvSpPr>
          <p:cNvPr id="4" name="Header Placeholder 3"/>
          <p:cNvSpPr>
            <a:spLocks noGrp="1"/>
          </p:cNvSpPr>
          <p:nvPr>
            <p:ph type="hdr"/>
          </p:nvPr>
        </p:nvSpPr>
        <p:spPr/>
        <p:txBody>
          <a:bodyPr/>
          <a:lstStyle/>
          <a:p>
            <a:r>
              <a:rPr lang="pt-BR"/>
              <a:t>doc.: IEEE 802 EC 23/0001r07</a:t>
            </a:r>
            <a:endParaRPr lang="en-US" dirty="0"/>
          </a:p>
        </p:txBody>
      </p:sp>
      <p:sp>
        <p:nvSpPr>
          <p:cNvPr id="5" name="Date Placeholder 4"/>
          <p:cNvSpPr>
            <a:spLocks noGrp="1"/>
          </p:cNvSpPr>
          <p:nvPr>
            <p:ph type="dt"/>
          </p:nvPr>
        </p:nvSpPr>
        <p:spPr/>
        <p:txBody>
          <a:bodyPr/>
          <a:lstStyle/>
          <a:p>
            <a:r>
              <a:rPr lang="en-US"/>
              <a:t>December 2023</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3872475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Header Placeholder 3"/>
          <p:cNvSpPr>
            <a:spLocks noGrp="1"/>
          </p:cNvSpPr>
          <p:nvPr>
            <p:ph type="hdr"/>
          </p:nvPr>
        </p:nvSpPr>
        <p:spPr/>
        <p:txBody>
          <a:bodyPr/>
          <a:lstStyle/>
          <a:p>
            <a:r>
              <a:rPr lang="pt-BR"/>
              <a:t>doc.: IEEE 802 EC 23/0001r07</a:t>
            </a:r>
            <a:endParaRPr lang="en-US" dirty="0"/>
          </a:p>
        </p:txBody>
      </p:sp>
      <p:sp>
        <p:nvSpPr>
          <p:cNvPr id="5" name="Date Placeholder 4"/>
          <p:cNvSpPr>
            <a:spLocks noGrp="1"/>
          </p:cNvSpPr>
          <p:nvPr>
            <p:ph type="dt"/>
          </p:nvPr>
        </p:nvSpPr>
        <p:spPr/>
        <p:txBody>
          <a:bodyPr/>
          <a:lstStyle/>
          <a:p>
            <a:r>
              <a:rPr lang="en-US"/>
              <a:t>December 2023</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22728569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pt-BR"/>
              <a:t>doc.: IEEE 802 EC 23/0001r07</a:t>
            </a:r>
            <a:endParaRPr lang="en-US" dirty="0"/>
          </a:p>
        </p:txBody>
      </p:sp>
      <p:sp>
        <p:nvSpPr>
          <p:cNvPr id="5" name="Rectangle 3"/>
          <p:cNvSpPr>
            <a:spLocks noGrp="1" noChangeArrowheads="1"/>
          </p:cNvSpPr>
          <p:nvPr>
            <p:ph type="dt"/>
          </p:nvPr>
        </p:nvSpPr>
        <p:spPr>
          <a:ln/>
        </p:spPr>
        <p:txBody>
          <a:bodyPr/>
          <a:lstStyle/>
          <a:p>
            <a:r>
              <a:rPr lang="en-US"/>
              <a:t>December 2023</a:t>
            </a:r>
            <a:endParaRPr lang="en-US" dirty="0"/>
          </a:p>
        </p:txBody>
      </p:sp>
      <p:sp>
        <p:nvSpPr>
          <p:cNvPr id="6" name="Rectangle 6"/>
          <p:cNvSpPr>
            <a:spLocks noGrp="1" noChangeArrowheads="1"/>
          </p:cNvSpPr>
          <p:nvPr>
            <p:ph type="ftr"/>
          </p:nvPr>
        </p:nvSpPr>
        <p:spPr>
          <a:ln/>
        </p:spPr>
        <p:txBody>
          <a:bodyPr/>
          <a:lstStyle/>
          <a:p>
            <a:r>
              <a:rPr lang="en-US" dirty="0"/>
              <a:t>Jon Rosdahl, Qualcomm</a:t>
            </a:r>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17</a:t>
            </a:fld>
            <a:endParaRPr lang="en-US" dirty="0"/>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r>
              <a:rPr lang="en-US"/>
              <a:t>December 2023</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DE40C9FC-4879-4F20-9ECA-A574A90476B7}" type="slidenum">
              <a:rPr lang="en-GB" smtClean="0"/>
              <a:pPr/>
              <a:t>‹#›</a:t>
            </a:fld>
            <a:endParaRPr lang="en-GB" dirty="0"/>
          </a:p>
        </p:txBody>
      </p:sp>
    </p:spTree>
    <p:extLst>
      <p:ext uri="{BB962C8B-B14F-4D97-AF65-F5344CB8AC3E}">
        <p14:creationId xmlns:p14="http://schemas.microsoft.com/office/powerpoint/2010/main" val="8999930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December 2023</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440F5867-744E-4AA6-B0ED-4C44D2DFBB7B}" type="slidenum">
              <a:rPr lang="en-GB" smtClean="0"/>
              <a:pPr/>
              <a:t>‹#›</a:t>
            </a:fld>
            <a:endParaRPr lang="en-GB" dirty="0"/>
          </a:p>
        </p:txBody>
      </p:sp>
    </p:spTree>
    <p:extLst>
      <p:ext uri="{BB962C8B-B14F-4D97-AF65-F5344CB8AC3E}">
        <p14:creationId xmlns:p14="http://schemas.microsoft.com/office/powerpoint/2010/main" val="30569980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
          <p:cNvSpPr>
            <a:spLocks noGrp="1" noChangeArrowheads="1"/>
          </p:cNvSpPr>
          <p:nvPr>
            <p:ph type="dt" idx="10"/>
          </p:nvPr>
        </p:nvSpPr>
        <p:spPr>
          <a:ln/>
        </p:spPr>
        <p:txBody>
          <a:bodyPr/>
          <a:lstStyle>
            <a:lvl1pPr>
              <a:defRPr/>
            </a:lvl1pPr>
          </a:lstStyle>
          <a:p>
            <a:r>
              <a:rPr lang="en-US"/>
              <a:t>December 2023</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3ABCC52B-A3F7-440B-BBF2-55191E6E7773}" type="slidenum">
              <a:rPr lang="en-GB" smtClean="0"/>
              <a:pPr/>
              <a:t>‹#›</a:t>
            </a:fld>
            <a:endParaRPr lang="en-GB" dirty="0"/>
          </a:p>
        </p:txBody>
      </p:sp>
    </p:spTree>
    <p:extLst>
      <p:ext uri="{BB962C8B-B14F-4D97-AF65-F5344CB8AC3E}">
        <p14:creationId xmlns:p14="http://schemas.microsoft.com/office/powerpoint/2010/main" val="42694093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3"/>
          <p:cNvSpPr>
            <a:spLocks noGrp="1" noChangeArrowheads="1"/>
          </p:cNvSpPr>
          <p:nvPr>
            <p:ph type="dt" idx="10"/>
          </p:nvPr>
        </p:nvSpPr>
        <p:spPr>
          <a:ln/>
        </p:spPr>
        <p:txBody>
          <a:bodyPr/>
          <a:lstStyle>
            <a:lvl1pPr>
              <a:defRPr/>
            </a:lvl1pPr>
          </a:lstStyle>
          <a:p>
            <a:r>
              <a:rPr lang="en-US"/>
              <a:t>December 2023</a:t>
            </a:r>
            <a:endParaRPr lang="en-GB" dirty="0"/>
          </a:p>
        </p:txBody>
      </p:sp>
      <p:sp>
        <p:nvSpPr>
          <p:cNvPr id="6"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7" name="Rectangle 5"/>
          <p:cNvSpPr>
            <a:spLocks noGrp="1" noChangeArrowheads="1"/>
          </p:cNvSpPr>
          <p:nvPr>
            <p:ph type="sldNum" idx="12"/>
          </p:nvPr>
        </p:nvSpPr>
        <p:spPr>
          <a:ln/>
        </p:spPr>
        <p:txBody>
          <a:bodyPr/>
          <a:lstStyle>
            <a:lvl1pPr>
              <a:defRPr/>
            </a:lvl1pPr>
          </a:lstStyle>
          <a:p>
            <a:r>
              <a:rPr lang="en-GB"/>
              <a:t>Slide </a:t>
            </a:r>
            <a:fld id="{1CD163DD-D5E7-41DA-95F2-71530C24F8C3}" type="slidenum">
              <a:rPr lang="en-GB" smtClean="0"/>
              <a:pPr/>
              <a:t>‹#›</a:t>
            </a:fld>
            <a:endParaRPr lang="en-GB" dirty="0"/>
          </a:p>
        </p:txBody>
      </p:sp>
    </p:spTree>
    <p:extLst>
      <p:ext uri="{BB962C8B-B14F-4D97-AF65-F5344CB8AC3E}">
        <p14:creationId xmlns:p14="http://schemas.microsoft.com/office/powerpoint/2010/main" val="15137162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10972800" cy="808038"/>
          </a:xfrm>
        </p:spPr>
        <p:txBody>
          <a:bodyPr/>
          <a:lstStyle>
            <a:lvl1pPr>
              <a:defRPr/>
            </a:lvl1pPr>
          </a:lstStyle>
          <a:p>
            <a:r>
              <a:rPr lang="en-US"/>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r>
              <a:rPr lang="en-US"/>
              <a:t>December 2023</a:t>
            </a:r>
            <a:endParaRPr lang="en-GB" dirty="0"/>
          </a:p>
        </p:txBody>
      </p:sp>
      <p:sp>
        <p:nvSpPr>
          <p:cNvPr id="8" name="Footer Placeholder 7"/>
          <p:cNvSpPr>
            <a:spLocks noGrp="1"/>
          </p:cNvSpPr>
          <p:nvPr>
            <p:ph type="ftr" idx="11"/>
          </p:nvPr>
        </p:nvSpPr>
        <p:spPr>
          <a:xfrm>
            <a:off x="7524752" y="6475414"/>
            <a:ext cx="3865033" cy="180975"/>
          </a:xfrm>
        </p:spPr>
        <p:txBody>
          <a:bodyPr/>
          <a:lstStyle>
            <a:lvl1pPr>
              <a:defRPr/>
            </a:lvl1pPr>
          </a:lstStyle>
          <a:p>
            <a:r>
              <a:rPr lang="en-GB"/>
              <a:t>Jon Rosdahl, Qualcomm</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smtClean="0"/>
              <a:pPr/>
              <a:t>‹#›</a:t>
            </a:fld>
            <a:endParaRPr lang="en-GB" dirty="0"/>
          </a:p>
        </p:txBody>
      </p:sp>
    </p:spTree>
    <p:extLst>
      <p:ext uri="{BB962C8B-B14F-4D97-AF65-F5344CB8AC3E}">
        <p14:creationId xmlns:p14="http://schemas.microsoft.com/office/powerpoint/2010/main" val="20447977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r>
              <a:rPr lang="en-US"/>
              <a:t>December 2023</a:t>
            </a:r>
            <a:endParaRPr lang="en-GB" dirty="0"/>
          </a:p>
        </p:txBody>
      </p:sp>
      <p:sp>
        <p:nvSpPr>
          <p:cNvPr id="4"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5" name="Rectangle 5"/>
          <p:cNvSpPr>
            <a:spLocks noGrp="1" noChangeArrowheads="1"/>
          </p:cNvSpPr>
          <p:nvPr>
            <p:ph type="sldNum" idx="12"/>
          </p:nvPr>
        </p:nvSpPr>
        <p:spPr>
          <a:ln/>
        </p:spPr>
        <p:txBody>
          <a:bodyPr/>
          <a:lstStyle>
            <a:lvl1pPr>
              <a:defRPr/>
            </a:lvl1pPr>
          </a:lstStyle>
          <a:p>
            <a:r>
              <a:rPr lang="en-GB"/>
              <a:t>Slide </a:t>
            </a:r>
            <a:fld id="{06B781AF-4CCF-49B0-A572-DE54FBE5D942}" type="slidenum">
              <a:rPr lang="en-GB" smtClean="0"/>
              <a:pPr/>
              <a:t>‹#›</a:t>
            </a:fld>
            <a:endParaRPr lang="en-GB" dirty="0"/>
          </a:p>
        </p:txBody>
      </p:sp>
    </p:spTree>
    <p:extLst>
      <p:ext uri="{BB962C8B-B14F-4D97-AF65-F5344CB8AC3E}">
        <p14:creationId xmlns:p14="http://schemas.microsoft.com/office/powerpoint/2010/main" val="35264340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r>
              <a:rPr lang="en-US"/>
              <a:t>December 2023</a:t>
            </a:r>
            <a:endParaRPr lang="en-GB" dirty="0"/>
          </a:p>
        </p:txBody>
      </p:sp>
      <p:sp>
        <p:nvSpPr>
          <p:cNvPr id="3"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4" name="Rectangle 5"/>
          <p:cNvSpPr>
            <a:spLocks noGrp="1" noChangeArrowheads="1"/>
          </p:cNvSpPr>
          <p:nvPr>
            <p:ph type="sldNum" idx="12"/>
          </p:nvPr>
        </p:nvSpPr>
        <p:spPr>
          <a:ln/>
        </p:spPr>
        <p:txBody>
          <a:bodyPr/>
          <a:lstStyle>
            <a:lvl1pPr>
              <a:defRPr/>
            </a:lvl1pPr>
          </a:lstStyle>
          <a:p>
            <a:r>
              <a:rPr lang="en-GB"/>
              <a:t>Slide </a:t>
            </a:r>
            <a:fld id="{F5D8E26B-7BCF-4D25-9C89-0168A6618F18}" type="slidenum">
              <a:rPr lang="en-GB" smtClean="0"/>
              <a:pPr/>
              <a:t>‹#›</a:t>
            </a:fld>
            <a:endParaRPr lang="en-GB" dirty="0"/>
          </a:p>
        </p:txBody>
      </p:sp>
    </p:spTree>
    <p:extLst>
      <p:ext uri="{BB962C8B-B14F-4D97-AF65-F5344CB8AC3E}">
        <p14:creationId xmlns:p14="http://schemas.microsoft.com/office/powerpoint/2010/main" val="41892029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December 2023</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6B5E41C2-EF12-4EF2-8280-F2B4208277C2}" type="slidenum">
              <a:rPr lang="en-GB" smtClean="0"/>
              <a:pPr/>
              <a:t>‹#›</a:t>
            </a:fld>
            <a:endParaRPr lang="en-GB" dirty="0"/>
          </a:p>
        </p:txBody>
      </p:sp>
    </p:spTree>
    <p:extLst>
      <p:ext uri="{BB962C8B-B14F-4D97-AF65-F5344CB8AC3E}">
        <p14:creationId xmlns:p14="http://schemas.microsoft.com/office/powerpoint/2010/main" val="28847773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December 2023</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9B0D65C8-A0CA-4DDA-83BB-897866218593}" type="slidenum">
              <a:rPr lang="en-GB" smtClean="0"/>
              <a:pPr/>
              <a:t>‹#›</a:t>
            </a:fld>
            <a:endParaRPr lang="en-GB" dirty="0"/>
          </a:p>
        </p:txBody>
      </p:sp>
    </p:spTree>
    <p:extLst>
      <p:ext uri="{BB962C8B-B14F-4D97-AF65-F5344CB8AC3E}">
        <p14:creationId xmlns:p14="http://schemas.microsoft.com/office/powerpoint/2010/main" val="2270424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914401" y="685801"/>
            <a:ext cx="10361084"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2051" name="Rectangle 2"/>
          <p:cNvSpPr>
            <a:spLocks noGrp="1" noChangeArrowheads="1"/>
          </p:cNvSpPr>
          <p:nvPr>
            <p:ph type="body" idx="1"/>
          </p:nvPr>
        </p:nvSpPr>
        <p:spPr bwMode="auto">
          <a:xfrm>
            <a:off x="914401" y="1981201"/>
            <a:ext cx="10361084"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8" y="333375"/>
            <a:ext cx="24997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r>
              <a:rPr lang="en-US"/>
              <a:t>December 2023</a:t>
            </a:r>
            <a:endParaRPr lang="en-GB" dirty="0"/>
          </a:p>
        </p:txBody>
      </p:sp>
      <p:sp>
        <p:nvSpPr>
          <p:cNvPr id="1028" name="Rectangle 4"/>
          <p:cNvSpPr>
            <a:spLocks noGrp="1" noChangeArrowheads="1"/>
          </p:cNvSpPr>
          <p:nvPr>
            <p:ph type="ftr"/>
          </p:nvPr>
        </p:nvSpPr>
        <p:spPr bwMode="auto">
          <a:xfrm>
            <a:off x="7143752" y="6475414"/>
            <a:ext cx="4246033"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200">
                <a:solidFill>
                  <a:srgbClr val="000000"/>
                </a:solidFill>
                <a:ea typeface="Arial Unicode MS" pitchFamily="34" charset="-128"/>
                <a:cs typeface="Arial Unicode MS" pitchFamily="34" charset="-128"/>
              </a:defRPr>
            </a:lvl1pPr>
          </a:lstStyle>
          <a:p>
            <a:r>
              <a:rPr lang="en-GB"/>
              <a:t>Jon Rosdahl, Qualcomm</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r>
              <a:rPr lang="en-GB"/>
              <a:t>Slide </a:t>
            </a:r>
            <a:fld id="{D09C756B-EB39-4236-ADBB-73052B179AE4}" type="slidenum">
              <a:rPr lang="en-GB" smtClean="0"/>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2400">
              <a:latin typeface="Times New Roman" pitchFamily="16" charset="0"/>
              <a:ea typeface="MS Gothic" charset="-128"/>
              <a:cs typeface="+mn-cs"/>
            </a:endParaRPr>
          </a:p>
        </p:txBody>
      </p:sp>
      <p:sp>
        <p:nvSpPr>
          <p:cNvPr id="1031" name="Rectangle 7"/>
          <p:cNvSpPr>
            <a:spLocks noChangeArrowheads="1"/>
          </p:cNvSpPr>
          <p:nvPr/>
        </p:nvSpPr>
        <p:spPr bwMode="auto">
          <a:xfrm>
            <a:off x="912285" y="6475413"/>
            <a:ext cx="419987" cy="184666"/>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2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2400">
              <a:latin typeface="Times New Roman" pitchFamily="16" charset="0"/>
              <a:ea typeface="MS Gothic" charset="-128"/>
              <a:cs typeface="+mn-cs"/>
            </a:endParaRPr>
          </a:p>
        </p:txBody>
      </p:sp>
      <p:sp>
        <p:nvSpPr>
          <p:cNvPr id="11" name="Date Placeholder 3">
            <a:extLst>
              <a:ext uri="{FF2B5EF4-FFF2-40B4-BE49-F238E27FC236}">
                <a16:creationId xmlns:a16="http://schemas.microsoft.com/office/drawing/2014/main" id="{106A7171-3D93-4AEC-9BD3-73DD99752379}"/>
              </a:ext>
            </a:extLst>
          </p:cNvPr>
          <p:cNvSpPr txBox="1">
            <a:spLocks/>
          </p:cNvSpPr>
          <p:nvPr userDrawn="1"/>
        </p:nvSpPr>
        <p:spPr bwMode="auto">
          <a:xfrm>
            <a:off x="6595500" y="382824"/>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 EC-23/0001r07</a:t>
            </a:r>
          </a:p>
        </p:txBody>
      </p:sp>
    </p:spTree>
    <p:extLst>
      <p:ext uri="{BB962C8B-B14F-4D97-AF65-F5344CB8AC3E}">
        <p14:creationId xmlns:p14="http://schemas.microsoft.com/office/powerpoint/2010/main" val="32161281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1" fontAlgn="base" hangingPunct="1">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1" fontAlgn="base" hangingPunct="1">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mentor.ieee.org/802-ec/dcn/23/ec-23-0146-00-WCSG-ieee-802w-rfp-2023.xlsx"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www.ieee.org/content/dam/ieee-org/ieee/web/org/financial-ops-manual.pdf"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914401" y="685801"/>
            <a:ext cx="10361084" cy="685799"/>
          </a:xfrm>
        </p:spPr>
        <p:txBody>
          <a:bodyPr/>
          <a:lstStyle/>
          <a:p>
            <a:r>
              <a:rPr lang="en-US" dirty="0"/>
              <a:t>IEEE 802WCSC Meeting Venue Manager Report 2023</a:t>
            </a:r>
            <a:endParaRPr lang="en-GB" dirty="0"/>
          </a:p>
        </p:txBody>
      </p:sp>
      <p:sp>
        <p:nvSpPr>
          <p:cNvPr id="3074" name="Rectangle 2"/>
          <p:cNvSpPr>
            <a:spLocks noGrp="1" noChangeArrowheads="1"/>
          </p:cNvSpPr>
          <p:nvPr>
            <p:ph idx="1"/>
          </p:nvPr>
        </p:nvSpPr>
        <p:spPr>
          <a:xfrm>
            <a:off x="4421718" y="1400176"/>
            <a:ext cx="2743200" cy="473075"/>
          </a:xfrm>
        </p:spPr>
        <p:txBody>
          <a:bodyPr/>
          <a:lstStyle/>
          <a:p>
            <a:r>
              <a:rPr lang="en-GB" dirty="0"/>
              <a:t>Date: 2023-12-13</a:t>
            </a:r>
          </a:p>
        </p:txBody>
      </p:sp>
      <p:sp>
        <p:nvSpPr>
          <p:cNvPr id="6" name="Date Placeholder 3"/>
          <p:cNvSpPr>
            <a:spLocks noGrp="1"/>
          </p:cNvSpPr>
          <p:nvPr>
            <p:ph type="dt" idx="10"/>
          </p:nvPr>
        </p:nvSpPr>
        <p:spPr/>
        <p:txBody>
          <a:bodyPr/>
          <a:lstStyle/>
          <a:p>
            <a:r>
              <a:rPr lang="en-US"/>
              <a:t>December 2023</a:t>
            </a:r>
            <a:endParaRPr lang="en-GB" dirty="0"/>
          </a:p>
        </p:txBody>
      </p:sp>
      <p:sp>
        <p:nvSpPr>
          <p:cNvPr id="7" name="Footer Placeholder 4"/>
          <p:cNvSpPr>
            <a:spLocks noGrp="1"/>
          </p:cNvSpPr>
          <p:nvPr>
            <p:ph type="ftr" idx="11"/>
          </p:nvPr>
        </p:nvSpPr>
        <p:spPr/>
        <p:txBody>
          <a:bodyPr/>
          <a:lstStyle/>
          <a:p>
            <a:r>
              <a:rPr lang="en-GB" dirty="0"/>
              <a:t>Jon Rosdahl, Qualcomm</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548236506"/>
              </p:ext>
            </p:extLst>
          </p:nvPr>
        </p:nvGraphicFramePr>
        <p:xfrm>
          <a:off x="2036764" y="2279651"/>
          <a:ext cx="8118475" cy="2487613"/>
        </p:xfrm>
        <a:graphic>
          <a:graphicData uri="http://schemas.openxmlformats.org/presentationml/2006/ole">
            <mc:AlternateContent xmlns:mc="http://schemas.openxmlformats.org/markup-compatibility/2006">
              <mc:Choice xmlns:v="urn:schemas-microsoft-com:vml" Requires="v">
                <p:oleObj name="Document" r:id="rId3" imgW="8245941" imgH="2538755" progId="Word.Document.8">
                  <p:embed/>
                </p:oleObj>
              </mc:Choice>
              <mc:Fallback>
                <p:oleObj name="Document" r:id="rId3" imgW="8245941" imgH="2538755" progId="Word.Document.8">
                  <p:embed/>
                  <p:pic>
                    <p:nvPicPr>
                      <p:cNvPr id="3075" name="Object 3"/>
                      <p:cNvPicPr>
                        <a:picLocks noChangeAspect="1" noChangeArrowheads="1"/>
                      </p:cNvPicPr>
                      <p:nvPr/>
                    </p:nvPicPr>
                    <p:blipFill>
                      <a:blip r:embed="rId4"/>
                      <a:srcRect/>
                      <a:stretch>
                        <a:fillRect/>
                      </a:stretch>
                    </p:blipFill>
                    <p:spPr bwMode="auto">
                      <a:xfrm>
                        <a:off x="2036764" y="2279651"/>
                        <a:ext cx="8118475" cy="2487613"/>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2057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04AD6E-2A91-447B-8B07-41C41A59F635}"/>
              </a:ext>
            </a:extLst>
          </p:cNvPr>
          <p:cNvSpPr>
            <a:spLocks noGrp="1"/>
          </p:cNvSpPr>
          <p:nvPr>
            <p:ph type="title"/>
          </p:nvPr>
        </p:nvSpPr>
        <p:spPr>
          <a:xfrm>
            <a:off x="2209800" y="685801"/>
            <a:ext cx="7856538" cy="1065213"/>
          </a:xfrm>
        </p:spPr>
        <p:txBody>
          <a:bodyPr/>
          <a:lstStyle/>
          <a:p>
            <a:r>
              <a:rPr lang="en-US" dirty="0"/>
              <a:t>2024 May 802 Wireless Interim</a:t>
            </a:r>
            <a:br>
              <a:rPr lang="en-US" dirty="0"/>
            </a:br>
            <a:r>
              <a:rPr lang="en-US" dirty="0"/>
              <a:t>JW Marriott Warsaw, Warsaw, Poland</a:t>
            </a:r>
          </a:p>
        </p:txBody>
      </p:sp>
      <p:sp>
        <p:nvSpPr>
          <p:cNvPr id="3" name="Content Placeholder 2">
            <a:extLst>
              <a:ext uri="{FF2B5EF4-FFF2-40B4-BE49-F238E27FC236}">
                <a16:creationId xmlns:a16="http://schemas.microsoft.com/office/drawing/2014/main" id="{A9B15E53-A2D9-4F4E-9DB0-A0D632EFCED2}"/>
              </a:ext>
            </a:extLst>
          </p:cNvPr>
          <p:cNvSpPr>
            <a:spLocks noGrp="1"/>
          </p:cNvSpPr>
          <p:nvPr>
            <p:ph idx="1"/>
          </p:nvPr>
        </p:nvSpPr>
        <p:spPr>
          <a:xfrm>
            <a:off x="1295401" y="1676400"/>
            <a:ext cx="10094384" cy="4645025"/>
          </a:xfrm>
        </p:spPr>
        <p:txBody>
          <a:bodyPr/>
          <a:lstStyle/>
          <a:p>
            <a:r>
              <a:rPr lang="en-US" dirty="0"/>
              <a:t>Date</a:t>
            </a:r>
            <a:r>
              <a:rPr lang="en-US" b="0" dirty="0"/>
              <a:t>: </a:t>
            </a:r>
            <a:r>
              <a:rPr lang="en-GB" b="0" dirty="0"/>
              <a:t>2024 May 12-17</a:t>
            </a:r>
            <a:endParaRPr lang="en-US" b="0" dirty="0"/>
          </a:p>
          <a:p>
            <a:r>
              <a:rPr lang="en-US" dirty="0"/>
              <a:t>Location</a:t>
            </a:r>
            <a:r>
              <a:rPr lang="en-US" b="0" dirty="0"/>
              <a:t>: JW Marriott Warsaw, </a:t>
            </a:r>
            <a:r>
              <a:rPr lang="en-GB" b="0" dirty="0"/>
              <a:t>Warsaw, Poland </a:t>
            </a:r>
            <a:endParaRPr lang="es-ES" b="0" dirty="0"/>
          </a:p>
          <a:p>
            <a:r>
              <a:rPr lang="en-US" dirty="0"/>
              <a:t>Mtg Planner</a:t>
            </a:r>
            <a:r>
              <a:rPr lang="en-US" b="0" dirty="0"/>
              <a:t>: MTG Events</a:t>
            </a:r>
          </a:p>
          <a:p>
            <a:r>
              <a:rPr lang="en-US" b="0" dirty="0"/>
              <a:t>Rebook from 2020 May and 2022 May</a:t>
            </a:r>
          </a:p>
          <a:p>
            <a:r>
              <a:rPr lang="en-US" b="0" dirty="0"/>
              <a:t>Registration Target to open March 12, 2024</a:t>
            </a:r>
          </a:p>
          <a:p>
            <a:r>
              <a:rPr lang="en-US" dirty="0"/>
              <a:t>Hotel Room Rate</a:t>
            </a:r>
            <a:r>
              <a:rPr lang="en-US" b="0" dirty="0"/>
              <a:t>:  approx. US$178.20 </a:t>
            </a:r>
            <a:r>
              <a:rPr lang="en-US" b="0" dirty="0" err="1"/>
              <a:t>inc</a:t>
            </a:r>
            <a:r>
              <a:rPr lang="en-US" b="0" dirty="0"/>
              <a:t> VAT in Breakfast payable in PLN</a:t>
            </a:r>
          </a:p>
          <a:p>
            <a:r>
              <a:rPr lang="en-US" dirty="0"/>
              <a:t>Budget</a:t>
            </a:r>
            <a:r>
              <a:rPr lang="en-US" b="0" dirty="0"/>
              <a:t>:  $600/800/1000 (-$300 for hotel Discount) -- 275 + 325 = 600 attendees</a:t>
            </a:r>
          </a:p>
          <a:p>
            <a:r>
              <a:rPr lang="en-US" b="0" dirty="0"/>
              <a:t>	Income: </a:t>
            </a:r>
            <a:r>
              <a:rPr lang="en-US" b="0" dirty="0">
                <a:solidFill>
                  <a:schemeClr val="accent1">
                    <a:lumMod val="50000"/>
                  </a:schemeClr>
                </a:solidFill>
              </a:rPr>
              <a:t>$338,111</a:t>
            </a:r>
          </a:p>
          <a:p>
            <a:r>
              <a:rPr lang="en-US" b="0" dirty="0"/>
              <a:t>	Expense: $362,088</a:t>
            </a:r>
            <a:endParaRPr lang="en-US" b="0" dirty="0">
              <a:solidFill>
                <a:srgbClr val="C00000"/>
              </a:solidFill>
            </a:endParaRPr>
          </a:p>
          <a:p>
            <a:r>
              <a:rPr lang="en-US" b="0" dirty="0"/>
              <a:t>	Net Meeting: </a:t>
            </a:r>
            <a:r>
              <a:rPr lang="en-US" b="0" dirty="0">
                <a:solidFill>
                  <a:srgbClr val="FF0000"/>
                </a:solidFill>
              </a:rPr>
              <a:t>-$23,977</a:t>
            </a:r>
          </a:p>
          <a:p>
            <a:r>
              <a:rPr lang="en-US" b="0" dirty="0"/>
              <a:t>Per Attendee: Costs = $603.48   Revenue = </a:t>
            </a:r>
            <a:r>
              <a:rPr lang="en-US" b="0" dirty="0">
                <a:solidFill>
                  <a:schemeClr val="accent1">
                    <a:lumMod val="50000"/>
                  </a:schemeClr>
                </a:solidFill>
              </a:rPr>
              <a:t>$523.83</a:t>
            </a:r>
          </a:p>
          <a:p>
            <a:r>
              <a:rPr lang="en-US" dirty="0"/>
              <a:t>	</a:t>
            </a:r>
          </a:p>
          <a:p>
            <a:endParaRPr lang="en-US" dirty="0"/>
          </a:p>
        </p:txBody>
      </p:sp>
      <p:sp>
        <p:nvSpPr>
          <p:cNvPr id="4" name="Date Placeholder 3">
            <a:extLst>
              <a:ext uri="{FF2B5EF4-FFF2-40B4-BE49-F238E27FC236}">
                <a16:creationId xmlns:a16="http://schemas.microsoft.com/office/drawing/2014/main" id="{92461644-91B2-4196-B424-061057C46AA2}"/>
              </a:ext>
            </a:extLst>
          </p:cNvPr>
          <p:cNvSpPr>
            <a:spLocks noGrp="1"/>
          </p:cNvSpPr>
          <p:nvPr>
            <p:ph type="dt" idx="10"/>
          </p:nvPr>
        </p:nvSpPr>
        <p:spPr/>
        <p:txBody>
          <a:bodyPr/>
          <a:lstStyle/>
          <a:p>
            <a:r>
              <a:rPr lang="en-US"/>
              <a:t>December 2023</a:t>
            </a:r>
            <a:endParaRPr lang="en-GB" dirty="0"/>
          </a:p>
        </p:txBody>
      </p:sp>
      <p:sp>
        <p:nvSpPr>
          <p:cNvPr id="5" name="Footer Placeholder 4">
            <a:extLst>
              <a:ext uri="{FF2B5EF4-FFF2-40B4-BE49-F238E27FC236}">
                <a16:creationId xmlns:a16="http://schemas.microsoft.com/office/drawing/2014/main" id="{C65E9255-BDAA-41E3-8E0F-18635978AD84}"/>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6D253833-B5DC-4E7E-8A6F-806026FE8544}"/>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21611050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04AD6E-2A91-447B-8B07-41C41A59F635}"/>
              </a:ext>
            </a:extLst>
          </p:cNvPr>
          <p:cNvSpPr>
            <a:spLocks noGrp="1"/>
          </p:cNvSpPr>
          <p:nvPr>
            <p:ph type="title"/>
          </p:nvPr>
        </p:nvSpPr>
        <p:spPr>
          <a:xfrm>
            <a:off x="2209800" y="685801"/>
            <a:ext cx="7856538" cy="1065213"/>
          </a:xfrm>
        </p:spPr>
        <p:txBody>
          <a:bodyPr/>
          <a:lstStyle/>
          <a:p>
            <a:r>
              <a:rPr lang="en-US" dirty="0"/>
              <a:t>2024 Sept 802 Wireless Interim:</a:t>
            </a:r>
            <a:br>
              <a:rPr lang="en-US" dirty="0"/>
            </a:br>
            <a:r>
              <a:rPr lang="en-US" dirty="0"/>
              <a:t>Hilton Waikoloa</a:t>
            </a:r>
          </a:p>
        </p:txBody>
      </p:sp>
      <p:sp>
        <p:nvSpPr>
          <p:cNvPr id="3" name="Content Placeholder 2">
            <a:extLst>
              <a:ext uri="{FF2B5EF4-FFF2-40B4-BE49-F238E27FC236}">
                <a16:creationId xmlns:a16="http://schemas.microsoft.com/office/drawing/2014/main" id="{A9B15E53-A2D9-4F4E-9DB0-A0D632EFCED2}"/>
              </a:ext>
            </a:extLst>
          </p:cNvPr>
          <p:cNvSpPr>
            <a:spLocks noGrp="1"/>
          </p:cNvSpPr>
          <p:nvPr>
            <p:ph idx="1"/>
          </p:nvPr>
        </p:nvSpPr>
        <p:spPr>
          <a:xfrm>
            <a:off x="1219200" y="1830389"/>
            <a:ext cx="10170585" cy="4494211"/>
          </a:xfrm>
        </p:spPr>
        <p:txBody>
          <a:bodyPr/>
          <a:lstStyle/>
          <a:p>
            <a:pPr marL="0" indent="0"/>
            <a:r>
              <a:rPr lang="en-US" b="0" dirty="0"/>
              <a:t>Date: </a:t>
            </a:r>
            <a:r>
              <a:rPr lang="en-GB" b="0" dirty="0"/>
              <a:t>2024 September 8-13 </a:t>
            </a:r>
          </a:p>
          <a:p>
            <a:pPr marL="0" indent="0"/>
            <a:r>
              <a:rPr lang="en-US" b="0" dirty="0"/>
              <a:t>Location: </a:t>
            </a:r>
            <a:r>
              <a:rPr lang="es-ES" b="0" dirty="0"/>
              <a:t>Hilton Waikoloa, Waikoloa, HI   </a:t>
            </a:r>
            <a:r>
              <a:rPr lang="es-ES" sz="1800" b="0" dirty="0"/>
              <a:t>(</a:t>
            </a:r>
            <a:r>
              <a:rPr lang="en-US" sz="1800" b="0" dirty="0"/>
              <a:t>Rebooked</a:t>
            </a:r>
            <a:r>
              <a:rPr lang="es-ES" sz="1800" b="0" dirty="0"/>
              <a:t> </a:t>
            </a:r>
            <a:r>
              <a:rPr lang="en-US" sz="1800" b="0" dirty="0"/>
              <a:t>from</a:t>
            </a:r>
            <a:r>
              <a:rPr lang="es-ES" sz="1800" b="0" dirty="0"/>
              <a:t> 2020-09)</a:t>
            </a:r>
          </a:p>
          <a:p>
            <a:pPr marL="0" indent="0"/>
            <a:r>
              <a:rPr lang="en-US" b="0" dirty="0"/>
              <a:t>Mtg Planner: Face to Face Events</a:t>
            </a:r>
          </a:p>
          <a:p>
            <a:pPr marL="0" indent="0"/>
            <a:r>
              <a:rPr lang="en-US" b="0" dirty="0"/>
              <a:t>Registration Target to open July 1, 2024</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8" charset="0"/>
              <a:buNone/>
              <a:tabLst/>
              <a:defRPr/>
            </a:pPr>
            <a:r>
              <a:rPr kumimoji="0" lang="en-US" sz="2400" b="1" i="0" u="none" strike="noStrike" kern="0" cap="none" spc="0" normalizeH="0" baseline="0" noProof="0" dirty="0">
                <a:ln>
                  <a:noFill/>
                </a:ln>
                <a:solidFill>
                  <a:srgbClr val="000000"/>
                </a:solidFill>
                <a:effectLst/>
                <a:uLnTx/>
                <a:uFillTx/>
                <a:latin typeface="Times New Roman"/>
                <a:ea typeface="MS Gothic"/>
              </a:rPr>
              <a:t>Budget</a:t>
            </a:r>
            <a:r>
              <a:rPr kumimoji="0" lang="en-US" sz="2400" b="0" i="0" u="none" strike="noStrike" kern="0" cap="none" spc="0" normalizeH="0" baseline="0" noProof="0" dirty="0">
                <a:ln>
                  <a:noFill/>
                </a:ln>
                <a:solidFill>
                  <a:srgbClr val="000000"/>
                </a:solidFill>
                <a:effectLst/>
                <a:uLnTx/>
                <a:uFillTx/>
                <a:latin typeface="Times New Roman"/>
                <a:ea typeface="MS Gothic"/>
              </a:rPr>
              <a:t>:  $600/800/1000 (-$300 for hotel Discount) -- 275 + 325 = 600 attendees</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8" charset="0"/>
              <a:buNone/>
              <a:tabLst/>
              <a:defRPr/>
            </a:pPr>
            <a:r>
              <a:rPr kumimoji="0" lang="en-US" sz="2400" b="0" i="0" u="none" strike="noStrike" kern="0" cap="none" spc="0" normalizeH="0" baseline="0" noProof="0" dirty="0">
                <a:ln>
                  <a:noFill/>
                </a:ln>
                <a:solidFill>
                  <a:srgbClr val="000000"/>
                </a:solidFill>
                <a:effectLst/>
                <a:uLnTx/>
                <a:uFillTx/>
                <a:latin typeface="Times New Roman"/>
                <a:ea typeface="MS Gothic"/>
              </a:rPr>
              <a:t>	Income: </a:t>
            </a:r>
            <a:r>
              <a:rPr kumimoji="0" lang="en-US" sz="2400" b="0" i="0" u="none" strike="noStrike" kern="0" cap="none" spc="0" normalizeH="0" baseline="0" noProof="0" dirty="0">
                <a:ln>
                  <a:noFill/>
                </a:ln>
                <a:solidFill>
                  <a:srgbClr val="00CC99">
                    <a:lumMod val="50000"/>
                  </a:srgbClr>
                </a:solidFill>
                <a:effectLst/>
                <a:uLnTx/>
                <a:uFillTx/>
                <a:latin typeface="Times New Roman"/>
                <a:ea typeface="MS Gothic"/>
              </a:rPr>
              <a:t>$338,111</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8" charset="0"/>
              <a:buNone/>
              <a:tabLst/>
              <a:defRPr/>
            </a:pPr>
            <a:r>
              <a:rPr lang="en-US" b="0" dirty="0">
                <a:solidFill>
                  <a:srgbClr val="00CC99">
                    <a:lumMod val="50000"/>
                  </a:srgbClr>
                </a:solidFill>
                <a:latin typeface="Times New Roman"/>
                <a:ea typeface="MS Gothic"/>
              </a:rPr>
              <a:t>	</a:t>
            </a:r>
            <a:r>
              <a:rPr lang="en-US" sz="2400" b="0" dirty="0"/>
              <a:t>Expense: $ 375,799         (2022 Expenses)     </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8" charset="0"/>
              <a:buNone/>
              <a:tabLst/>
              <a:defRPr/>
            </a:pPr>
            <a:r>
              <a:rPr lang="en-US" sz="2400" b="0" dirty="0"/>
              <a:t>	Net Meeting: </a:t>
            </a:r>
            <a:r>
              <a:rPr lang="en-US" sz="2400" b="0" dirty="0">
                <a:solidFill>
                  <a:srgbClr val="C00000"/>
                </a:solidFill>
              </a:rPr>
              <a:t>(-$37,688)</a:t>
            </a:r>
            <a:endParaRPr lang="en-US" b="0" dirty="0">
              <a:solidFill>
                <a:srgbClr val="C00000"/>
              </a:solidFill>
            </a:endParaRPr>
          </a:p>
          <a:p>
            <a:pPr marL="0" indent="0"/>
            <a:r>
              <a:rPr lang="en-US" b="0" dirty="0"/>
              <a:t>Per Attendee: Costs = </a:t>
            </a:r>
            <a:r>
              <a:rPr lang="en-US" b="0" dirty="0">
                <a:solidFill>
                  <a:srgbClr val="C00000"/>
                </a:solidFill>
              </a:rPr>
              <a:t>$753.13</a:t>
            </a:r>
            <a:r>
              <a:rPr lang="en-US" b="0" dirty="0"/>
              <a:t>    Revenue = </a:t>
            </a:r>
            <a:r>
              <a:rPr lang="en-US" b="0" dirty="0">
                <a:solidFill>
                  <a:schemeClr val="accent1">
                    <a:lumMod val="50000"/>
                  </a:schemeClr>
                </a:solidFill>
              </a:rPr>
              <a:t>$521.36</a:t>
            </a:r>
          </a:p>
          <a:p>
            <a:pPr>
              <a:buFont typeface="Wingdings" panose="05000000000000000000" pitchFamily="2" charset="2"/>
              <a:buChar char="§"/>
            </a:pPr>
            <a:endParaRPr lang="en-US" dirty="0"/>
          </a:p>
          <a:p>
            <a:r>
              <a:rPr lang="en-US" dirty="0"/>
              <a:t>	</a:t>
            </a:r>
          </a:p>
          <a:p>
            <a:endParaRPr lang="en-US" dirty="0"/>
          </a:p>
        </p:txBody>
      </p:sp>
      <p:sp>
        <p:nvSpPr>
          <p:cNvPr id="4" name="Date Placeholder 3">
            <a:extLst>
              <a:ext uri="{FF2B5EF4-FFF2-40B4-BE49-F238E27FC236}">
                <a16:creationId xmlns:a16="http://schemas.microsoft.com/office/drawing/2014/main" id="{92461644-91B2-4196-B424-061057C46AA2}"/>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December 2023</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5" name="Footer Placeholder 4">
            <a:extLst>
              <a:ext uri="{FF2B5EF4-FFF2-40B4-BE49-F238E27FC236}">
                <a16:creationId xmlns:a16="http://schemas.microsoft.com/office/drawing/2014/main" id="{C65E9255-BDAA-41E3-8E0F-18635978AD84}"/>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8" charset="0"/>
              <a:buNone/>
              <a:tabLst/>
              <a:defRPr/>
            </a:pPr>
            <a:r>
              <a:rPr kumimoji="0" lang="en-GB" sz="1200" b="0" i="0" u="none" strike="noStrike" kern="1200" cap="none" spc="0" normalizeH="0" baseline="0" noProof="0">
                <a:ln>
                  <a:noFill/>
                </a:ln>
                <a:solidFill>
                  <a:srgbClr val="000000"/>
                </a:solidFill>
                <a:effectLst/>
                <a:uLnTx/>
                <a:uFillTx/>
                <a:latin typeface="Times New Roman" pitchFamily="18" charset="0"/>
                <a:ea typeface="Arial Unicode MS" pitchFamily="34" charset="-128"/>
              </a:rPr>
              <a:t>Jon Rosdahl, Qualcomm</a:t>
            </a:r>
            <a:endParaRPr kumimoji="0" lang="en-GB" sz="1200" b="0" i="0" u="none" strike="noStrike" kern="1200" cap="none" spc="0" normalizeH="0" baseline="0" noProof="0" dirty="0">
              <a:ln>
                <a:noFill/>
              </a:ln>
              <a:solidFill>
                <a:srgbClr val="000000"/>
              </a:solidFill>
              <a:effectLst/>
              <a:uLnTx/>
              <a:uFillTx/>
              <a:latin typeface="Times New Roman" pitchFamily="18" charset="0"/>
              <a:ea typeface="Arial Unicode MS" pitchFamily="34" charset="-128"/>
            </a:endParaRPr>
          </a:p>
        </p:txBody>
      </p:sp>
      <p:sp>
        <p:nvSpPr>
          <p:cNvPr id="6" name="Slide Number Placeholder 5">
            <a:extLst>
              <a:ext uri="{FF2B5EF4-FFF2-40B4-BE49-F238E27FC236}">
                <a16:creationId xmlns:a16="http://schemas.microsoft.com/office/drawing/2014/main" id="{6D253833-B5DC-4E7E-8A6F-806026FE8544}"/>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440F5867-744E-4AA6-B0ED-4C44D2DFBB7B}"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11</a:t>
            </a:fld>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Tree>
    <p:extLst>
      <p:ext uri="{BB962C8B-B14F-4D97-AF65-F5344CB8AC3E}">
        <p14:creationId xmlns:p14="http://schemas.microsoft.com/office/powerpoint/2010/main" val="24228598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380DDE-A6D9-4DBD-93F1-8CAA6AF62C6A}"/>
              </a:ext>
            </a:extLst>
          </p:cNvPr>
          <p:cNvSpPr>
            <a:spLocks noGrp="1"/>
          </p:cNvSpPr>
          <p:nvPr>
            <p:ph type="title"/>
          </p:nvPr>
        </p:nvSpPr>
        <p:spPr/>
        <p:txBody>
          <a:bodyPr/>
          <a:lstStyle/>
          <a:p>
            <a:r>
              <a:rPr lang="en-US" dirty="0"/>
              <a:t>RFP for 802W Interims Status – as of Dec 11, 2023</a:t>
            </a:r>
          </a:p>
        </p:txBody>
      </p:sp>
      <p:sp>
        <p:nvSpPr>
          <p:cNvPr id="6" name="Date Placeholder 5">
            <a:extLst>
              <a:ext uri="{FF2B5EF4-FFF2-40B4-BE49-F238E27FC236}">
                <a16:creationId xmlns:a16="http://schemas.microsoft.com/office/drawing/2014/main" id="{88A9A746-E78C-49D6-92DA-C413A7DAC766}"/>
              </a:ext>
            </a:extLst>
          </p:cNvPr>
          <p:cNvSpPr>
            <a:spLocks noGrp="1"/>
          </p:cNvSpPr>
          <p:nvPr>
            <p:ph type="dt" idx="10"/>
          </p:nvPr>
        </p:nvSpPr>
        <p:spPr/>
        <p:txBody>
          <a:bodyPr/>
          <a:lstStyle/>
          <a:p>
            <a:r>
              <a:rPr lang="en-US"/>
              <a:t>December 2023</a:t>
            </a:r>
            <a:endParaRPr lang="en-GB" dirty="0"/>
          </a:p>
        </p:txBody>
      </p:sp>
      <p:sp>
        <p:nvSpPr>
          <p:cNvPr id="5" name="Footer Placeholder 4">
            <a:extLst>
              <a:ext uri="{FF2B5EF4-FFF2-40B4-BE49-F238E27FC236}">
                <a16:creationId xmlns:a16="http://schemas.microsoft.com/office/drawing/2014/main" id="{0E55DC69-8D22-4A34-B084-E8BE1DA5DB98}"/>
              </a:ext>
            </a:extLst>
          </p:cNvPr>
          <p:cNvSpPr>
            <a:spLocks noGrp="1"/>
          </p:cNvSpPr>
          <p:nvPr>
            <p:ph type="ftr" idx="11"/>
          </p:nvPr>
        </p:nvSpPr>
        <p:spPr/>
        <p:txBody>
          <a:bodyPr/>
          <a:lstStyle/>
          <a:p>
            <a:r>
              <a:rPr lang="en-GB" dirty="0"/>
              <a:t>Jon Rosdahl, Qualcomm</a:t>
            </a:r>
          </a:p>
        </p:txBody>
      </p:sp>
      <p:sp>
        <p:nvSpPr>
          <p:cNvPr id="4" name="Slide Number Placeholder 3">
            <a:extLst>
              <a:ext uri="{FF2B5EF4-FFF2-40B4-BE49-F238E27FC236}">
                <a16:creationId xmlns:a16="http://schemas.microsoft.com/office/drawing/2014/main" id="{F73FAA42-FC9A-489D-8629-6501BD92870F}"/>
              </a:ext>
            </a:extLst>
          </p:cNvPr>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11" name="Rectangle 5">
            <a:extLst>
              <a:ext uri="{FF2B5EF4-FFF2-40B4-BE49-F238E27FC236}">
                <a16:creationId xmlns:a16="http://schemas.microsoft.com/office/drawing/2014/main" id="{EEA6F570-68C4-5CBB-4B40-B81D543953DD}"/>
              </a:ext>
            </a:extLst>
          </p:cNvPr>
          <p:cNvSpPr>
            <a:spLocks noGrp="1" noChangeArrowheads="1"/>
          </p:cNvSpPr>
          <p:nvPr>
            <p:ph idx="1"/>
          </p:nvPr>
        </p:nvSpPr>
        <p:spPr bwMode="auto">
          <a:xfrm>
            <a:off x="685799" y="1454716"/>
            <a:ext cx="10703985" cy="4708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rial" panose="020B0604020202020204" pitchFamily="34" charset="0"/>
              </a:rPr>
              <a:t>The IEEE 802W Interim Sessions are the week of the 2</a:t>
            </a:r>
            <a:r>
              <a:rPr kumimoji="0" lang="en-US" altLang="en-US" sz="2000" b="0" i="0" u="none" strike="noStrike" cap="none" normalizeH="0" baseline="30000" dirty="0">
                <a:ln>
                  <a:noFill/>
                </a:ln>
                <a:solidFill>
                  <a:schemeClr val="tx1"/>
                </a:solidFill>
                <a:effectLst/>
                <a:latin typeface="Arial" panose="020B0604020202020204" pitchFamily="34" charset="0"/>
              </a:rPr>
              <a:t>nd</a:t>
            </a:r>
            <a:r>
              <a:rPr kumimoji="0" lang="en-US" altLang="en-US" sz="2000" b="0" i="0" u="none" strike="noStrike" cap="none" normalizeH="0" baseline="0" dirty="0">
                <a:ln>
                  <a:noFill/>
                </a:ln>
                <a:solidFill>
                  <a:schemeClr val="tx1"/>
                </a:solidFill>
                <a:effectLst/>
                <a:latin typeface="Arial" panose="020B0604020202020204" pitchFamily="34" charset="0"/>
              </a:rPr>
              <a:t> Sunday in Jan/May/Sept each year </a:t>
            </a:r>
          </a:p>
          <a:p>
            <a:pPr marL="400050" lvl="1" indent="0" defTabSz="914400" eaLnBrk="0" hangingPunct="0">
              <a:spcBef>
                <a:spcPct val="0"/>
              </a:spcBef>
              <a:buClrTx/>
              <a:buSzTx/>
            </a:pPr>
            <a:r>
              <a:rPr kumimoji="0" lang="en-US" altLang="en-US" b="0" i="0" u="none" strike="noStrike" cap="none" normalizeH="0" baseline="0" dirty="0">
                <a:ln>
                  <a:noFill/>
                </a:ln>
                <a:solidFill>
                  <a:schemeClr val="tx1"/>
                </a:solidFill>
                <a:effectLst/>
                <a:latin typeface="Arial" panose="020B0604020202020204" pitchFamily="34" charset="0"/>
              </a:rPr>
              <a:t>With </a:t>
            </a:r>
            <a:r>
              <a:rPr lang="en-US" altLang="en-US" dirty="0">
                <a:solidFill>
                  <a:schemeClr val="tx1"/>
                </a:solidFill>
                <a:latin typeface="Arial" panose="020B0604020202020204" pitchFamily="34" charset="0"/>
              </a:rPr>
              <a:t>o</a:t>
            </a:r>
            <a:r>
              <a:rPr kumimoji="0" lang="en-US" altLang="en-US" b="0" i="0" u="none" strike="noStrike" cap="none" normalizeH="0" baseline="0" dirty="0">
                <a:ln>
                  <a:noFill/>
                </a:ln>
                <a:solidFill>
                  <a:schemeClr val="tx1"/>
                </a:solidFill>
                <a:effectLst/>
                <a:latin typeface="Arial" panose="020B0604020202020204" pitchFamily="34" charset="0"/>
              </a:rPr>
              <a:t>ne required in Asia in odd years and one in Europe in even years.</a:t>
            </a:r>
          </a:p>
          <a:p>
            <a:pPr marL="400050" lvl="1" indent="0" defTabSz="914400" eaLnBrk="0" hangingPunct="0">
              <a:spcBef>
                <a:spcPct val="0"/>
              </a:spcBef>
              <a:buClrTx/>
              <a:buSzTx/>
            </a:pPr>
            <a:r>
              <a:rPr kumimoji="0" lang="en-US" altLang="en-US" b="0" i="0" u="none" strike="noStrike" cap="none" normalizeH="0" baseline="0" dirty="0">
                <a:ln>
                  <a:noFill/>
                </a:ln>
                <a:solidFill>
                  <a:schemeClr val="tx1"/>
                </a:solidFill>
                <a:effectLst/>
                <a:latin typeface="Arial" panose="020B0604020202020204" pitchFamily="34" charset="0"/>
              </a:rPr>
              <a:t>The </a:t>
            </a:r>
            <a:r>
              <a:rPr kumimoji="0" lang="en-US" altLang="en-US" b="0" i="0" u="none" strike="noStrike" cap="none" normalizeH="0" baseline="0" dirty="0">
                <a:ln>
                  <a:noFill/>
                </a:ln>
                <a:solidFill>
                  <a:schemeClr val="tx1"/>
                </a:solidFill>
                <a:effectLst/>
                <a:latin typeface="Tahoma" panose="020B0604030504040204" pitchFamily="34" charset="0"/>
                <a:cs typeface="Tahoma" panose="020B0604030504040204" pitchFamily="34" charset="0"/>
              </a:rPr>
              <a:t>estimated </a:t>
            </a:r>
            <a:r>
              <a:rPr kumimoji="0" lang="en-US" altLang="en-US" b="0" i="0" u="none" strike="noStrike" cap="none" normalizeH="0" baseline="0" dirty="0">
                <a:ln>
                  <a:noFill/>
                </a:ln>
                <a:solidFill>
                  <a:schemeClr val="tx1"/>
                </a:solidFill>
                <a:effectLst/>
              </a:rPr>
              <a:t>room block is about 1350 – Estimate 250-275 in person.</a:t>
            </a:r>
            <a:br>
              <a:rPr kumimoji="0" lang="en-US" altLang="en-US" b="0" i="0" u="none" strike="noStrike" cap="none" normalizeH="0" baseline="0" dirty="0">
                <a:ln>
                  <a:noFill/>
                </a:ln>
                <a:solidFill>
                  <a:schemeClr val="tx1"/>
                </a:solidFill>
                <a:effectLst/>
              </a:rPr>
            </a:br>
            <a:endParaRPr kumimoji="0" lang="en-US" altLang="en-US"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Tahoma" panose="020B0604030504040204" pitchFamily="34" charset="0"/>
                <a:cs typeface="Tahoma" panose="020B0604030504040204" pitchFamily="34" charset="0"/>
              </a:rPr>
              <a:t>Specific Requirements for Meeting Space/Network/AV etc. are in Doc 802 EC-23146r0:</a:t>
            </a:r>
            <a:endParaRPr kumimoji="0" lang="en-US" altLang="en-US" sz="2000" b="0" i="0" u="none" strike="noStrike" cap="none" normalizeH="0" baseline="0" dirty="0">
              <a:ln>
                <a:noFill/>
              </a:ln>
              <a:solidFill>
                <a:schemeClr val="tx1"/>
              </a:solidFill>
              <a:effectLst/>
            </a:endParaRPr>
          </a:p>
          <a:p>
            <a:pPr marL="400050" lvl="1" indent="0" defTabSz="914400" eaLnBrk="0" hangingPunct="0">
              <a:spcBef>
                <a:spcPct val="0"/>
              </a:spcBef>
              <a:buClrTx/>
              <a:buSzTx/>
            </a:pPr>
            <a:r>
              <a:rPr kumimoji="0" lang="en-US" altLang="en-US" b="0" i="0" u="none" strike="noStrike" cap="none" normalizeH="0" baseline="0" dirty="0">
                <a:ln>
                  <a:noFill/>
                </a:ln>
                <a:solidFill>
                  <a:schemeClr val="accent2"/>
                </a:solidFill>
                <a:effectLst/>
                <a:latin typeface="Tahoma" panose="020B0604030504040204" pitchFamily="34" charset="0"/>
                <a:cs typeface="Tahoma" panose="020B0604030504040204" pitchFamily="34" charset="0"/>
                <a:hlinkClick r:id="rId2">
                  <a:extLst>
                    <a:ext uri="{A12FA001-AC4F-418D-AE19-62706E023703}">
                      <ahyp:hlinkClr xmlns:ahyp="http://schemas.microsoft.com/office/drawing/2018/hyperlinkcolor" val="tx"/>
                    </a:ext>
                  </a:extLst>
                </a:hlinkClick>
              </a:rPr>
              <a:t>https://mentor.ieee.org/802-ec/dcn/23/ec-23-0146-00-WCSG-ieee-802w-rfp-2023.xlsx</a:t>
            </a:r>
            <a:br>
              <a:rPr kumimoji="0" lang="en-US" altLang="en-US" b="0" i="0" u="none" strike="noStrike" cap="none" normalizeH="0" baseline="0" dirty="0">
                <a:ln>
                  <a:noFill/>
                </a:ln>
                <a:solidFill>
                  <a:schemeClr val="tx1"/>
                </a:solidFill>
                <a:effectLst/>
                <a:latin typeface="Tahoma" panose="020B0604030504040204" pitchFamily="34" charset="0"/>
                <a:cs typeface="Tahoma" panose="020B0604030504040204" pitchFamily="34" charset="0"/>
              </a:rPr>
            </a:br>
            <a:endParaRPr kumimoji="0" lang="en-US" altLang="en-US"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rial" panose="020B0604020202020204" pitchFamily="34" charset="0"/>
              </a:rPr>
              <a:t>Potential Open Dates:</a:t>
            </a:r>
          </a:p>
          <a:p>
            <a:pPr marL="400050" lvl="1" indent="0" defTabSz="914400" eaLnBrk="0" hangingPunct="0">
              <a:spcBef>
                <a:spcPct val="0"/>
              </a:spcBef>
              <a:buClrTx/>
              <a:buSzTx/>
              <a:buFontTx/>
              <a:buAutoNum type="arabicPeriod"/>
            </a:pPr>
            <a:r>
              <a:rPr kumimoji="0" lang="en-US" altLang="en-US" b="0" i="0" u="none" strike="noStrike" cap="none" normalizeH="0" baseline="0" dirty="0">
                <a:ln>
                  <a:noFill/>
                </a:ln>
                <a:solidFill>
                  <a:schemeClr val="tx1"/>
                </a:solidFill>
                <a:effectLst/>
                <a:latin typeface="Arial" panose="020B0604020202020204" pitchFamily="34" charset="0"/>
              </a:rPr>
              <a:t>2025-05 (11-16) – Hilton Prague, Prague, Czech Republic - TBC</a:t>
            </a:r>
          </a:p>
          <a:p>
            <a:pPr marL="400050" lvl="1" indent="0" defTabSz="914400" eaLnBrk="0" hangingPunct="0">
              <a:spcBef>
                <a:spcPct val="0"/>
              </a:spcBef>
              <a:buClrTx/>
              <a:buSzTx/>
              <a:buFontTx/>
              <a:buAutoNum type="arabicPeriod" startAt="2"/>
            </a:pPr>
            <a:r>
              <a:rPr kumimoji="0" lang="en-US" altLang="en-US" b="0" i="0" u="none" strike="noStrike" cap="none" normalizeH="0" baseline="0" dirty="0">
                <a:ln>
                  <a:noFill/>
                </a:ln>
                <a:solidFill>
                  <a:schemeClr val="tx1"/>
                </a:solidFill>
                <a:effectLst/>
                <a:latin typeface="Arial" panose="020B0604020202020204" pitchFamily="34" charset="0"/>
              </a:rPr>
              <a:t>2026 Jan 11-16  -- Targeting America</a:t>
            </a:r>
          </a:p>
          <a:p>
            <a:pPr marL="400050" lvl="1" indent="0" defTabSz="914400" eaLnBrk="0" hangingPunct="0">
              <a:spcBef>
                <a:spcPct val="0"/>
              </a:spcBef>
              <a:buClrTx/>
              <a:buSzTx/>
              <a:buFontTx/>
              <a:buAutoNum type="arabicPeriod" startAt="3"/>
            </a:pPr>
            <a:r>
              <a:rPr kumimoji="0" lang="en-US" altLang="en-US" b="0" i="0" u="none" strike="noStrike" cap="none" normalizeH="0" baseline="0" dirty="0">
                <a:ln>
                  <a:noFill/>
                </a:ln>
                <a:solidFill>
                  <a:schemeClr val="tx1"/>
                </a:solidFill>
                <a:effectLst/>
                <a:latin typeface="Arial" panose="020B0604020202020204" pitchFamily="34" charset="0"/>
              </a:rPr>
              <a:t>2026 May 10-15 -- Targeting Europe</a:t>
            </a:r>
          </a:p>
          <a:p>
            <a:pPr marL="400050" lvl="1" indent="0" defTabSz="914400" eaLnBrk="0" hangingPunct="0">
              <a:spcBef>
                <a:spcPct val="0"/>
              </a:spcBef>
              <a:buClrTx/>
              <a:buSzTx/>
              <a:buFontTx/>
              <a:buAutoNum type="arabicPeriod" startAt="4"/>
            </a:pPr>
            <a:r>
              <a:rPr kumimoji="0" lang="en-US" altLang="en-US" b="0" i="0" u="none" strike="noStrike" cap="none" normalizeH="0" baseline="0" dirty="0">
                <a:ln>
                  <a:noFill/>
                </a:ln>
                <a:solidFill>
                  <a:schemeClr val="tx1"/>
                </a:solidFill>
                <a:effectLst/>
                <a:latin typeface="Arial" panose="020B0604020202020204" pitchFamily="34" charset="0"/>
              </a:rPr>
              <a:t>2027 Jan 10-15  -- Targeting America</a:t>
            </a:r>
          </a:p>
          <a:p>
            <a:pPr marL="400050" lvl="1" indent="0" defTabSz="914400" eaLnBrk="0" hangingPunct="0">
              <a:spcBef>
                <a:spcPct val="0"/>
              </a:spcBef>
              <a:buClrTx/>
              <a:buSzTx/>
              <a:buFontTx/>
              <a:buAutoNum type="arabicPeriod" startAt="5"/>
            </a:pPr>
            <a:r>
              <a:rPr kumimoji="0" lang="en-US" altLang="en-US" b="0" i="0" u="none" strike="noStrike" cap="none" normalizeH="0" baseline="0" dirty="0">
                <a:ln>
                  <a:noFill/>
                </a:ln>
                <a:solidFill>
                  <a:schemeClr val="tx1"/>
                </a:solidFill>
                <a:effectLst/>
                <a:latin typeface="Arial" panose="020B0604020202020204" pitchFamily="34" charset="0"/>
              </a:rPr>
              <a:t>2027 May 9-14   -- Targeting Asia</a:t>
            </a:r>
          </a:p>
          <a:p>
            <a:pPr marL="400050" lvl="1" indent="0" defTabSz="914400" eaLnBrk="0" hangingPunct="0">
              <a:spcBef>
                <a:spcPct val="0"/>
              </a:spcBef>
              <a:buClrTx/>
              <a:buSzTx/>
              <a:buFontTx/>
              <a:buAutoNum type="arabicPeriod" startAt="6"/>
            </a:pPr>
            <a:r>
              <a:rPr kumimoji="0" lang="en-US" altLang="en-US" b="0" i="0" u="none" strike="noStrike" cap="none" normalizeH="0" baseline="0" dirty="0">
                <a:ln>
                  <a:noFill/>
                </a:ln>
                <a:solidFill>
                  <a:schemeClr val="tx1"/>
                </a:solidFill>
                <a:effectLst/>
                <a:latin typeface="Arial" panose="020B0604020202020204" pitchFamily="34" charset="0"/>
              </a:rPr>
              <a:t>2027 Sept 12-17 – Grand Hyatt Atlanta, Buckhead, GA - TBC</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2395896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015724-434B-3998-83DA-273E95D29F57}"/>
              </a:ext>
            </a:extLst>
          </p:cNvPr>
          <p:cNvSpPr>
            <a:spLocks noGrp="1"/>
          </p:cNvSpPr>
          <p:nvPr>
            <p:ph type="title"/>
          </p:nvPr>
        </p:nvSpPr>
        <p:spPr/>
        <p:txBody>
          <a:bodyPr/>
          <a:lstStyle/>
          <a:p>
            <a:r>
              <a:rPr lang="en-US" dirty="0"/>
              <a:t>MTG Events</a:t>
            </a:r>
          </a:p>
        </p:txBody>
      </p:sp>
      <p:sp>
        <p:nvSpPr>
          <p:cNvPr id="3" name="Content Placeholder 2">
            <a:extLst>
              <a:ext uri="{FF2B5EF4-FFF2-40B4-BE49-F238E27FC236}">
                <a16:creationId xmlns:a16="http://schemas.microsoft.com/office/drawing/2014/main" id="{BCFD30E5-42C1-91D1-1567-49914C47E79E}"/>
              </a:ext>
            </a:extLst>
          </p:cNvPr>
          <p:cNvSpPr>
            <a:spLocks noGrp="1"/>
          </p:cNvSpPr>
          <p:nvPr>
            <p:ph idx="1"/>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rial" panose="020B0604020202020204" pitchFamily="34" charset="0"/>
              </a:rPr>
              <a:t>Potential Open Dates:</a:t>
            </a:r>
          </a:p>
          <a:p>
            <a:pPr marL="400050" lvl="1" indent="0" defTabSz="914400" eaLnBrk="0" hangingPunct="0">
              <a:spcBef>
                <a:spcPct val="0"/>
              </a:spcBef>
              <a:buClrTx/>
              <a:buSzTx/>
              <a:buFontTx/>
              <a:buAutoNum type="arabicPeriod"/>
            </a:pPr>
            <a:r>
              <a:rPr kumimoji="0" lang="en-US" altLang="en-US" b="0" i="0" u="none" strike="noStrike" cap="none" normalizeH="0" baseline="0" dirty="0">
                <a:ln>
                  <a:noFill/>
                </a:ln>
                <a:solidFill>
                  <a:schemeClr val="tx1"/>
                </a:solidFill>
                <a:effectLst/>
                <a:latin typeface="Arial" panose="020B0604020202020204" pitchFamily="34" charset="0"/>
              </a:rPr>
              <a:t>2025-05 (11-16) – Hilton Prague, Prague, Czech Republic - TBC</a:t>
            </a:r>
          </a:p>
          <a:p>
            <a:pPr marL="400050" lvl="1" indent="0" defTabSz="914400" eaLnBrk="0" hangingPunct="0">
              <a:spcBef>
                <a:spcPct val="0"/>
              </a:spcBef>
              <a:buClrTx/>
              <a:buSzTx/>
              <a:buFontTx/>
              <a:buAutoNum type="arabicPeriod" startAt="3"/>
            </a:pPr>
            <a:r>
              <a:rPr kumimoji="0" lang="en-US" altLang="en-US" b="0" i="0" u="none" strike="noStrike" cap="none" normalizeH="0" baseline="0" dirty="0">
                <a:ln>
                  <a:noFill/>
                </a:ln>
                <a:solidFill>
                  <a:schemeClr val="tx1"/>
                </a:solidFill>
                <a:effectLst/>
                <a:latin typeface="Arial" panose="020B0604020202020204" pitchFamily="34" charset="0"/>
              </a:rPr>
              <a:t>2026 May 10-15 -- Targeting Europe</a:t>
            </a:r>
          </a:p>
          <a:p>
            <a:pPr marL="400050" lvl="1" indent="0" defTabSz="914400" eaLnBrk="0" hangingPunct="0">
              <a:spcBef>
                <a:spcPct val="0"/>
              </a:spcBef>
              <a:buClrTx/>
              <a:buSzTx/>
              <a:buFontTx/>
              <a:buAutoNum type="arabicPeriod" startAt="5"/>
            </a:pPr>
            <a:r>
              <a:rPr kumimoji="0" lang="en-US" altLang="en-US" b="0" i="0" u="none" strike="noStrike" cap="none" normalizeH="0" baseline="0" dirty="0">
                <a:ln>
                  <a:noFill/>
                </a:ln>
                <a:solidFill>
                  <a:schemeClr val="tx1"/>
                </a:solidFill>
                <a:effectLst/>
                <a:latin typeface="Arial" panose="020B0604020202020204" pitchFamily="34" charset="0"/>
              </a:rPr>
              <a:t>2027 May 9-14   -- Targeting Asia</a:t>
            </a:r>
          </a:p>
          <a:p>
            <a:endParaRPr lang="en-US" dirty="0"/>
          </a:p>
        </p:txBody>
      </p:sp>
      <p:sp>
        <p:nvSpPr>
          <p:cNvPr id="4" name="Date Placeholder 3">
            <a:extLst>
              <a:ext uri="{FF2B5EF4-FFF2-40B4-BE49-F238E27FC236}">
                <a16:creationId xmlns:a16="http://schemas.microsoft.com/office/drawing/2014/main" id="{E4D4E189-CD80-7907-3DED-3EADA07EC42D}"/>
              </a:ext>
            </a:extLst>
          </p:cNvPr>
          <p:cNvSpPr>
            <a:spLocks noGrp="1"/>
          </p:cNvSpPr>
          <p:nvPr>
            <p:ph type="dt" idx="10"/>
          </p:nvPr>
        </p:nvSpPr>
        <p:spPr/>
        <p:txBody>
          <a:bodyPr/>
          <a:lstStyle/>
          <a:p>
            <a:r>
              <a:rPr lang="en-US"/>
              <a:t>December 2023</a:t>
            </a:r>
            <a:endParaRPr lang="en-GB" dirty="0"/>
          </a:p>
        </p:txBody>
      </p:sp>
      <p:sp>
        <p:nvSpPr>
          <p:cNvPr id="5" name="Footer Placeholder 4">
            <a:extLst>
              <a:ext uri="{FF2B5EF4-FFF2-40B4-BE49-F238E27FC236}">
                <a16:creationId xmlns:a16="http://schemas.microsoft.com/office/drawing/2014/main" id="{B688B909-EF29-838A-4DC4-0109EDDE0945}"/>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D3E7774A-E5B1-766F-948E-046B139C8AF2}"/>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5149671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584206-EDE7-24B0-498D-C86F6FC94535}"/>
              </a:ext>
            </a:extLst>
          </p:cNvPr>
          <p:cNvSpPr>
            <a:spLocks noGrp="1"/>
          </p:cNvSpPr>
          <p:nvPr>
            <p:ph type="title"/>
          </p:nvPr>
        </p:nvSpPr>
        <p:spPr/>
        <p:txBody>
          <a:bodyPr/>
          <a:lstStyle/>
          <a:p>
            <a:r>
              <a:rPr lang="en-US" dirty="0"/>
              <a:t>Face to Face Events</a:t>
            </a:r>
          </a:p>
        </p:txBody>
      </p:sp>
      <p:sp>
        <p:nvSpPr>
          <p:cNvPr id="3" name="Content Placeholder 2">
            <a:extLst>
              <a:ext uri="{FF2B5EF4-FFF2-40B4-BE49-F238E27FC236}">
                <a16:creationId xmlns:a16="http://schemas.microsoft.com/office/drawing/2014/main" id="{C1655A1A-7B1E-092B-0B93-C891906DF101}"/>
              </a:ext>
            </a:extLst>
          </p:cNvPr>
          <p:cNvSpPr>
            <a:spLocks noGrp="1"/>
          </p:cNvSpPr>
          <p:nvPr>
            <p:ph idx="1"/>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000" b="0" i="0" u="none" strike="noStrike" kern="0" cap="none" spc="0" normalizeH="0" baseline="0" noProof="0" dirty="0">
                <a:ln>
                  <a:noFill/>
                </a:ln>
                <a:solidFill>
                  <a:srgbClr val="000000"/>
                </a:solidFill>
                <a:effectLst/>
                <a:uLnTx/>
                <a:uFillTx/>
                <a:latin typeface="Arial" panose="020B0604020202020204" pitchFamily="34" charset="0"/>
                <a:ea typeface="MS Gothic"/>
              </a:rPr>
              <a:t>Potential Open Dates:</a:t>
            </a:r>
          </a:p>
          <a:p>
            <a:pPr marL="400050" marR="0" lvl="1" indent="0" algn="l" defTabSz="914400" rtl="0" eaLnBrk="0" fontAlgn="base" latinLnBrk="0" hangingPunct="0">
              <a:lnSpc>
                <a:spcPct val="100000"/>
              </a:lnSpc>
              <a:spcBef>
                <a:spcPct val="0"/>
              </a:spcBef>
              <a:spcAft>
                <a:spcPct val="0"/>
              </a:spcAft>
              <a:buClrTx/>
              <a:buSzTx/>
              <a:buFontTx/>
              <a:buAutoNum type="arabicPeriod" startAt="2"/>
              <a:tabLst/>
              <a:defRPr/>
            </a:pPr>
            <a:r>
              <a:rPr kumimoji="0" lang="en-US" altLang="en-US" sz="2000" b="0" i="0" u="none" strike="noStrike" kern="0" cap="none" spc="0" normalizeH="0" baseline="0" noProof="0" dirty="0">
                <a:ln>
                  <a:noFill/>
                </a:ln>
                <a:solidFill>
                  <a:srgbClr val="000000"/>
                </a:solidFill>
                <a:effectLst/>
                <a:uLnTx/>
                <a:uFillTx/>
                <a:latin typeface="Arial" panose="020B0604020202020204" pitchFamily="34" charset="0"/>
                <a:ea typeface="MS Gothic"/>
              </a:rPr>
              <a:t>2026 Jan 11-16  -- Targeting America</a:t>
            </a:r>
          </a:p>
          <a:p>
            <a:pPr marL="400050" marR="0" lvl="1" indent="0" algn="l" defTabSz="914400" rtl="0" eaLnBrk="0" fontAlgn="base" latinLnBrk="0" hangingPunct="0">
              <a:lnSpc>
                <a:spcPct val="100000"/>
              </a:lnSpc>
              <a:spcBef>
                <a:spcPct val="0"/>
              </a:spcBef>
              <a:spcAft>
                <a:spcPct val="0"/>
              </a:spcAft>
              <a:buClrTx/>
              <a:buSzTx/>
              <a:buFontTx/>
              <a:buAutoNum type="arabicPeriod" startAt="4"/>
              <a:tabLst/>
              <a:defRPr/>
            </a:pPr>
            <a:r>
              <a:rPr kumimoji="0" lang="en-US" altLang="en-US" sz="2000" b="0" i="0" u="none" strike="noStrike" kern="0" cap="none" spc="0" normalizeH="0" baseline="0" noProof="0" dirty="0">
                <a:ln>
                  <a:noFill/>
                </a:ln>
                <a:solidFill>
                  <a:srgbClr val="000000"/>
                </a:solidFill>
                <a:effectLst/>
                <a:uLnTx/>
                <a:uFillTx/>
                <a:latin typeface="Arial" panose="020B0604020202020204" pitchFamily="34" charset="0"/>
                <a:ea typeface="MS Gothic"/>
              </a:rPr>
              <a:t>2027 Jan 10-15  -- Targeting America</a:t>
            </a:r>
          </a:p>
          <a:p>
            <a:pPr marL="400050" marR="0" lvl="1" indent="0" algn="l" defTabSz="914400" rtl="0" eaLnBrk="0" fontAlgn="base" latinLnBrk="0" hangingPunct="0">
              <a:lnSpc>
                <a:spcPct val="100000"/>
              </a:lnSpc>
              <a:spcBef>
                <a:spcPct val="0"/>
              </a:spcBef>
              <a:spcAft>
                <a:spcPct val="0"/>
              </a:spcAft>
              <a:buClrTx/>
              <a:buSzTx/>
              <a:buFontTx/>
              <a:buAutoNum type="arabicPeriod" startAt="6"/>
              <a:tabLst/>
              <a:defRPr/>
            </a:pPr>
            <a:r>
              <a:rPr kumimoji="0" lang="en-US" altLang="en-US" sz="2000" b="0" i="0" u="none" strike="noStrike" kern="0" cap="none" spc="0" normalizeH="0" baseline="0" noProof="0">
                <a:ln>
                  <a:noFill/>
                </a:ln>
                <a:solidFill>
                  <a:srgbClr val="000000"/>
                </a:solidFill>
                <a:effectLst/>
                <a:uLnTx/>
                <a:uFillTx/>
                <a:latin typeface="Arial" panose="020B0604020202020204" pitchFamily="34" charset="0"/>
                <a:ea typeface="MS Gothic"/>
              </a:rPr>
              <a:t>2027 </a:t>
            </a:r>
            <a:r>
              <a:rPr kumimoji="0" lang="en-US" altLang="en-US" sz="2000" b="0" i="0" u="none" strike="noStrike" kern="0" cap="none" spc="0" normalizeH="0" baseline="0" noProof="0" dirty="0">
                <a:ln>
                  <a:noFill/>
                </a:ln>
                <a:solidFill>
                  <a:srgbClr val="000000"/>
                </a:solidFill>
                <a:effectLst/>
                <a:uLnTx/>
                <a:uFillTx/>
                <a:latin typeface="Arial" panose="020B0604020202020204" pitchFamily="34" charset="0"/>
                <a:ea typeface="MS Gothic"/>
              </a:rPr>
              <a:t>Sept 12-17 – Grand Hyatt Atlanta, Buckhead, GA - TBC</a:t>
            </a:r>
          </a:p>
          <a:p>
            <a:endParaRPr lang="en-US" dirty="0"/>
          </a:p>
        </p:txBody>
      </p:sp>
      <p:sp>
        <p:nvSpPr>
          <p:cNvPr id="4" name="Date Placeholder 3">
            <a:extLst>
              <a:ext uri="{FF2B5EF4-FFF2-40B4-BE49-F238E27FC236}">
                <a16:creationId xmlns:a16="http://schemas.microsoft.com/office/drawing/2014/main" id="{5AC0C34C-4EDC-788C-6599-663DBBB2CB26}"/>
              </a:ext>
            </a:extLst>
          </p:cNvPr>
          <p:cNvSpPr>
            <a:spLocks noGrp="1"/>
          </p:cNvSpPr>
          <p:nvPr>
            <p:ph type="dt" idx="10"/>
          </p:nvPr>
        </p:nvSpPr>
        <p:spPr/>
        <p:txBody>
          <a:bodyPr/>
          <a:lstStyle/>
          <a:p>
            <a:r>
              <a:rPr lang="en-US"/>
              <a:t>December 2023</a:t>
            </a:r>
            <a:endParaRPr lang="en-GB" dirty="0"/>
          </a:p>
        </p:txBody>
      </p:sp>
      <p:sp>
        <p:nvSpPr>
          <p:cNvPr id="5" name="Footer Placeholder 4">
            <a:extLst>
              <a:ext uri="{FF2B5EF4-FFF2-40B4-BE49-F238E27FC236}">
                <a16:creationId xmlns:a16="http://schemas.microsoft.com/office/drawing/2014/main" id="{73C2B819-DEFA-3D62-6C19-44F6B9858D35}"/>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7385E01D-A0B8-E25E-A286-22BDBC1D97EC}"/>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3057446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56B110-A82F-BB48-3A02-3B75C8BCCFF7}"/>
              </a:ext>
            </a:extLst>
          </p:cNvPr>
          <p:cNvSpPr>
            <a:spLocks noGrp="1"/>
          </p:cNvSpPr>
          <p:nvPr>
            <p:ph type="title"/>
          </p:nvPr>
        </p:nvSpPr>
        <p:spPr/>
        <p:txBody>
          <a:bodyPr/>
          <a:lstStyle/>
          <a:p>
            <a:r>
              <a:rPr lang="en-US" dirty="0"/>
              <a:t>Some Locations being considered</a:t>
            </a:r>
          </a:p>
        </p:txBody>
      </p:sp>
      <p:sp>
        <p:nvSpPr>
          <p:cNvPr id="3" name="Content Placeholder 2">
            <a:extLst>
              <a:ext uri="{FF2B5EF4-FFF2-40B4-BE49-F238E27FC236}">
                <a16:creationId xmlns:a16="http://schemas.microsoft.com/office/drawing/2014/main" id="{172F7886-407B-1BE2-C044-64980136BA61}"/>
              </a:ext>
            </a:extLst>
          </p:cNvPr>
          <p:cNvSpPr>
            <a:spLocks noGrp="1"/>
          </p:cNvSpPr>
          <p:nvPr>
            <p:ph idx="1"/>
          </p:nvPr>
        </p:nvSpPr>
        <p:spPr>
          <a:xfrm>
            <a:off x="914401" y="1981201"/>
            <a:ext cx="10361084" cy="4494213"/>
          </a:xfrm>
        </p:spPr>
        <p:txBody>
          <a:bodyPr/>
          <a:lstStyle/>
          <a:p>
            <a:r>
              <a:rPr lang="en-US" sz="2000" dirty="0"/>
              <a:t>Huawei would like to host an IEEE 802W meeting in Hong Kong, Macau or Sanya (Hainan) in either 2025 or 2026.</a:t>
            </a:r>
          </a:p>
          <a:p>
            <a:r>
              <a:rPr lang="en-US" sz="2000" dirty="0"/>
              <a:t>Requests to consider the following general regions:</a:t>
            </a:r>
          </a:p>
          <a:p>
            <a:r>
              <a:rPr lang="en-US" sz="2000" b="0" dirty="0"/>
              <a:t>	Australia,		Egypt,		UAE,	Western Europe,		Eastern Europe</a:t>
            </a:r>
          </a:p>
          <a:p>
            <a:r>
              <a:rPr lang="en-US" sz="2000" b="0" dirty="0"/>
              <a:t>	Singapore, 	China (Hong Kong, Macao, Sanya)	</a:t>
            </a:r>
          </a:p>
          <a:p>
            <a:r>
              <a:rPr lang="en-US" sz="2000" dirty="0"/>
              <a:t>	</a:t>
            </a:r>
          </a:p>
          <a:p>
            <a:r>
              <a:rPr lang="en-US" sz="2000" dirty="0"/>
              <a:t>Cities in 802 EC Survey: (Closed Oct 13)</a:t>
            </a:r>
          </a:p>
          <a:p>
            <a:pPr lvl="1"/>
            <a:r>
              <a:rPr lang="en-US" b="0" i="0" u="none" strike="noStrike" dirty="0">
                <a:solidFill>
                  <a:srgbClr val="000000"/>
                </a:solidFill>
                <a:effectLst/>
                <a:latin typeface="Calibri" panose="020F0502020204030204" pitchFamily="34" charset="0"/>
              </a:rPr>
              <a:t>London, England 15/1;     Dublin, Ireland 14/2; </a:t>
            </a:r>
          </a:p>
          <a:p>
            <a:pPr lvl="1"/>
            <a:r>
              <a:rPr lang="en-US" b="0" i="0" u="none" strike="noStrike" dirty="0">
                <a:solidFill>
                  <a:srgbClr val="000000"/>
                </a:solidFill>
                <a:effectLst/>
                <a:latin typeface="Calibri" panose="020F0502020204030204" pitchFamily="34" charset="0"/>
              </a:rPr>
              <a:t>Bangkok, Thailand</a:t>
            </a:r>
            <a:r>
              <a:rPr lang="en-US" dirty="0"/>
              <a:t> 12/4;  </a:t>
            </a:r>
            <a:r>
              <a:rPr lang="en-US" b="0" i="0" u="none" strike="noStrike" dirty="0">
                <a:solidFill>
                  <a:srgbClr val="000000"/>
                </a:solidFill>
                <a:effectLst/>
                <a:latin typeface="Calibri" panose="020F0502020204030204" pitchFamily="34" charset="0"/>
              </a:rPr>
              <a:t>Fukuoka City, Japan 12/4; </a:t>
            </a:r>
          </a:p>
          <a:p>
            <a:pPr lvl="1"/>
            <a:r>
              <a:rPr lang="en-US" b="0" i="0" u="none" strike="noStrike" dirty="0">
                <a:solidFill>
                  <a:srgbClr val="000000"/>
                </a:solidFill>
                <a:effectLst/>
                <a:latin typeface="Calibri" panose="020F0502020204030204" pitchFamily="34" charset="0"/>
              </a:rPr>
              <a:t>Istanbul, Turkey 11/5;	</a:t>
            </a:r>
          </a:p>
          <a:p>
            <a:pPr lvl="1"/>
            <a:r>
              <a:rPr lang="en-US" b="0" i="0" u="none" strike="noStrike" dirty="0">
                <a:solidFill>
                  <a:srgbClr val="000000"/>
                </a:solidFill>
                <a:effectLst/>
                <a:latin typeface="Calibri" panose="020F0502020204030204" pitchFamily="34" charset="0"/>
              </a:rPr>
              <a:t>Brisbane, Australia 10/6;	Abu Dhabi, UAE 10/6;			</a:t>
            </a:r>
          </a:p>
          <a:p>
            <a:pPr lvl="1"/>
            <a:r>
              <a:rPr lang="en-US" b="0" i="0" u="none" strike="noStrike" dirty="0">
                <a:solidFill>
                  <a:srgbClr val="000000"/>
                </a:solidFill>
                <a:effectLst/>
                <a:latin typeface="Calibri" panose="020F0502020204030204" pitchFamily="34" charset="0"/>
              </a:rPr>
              <a:t>		</a:t>
            </a:r>
          </a:p>
          <a:p>
            <a:endParaRPr lang="en-US" dirty="0"/>
          </a:p>
        </p:txBody>
      </p:sp>
      <p:sp>
        <p:nvSpPr>
          <p:cNvPr id="4" name="Date Placeholder 3">
            <a:extLst>
              <a:ext uri="{FF2B5EF4-FFF2-40B4-BE49-F238E27FC236}">
                <a16:creationId xmlns:a16="http://schemas.microsoft.com/office/drawing/2014/main" id="{D3A28B32-65EC-6D5E-111C-203680F67FBC}"/>
              </a:ext>
            </a:extLst>
          </p:cNvPr>
          <p:cNvSpPr>
            <a:spLocks noGrp="1"/>
          </p:cNvSpPr>
          <p:nvPr>
            <p:ph type="dt" idx="10"/>
          </p:nvPr>
        </p:nvSpPr>
        <p:spPr/>
        <p:txBody>
          <a:bodyPr/>
          <a:lstStyle/>
          <a:p>
            <a:r>
              <a:rPr lang="en-US"/>
              <a:t>December 2023</a:t>
            </a:r>
            <a:endParaRPr lang="en-GB" dirty="0"/>
          </a:p>
        </p:txBody>
      </p:sp>
      <p:sp>
        <p:nvSpPr>
          <p:cNvPr id="5" name="Footer Placeholder 4">
            <a:extLst>
              <a:ext uri="{FF2B5EF4-FFF2-40B4-BE49-F238E27FC236}">
                <a16:creationId xmlns:a16="http://schemas.microsoft.com/office/drawing/2014/main" id="{736C6193-8471-AC0D-0D91-606D00A26189}"/>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EBF7DE4A-7F23-8FF2-AE80-6B3A9F055AD5}"/>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42854961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A493DF-5931-44B3-9102-D927DB1FF867}"/>
              </a:ext>
            </a:extLst>
          </p:cNvPr>
          <p:cNvSpPr>
            <a:spLocks noGrp="1"/>
          </p:cNvSpPr>
          <p:nvPr>
            <p:ph type="title"/>
          </p:nvPr>
        </p:nvSpPr>
        <p:spPr>
          <a:xfrm>
            <a:off x="2209801" y="685801"/>
            <a:ext cx="7770813" cy="618510"/>
          </a:xfrm>
        </p:spPr>
        <p:txBody>
          <a:bodyPr/>
          <a:lstStyle/>
          <a:p>
            <a:r>
              <a:rPr lang="en-US" dirty="0"/>
              <a:t>Future Interim Meeting Fees –2024</a:t>
            </a:r>
          </a:p>
        </p:txBody>
      </p:sp>
      <p:sp>
        <p:nvSpPr>
          <p:cNvPr id="3" name="Content Placeholder 2">
            <a:extLst>
              <a:ext uri="{FF2B5EF4-FFF2-40B4-BE49-F238E27FC236}">
                <a16:creationId xmlns:a16="http://schemas.microsoft.com/office/drawing/2014/main" id="{95F91827-7AAC-4AFD-A7F6-3D94D02BB401}"/>
              </a:ext>
            </a:extLst>
          </p:cNvPr>
          <p:cNvSpPr>
            <a:spLocks noGrp="1"/>
          </p:cNvSpPr>
          <p:nvPr>
            <p:ph idx="1"/>
          </p:nvPr>
        </p:nvSpPr>
        <p:spPr>
          <a:xfrm>
            <a:off x="929217" y="1383687"/>
            <a:ext cx="10460567" cy="4948235"/>
          </a:xfrm>
        </p:spPr>
        <p:txBody>
          <a:bodyPr/>
          <a:lstStyle/>
          <a:p>
            <a:pPr algn="ctr"/>
            <a:r>
              <a:rPr lang="en-US" sz="2000" dirty="0"/>
              <a:t>IEEE 802 Wireless Interim Session meeting fees are set by </a:t>
            </a:r>
          </a:p>
          <a:p>
            <a:pPr algn="ctr"/>
            <a:r>
              <a:rPr lang="en-US" sz="2000" dirty="0"/>
              <a:t>the IEEE 802W Exec Committee of the Joint Treasury </a:t>
            </a:r>
          </a:p>
          <a:p>
            <a:pPr lvl="5">
              <a:buFont typeface="Wingdings" panose="05000000000000000000" pitchFamily="2" charset="2"/>
              <a:buChar char="Ø"/>
            </a:pPr>
            <a:r>
              <a:rPr lang="en-US" sz="2000" b="0" dirty="0"/>
              <a:t>Meeting fees are expected to balance actual costs to zero over 2-3 years.</a:t>
            </a:r>
          </a:p>
          <a:p>
            <a:pPr lvl="5">
              <a:buFont typeface="Wingdings" panose="05000000000000000000" pitchFamily="2" charset="2"/>
              <a:buChar char="Ø"/>
            </a:pPr>
            <a:r>
              <a:rPr lang="en-US" sz="2000" dirty="0"/>
              <a:t>2024 Jan/May/Sept Fees: $600/$800/$1,000 Mixed Mode – (In Hotel Stay Discount $300)</a:t>
            </a:r>
          </a:p>
          <a:p>
            <a:pPr lvl="1"/>
            <a:endParaRPr lang="en-US" dirty="0"/>
          </a:p>
          <a:p>
            <a:r>
              <a:rPr lang="en-US" sz="2000" dirty="0"/>
              <a:t>IEEE 802 Plenary Session meeting fees are set by the IEEE 802 Executive Committee </a:t>
            </a:r>
          </a:p>
          <a:p>
            <a:pPr lvl="1"/>
            <a:r>
              <a:rPr lang="en-US" dirty="0"/>
              <a:t>– Currently base fee set by the 802 EC is $700/$900/$1100 (In Hotel Stay Discount $300).</a:t>
            </a:r>
          </a:p>
          <a:p>
            <a:pPr lvl="1"/>
            <a:r>
              <a:rPr lang="en-US" dirty="0"/>
              <a:t>-- Meeting fees are increased to cover mixed mode expenses and Lunches</a:t>
            </a:r>
          </a:p>
          <a:p>
            <a:pPr lvl="2"/>
            <a:r>
              <a:rPr lang="en-US" sz="2000" dirty="0"/>
              <a:t>2023 Nov Plenary in Hawaii = $800/$1,100/$1,400 (In Hotel Stay Discount $300)</a:t>
            </a:r>
          </a:p>
          <a:p>
            <a:pPr lvl="2"/>
            <a:r>
              <a:rPr lang="en-US" sz="2000" dirty="0"/>
              <a:t>2024 March Plenary in Denver = $800/$1150/$1500  (In Hotel Stay Discount $300)</a:t>
            </a:r>
          </a:p>
          <a:p>
            <a:pPr lvl="2"/>
            <a:r>
              <a:rPr lang="en-US" sz="2000" dirty="0"/>
              <a:t>2024 July/November -- expect to set March 15, 2024.</a:t>
            </a:r>
          </a:p>
          <a:p>
            <a:pPr lvl="1"/>
            <a:endParaRPr lang="en-US" dirty="0"/>
          </a:p>
        </p:txBody>
      </p:sp>
      <p:sp>
        <p:nvSpPr>
          <p:cNvPr id="6" name="Date Placeholder 5">
            <a:extLst>
              <a:ext uri="{FF2B5EF4-FFF2-40B4-BE49-F238E27FC236}">
                <a16:creationId xmlns:a16="http://schemas.microsoft.com/office/drawing/2014/main" id="{24941976-E4F2-43E6-9FDD-8B4D25BC9F33}"/>
              </a:ext>
            </a:extLst>
          </p:cNvPr>
          <p:cNvSpPr>
            <a:spLocks noGrp="1"/>
          </p:cNvSpPr>
          <p:nvPr>
            <p:ph type="dt" idx="10"/>
          </p:nvPr>
        </p:nvSpPr>
        <p:spPr bwMode="auto">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December 2023</a:t>
            </a:r>
            <a:endParaRPr lang="en-GB" dirty="0"/>
          </a:p>
        </p:txBody>
      </p:sp>
      <p:sp>
        <p:nvSpPr>
          <p:cNvPr id="5" name="Footer Placeholder 4">
            <a:extLst>
              <a:ext uri="{FF2B5EF4-FFF2-40B4-BE49-F238E27FC236}">
                <a16:creationId xmlns:a16="http://schemas.microsoft.com/office/drawing/2014/main" id="{0D0B86E3-7481-455A-BBEE-880ECE5F00CB}"/>
              </a:ext>
            </a:extLst>
          </p:cNvPr>
          <p:cNvSpPr>
            <a:spLocks noGrp="1"/>
          </p:cNvSpPr>
          <p:nvPr>
            <p:ph type="ftr" idx="11"/>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 Rosdahl, Qualcomm</a:t>
            </a:r>
            <a:endParaRPr lang="en-GB" dirty="0"/>
          </a:p>
        </p:txBody>
      </p:sp>
      <p:sp>
        <p:nvSpPr>
          <p:cNvPr id="4" name="Slide Number Placeholder 3">
            <a:extLst>
              <a:ext uri="{FF2B5EF4-FFF2-40B4-BE49-F238E27FC236}">
                <a16:creationId xmlns:a16="http://schemas.microsoft.com/office/drawing/2014/main" id="{4F50E021-1E26-4F3A-947B-35C1269A0822}"/>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Tree>
    <p:extLst>
      <p:ext uri="{BB962C8B-B14F-4D97-AF65-F5344CB8AC3E}">
        <p14:creationId xmlns:p14="http://schemas.microsoft.com/office/powerpoint/2010/main" val="29407804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2209800" y="685800"/>
            <a:ext cx="7772400" cy="533400"/>
          </a:xfrm>
          <a:ln/>
        </p:spPr>
        <p:txBody>
          <a:bodyPr>
            <a:normAutofit fontScale="90000"/>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3" name="Content Placeholder 2">
            <a:extLst>
              <a:ext uri="{FF2B5EF4-FFF2-40B4-BE49-F238E27FC236}">
                <a16:creationId xmlns:a16="http://schemas.microsoft.com/office/drawing/2014/main" id="{B208A5EB-69CF-4A66-8DC9-FC2ED0E8DDF8}"/>
              </a:ext>
            </a:extLst>
          </p:cNvPr>
          <p:cNvSpPr>
            <a:spLocks noGrp="1"/>
          </p:cNvSpPr>
          <p:nvPr>
            <p:ph idx="1"/>
          </p:nvPr>
        </p:nvSpPr>
        <p:spPr/>
        <p:txBody>
          <a:bodyPr/>
          <a:lstStyle/>
          <a:p>
            <a:br>
              <a:rPr lang="en-US" dirty="0"/>
            </a:br>
            <a:br>
              <a:rPr lang="en-US" dirty="0"/>
            </a:br>
            <a:endParaRPr lang="en-US" dirty="0"/>
          </a:p>
        </p:txBody>
      </p:sp>
      <p:sp>
        <p:nvSpPr>
          <p:cNvPr id="4" name="Date Placeholder 3"/>
          <p:cNvSpPr>
            <a:spLocks noGrp="1"/>
          </p:cNvSpPr>
          <p:nvPr>
            <p:ph type="dt" idx="10"/>
          </p:nvPr>
        </p:nvSpPr>
        <p:spPr>
          <a:xfrm>
            <a:off x="2238349" y="357166"/>
            <a:ext cx="2374889" cy="273050"/>
          </a:xfrm>
        </p:spPr>
        <p:txBody>
          <a:bodyPr/>
          <a:lstStyle/>
          <a:p>
            <a:r>
              <a:rPr lang="en-US"/>
              <a:t>December 2023</a:t>
            </a:r>
            <a:endParaRPr lang="en-GB" dirty="0"/>
          </a:p>
        </p:txBody>
      </p:sp>
      <p:sp>
        <p:nvSpPr>
          <p:cNvPr id="5" name="Footer Placeholder 4"/>
          <p:cNvSpPr>
            <a:spLocks noGrp="1"/>
          </p:cNvSpPr>
          <p:nvPr>
            <p:ph type="ftr" idx="11"/>
          </p:nvPr>
        </p:nvSpPr>
        <p:spPr>
          <a:xfrm>
            <a:off x="7739074" y="6475414"/>
            <a:ext cx="2327264" cy="180975"/>
          </a:xfrm>
        </p:spPr>
        <p:txBody>
          <a:bodyPr/>
          <a:lstStyle/>
          <a:p>
            <a:r>
              <a:rPr lang="en-GB" dirty="0"/>
              <a:t>Jon Rosdahl, Qualcomm</a:t>
            </a:r>
          </a:p>
        </p:txBody>
      </p:sp>
      <p:sp>
        <p:nvSpPr>
          <p:cNvPr id="6" name="Slide Number Placeholder 5"/>
          <p:cNvSpPr>
            <a:spLocks noGrp="1"/>
          </p:cNvSpPr>
          <p:nvPr>
            <p:ph type="sldNum" idx="12"/>
          </p:nvPr>
        </p:nvSpPr>
        <p:spPr/>
        <p:txBody>
          <a:bodyPr/>
          <a:lstStyle/>
          <a:p>
            <a:r>
              <a:rPr lang="en-GB" dirty="0"/>
              <a:t>Slide </a:t>
            </a:r>
            <a:fld id="{531D307C-65C7-4BB3-B44A-1501D36803F7}" type="slidenum">
              <a:rPr lang="en-GB"/>
              <a:pPr/>
              <a:t>17</a:t>
            </a:fld>
            <a:endParaRPr lang="en-GB" dirty="0"/>
          </a:p>
        </p:txBody>
      </p:sp>
      <p:sp>
        <p:nvSpPr>
          <p:cNvPr id="7" name="TextBox 6">
            <a:extLst>
              <a:ext uri="{FF2B5EF4-FFF2-40B4-BE49-F238E27FC236}">
                <a16:creationId xmlns:a16="http://schemas.microsoft.com/office/drawing/2014/main" id="{651EEA58-8E96-484B-0DDF-0559DE9F13BD}"/>
              </a:ext>
            </a:extLst>
          </p:cNvPr>
          <p:cNvSpPr txBox="1"/>
          <p:nvPr/>
        </p:nvSpPr>
        <p:spPr>
          <a:xfrm>
            <a:off x="762000" y="1182394"/>
            <a:ext cx="10513485" cy="5086008"/>
          </a:xfrm>
          <a:prstGeom prst="rect">
            <a:avLst/>
          </a:prstGeom>
          <a:noFill/>
        </p:spPr>
        <p:txBody>
          <a:bodyPr wrap="square">
            <a:spAutoFit/>
          </a:bodyPr>
          <a:lstStyle/>
          <a:p>
            <a:pPr marL="457200" marR="0" lvl="1" indent="0">
              <a:spcBef>
                <a:spcPts val="1200"/>
              </a:spcBef>
              <a:spcAft>
                <a:spcPts val="300"/>
              </a:spcAft>
              <a:buSzPts val="1400"/>
              <a:tabLst>
                <a:tab pos="365760" algn="l"/>
              </a:tabLst>
            </a:pPr>
            <a:r>
              <a:rPr lang="en-US" sz="1400" b="1" i="1" u="sng" dirty="0">
                <a:solidFill>
                  <a:schemeClr val="tx1"/>
                </a:solidFill>
                <a:effectLst/>
                <a:latin typeface="Arial" panose="020B0604020202020204" pitchFamily="34" charset="0"/>
              </a:rPr>
              <a:t>From the WCSC Operations Manual 2.8 Meeting Venue Manager</a:t>
            </a:r>
            <a:endParaRPr lang="en-US" sz="1400" b="1" i="1" dirty="0">
              <a:solidFill>
                <a:schemeClr val="tx1"/>
              </a:solidFill>
              <a:effectLst/>
              <a:latin typeface="Arial" panose="020B0604020202020204" pitchFamily="34" charset="0"/>
            </a:endParaRPr>
          </a:p>
          <a:p>
            <a:pPr marL="0" marR="0">
              <a:spcBef>
                <a:spcPts val="0"/>
              </a:spcBef>
              <a:spcAft>
                <a:spcPts val="0"/>
              </a:spcAft>
            </a:pPr>
            <a:r>
              <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The Meeting Venue Manager is responsible for the following tasks:</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Ensure that WCSC sponsored sessions are compliant with the </a:t>
            </a:r>
            <a:r>
              <a:rPr lang="en-US" sz="1400" u="sng" dirty="0">
                <a:solidFill>
                  <a:schemeClr val="tx1"/>
                </a:solidFill>
                <a:effectLst/>
                <a:latin typeface="Arial" panose="020B0604020202020204" pitchFamily="34" charset="0"/>
                <a:ea typeface="Times New Roman" panose="02020603050405020304" pitchFamily="18" charset="0"/>
                <a:cs typeface="Arial" panose="020B0604020202020204" pitchFamily="34" charset="0"/>
                <a:hlinkClick r:id="rId3">
                  <a:extLst>
                    <a:ext uri="{A12FA001-AC4F-418D-AE19-62706E023703}">
                      <ahyp:hlinkClr xmlns:ahyp="http://schemas.microsoft.com/office/drawing/2018/hyperlinkcolor" val="tx"/>
                    </a:ext>
                  </a:extLst>
                </a:hlinkClick>
              </a:rPr>
              <a:t>IEEE Finance Operations Manual (FOM).</a:t>
            </a: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 The FOM contains policies and information related to IEEE finances, including policies and information related to financial stability, reporting requirements, asset and liability management, reserves, insurance coverage, business expense reporting, fund-raising, and contracts and purchase orders.</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Work with the Professional Conference Organizer (PCO) to get a Request for Proposal (RFP) for the assigned dates.</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Work with the PCO to send the RFP to one or more venues.</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Review RFP responses from venue(s).</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Perform venue site visits as needed, potentially with the PCO and network service provider, to determine suitability of a venue.</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Present summaries of venue options to the WCSC for WCSC decision/selection.</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Negotiate contract proposals on behalf of the WCSC.</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Review venue contract terms and conditions with the WCSC.</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Submit venue contract(s) to the IEEE Meetings Contracts and Events (MCE), IEEE legal and IEEE-SA Procurement to formally execute the contract.</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Coordinate with the PCO and the WCSC chair on major decisions.</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Attend the venue pre-conference meeting, walk the venue space with the PCO and meet with the hotel staff as the IEEE 802 WCSC point of contact. The PCO is the primary hotel contact.</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Monitor the terms of the contract to ensure that IEEE 802 WCSC meets its obligations, and that the venue meets theirs.</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742950" marR="0" lvl="1" indent="-285750">
              <a:spcBef>
                <a:spcPts val="0"/>
              </a:spcBef>
              <a:spcAft>
                <a:spcPts val="0"/>
              </a:spcAft>
              <a:buFont typeface="+mj-lt"/>
              <a:buAutoNum type="alphaL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If the contract requires deposits, confirm that the Treasurer will make the deposits on time.</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742950" marR="0" lvl="1" indent="-285750">
              <a:spcBef>
                <a:spcPts val="0"/>
              </a:spcBef>
              <a:spcAft>
                <a:spcPts val="0"/>
              </a:spcAft>
              <a:buFont typeface="+mj-lt"/>
              <a:buAutoNum type="alphaL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Monitor contract review points (room block, food and beverage minimum requirements) and file contract addendums as necessary.</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8E8AA7-0EA0-59D5-23F3-FF23693C62AB}"/>
              </a:ext>
            </a:extLst>
          </p:cNvPr>
          <p:cNvSpPr>
            <a:spLocks noGrp="1"/>
          </p:cNvSpPr>
          <p:nvPr>
            <p:ph type="title"/>
          </p:nvPr>
        </p:nvSpPr>
        <p:spPr/>
        <p:txBody>
          <a:bodyPr/>
          <a:lstStyle/>
          <a:p>
            <a:r>
              <a:rPr lang="en-US" sz="2800" dirty="0"/>
              <a:t>1. Motion to approve 2024 802W Interim Registration Fees </a:t>
            </a:r>
            <a:br>
              <a:rPr lang="en-US" sz="2800" dirty="0"/>
            </a:br>
            <a:r>
              <a:rPr lang="en-US" sz="2800" dirty="0"/>
              <a:t>2023-09-10</a:t>
            </a:r>
          </a:p>
        </p:txBody>
      </p:sp>
      <p:sp>
        <p:nvSpPr>
          <p:cNvPr id="3" name="Content Placeholder 2">
            <a:extLst>
              <a:ext uri="{FF2B5EF4-FFF2-40B4-BE49-F238E27FC236}">
                <a16:creationId xmlns:a16="http://schemas.microsoft.com/office/drawing/2014/main" id="{E7DD916C-322A-8467-C3F3-3ADDC90E92CE}"/>
              </a:ext>
            </a:extLst>
          </p:cNvPr>
          <p:cNvSpPr>
            <a:spLocks noGrp="1"/>
          </p:cNvSpPr>
          <p:nvPr>
            <p:ph idx="1"/>
          </p:nvPr>
        </p:nvSpPr>
        <p:spPr/>
        <p:txBody>
          <a:bodyPr/>
          <a:lstStyle/>
          <a:p>
            <a:pPr indent="0">
              <a:spcBef>
                <a:spcPts val="0"/>
              </a:spcBef>
            </a:pPr>
            <a:r>
              <a:rPr lang="en-US" sz="2000" b="0" dirty="0"/>
              <a:t>Move to approve Session fees for the 2024 802 Wireless Mixed-mode Interims: </a:t>
            </a:r>
          </a:p>
          <a:p>
            <a:pPr indent="0">
              <a:spcBef>
                <a:spcPts val="0"/>
              </a:spcBef>
            </a:pPr>
            <a:r>
              <a:rPr lang="en-US" sz="2000" b="0" dirty="0"/>
              <a:t>	January at the Hilton Panama, Panama City, Panama; </a:t>
            </a:r>
          </a:p>
          <a:p>
            <a:pPr indent="0">
              <a:spcBef>
                <a:spcPts val="0"/>
              </a:spcBef>
            </a:pPr>
            <a:r>
              <a:rPr lang="en-US" sz="2000" b="0" dirty="0"/>
              <a:t>	May at the Marriot Warsaw, Warsaw, Poland, and </a:t>
            </a:r>
          </a:p>
          <a:p>
            <a:pPr indent="0">
              <a:spcBef>
                <a:spcPts val="0"/>
              </a:spcBef>
            </a:pPr>
            <a:r>
              <a:rPr lang="en-US" sz="2000" b="0" dirty="0"/>
              <a:t>	September at the Hilton Waikoloa, Waikoloa, HI, USA </a:t>
            </a:r>
          </a:p>
          <a:p>
            <a:pPr indent="0">
              <a:spcBef>
                <a:spcPts val="0"/>
              </a:spcBef>
            </a:pPr>
            <a:r>
              <a:rPr lang="en-US" sz="2000" b="0" dirty="0"/>
              <a:t>	at $600/$800/$1000 for any in-person or virtual attendee </a:t>
            </a:r>
          </a:p>
          <a:p>
            <a:pPr indent="0">
              <a:spcBef>
                <a:spcPts val="0"/>
              </a:spcBef>
            </a:pPr>
            <a:r>
              <a:rPr lang="en-US" sz="2000" b="0" dirty="0"/>
              <a:t>	with a $300 discount for staying at least 3 nights in the session hotel.</a:t>
            </a:r>
            <a:br>
              <a:rPr lang="en-US" dirty="0"/>
            </a:br>
            <a:endParaRPr lang="en-US" dirty="0"/>
          </a:p>
          <a:p>
            <a:pPr lvl="1"/>
            <a:r>
              <a:rPr lang="en-US" dirty="0"/>
              <a:t>Moved: Ben Rolfe</a:t>
            </a:r>
          </a:p>
          <a:p>
            <a:pPr lvl="1"/>
            <a:r>
              <a:rPr lang="en-US" dirty="0"/>
              <a:t>2</a:t>
            </a:r>
            <a:r>
              <a:rPr lang="en-US" baseline="30000" dirty="0"/>
              <a:t>nd</a:t>
            </a:r>
            <a:r>
              <a:rPr lang="en-US" dirty="0"/>
              <a:t>: Clint Powell</a:t>
            </a:r>
          </a:p>
          <a:p>
            <a:pPr lvl="1"/>
            <a:r>
              <a:rPr lang="en-US" dirty="0"/>
              <a:t>Results: 8-0-0 (ECJT voters)</a:t>
            </a:r>
          </a:p>
          <a:p>
            <a:endParaRPr lang="en-US" dirty="0"/>
          </a:p>
        </p:txBody>
      </p:sp>
      <p:sp>
        <p:nvSpPr>
          <p:cNvPr id="4" name="Date Placeholder 3">
            <a:extLst>
              <a:ext uri="{FF2B5EF4-FFF2-40B4-BE49-F238E27FC236}">
                <a16:creationId xmlns:a16="http://schemas.microsoft.com/office/drawing/2014/main" id="{74B5B993-B3D9-6B54-6E74-F51BB93117EE}"/>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December 2023</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5" name="Footer Placeholder 4">
            <a:extLst>
              <a:ext uri="{FF2B5EF4-FFF2-40B4-BE49-F238E27FC236}">
                <a16:creationId xmlns:a16="http://schemas.microsoft.com/office/drawing/2014/main" id="{12CC1DE8-770C-0FF0-2931-7CEC4DFC1139}"/>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8" charset="0"/>
              <a:buNone/>
              <a:tabLst/>
              <a:defRPr/>
            </a:pPr>
            <a:r>
              <a:rPr kumimoji="0" lang="en-GB" sz="1200" b="0" i="0" u="none" strike="noStrike" kern="1200" cap="none" spc="0" normalizeH="0" baseline="0" noProof="0">
                <a:ln>
                  <a:noFill/>
                </a:ln>
                <a:solidFill>
                  <a:srgbClr val="000000"/>
                </a:solidFill>
                <a:effectLst/>
                <a:uLnTx/>
                <a:uFillTx/>
                <a:latin typeface="Times New Roman" pitchFamily="18" charset="0"/>
                <a:ea typeface="Arial Unicode MS" pitchFamily="34" charset="-128"/>
              </a:rPr>
              <a:t>Jon Rosdahl, Qualcomm</a:t>
            </a:r>
            <a:endParaRPr kumimoji="0" lang="en-GB" sz="1200" b="0" i="0" u="none" strike="noStrike" kern="1200" cap="none" spc="0" normalizeH="0" baseline="0" noProof="0" dirty="0">
              <a:ln>
                <a:noFill/>
              </a:ln>
              <a:solidFill>
                <a:srgbClr val="000000"/>
              </a:solidFill>
              <a:effectLst/>
              <a:uLnTx/>
              <a:uFillTx/>
              <a:latin typeface="Times New Roman" pitchFamily="18" charset="0"/>
              <a:ea typeface="Arial Unicode MS" pitchFamily="34" charset="-128"/>
            </a:endParaRPr>
          </a:p>
        </p:txBody>
      </p:sp>
      <p:sp>
        <p:nvSpPr>
          <p:cNvPr id="6" name="Slide Number Placeholder 5">
            <a:extLst>
              <a:ext uri="{FF2B5EF4-FFF2-40B4-BE49-F238E27FC236}">
                <a16:creationId xmlns:a16="http://schemas.microsoft.com/office/drawing/2014/main" id="{304AFA86-9C74-05F7-DC3D-3B5CAEC4187B}"/>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440F5867-744E-4AA6-B0ED-4C44D2DFBB7B}"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18</a:t>
            </a:fld>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Tree>
    <p:extLst>
      <p:ext uri="{BB962C8B-B14F-4D97-AF65-F5344CB8AC3E}">
        <p14:creationId xmlns:p14="http://schemas.microsoft.com/office/powerpoint/2010/main" val="19871557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9BAE85-AF28-D3EF-885E-E140C8BEB067}"/>
              </a:ext>
            </a:extLst>
          </p:cNvPr>
          <p:cNvSpPr>
            <a:spLocks noGrp="1"/>
          </p:cNvSpPr>
          <p:nvPr>
            <p:ph type="title"/>
          </p:nvPr>
        </p:nvSpPr>
        <p:spPr/>
        <p:txBody>
          <a:bodyPr/>
          <a:lstStyle/>
          <a:p>
            <a:r>
              <a:rPr lang="en-US" sz="2800" dirty="0"/>
              <a:t>2. Motion to approve Site Visit for Kobe, Japan </a:t>
            </a:r>
            <a:br>
              <a:rPr lang="en-US" sz="2800" dirty="0"/>
            </a:br>
            <a:r>
              <a:rPr lang="en-US" sz="2800" dirty="0"/>
              <a:t>2023-09-10</a:t>
            </a:r>
          </a:p>
        </p:txBody>
      </p:sp>
      <p:sp>
        <p:nvSpPr>
          <p:cNvPr id="3" name="Content Placeholder 2">
            <a:extLst>
              <a:ext uri="{FF2B5EF4-FFF2-40B4-BE49-F238E27FC236}">
                <a16:creationId xmlns:a16="http://schemas.microsoft.com/office/drawing/2014/main" id="{036328C2-D3C2-B166-3939-14677B19CFF5}"/>
              </a:ext>
            </a:extLst>
          </p:cNvPr>
          <p:cNvSpPr>
            <a:spLocks noGrp="1"/>
          </p:cNvSpPr>
          <p:nvPr>
            <p:ph idx="1"/>
          </p:nvPr>
        </p:nvSpPr>
        <p:spPr>
          <a:xfrm>
            <a:off x="960392" y="1981200"/>
            <a:ext cx="10361084" cy="4113213"/>
          </a:xfrm>
        </p:spPr>
        <p:txBody>
          <a:bodyPr/>
          <a:lstStyle/>
          <a:p>
            <a:pPr marL="0" indent="0">
              <a:spcBef>
                <a:spcPts val="0"/>
              </a:spcBef>
            </a:pPr>
            <a:r>
              <a:rPr lang="en-US" b="0" dirty="0"/>
              <a:t>Move to authorize the 802W Venue Manager, Jon Rosdahl, to go on a site visit with </a:t>
            </a:r>
            <a:r>
              <a:rPr lang="en-US" b="0" dirty="0" err="1"/>
              <a:t>Linespeed</a:t>
            </a:r>
            <a:r>
              <a:rPr lang="en-US" b="0" dirty="0"/>
              <a:t> and Mtg Events with the purpose to prepare for 2025 January IEEE 802 Wireless Mixed-mode Interim in Kobe, Japan.</a:t>
            </a:r>
            <a:br>
              <a:rPr lang="en-US" b="0" dirty="0"/>
            </a:br>
            <a:r>
              <a:rPr lang="en-US" b="0" dirty="0"/>
              <a:t>Expenses not to exceed: $10,000.</a:t>
            </a:r>
          </a:p>
          <a:p>
            <a:pPr marL="0" indent="0">
              <a:spcBef>
                <a:spcPts val="0"/>
              </a:spcBef>
            </a:pPr>
            <a:endParaRPr lang="en-US" b="0" dirty="0"/>
          </a:p>
          <a:p>
            <a:pPr marL="0" indent="0">
              <a:spcBef>
                <a:spcPts val="0"/>
              </a:spcBef>
            </a:pPr>
            <a:r>
              <a:rPr lang="en-US" b="0" dirty="0"/>
              <a:t>Moved: Ben Rolfe</a:t>
            </a:r>
          </a:p>
          <a:p>
            <a:pPr marL="0" indent="0">
              <a:spcBef>
                <a:spcPts val="0"/>
              </a:spcBef>
            </a:pPr>
            <a:r>
              <a:rPr lang="en-US" b="0" dirty="0"/>
              <a:t>2</a:t>
            </a:r>
            <a:r>
              <a:rPr lang="en-US" b="0" baseline="30000" dirty="0"/>
              <a:t>nd</a:t>
            </a:r>
            <a:r>
              <a:rPr lang="en-US" b="0" dirty="0"/>
              <a:t>: Robert Stacey</a:t>
            </a:r>
          </a:p>
          <a:p>
            <a:pPr marL="0" indent="0">
              <a:spcBef>
                <a:spcPts val="0"/>
              </a:spcBef>
            </a:pPr>
            <a:r>
              <a:rPr lang="en-US" b="0" dirty="0"/>
              <a:t>Results: 7-0-1 (ECJT voters)</a:t>
            </a:r>
          </a:p>
          <a:p>
            <a:endParaRPr lang="en-US" dirty="0"/>
          </a:p>
        </p:txBody>
      </p:sp>
      <p:sp>
        <p:nvSpPr>
          <p:cNvPr id="4" name="Date Placeholder 3">
            <a:extLst>
              <a:ext uri="{FF2B5EF4-FFF2-40B4-BE49-F238E27FC236}">
                <a16:creationId xmlns:a16="http://schemas.microsoft.com/office/drawing/2014/main" id="{ECEA3351-5AD7-18FC-DC17-8AEC98D69003}"/>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December 2023</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5" name="Footer Placeholder 4">
            <a:extLst>
              <a:ext uri="{FF2B5EF4-FFF2-40B4-BE49-F238E27FC236}">
                <a16:creationId xmlns:a16="http://schemas.microsoft.com/office/drawing/2014/main" id="{C0BFEE99-7BE9-301D-7669-89497969BFFB}"/>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8" charset="0"/>
              <a:buNone/>
              <a:tabLst/>
              <a:defRPr/>
            </a:pPr>
            <a:r>
              <a:rPr kumimoji="0" lang="en-GB" sz="1200" b="0" i="0" u="none" strike="noStrike" kern="1200" cap="none" spc="0" normalizeH="0" baseline="0" noProof="0">
                <a:ln>
                  <a:noFill/>
                </a:ln>
                <a:solidFill>
                  <a:srgbClr val="000000"/>
                </a:solidFill>
                <a:effectLst/>
                <a:uLnTx/>
                <a:uFillTx/>
                <a:latin typeface="Times New Roman" pitchFamily="18" charset="0"/>
                <a:ea typeface="Arial Unicode MS" pitchFamily="34" charset="-128"/>
              </a:rPr>
              <a:t>Jon Rosdahl, Qualcomm</a:t>
            </a:r>
            <a:endParaRPr kumimoji="0" lang="en-GB" sz="1200" b="0" i="0" u="none" strike="noStrike" kern="1200" cap="none" spc="0" normalizeH="0" baseline="0" noProof="0" dirty="0">
              <a:ln>
                <a:noFill/>
              </a:ln>
              <a:solidFill>
                <a:srgbClr val="000000"/>
              </a:solidFill>
              <a:effectLst/>
              <a:uLnTx/>
              <a:uFillTx/>
              <a:latin typeface="Times New Roman" pitchFamily="18" charset="0"/>
              <a:ea typeface="Arial Unicode MS" pitchFamily="34" charset="-128"/>
            </a:endParaRPr>
          </a:p>
        </p:txBody>
      </p:sp>
      <p:sp>
        <p:nvSpPr>
          <p:cNvPr id="6" name="Slide Number Placeholder 5">
            <a:extLst>
              <a:ext uri="{FF2B5EF4-FFF2-40B4-BE49-F238E27FC236}">
                <a16:creationId xmlns:a16="http://schemas.microsoft.com/office/drawing/2014/main" id="{7244AE50-274B-40FF-424F-3B93CEA4B512}"/>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440F5867-744E-4AA6-B0ED-4C44D2DFBB7B}"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19</a:t>
            </a:fld>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Tree>
    <p:extLst>
      <p:ext uri="{BB962C8B-B14F-4D97-AF65-F5344CB8AC3E}">
        <p14:creationId xmlns:p14="http://schemas.microsoft.com/office/powerpoint/2010/main" val="1650884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Current Status of 802 Wireless Interim Session venue plans as of Nov 13, 2023, as presented to the IEEE 802 Wireless Chairs Standing Committee in conjunction with the 2023 December 802W Telecon December 13</a:t>
            </a:r>
            <a:r>
              <a:rPr lang="en-GB" baseline="30000" dirty="0"/>
              <a:t>th</a:t>
            </a:r>
            <a:r>
              <a:rPr lang="en-GB" dirty="0"/>
              <a:t>, 2023.</a:t>
            </a:r>
            <a:br>
              <a:rPr lang="en-GB" dirty="0"/>
            </a:br>
            <a:endParaRPr lang="en-GB" dirty="0"/>
          </a:p>
        </p:txBody>
      </p:sp>
      <p:sp>
        <p:nvSpPr>
          <p:cNvPr id="4" name="Date Placeholder 3"/>
          <p:cNvSpPr>
            <a:spLocks noGrp="1"/>
          </p:cNvSpPr>
          <p:nvPr>
            <p:ph type="dt" idx="10"/>
          </p:nvPr>
        </p:nvSpPr>
        <p:spPr/>
        <p:txBody>
          <a:bodyPr/>
          <a:lstStyle/>
          <a:p>
            <a:r>
              <a:rPr lang="en-US"/>
              <a:t>December 2023</a:t>
            </a:r>
            <a:endParaRPr lang="en-GB" dirty="0"/>
          </a:p>
        </p:txBody>
      </p:sp>
      <p:sp>
        <p:nvSpPr>
          <p:cNvPr id="5" name="Footer Placeholder 4"/>
          <p:cNvSpPr>
            <a:spLocks noGrp="1"/>
          </p:cNvSpPr>
          <p:nvPr>
            <p:ph type="ftr" idx="11"/>
          </p:nvPr>
        </p:nvSpPr>
        <p:spPr/>
        <p:txBody>
          <a:bodyPr/>
          <a:lstStyle/>
          <a:p>
            <a:r>
              <a:rPr lang="en-GB" dirty="0"/>
              <a:t>Jon Rosdahl, Qualcomm</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0C77AE-25D5-3511-4960-C2B65E544C02}"/>
              </a:ext>
            </a:extLst>
          </p:cNvPr>
          <p:cNvSpPr>
            <a:spLocks noGrp="1"/>
          </p:cNvSpPr>
          <p:nvPr>
            <p:ph type="title"/>
          </p:nvPr>
        </p:nvSpPr>
        <p:spPr>
          <a:xfrm>
            <a:off x="914401" y="685801"/>
            <a:ext cx="10475384" cy="1065213"/>
          </a:xfrm>
        </p:spPr>
        <p:txBody>
          <a:bodyPr/>
          <a:lstStyle/>
          <a:p>
            <a:r>
              <a:rPr lang="en-US" sz="2800" dirty="0"/>
              <a:t>3. Motion to approve Site Visit for Warsaw, Poland </a:t>
            </a:r>
            <a:br>
              <a:rPr lang="en-US" sz="2800" dirty="0"/>
            </a:br>
            <a:r>
              <a:rPr lang="en-US" sz="2800" dirty="0"/>
              <a:t>2023-09-10</a:t>
            </a:r>
          </a:p>
        </p:txBody>
      </p:sp>
      <p:sp>
        <p:nvSpPr>
          <p:cNvPr id="3" name="Content Placeholder 2">
            <a:extLst>
              <a:ext uri="{FF2B5EF4-FFF2-40B4-BE49-F238E27FC236}">
                <a16:creationId xmlns:a16="http://schemas.microsoft.com/office/drawing/2014/main" id="{596DC766-EB82-F62A-0F5E-B30E81CB78D0}"/>
              </a:ext>
            </a:extLst>
          </p:cNvPr>
          <p:cNvSpPr>
            <a:spLocks noGrp="1"/>
          </p:cNvSpPr>
          <p:nvPr>
            <p:ph idx="1"/>
          </p:nvPr>
        </p:nvSpPr>
        <p:spPr/>
        <p:txBody>
          <a:bodyPr/>
          <a:lstStyle/>
          <a:p>
            <a:pPr marL="0" indent="0">
              <a:spcBef>
                <a:spcPts val="0"/>
              </a:spcBef>
            </a:pPr>
            <a:r>
              <a:rPr lang="en-US" b="0" dirty="0"/>
              <a:t>Move to authorize the 802W Venue Manager, Jon Rosdahl, to go on a site visit with </a:t>
            </a:r>
            <a:r>
              <a:rPr lang="en-US" b="0" dirty="0" err="1"/>
              <a:t>Linespeed</a:t>
            </a:r>
            <a:r>
              <a:rPr lang="en-US" b="0" dirty="0"/>
              <a:t> and Mtg Events with the purpose to prepare for 2024 May IEEE 802 Wireless Mixed-mode Interim in Warsaw Poland.</a:t>
            </a:r>
            <a:br>
              <a:rPr lang="en-US" b="0" dirty="0"/>
            </a:br>
            <a:r>
              <a:rPr lang="en-US" b="0" dirty="0"/>
              <a:t>Expenses not to exceed: $5,000.</a:t>
            </a:r>
          </a:p>
          <a:p>
            <a:pPr marL="0" indent="0">
              <a:spcBef>
                <a:spcPts val="0"/>
              </a:spcBef>
            </a:pPr>
            <a:endParaRPr lang="en-US" b="0" dirty="0"/>
          </a:p>
          <a:p>
            <a:pPr marL="400050" lvl="1" indent="0">
              <a:spcBef>
                <a:spcPts val="0"/>
              </a:spcBef>
            </a:pPr>
            <a:r>
              <a:rPr lang="en-US" sz="2400" b="0" dirty="0"/>
              <a:t>Moved: Ben Rolfe</a:t>
            </a:r>
          </a:p>
          <a:p>
            <a:pPr marL="400050" lvl="1" indent="0">
              <a:spcBef>
                <a:spcPts val="0"/>
              </a:spcBef>
            </a:pPr>
            <a:r>
              <a:rPr lang="en-US" sz="2400" b="0" dirty="0"/>
              <a:t>2</a:t>
            </a:r>
            <a:r>
              <a:rPr lang="en-US" sz="2400" b="0" baseline="30000" dirty="0"/>
              <a:t>nd</a:t>
            </a:r>
            <a:r>
              <a:rPr lang="en-US" sz="2400" b="0" dirty="0"/>
              <a:t>: Stephen McCann</a:t>
            </a:r>
          </a:p>
          <a:p>
            <a:pPr marL="400050" lvl="1" indent="0">
              <a:spcBef>
                <a:spcPts val="0"/>
              </a:spcBef>
            </a:pPr>
            <a:r>
              <a:rPr lang="en-US" sz="2400" b="0" dirty="0"/>
              <a:t>Results: 7-0-1 (ECJT voters)</a:t>
            </a:r>
          </a:p>
          <a:p>
            <a:endParaRPr lang="en-US" dirty="0"/>
          </a:p>
        </p:txBody>
      </p:sp>
      <p:sp>
        <p:nvSpPr>
          <p:cNvPr id="4" name="Date Placeholder 3">
            <a:extLst>
              <a:ext uri="{FF2B5EF4-FFF2-40B4-BE49-F238E27FC236}">
                <a16:creationId xmlns:a16="http://schemas.microsoft.com/office/drawing/2014/main" id="{27F14BC4-73A0-2D4F-FBF4-860835764D16}"/>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December 2023</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5" name="Footer Placeholder 4">
            <a:extLst>
              <a:ext uri="{FF2B5EF4-FFF2-40B4-BE49-F238E27FC236}">
                <a16:creationId xmlns:a16="http://schemas.microsoft.com/office/drawing/2014/main" id="{F764AAC6-7F4E-F8C8-A36D-6E606AAE0DD2}"/>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8" charset="0"/>
              <a:buNone/>
              <a:tabLst/>
              <a:defRPr/>
            </a:pPr>
            <a:r>
              <a:rPr kumimoji="0" lang="en-GB" sz="1200" b="0" i="0" u="none" strike="noStrike" kern="1200" cap="none" spc="0" normalizeH="0" baseline="0" noProof="0">
                <a:ln>
                  <a:noFill/>
                </a:ln>
                <a:solidFill>
                  <a:srgbClr val="000000"/>
                </a:solidFill>
                <a:effectLst/>
                <a:uLnTx/>
                <a:uFillTx/>
                <a:latin typeface="Times New Roman" pitchFamily="18" charset="0"/>
                <a:ea typeface="Arial Unicode MS" pitchFamily="34" charset="-128"/>
              </a:rPr>
              <a:t>Jon Rosdahl, Qualcomm</a:t>
            </a:r>
            <a:endParaRPr kumimoji="0" lang="en-GB" sz="1200" b="0" i="0" u="none" strike="noStrike" kern="1200" cap="none" spc="0" normalizeH="0" baseline="0" noProof="0" dirty="0">
              <a:ln>
                <a:noFill/>
              </a:ln>
              <a:solidFill>
                <a:srgbClr val="000000"/>
              </a:solidFill>
              <a:effectLst/>
              <a:uLnTx/>
              <a:uFillTx/>
              <a:latin typeface="Times New Roman" pitchFamily="18" charset="0"/>
              <a:ea typeface="Arial Unicode MS" pitchFamily="34" charset="-128"/>
            </a:endParaRPr>
          </a:p>
        </p:txBody>
      </p:sp>
      <p:sp>
        <p:nvSpPr>
          <p:cNvPr id="6" name="Slide Number Placeholder 5">
            <a:extLst>
              <a:ext uri="{FF2B5EF4-FFF2-40B4-BE49-F238E27FC236}">
                <a16:creationId xmlns:a16="http://schemas.microsoft.com/office/drawing/2014/main" id="{CEFB418A-1C12-8A51-C377-C0F76EFFD46F}"/>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440F5867-744E-4AA6-B0ED-4C44D2DFBB7B}"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20</a:t>
            </a:fld>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Tree>
    <p:extLst>
      <p:ext uri="{BB962C8B-B14F-4D97-AF65-F5344CB8AC3E}">
        <p14:creationId xmlns:p14="http://schemas.microsoft.com/office/powerpoint/2010/main" val="11138297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CC594C-A7F3-5995-D12B-3062ED08A64B}"/>
              </a:ext>
            </a:extLst>
          </p:cNvPr>
          <p:cNvSpPr>
            <a:spLocks noGrp="1"/>
          </p:cNvSpPr>
          <p:nvPr>
            <p:ph type="title"/>
          </p:nvPr>
        </p:nvSpPr>
        <p:spPr/>
        <p:txBody>
          <a:bodyPr/>
          <a:lstStyle/>
          <a:p>
            <a:r>
              <a:rPr lang="en-US" sz="2800" dirty="0">
                <a:latin typeface="tahoma" panose="020B0604030504040204" pitchFamily="34" charset="0"/>
              </a:rPr>
              <a:t>Email Ballot: </a:t>
            </a:r>
            <a:r>
              <a:rPr lang="en-US" sz="2800" b="1" dirty="0">
                <a:effectLst/>
                <a:latin typeface="tahoma" panose="020B0604030504040204" pitchFamily="34" charset="0"/>
              </a:rPr>
              <a:t>Motion to approve Site Visit for Panama </a:t>
            </a:r>
            <a:br>
              <a:rPr lang="en-US" sz="2800" b="1" dirty="0">
                <a:effectLst/>
                <a:latin typeface="tahoma" panose="020B0604030504040204" pitchFamily="34" charset="0"/>
              </a:rPr>
            </a:br>
            <a:r>
              <a:rPr lang="en-US" sz="2800" b="1" dirty="0">
                <a:effectLst/>
                <a:latin typeface="tahoma" panose="020B0604030504040204" pitchFamily="34" charset="0"/>
              </a:rPr>
              <a:t>2023-08-08</a:t>
            </a:r>
            <a:endParaRPr lang="en-US" sz="2800" dirty="0">
              <a:effectLst/>
              <a:latin typeface="tahoma" panose="020B0604030504040204" pitchFamily="34" charset="0"/>
            </a:endParaRPr>
          </a:p>
        </p:txBody>
      </p:sp>
      <p:sp>
        <p:nvSpPr>
          <p:cNvPr id="3" name="Content Placeholder 2">
            <a:extLst>
              <a:ext uri="{FF2B5EF4-FFF2-40B4-BE49-F238E27FC236}">
                <a16:creationId xmlns:a16="http://schemas.microsoft.com/office/drawing/2014/main" id="{1C1992CC-8F2E-C851-72BA-8276E87ABF14}"/>
              </a:ext>
            </a:extLst>
          </p:cNvPr>
          <p:cNvSpPr>
            <a:spLocks noGrp="1"/>
          </p:cNvSpPr>
          <p:nvPr>
            <p:ph idx="1"/>
          </p:nvPr>
        </p:nvSpPr>
        <p:spPr/>
        <p:txBody>
          <a:bodyPr/>
          <a:lstStyle/>
          <a:p>
            <a:r>
              <a:rPr lang="en-US" b="0" dirty="0">
                <a:effectLst/>
                <a:latin typeface="tahoma" panose="020B0604030504040204" pitchFamily="34" charset="0"/>
              </a:rPr>
              <a:t>Ballot opens 2023-08-08  and closes either 2023-08-18 or when sufficient votes have been received to know the outcome:</a:t>
            </a:r>
          </a:p>
          <a:p>
            <a:r>
              <a:rPr lang="en-US" b="0" dirty="0">
                <a:effectLst/>
                <a:latin typeface="tahoma" panose="020B0604030504040204" pitchFamily="34" charset="0"/>
              </a:rPr>
              <a:t>Move to authorize the 802W Venue Manager, Jon Rosdahl, to go on a site visit with Mtg Events with the purpose to prepare for 2024 January IEEE 802 Wireless Mixed-mode Interim.</a:t>
            </a:r>
            <a:br>
              <a:rPr lang="en-US" b="0" dirty="0">
                <a:effectLst/>
                <a:latin typeface="tahoma" panose="020B0604030504040204" pitchFamily="34" charset="0"/>
              </a:rPr>
            </a:br>
            <a:r>
              <a:rPr lang="en-US" b="0" dirty="0">
                <a:effectLst/>
                <a:latin typeface="tahoma" panose="020B0604030504040204" pitchFamily="34" charset="0"/>
              </a:rPr>
              <a:t>Expenses not to exceed: $3,000</a:t>
            </a:r>
          </a:p>
          <a:p>
            <a:r>
              <a:rPr lang="en-US" b="0" dirty="0">
                <a:effectLst/>
                <a:latin typeface="tahoma" panose="020B0604030504040204" pitchFamily="34" charset="0"/>
              </a:rPr>
              <a:t>Moved: Jon Rosdahl</a:t>
            </a:r>
          </a:p>
          <a:p>
            <a:r>
              <a:rPr lang="en-US" b="0" dirty="0">
                <a:effectLst/>
                <a:latin typeface="tahoma" panose="020B0604030504040204" pitchFamily="34" charset="0"/>
              </a:rPr>
              <a:t>2nd: Ben Rolfe</a:t>
            </a:r>
          </a:p>
          <a:p>
            <a:r>
              <a:rPr lang="en-US" dirty="0"/>
              <a:t>Results: 6-0-0 (ECJT </a:t>
            </a:r>
            <a:r>
              <a:rPr lang="en-US"/>
              <a:t>– 6/8 responded)</a:t>
            </a:r>
            <a:endParaRPr lang="en-US" dirty="0"/>
          </a:p>
        </p:txBody>
      </p:sp>
      <p:sp>
        <p:nvSpPr>
          <p:cNvPr id="4" name="Date Placeholder 3">
            <a:extLst>
              <a:ext uri="{FF2B5EF4-FFF2-40B4-BE49-F238E27FC236}">
                <a16:creationId xmlns:a16="http://schemas.microsoft.com/office/drawing/2014/main" id="{DEAB7D36-AB47-E15A-14FE-B8118EF9F9AE}"/>
              </a:ext>
            </a:extLst>
          </p:cNvPr>
          <p:cNvSpPr>
            <a:spLocks noGrp="1"/>
          </p:cNvSpPr>
          <p:nvPr>
            <p:ph type="dt" idx="10"/>
          </p:nvPr>
        </p:nvSpPr>
        <p:spPr/>
        <p:txBody>
          <a:bodyPr/>
          <a:lstStyle/>
          <a:p>
            <a:r>
              <a:rPr lang="en-US"/>
              <a:t>December 2023</a:t>
            </a:r>
            <a:endParaRPr lang="en-GB" dirty="0"/>
          </a:p>
        </p:txBody>
      </p:sp>
      <p:sp>
        <p:nvSpPr>
          <p:cNvPr id="5" name="Footer Placeholder 4">
            <a:extLst>
              <a:ext uri="{FF2B5EF4-FFF2-40B4-BE49-F238E27FC236}">
                <a16:creationId xmlns:a16="http://schemas.microsoft.com/office/drawing/2014/main" id="{D0E5DC6C-B508-EF92-6C4E-ACBA8C1F45B8}"/>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422E6A73-F2F1-363A-DE97-B4061BA6ACC9}"/>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36176706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05182C-0343-E5A2-2010-9CFFF596602F}"/>
              </a:ext>
            </a:extLst>
          </p:cNvPr>
          <p:cNvSpPr>
            <a:spLocks noGrp="1"/>
          </p:cNvSpPr>
          <p:nvPr>
            <p:ph type="title"/>
          </p:nvPr>
        </p:nvSpPr>
        <p:spPr/>
        <p:txBody>
          <a:bodyPr/>
          <a:lstStyle/>
          <a:p>
            <a:r>
              <a:rPr lang="en-US" dirty="0"/>
              <a:t>1. Motion to set Interim Session Type for 2024</a:t>
            </a:r>
            <a:br>
              <a:rPr lang="en-US"/>
            </a:br>
            <a:r>
              <a:rPr lang="en-US"/>
              <a:t>2023-07-09</a:t>
            </a:r>
            <a:endParaRPr lang="en-US" dirty="0"/>
          </a:p>
        </p:txBody>
      </p:sp>
      <p:sp>
        <p:nvSpPr>
          <p:cNvPr id="3" name="Content Placeholder 2">
            <a:extLst>
              <a:ext uri="{FF2B5EF4-FFF2-40B4-BE49-F238E27FC236}">
                <a16:creationId xmlns:a16="http://schemas.microsoft.com/office/drawing/2014/main" id="{D84C08BB-E0B8-7E64-7D36-988882E2E1D0}"/>
              </a:ext>
            </a:extLst>
          </p:cNvPr>
          <p:cNvSpPr>
            <a:spLocks noGrp="1"/>
          </p:cNvSpPr>
          <p:nvPr>
            <p:ph idx="1"/>
          </p:nvPr>
        </p:nvSpPr>
        <p:spPr/>
        <p:txBody>
          <a:bodyPr/>
          <a:lstStyle/>
          <a:p>
            <a:r>
              <a:rPr lang="en-US" dirty="0"/>
              <a:t>Motion: Hold the 2024 Wireless Interim sessions in mixed mode (in-person</a:t>
            </a:r>
          </a:p>
          <a:p>
            <a:r>
              <a:rPr lang="en-US" dirty="0"/>
              <a:t>and electronic)</a:t>
            </a:r>
          </a:p>
          <a:p>
            <a:endParaRPr lang="en-US" dirty="0"/>
          </a:p>
          <a:p>
            <a:pPr lvl="1"/>
            <a:r>
              <a:rPr lang="en-US" dirty="0"/>
              <a:t>o Moved: Tuncer Baykas, 2</a:t>
            </a:r>
            <a:r>
              <a:rPr lang="en-US" baseline="30000" dirty="0"/>
              <a:t>nd</a:t>
            </a:r>
            <a:r>
              <a:rPr lang="en-US" dirty="0"/>
              <a:t>: Ann Krieger</a:t>
            </a:r>
          </a:p>
          <a:p>
            <a:pPr lvl="1"/>
            <a:r>
              <a:rPr lang="en-US" dirty="0"/>
              <a:t>o No objection to approving by unanimous consent</a:t>
            </a:r>
          </a:p>
          <a:p>
            <a:pPr lvl="1"/>
            <a:r>
              <a:rPr lang="en-US" dirty="0"/>
              <a:t>o [Voters - WC standing committees (WG and TAGs chairs, vice-chairs and</a:t>
            </a:r>
          </a:p>
          <a:p>
            <a:pPr lvl="1"/>
            <a:r>
              <a:rPr lang="en-US" dirty="0"/>
              <a:t>secretaries)] [13 present]</a:t>
            </a:r>
          </a:p>
        </p:txBody>
      </p:sp>
      <p:sp>
        <p:nvSpPr>
          <p:cNvPr id="4" name="Date Placeholder 3">
            <a:extLst>
              <a:ext uri="{FF2B5EF4-FFF2-40B4-BE49-F238E27FC236}">
                <a16:creationId xmlns:a16="http://schemas.microsoft.com/office/drawing/2014/main" id="{CEA365D8-B71D-92A8-B5E1-394D024AB8E0}"/>
              </a:ext>
            </a:extLst>
          </p:cNvPr>
          <p:cNvSpPr>
            <a:spLocks noGrp="1"/>
          </p:cNvSpPr>
          <p:nvPr>
            <p:ph type="dt" idx="10"/>
          </p:nvPr>
        </p:nvSpPr>
        <p:spPr/>
        <p:txBody>
          <a:bodyPr/>
          <a:lstStyle/>
          <a:p>
            <a:r>
              <a:rPr lang="en-US"/>
              <a:t>December 2023</a:t>
            </a:r>
            <a:endParaRPr lang="en-GB" dirty="0"/>
          </a:p>
        </p:txBody>
      </p:sp>
      <p:sp>
        <p:nvSpPr>
          <p:cNvPr id="5" name="Footer Placeholder 4">
            <a:extLst>
              <a:ext uri="{FF2B5EF4-FFF2-40B4-BE49-F238E27FC236}">
                <a16:creationId xmlns:a16="http://schemas.microsoft.com/office/drawing/2014/main" id="{332496D3-4F60-C6A4-3C66-7548C9B2F898}"/>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4B2FFD10-8000-092E-BAC6-8E0C9F54FE9B}"/>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11245313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A6499D-E389-EB74-0806-E73E1FFA85B6}"/>
              </a:ext>
            </a:extLst>
          </p:cNvPr>
          <p:cNvSpPr>
            <a:spLocks noGrp="1"/>
          </p:cNvSpPr>
          <p:nvPr>
            <p:ph type="title"/>
          </p:nvPr>
        </p:nvSpPr>
        <p:spPr/>
        <p:txBody>
          <a:bodyPr/>
          <a:lstStyle/>
          <a:p>
            <a:r>
              <a:rPr lang="en-US" dirty="0"/>
              <a:t>1. Motion to approve Location for Jan 2025 – Kobe, Japan</a:t>
            </a:r>
            <a:br>
              <a:rPr lang="en-US" dirty="0"/>
            </a:br>
            <a:r>
              <a:rPr lang="en-US" dirty="0"/>
              <a:t>2023-05-14</a:t>
            </a:r>
          </a:p>
        </p:txBody>
      </p:sp>
      <p:sp>
        <p:nvSpPr>
          <p:cNvPr id="3" name="Content Placeholder 2">
            <a:extLst>
              <a:ext uri="{FF2B5EF4-FFF2-40B4-BE49-F238E27FC236}">
                <a16:creationId xmlns:a16="http://schemas.microsoft.com/office/drawing/2014/main" id="{4C039166-BB1D-C51D-18E8-5BAB73BA0C5F}"/>
              </a:ext>
            </a:extLst>
          </p:cNvPr>
          <p:cNvSpPr>
            <a:spLocks noGrp="1"/>
          </p:cNvSpPr>
          <p:nvPr>
            <p:ph idx="1"/>
          </p:nvPr>
        </p:nvSpPr>
        <p:spPr/>
        <p:txBody>
          <a:bodyPr/>
          <a:lstStyle/>
          <a:p>
            <a:pPr lvl="1"/>
            <a:r>
              <a:rPr lang="en-US" i="0" dirty="0">
                <a:solidFill>
                  <a:srgbClr val="000000"/>
                </a:solidFill>
                <a:effectLst/>
                <a:latin typeface="Times New Roman" panose="02020603050405020304" pitchFamily="18" charset="0"/>
              </a:rPr>
              <a:t>Approve holding the January 19-24, 2025, Wireless Interim session in Kobe, Japan</a:t>
            </a:r>
            <a:r>
              <a:rPr lang="en-US" b="0" i="0" dirty="0">
                <a:solidFill>
                  <a:srgbClr val="000000"/>
                </a:solidFill>
                <a:effectLst/>
                <a:latin typeface="Times New Roman" panose="02020603050405020304" pitchFamily="18" charset="0"/>
              </a:rPr>
              <a:t>.</a:t>
            </a:r>
          </a:p>
          <a:p>
            <a:pPr lvl="1"/>
            <a:endParaRPr lang="en-US" b="0" i="0" dirty="0">
              <a:solidFill>
                <a:srgbClr val="000000"/>
              </a:solidFill>
              <a:effectLst/>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Moved: Jon Rosdahl</a:t>
            </a:r>
            <a:endParaRPr lang="en-US" dirty="0">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Second: Stephen McCann</a:t>
            </a:r>
          </a:p>
          <a:p>
            <a:pPr lvl="1"/>
            <a:r>
              <a:rPr lang="en-US" b="0" i="0" dirty="0">
                <a:solidFill>
                  <a:srgbClr val="000000"/>
                </a:solidFill>
                <a:effectLst/>
                <a:latin typeface="Times New Roman" panose="02020603050405020304" pitchFamily="18" charset="0"/>
              </a:rPr>
              <a:t>	· </a:t>
            </a:r>
            <a:r>
              <a:rPr lang="en-US" b="0" dirty="0">
                <a:latin typeface="Times New Roman" panose="02020603050405020304" pitchFamily="18" charset="0"/>
              </a:rPr>
              <a:t>Note: </a:t>
            </a:r>
            <a:r>
              <a:rPr lang="en-US" b="0" i="0" dirty="0">
                <a:solidFill>
                  <a:srgbClr val="000000"/>
                </a:solidFill>
                <a:effectLst/>
                <a:latin typeface="Times New Roman" panose="02020603050405020304" pitchFamily="18" charset="0"/>
              </a:rPr>
              <a:t>This is a wireless chairs’ motion.</a:t>
            </a:r>
          </a:p>
          <a:p>
            <a:pPr lvl="1"/>
            <a:r>
              <a:rPr lang="en-US" i="0" dirty="0">
                <a:solidFill>
                  <a:srgbClr val="000000"/>
                </a:solidFill>
                <a:effectLst/>
                <a:latin typeface="Times New Roman" panose="02020603050405020304" pitchFamily="18" charset="0"/>
              </a:rPr>
              <a:t>Results</a:t>
            </a:r>
            <a:r>
              <a:rPr lang="en-US" b="0" i="0" dirty="0">
                <a:solidFill>
                  <a:srgbClr val="000000"/>
                </a:solidFill>
                <a:effectLst/>
                <a:latin typeface="Times New Roman" panose="02020603050405020304" pitchFamily="18" charset="0"/>
              </a:rPr>
              <a:t>: Approve by unanimous consent. (Voter's present = 11)</a:t>
            </a:r>
          </a:p>
          <a:p>
            <a:endParaRPr lang="en-US" dirty="0"/>
          </a:p>
        </p:txBody>
      </p:sp>
      <p:sp>
        <p:nvSpPr>
          <p:cNvPr id="4" name="Date Placeholder 3">
            <a:extLst>
              <a:ext uri="{FF2B5EF4-FFF2-40B4-BE49-F238E27FC236}">
                <a16:creationId xmlns:a16="http://schemas.microsoft.com/office/drawing/2014/main" id="{BE5A44DA-ACB8-7DA2-0049-14829595F84D}"/>
              </a:ext>
            </a:extLst>
          </p:cNvPr>
          <p:cNvSpPr>
            <a:spLocks noGrp="1"/>
          </p:cNvSpPr>
          <p:nvPr>
            <p:ph type="dt" idx="10"/>
          </p:nvPr>
        </p:nvSpPr>
        <p:spPr/>
        <p:txBody>
          <a:bodyPr/>
          <a:lstStyle/>
          <a:p>
            <a:r>
              <a:rPr lang="en-US"/>
              <a:t>December 2023</a:t>
            </a:r>
            <a:endParaRPr lang="en-GB" dirty="0"/>
          </a:p>
        </p:txBody>
      </p:sp>
      <p:sp>
        <p:nvSpPr>
          <p:cNvPr id="5" name="Footer Placeholder 4">
            <a:extLst>
              <a:ext uri="{FF2B5EF4-FFF2-40B4-BE49-F238E27FC236}">
                <a16:creationId xmlns:a16="http://schemas.microsoft.com/office/drawing/2014/main" id="{0DB5A932-8D65-42A3-179D-931970BF5F8A}"/>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44B9DD90-A53E-4FA2-79F0-E0499CFFF477}"/>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242057442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2D23DA-A12E-3763-95A8-CD1295F42ACA}"/>
              </a:ext>
            </a:extLst>
          </p:cNvPr>
          <p:cNvSpPr>
            <a:spLocks noGrp="1"/>
          </p:cNvSpPr>
          <p:nvPr>
            <p:ph type="title"/>
          </p:nvPr>
        </p:nvSpPr>
        <p:spPr/>
        <p:txBody>
          <a:bodyPr/>
          <a:lstStyle/>
          <a:p>
            <a:r>
              <a:rPr lang="en-US" dirty="0"/>
              <a:t>1. Motion to approve 2023 May Fees - Orlando.</a:t>
            </a:r>
            <a:br>
              <a:rPr lang="en-US" dirty="0"/>
            </a:br>
            <a:r>
              <a:rPr lang="en-US" dirty="0"/>
              <a:t>2023-01-15</a:t>
            </a:r>
          </a:p>
        </p:txBody>
      </p:sp>
      <p:sp>
        <p:nvSpPr>
          <p:cNvPr id="3" name="Content Placeholder 2">
            <a:extLst>
              <a:ext uri="{FF2B5EF4-FFF2-40B4-BE49-F238E27FC236}">
                <a16:creationId xmlns:a16="http://schemas.microsoft.com/office/drawing/2014/main" id="{CB9C2DC1-F1B1-64D3-2F39-3A8169B4A802}"/>
              </a:ext>
            </a:extLst>
          </p:cNvPr>
          <p:cNvSpPr>
            <a:spLocks noGrp="1"/>
          </p:cNvSpPr>
          <p:nvPr>
            <p:ph idx="1"/>
          </p:nvPr>
        </p:nvSpPr>
        <p:spPr>
          <a:xfrm>
            <a:off x="914401" y="1981201"/>
            <a:ext cx="10361084" cy="4343399"/>
          </a:xfrm>
        </p:spPr>
        <p:txBody>
          <a:bodyPr/>
          <a:lstStyle/>
          <a:p>
            <a:pPr marL="400050" lvl="1" indent="0">
              <a:spcBef>
                <a:spcPts val="0"/>
              </a:spcBef>
            </a:pPr>
            <a:r>
              <a:rPr lang="en-US" dirty="0"/>
              <a:t>Move to approve Session fees for the 2023 May 802 Wireless Mixed-mode Interim, Hilton Orlando Lake Buena Vista Hotel (May 14-19, 2023), </a:t>
            </a:r>
          </a:p>
          <a:p>
            <a:pPr marL="400050" lvl="1" indent="0">
              <a:spcBef>
                <a:spcPts val="0"/>
              </a:spcBef>
            </a:pPr>
            <a:r>
              <a:rPr lang="en-US" dirty="0"/>
              <a:t>at $600/$800/$1000 for any in-person or virtual attendee.</a:t>
            </a:r>
          </a:p>
          <a:p>
            <a:pPr marL="400050" lvl="1" indent="0">
              <a:spcBef>
                <a:spcPts val="0"/>
              </a:spcBef>
            </a:pPr>
            <a:r>
              <a:rPr lang="en-US" dirty="0"/>
              <a:t>Registration Target to open No later than March 1, 2023 </a:t>
            </a:r>
          </a:p>
          <a:p>
            <a:pPr marL="400050" lvl="1" indent="0">
              <a:spcBef>
                <a:spcPts val="0"/>
              </a:spcBef>
            </a:pPr>
            <a:r>
              <a:rPr lang="en-US" dirty="0"/>
              <a:t>Rate Changes are Early-bird until March 31; Standard until April 28,2023.</a:t>
            </a:r>
          </a:p>
          <a:p>
            <a:pPr marL="400050" lvl="1" indent="0">
              <a:spcBef>
                <a:spcPts val="0"/>
              </a:spcBef>
            </a:pPr>
            <a:r>
              <a:rPr lang="en-US" dirty="0"/>
              <a:t>Refund Schedule: </a:t>
            </a:r>
          </a:p>
          <a:p>
            <a:pPr marL="800100" lvl="2" indent="0">
              <a:spcBef>
                <a:spcPts val="0"/>
              </a:spcBef>
            </a:pPr>
            <a:r>
              <a:rPr lang="en-US" sz="2000" dirty="0"/>
              <a:t>Full until March 31, $150 fee until April 28, and no refund after April 28, 2023.</a:t>
            </a:r>
          </a:p>
          <a:p>
            <a:pPr marL="800100" lvl="2" indent="0">
              <a:spcBef>
                <a:spcPts val="0"/>
              </a:spcBef>
            </a:pPr>
            <a:endParaRPr lang="en-US" sz="2000" dirty="0"/>
          </a:p>
          <a:p>
            <a:pPr marL="800100" lvl="2" indent="0">
              <a:spcBef>
                <a:spcPts val="0"/>
              </a:spcBef>
            </a:pPr>
            <a:endParaRPr lang="en-US" sz="2000" dirty="0"/>
          </a:p>
          <a:p>
            <a:pPr lvl="2"/>
            <a:r>
              <a:rPr lang="en-US" sz="2000" dirty="0"/>
              <a:t>Moved: Jon Rosdahl</a:t>
            </a:r>
          </a:p>
          <a:p>
            <a:pPr lvl="2"/>
            <a:r>
              <a:rPr lang="en-US" sz="2000" dirty="0"/>
              <a:t>2</a:t>
            </a:r>
            <a:r>
              <a:rPr lang="en-US" sz="2000" baseline="30000" dirty="0"/>
              <a:t>nd</a:t>
            </a:r>
            <a:r>
              <a:rPr lang="en-US" sz="2000" dirty="0"/>
              <a:t>: Ben Rolfe</a:t>
            </a:r>
          </a:p>
          <a:p>
            <a:pPr lvl="2"/>
            <a:r>
              <a:rPr lang="en-US" sz="2000" dirty="0"/>
              <a:t>Results:  8-0-0 Motion Passes.</a:t>
            </a:r>
          </a:p>
          <a:p>
            <a:endParaRPr lang="en-US" dirty="0"/>
          </a:p>
        </p:txBody>
      </p:sp>
      <p:sp>
        <p:nvSpPr>
          <p:cNvPr id="4" name="Date Placeholder 3">
            <a:extLst>
              <a:ext uri="{FF2B5EF4-FFF2-40B4-BE49-F238E27FC236}">
                <a16:creationId xmlns:a16="http://schemas.microsoft.com/office/drawing/2014/main" id="{B0571D21-6C78-A84A-995E-F16FAAEC8002}"/>
              </a:ext>
            </a:extLst>
          </p:cNvPr>
          <p:cNvSpPr>
            <a:spLocks noGrp="1"/>
          </p:cNvSpPr>
          <p:nvPr>
            <p:ph type="dt" idx="10"/>
          </p:nvPr>
        </p:nvSpPr>
        <p:spPr/>
        <p:txBody>
          <a:bodyPr/>
          <a:lstStyle/>
          <a:p>
            <a:r>
              <a:rPr lang="en-US"/>
              <a:t>December 2023</a:t>
            </a:r>
            <a:endParaRPr lang="en-GB" dirty="0"/>
          </a:p>
        </p:txBody>
      </p:sp>
      <p:sp>
        <p:nvSpPr>
          <p:cNvPr id="5" name="Footer Placeholder 4">
            <a:extLst>
              <a:ext uri="{FF2B5EF4-FFF2-40B4-BE49-F238E27FC236}">
                <a16:creationId xmlns:a16="http://schemas.microsoft.com/office/drawing/2014/main" id="{3FA8C669-EB44-44D5-EF5B-340DA7927940}"/>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7A0D55B2-F33A-5DB7-F9A1-7A1D8C44FFAF}"/>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Tree>
    <p:extLst>
      <p:ext uri="{BB962C8B-B14F-4D97-AF65-F5344CB8AC3E}">
        <p14:creationId xmlns:p14="http://schemas.microsoft.com/office/powerpoint/2010/main" val="164189556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2D23DA-A12E-3763-95A8-CD1295F42ACA}"/>
              </a:ext>
            </a:extLst>
          </p:cNvPr>
          <p:cNvSpPr>
            <a:spLocks noGrp="1"/>
          </p:cNvSpPr>
          <p:nvPr>
            <p:ph type="title"/>
          </p:nvPr>
        </p:nvSpPr>
        <p:spPr/>
        <p:txBody>
          <a:bodyPr/>
          <a:lstStyle/>
          <a:p>
            <a:r>
              <a:rPr lang="en-US" dirty="0"/>
              <a:t>2. Motion to approve 2023 Sept Fees Buckhead.</a:t>
            </a:r>
            <a:br>
              <a:rPr lang="en-US" dirty="0"/>
            </a:br>
            <a:r>
              <a:rPr lang="en-US" dirty="0"/>
              <a:t>2023-01-15</a:t>
            </a:r>
          </a:p>
        </p:txBody>
      </p:sp>
      <p:sp>
        <p:nvSpPr>
          <p:cNvPr id="3" name="Content Placeholder 2">
            <a:extLst>
              <a:ext uri="{FF2B5EF4-FFF2-40B4-BE49-F238E27FC236}">
                <a16:creationId xmlns:a16="http://schemas.microsoft.com/office/drawing/2014/main" id="{CB9C2DC1-F1B1-64D3-2F39-3A8169B4A802}"/>
              </a:ext>
            </a:extLst>
          </p:cNvPr>
          <p:cNvSpPr>
            <a:spLocks noGrp="1"/>
          </p:cNvSpPr>
          <p:nvPr>
            <p:ph idx="1"/>
          </p:nvPr>
        </p:nvSpPr>
        <p:spPr>
          <a:xfrm>
            <a:off x="914401" y="1981201"/>
            <a:ext cx="10361084" cy="4494213"/>
          </a:xfrm>
        </p:spPr>
        <p:txBody>
          <a:bodyPr/>
          <a:lstStyle/>
          <a:p>
            <a:pPr marL="400050" lvl="1" indent="0">
              <a:spcBef>
                <a:spcPts val="0"/>
              </a:spcBef>
            </a:pPr>
            <a:r>
              <a:rPr lang="en-US" dirty="0"/>
              <a:t>Move to approve the 2023 Sept 802 Wireless Session as a Mixed-mode Interim at the Grand Hyatt Atlanta, Buckhead Atlanta Georgia (Sept 10-15, 2023) and approve the session fees as $600/$800/$1000 for any in-person or virtual attendee.</a:t>
            </a:r>
          </a:p>
          <a:p>
            <a:pPr marL="400050" lvl="1" indent="0">
              <a:spcBef>
                <a:spcPts val="0"/>
              </a:spcBef>
            </a:pPr>
            <a:r>
              <a:rPr lang="en-US" dirty="0"/>
              <a:t>Registration Target to open no later than July 1, 2023.</a:t>
            </a:r>
          </a:p>
          <a:p>
            <a:pPr marL="400050" lvl="1" indent="0">
              <a:spcBef>
                <a:spcPts val="0"/>
              </a:spcBef>
            </a:pPr>
            <a:r>
              <a:rPr lang="en-US" dirty="0"/>
              <a:t>Rate Changes are Early-bird until July 28; Standard until August 25, 2023.</a:t>
            </a:r>
          </a:p>
          <a:p>
            <a:pPr marL="400050" lvl="1" indent="0">
              <a:spcBef>
                <a:spcPts val="0"/>
              </a:spcBef>
            </a:pPr>
            <a:r>
              <a:rPr lang="en-US" dirty="0"/>
              <a:t>Refund Schedule: </a:t>
            </a:r>
          </a:p>
          <a:p>
            <a:pPr marL="800100" lvl="2" indent="0">
              <a:spcBef>
                <a:spcPts val="0"/>
              </a:spcBef>
            </a:pPr>
            <a:r>
              <a:rPr lang="en-US" dirty="0"/>
              <a:t>Full until July 28, $150 fee until August 25, and no refund after August 25, 2023.</a:t>
            </a:r>
          </a:p>
          <a:p>
            <a:pPr marL="800100" lvl="2" indent="0">
              <a:spcBef>
                <a:spcPts val="0"/>
              </a:spcBef>
            </a:pPr>
            <a:endParaRPr lang="en-US" dirty="0"/>
          </a:p>
          <a:p>
            <a:pPr marL="800100" lvl="2" indent="0">
              <a:spcBef>
                <a:spcPts val="0"/>
              </a:spcBef>
            </a:pPr>
            <a:endParaRPr lang="en-US" dirty="0"/>
          </a:p>
          <a:p>
            <a:pPr marL="400050" lvl="1" indent="0">
              <a:spcBef>
                <a:spcPts val="0"/>
              </a:spcBef>
            </a:pPr>
            <a:r>
              <a:rPr lang="en-US" dirty="0"/>
              <a:t>Moved: Jon Rosdahl</a:t>
            </a:r>
          </a:p>
          <a:p>
            <a:pPr marL="400050" lvl="1" indent="0">
              <a:spcBef>
                <a:spcPts val="0"/>
              </a:spcBef>
            </a:pPr>
            <a:r>
              <a:rPr lang="en-US" dirty="0"/>
              <a:t>2</a:t>
            </a:r>
            <a:r>
              <a:rPr lang="en-US" baseline="30000" dirty="0"/>
              <a:t>nd</a:t>
            </a:r>
            <a:r>
              <a:rPr lang="en-US" dirty="0"/>
              <a:t>: Ben Rolfe</a:t>
            </a:r>
          </a:p>
          <a:p>
            <a:pPr marL="400050" lvl="1" indent="0">
              <a:spcBef>
                <a:spcPts val="0"/>
              </a:spcBef>
            </a:pPr>
            <a:r>
              <a:rPr lang="en-US" dirty="0"/>
              <a:t>Results:  Unanimous – 8-0-0 Motion Passes</a:t>
            </a:r>
          </a:p>
          <a:p>
            <a:endParaRPr lang="en-US" dirty="0"/>
          </a:p>
        </p:txBody>
      </p:sp>
      <p:sp>
        <p:nvSpPr>
          <p:cNvPr id="4" name="Date Placeholder 3">
            <a:extLst>
              <a:ext uri="{FF2B5EF4-FFF2-40B4-BE49-F238E27FC236}">
                <a16:creationId xmlns:a16="http://schemas.microsoft.com/office/drawing/2014/main" id="{B0571D21-6C78-A84A-995E-F16FAAEC8002}"/>
              </a:ext>
            </a:extLst>
          </p:cNvPr>
          <p:cNvSpPr>
            <a:spLocks noGrp="1"/>
          </p:cNvSpPr>
          <p:nvPr>
            <p:ph type="dt" idx="10"/>
          </p:nvPr>
        </p:nvSpPr>
        <p:spPr/>
        <p:txBody>
          <a:bodyPr/>
          <a:lstStyle/>
          <a:p>
            <a:r>
              <a:rPr lang="en-US"/>
              <a:t>December 2023</a:t>
            </a:r>
            <a:endParaRPr lang="en-GB" dirty="0"/>
          </a:p>
        </p:txBody>
      </p:sp>
      <p:sp>
        <p:nvSpPr>
          <p:cNvPr id="5" name="Footer Placeholder 4">
            <a:extLst>
              <a:ext uri="{FF2B5EF4-FFF2-40B4-BE49-F238E27FC236}">
                <a16:creationId xmlns:a16="http://schemas.microsoft.com/office/drawing/2014/main" id="{3FA8C669-EB44-44D5-EF5B-340DA7927940}"/>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7A0D55B2-F33A-5DB7-F9A1-7A1D8C44FFAF}"/>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Tree>
    <p:extLst>
      <p:ext uri="{BB962C8B-B14F-4D97-AF65-F5344CB8AC3E}">
        <p14:creationId xmlns:p14="http://schemas.microsoft.com/office/powerpoint/2010/main" val="137955224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75A450-284F-966B-DBDC-34FDA085031F}"/>
              </a:ext>
            </a:extLst>
          </p:cNvPr>
          <p:cNvSpPr>
            <a:spLocks noGrp="1"/>
          </p:cNvSpPr>
          <p:nvPr>
            <p:ph type="title"/>
          </p:nvPr>
        </p:nvSpPr>
        <p:spPr/>
        <p:txBody>
          <a:bodyPr/>
          <a:lstStyle/>
          <a:p>
            <a:r>
              <a:rPr lang="en-US" dirty="0"/>
              <a:t>3. Motion to approve Site Visit for Buckhead</a:t>
            </a:r>
            <a:br>
              <a:rPr lang="en-US" dirty="0"/>
            </a:br>
            <a:r>
              <a:rPr lang="en-US" dirty="0"/>
              <a:t>2023-01-15</a:t>
            </a:r>
          </a:p>
        </p:txBody>
      </p:sp>
      <p:sp>
        <p:nvSpPr>
          <p:cNvPr id="3" name="Content Placeholder 2">
            <a:extLst>
              <a:ext uri="{FF2B5EF4-FFF2-40B4-BE49-F238E27FC236}">
                <a16:creationId xmlns:a16="http://schemas.microsoft.com/office/drawing/2014/main" id="{90BA1B36-857A-30D3-1F5A-1FF90104B70E}"/>
              </a:ext>
            </a:extLst>
          </p:cNvPr>
          <p:cNvSpPr>
            <a:spLocks noGrp="1"/>
          </p:cNvSpPr>
          <p:nvPr>
            <p:ph idx="1"/>
          </p:nvPr>
        </p:nvSpPr>
        <p:spPr>
          <a:xfrm>
            <a:off x="1317625" y="1981200"/>
            <a:ext cx="10361084" cy="4113213"/>
          </a:xfrm>
        </p:spPr>
        <p:txBody>
          <a:bodyPr/>
          <a:lstStyle/>
          <a:p>
            <a:pPr marL="400050" lvl="2" indent="0">
              <a:spcBef>
                <a:spcPts val="0"/>
              </a:spcBef>
            </a:pPr>
            <a:r>
              <a:rPr lang="en-US" sz="2000" dirty="0"/>
              <a:t>Move to authorize the 802W Venue Manager, Jon Rosdahl, to go on a site visit with </a:t>
            </a:r>
            <a:r>
              <a:rPr lang="en-US" sz="2000" dirty="0" err="1"/>
              <a:t>Linespeed</a:t>
            </a:r>
            <a:r>
              <a:rPr lang="en-US" sz="2000" dirty="0"/>
              <a:t> and Face to Face Events with the purpose to prepare for 2023 September IEEE 802 Wireless Mixed-mode Interim.</a:t>
            </a:r>
            <a:br>
              <a:rPr lang="en-US" sz="2000" dirty="0"/>
            </a:br>
            <a:r>
              <a:rPr lang="en-US" sz="2000" dirty="0"/>
              <a:t>Expenses not to exceed: $2,600.</a:t>
            </a:r>
          </a:p>
          <a:p>
            <a:pPr marL="400050" lvl="2" indent="0">
              <a:spcBef>
                <a:spcPts val="0"/>
              </a:spcBef>
            </a:pPr>
            <a:endParaRPr lang="en-US" sz="2000" dirty="0"/>
          </a:p>
          <a:p>
            <a:pPr marL="400050" lvl="2" indent="0">
              <a:spcBef>
                <a:spcPts val="0"/>
              </a:spcBef>
            </a:pPr>
            <a:r>
              <a:rPr lang="en-US" sz="2000" dirty="0"/>
              <a:t>Moved: Ben Rolfe</a:t>
            </a:r>
          </a:p>
          <a:p>
            <a:pPr marL="400050" lvl="2" indent="0">
              <a:spcBef>
                <a:spcPts val="0"/>
              </a:spcBef>
            </a:pPr>
            <a:r>
              <a:rPr lang="en-US" sz="2000" dirty="0"/>
              <a:t>Second: Stephen McCann </a:t>
            </a:r>
          </a:p>
          <a:p>
            <a:pPr marL="400050" lvl="2" indent="0">
              <a:spcBef>
                <a:spcPts val="0"/>
              </a:spcBef>
            </a:pPr>
            <a:r>
              <a:rPr lang="en-US" sz="2000" dirty="0"/>
              <a:t>Results: Unanimous 8-0-0 – Motion passes.</a:t>
            </a:r>
          </a:p>
        </p:txBody>
      </p:sp>
      <p:sp>
        <p:nvSpPr>
          <p:cNvPr id="4" name="Date Placeholder 3">
            <a:extLst>
              <a:ext uri="{FF2B5EF4-FFF2-40B4-BE49-F238E27FC236}">
                <a16:creationId xmlns:a16="http://schemas.microsoft.com/office/drawing/2014/main" id="{38A31D36-3110-22E8-740F-4FA3AF173BE0}"/>
              </a:ext>
            </a:extLst>
          </p:cNvPr>
          <p:cNvSpPr>
            <a:spLocks noGrp="1"/>
          </p:cNvSpPr>
          <p:nvPr>
            <p:ph type="dt" idx="10"/>
          </p:nvPr>
        </p:nvSpPr>
        <p:spPr/>
        <p:txBody>
          <a:bodyPr/>
          <a:lstStyle/>
          <a:p>
            <a:r>
              <a:rPr lang="en-US"/>
              <a:t>December 2023</a:t>
            </a:r>
            <a:endParaRPr lang="en-GB" dirty="0"/>
          </a:p>
        </p:txBody>
      </p:sp>
      <p:sp>
        <p:nvSpPr>
          <p:cNvPr id="5" name="Footer Placeholder 4">
            <a:extLst>
              <a:ext uri="{FF2B5EF4-FFF2-40B4-BE49-F238E27FC236}">
                <a16:creationId xmlns:a16="http://schemas.microsoft.com/office/drawing/2014/main" id="{28830946-97C0-755D-D4F2-4483FE91A2A1}"/>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2B0B85D4-4512-C778-532E-EE1FEA34B173}"/>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Tree>
    <p:extLst>
      <p:ext uri="{BB962C8B-B14F-4D97-AF65-F5344CB8AC3E}">
        <p14:creationId xmlns:p14="http://schemas.microsoft.com/office/powerpoint/2010/main" val="188312958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A6F87A-5FA0-2188-08D7-2ECC6816B98B}"/>
              </a:ext>
            </a:extLst>
          </p:cNvPr>
          <p:cNvSpPr>
            <a:spLocks noGrp="1"/>
          </p:cNvSpPr>
          <p:nvPr>
            <p:ph type="title"/>
          </p:nvPr>
        </p:nvSpPr>
        <p:spPr/>
        <p:txBody>
          <a:bodyPr/>
          <a:lstStyle/>
          <a:p>
            <a:r>
              <a:rPr lang="en-US" dirty="0"/>
              <a:t>Motion to approve Site Visit for Orlando</a:t>
            </a:r>
            <a:br>
              <a:rPr lang="en-US" dirty="0"/>
            </a:br>
            <a:r>
              <a:rPr lang="en-US" dirty="0"/>
              <a:t>2022-12-14</a:t>
            </a:r>
          </a:p>
        </p:txBody>
      </p:sp>
      <p:sp>
        <p:nvSpPr>
          <p:cNvPr id="3" name="Content Placeholder 2">
            <a:extLst>
              <a:ext uri="{FF2B5EF4-FFF2-40B4-BE49-F238E27FC236}">
                <a16:creationId xmlns:a16="http://schemas.microsoft.com/office/drawing/2014/main" id="{1A7714F6-21CE-61E4-8B9A-08C1643E91FF}"/>
              </a:ext>
            </a:extLst>
          </p:cNvPr>
          <p:cNvSpPr>
            <a:spLocks noGrp="1"/>
          </p:cNvSpPr>
          <p:nvPr>
            <p:ph idx="1"/>
          </p:nvPr>
        </p:nvSpPr>
        <p:spPr/>
        <p:txBody>
          <a:bodyPr/>
          <a:lstStyle/>
          <a:p>
            <a:pPr marL="400050" lvl="1" indent="0">
              <a:spcBef>
                <a:spcPts val="0"/>
              </a:spcBef>
            </a:pPr>
            <a:r>
              <a:rPr lang="en-US" dirty="0"/>
              <a:t>Move to authorize the 802 WCSC Venue Manager, Jon Rosdahl to go on a site visit with </a:t>
            </a:r>
            <a:r>
              <a:rPr lang="en-US" dirty="0" err="1"/>
              <a:t>Linespeed</a:t>
            </a:r>
            <a:r>
              <a:rPr lang="en-US" dirty="0"/>
              <a:t> and Face to Face Events with the purpose to prepare for 2023 May IEEE 802 Wireless Mixed-mode Interim. </a:t>
            </a:r>
          </a:p>
          <a:p>
            <a:pPr marL="400050" lvl="1" indent="0">
              <a:spcBef>
                <a:spcPts val="0"/>
              </a:spcBef>
            </a:pPr>
            <a:r>
              <a:rPr lang="en-US" dirty="0"/>
              <a:t>Expenses not to exceed: $2,600.</a:t>
            </a:r>
          </a:p>
          <a:p>
            <a:pPr marL="400050" lvl="1" indent="0">
              <a:spcBef>
                <a:spcPts val="0"/>
              </a:spcBef>
            </a:pPr>
            <a:endParaRPr lang="en-US" dirty="0"/>
          </a:p>
          <a:p>
            <a:pPr marL="800100" lvl="2" indent="0">
              <a:spcBef>
                <a:spcPts val="0"/>
              </a:spcBef>
            </a:pPr>
            <a:r>
              <a:rPr lang="en-US" sz="2000" dirty="0"/>
              <a:t>Moved: Ben Rolfe, </a:t>
            </a:r>
          </a:p>
          <a:p>
            <a:pPr marL="800100" lvl="2" indent="0">
              <a:spcBef>
                <a:spcPts val="0"/>
              </a:spcBef>
            </a:pPr>
            <a:r>
              <a:rPr lang="en-US" sz="2000" dirty="0"/>
              <a:t>Seconded: Stephen McCann</a:t>
            </a:r>
          </a:p>
          <a:p>
            <a:pPr marL="800100" lvl="2" indent="0">
              <a:spcBef>
                <a:spcPts val="0"/>
              </a:spcBef>
            </a:pPr>
            <a:r>
              <a:rPr lang="en-US" sz="2000" dirty="0"/>
              <a:t>Result: 6-0-0 Passes</a:t>
            </a:r>
          </a:p>
          <a:p>
            <a:endParaRPr lang="en-US" dirty="0"/>
          </a:p>
        </p:txBody>
      </p:sp>
      <p:sp>
        <p:nvSpPr>
          <p:cNvPr id="4" name="Date Placeholder 3">
            <a:extLst>
              <a:ext uri="{FF2B5EF4-FFF2-40B4-BE49-F238E27FC236}">
                <a16:creationId xmlns:a16="http://schemas.microsoft.com/office/drawing/2014/main" id="{0D1CDA0E-1E11-6C91-B426-2869350490B7}"/>
              </a:ext>
            </a:extLst>
          </p:cNvPr>
          <p:cNvSpPr>
            <a:spLocks noGrp="1"/>
          </p:cNvSpPr>
          <p:nvPr>
            <p:ph type="dt" idx="10"/>
          </p:nvPr>
        </p:nvSpPr>
        <p:spPr/>
        <p:txBody>
          <a:bodyPr/>
          <a:lstStyle/>
          <a:p>
            <a:r>
              <a:rPr lang="en-US"/>
              <a:t>December 2023</a:t>
            </a:r>
            <a:endParaRPr lang="en-GB" dirty="0"/>
          </a:p>
        </p:txBody>
      </p:sp>
      <p:sp>
        <p:nvSpPr>
          <p:cNvPr id="5" name="Footer Placeholder 4">
            <a:extLst>
              <a:ext uri="{FF2B5EF4-FFF2-40B4-BE49-F238E27FC236}">
                <a16:creationId xmlns:a16="http://schemas.microsoft.com/office/drawing/2014/main" id="{0C973A87-2C57-2262-2A21-EDC60CD23C00}"/>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831AD84A-EEA9-8D0A-602F-26A122EF7400}"/>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Tree>
    <p:extLst>
      <p:ext uri="{BB962C8B-B14F-4D97-AF65-F5344CB8AC3E}">
        <p14:creationId xmlns:p14="http://schemas.microsoft.com/office/powerpoint/2010/main" val="405001628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2D23DA-A12E-3763-95A8-CD1295F42ACA}"/>
              </a:ext>
            </a:extLst>
          </p:cNvPr>
          <p:cNvSpPr>
            <a:spLocks noGrp="1"/>
          </p:cNvSpPr>
          <p:nvPr>
            <p:ph type="title"/>
          </p:nvPr>
        </p:nvSpPr>
        <p:spPr/>
        <p:txBody>
          <a:bodyPr/>
          <a:lstStyle/>
          <a:p>
            <a:r>
              <a:rPr lang="en-US" dirty="0"/>
              <a:t>Motion to approve 2023 January Fees.</a:t>
            </a:r>
            <a:br>
              <a:rPr lang="en-US" dirty="0"/>
            </a:br>
            <a:r>
              <a:rPr lang="en-US" dirty="0"/>
              <a:t>2022-11-02</a:t>
            </a:r>
          </a:p>
        </p:txBody>
      </p:sp>
      <p:sp>
        <p:nvSpPr>
          <p:cNvPr id="3" name="Content Placeholder 2">
            <a:extLst>
              <a:ext uri="{FF2B5EF4-FFF2-40B4-BE49-F238E27FC236}">
                <a16:creationId xmlns:a16="http://schemas.microsoft.com/office/drawing/2014/main" id="{CB9C2DC1-F1B1-64D3-2F39-3A8169B4A802}"/>
              </a:ext>
            </a:extLst>
          </p:cNvPr>
          <p:cNvSpPr>
            <a:spLocks noGrp="1"/>
          </p:cNvSpPr>
          <p:nvPr>
            <p:ph idx="1"/>
          </p:nvPr>
        </p:nvSpPr>
        <p:spPr>
          <a:xfrm>
            <a:off x="914401" y="1981201"/>
            <a:ext cx="10361084" cy="4343399"/>
          </a:xfrm>
        </p:spPr>
        <p:txBody>
          <a:bodyPr/>
          <a:lstStyle/>
          <a:p>
            <a:pPr marL="400050" lvl="1" indent="0">
              <a:spcBef>
                <a:spcPts val="0"/>
              </a:spcBef>
            </a:pPr>
            <a:r>
              <a:rPr lang="en-US" dirty="0"/>
              <a:t>Move to approve Session fees for the 2023 January 802 Wireless Mixed-mode Interim, Hilton Baltimore, Baltimore, MD, as $700/$900/$1100 for any in-person or virtual attendee.</a:t>
            </a:r>
          </a:p>
          <a:p>
            <a:pPr marL="800100" lvl="2" indent="0">
              <a:spcBef>
                <a:spcPts val="0"/>
              </a:spcBef>
            </a:pPr>
            <a:r>
              <a:rPr lang="en-US" sz="2000" dirty="0"/>
              <a:t>Registration Target to open Nov 15, 2022 </a:t>
            </a:r>
          </a:p>
          <a:p>
            <a:pPr marL="800100" lvl="2" indent="0">
              <a:spcBef>
                <a:spcPts val="0"/>
              </a:spcBef>
            </a:pPr>
            <a:r>
              <a:rPr lang="en-US" sz="2000" dirty="0"/>
              <a:t>Rate Changes are Early-bird until Dec 9; Standard until Jan 6, 2023.</a:t>
            </a:r>
          </a:p>
          <a:p>
            <a:pPr marL="800100" lvl="2" indent="0">
              <a:spcBef>
                <a:spcPts val="0"/>
              </a:spcBef>
            </a:pPr>
            <a:r>
              <a:rPr lang="en-US" sz="2000" dirty="0"/>
              <a:t>Refund Schedule: Full until Dec 9, $150 fee until Jan 6, and no refund after Jan 6, 2023.</a:t>
            </a:r>
          </a:p>
          <a:p>
            <a:pPr marL="800100" lvl="2" indent="0">
              <a:spcBef>
                <a:spcPts val="0"/>
              </a:spcBef>
            </a:pPr>
            <a:endParaRPr lang="en-US" dirty="0"/>
          </a:p>
          <a:p>
            <a:pPr marL="800100" lvl="2" indent="0">
              <a:spcBef>
                <a:spcPts val="0"/>
              </a:spcBef>
            </a:pPr>
            <a:r>
              <a:rPr lang="en-US" sz="2000" dirty="0"/>
              <a:t>Moved: Jon Rosdahl</a:t>
            </a:r>
          </a:p>
          <a:p>
            <a:pPr marL="800100" lvl="2" indent="0">
              <a:spcBef>
                <a:spcPts val="0"/>
              </a:spcBef>
            </a:pPr>
            <a:r>
              <a:rPr lang="en-US" sz="2000" dirty="0"/>
              <a:t>2</a:t>
            </a:r>
            <a:r>
              <a:rPr lang="en-US" sz="2000" baseline="30000" dirty="0"/>
              <a:t>nd</a:t>
            </a:r>
            <a:r>
              <a:rPr lang="en-US" sz="2000" dirty="0"/>
              <a:t>: Stephen McCann</a:t>
            </a:r>
          </a:p>
          <a:p>
            <a:pPr marL="800100" lvl="2" indent="0">
              <a:spcBef>
                <a:spcPts val="0"/>
              </a:spcBef>
            </a:pPr>
            <a:r>
              <a:rPr lang="en-US" sz="2000" dirty="0"/>
              <a:t>Results: 6-0-0 </a:t>
            </a:r>
          </a:p>
          <a:p>
            <a:endParaRPr lang="en-US" dirty="0"/>
          </a:p>
        </p:txBody>
      </p:sp>
      <p:sp>
        <p:nvSpPr>
          <p:cNvPr id="4" name="Date Placeholder 3">
            <a:extLst>
              <a:ext uri="{FF2B5EF4-FFF2-40B4-BE49-F238E27FC236}">
                <a16:creationId xmlns:a16="http://schemas.microsoft.com/office/drawing/2014/main" id="{B0571D21-6C78-A84A-995E-F16FAAEC8002}"/>
              </a:ext>
            </a:extLst>
          </p:cNvPr>
          <p:cNvSpPr>
            <a:spLocks noGrp="1"/>
          </p:cNvSpPr>
          <p:nvPr>
            <p:ph type="dt" idx="10"/>
          </p:nvPr>
        </p:nvSpPr>
        <p:spPr/>
        <p:txBody>
          <a:bodyPr/>
          <a:lstStyle/>
          <a:p>
            <a:r>
              <a:rPr lang="en-US"/>
              <a:t>December 2023</a:t>
            </a:r>
            <a:endParaRPr lang="en-GB" dirty="0"/>
          </a:p>
        </p:txBody>
      </p:sp>
      <p:sp>
        <p:nvSpPr>
          <p:cNvPr id="5" name="Footer Placeholder 4">
            <a:extLst>
              <a:ext uri="{FF2B5EF4-FFF2-40B4-BE49-F238E27FC236}">
                <a16:creationId xmlns:a16="http://schemas.microsoft.com/office/drawing/2014/main" id="{3FA8C669-EB44-44D5-EF5B-340DA7927940}"/>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7A0D55B2-F33A-5DB7-F9A1-7A1D8C44FFAF}"/>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Tree>
    <p:extLst>
      <p:ext uri="{BB962C8B-B14F-4D97-AF65-F5344CB8AC3E}">
        <p14:creationId xmlns:p14="http://schemas.microsoft.com/office/powerpoint/2010/main" val="62046756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75A450-284F-966B-DBDC-34FDA085031F}"/>
              </a:ext>
            </a:extLst>
          </p:cNvPr>
          <p:cNvSpPr>
            <a:spLocks noGrp="1"/>
          </p:cNvSpPr>
          <p:nvPr>
            <p:ph type="title"/>
          </p:nvPr>
        </p:nvSpPr>
        <p:spPr/>
        <p:txBody>
          <a:bodyPr/>
          <a:lstStyle/>
          <a:p>
            <a:r>
              <a:rPr lang="en-US" dirty="0"/>
              <a:t>-Motion to approve Site Visit</a:t>
            </a:r>
            <a:br>
              <a:rPr lang="en-US" dirty="0"/>
            </a:br>
            <a:r>
              <a:rPr lang="en-US" dirty="0"/>
              <a:t>2022-09-11</a:t>
            </a:r>
          </a:p>
        </p:txBody>
      </p:sp>
      <p:sp>
        <p:nvSpPr>
          <p:cNvPr id="3" name="Content Placeholder 2">
            <a:extLst>
              <a:ext uri="{FF2B5EF4-FFF2-40B4-BE49-F238E27FC236}">
                <a16:creationId xmlns:a16="http://schemas.microsoft.com/office/drawing/2014/main" id="{90BA1B36-857A-30D3-1F5A-1FF90104B70E}"/>
              </a:ext>
            </a:extLst>
          </p:cNvPr>
          <p:cNvSpPr>
            <a:spLocks noGrp="1"/>
          </p:cNvSpPr>
          <p:nvPr>
            <p:ph idx="1"/>
          </p:nvPr>
        </p:nvSpPr>
        <p:spPr/>
        <p:txBody>
          <a:bodyPr/>
          <a:lstStyle/>
          <a:p>
            <a:pPr marL="400050" lvl="1" indent="0">
              <a:spcBef>
                <a:spcPts val="0"/>
              </a:spcBef>
            </a:pPr>
            <a:r>
              <a:rPr lang="en-US" b="0" dirty="0"/>
              <a:t>Move to authorize the 802W Venue Manager, Jon Rosdahl to go on a site visit with </a:t>
            </a:r>
            <a:r>
              <a:rPr lang="en-US" b="0" dirty="0" err="1"/>
              <a:t>Linespeed</a:t>
            </a:r>
            <a:r>
              <a:rPr lang="en-US" b="0" dirty="0"/>
              <a:t> and Face to Face Events with the purpose to prepare for 2023 January IEEE 802 Wireless Mixed-mode Interim.</a:t>
            </a:r>
            <a:br>
              <a:rPr lang="en-US" b="0" dirty="0"/>
            </a:br>
            <a:r>
              <a:rPr lang="en-US" b="0" dirty="0"/>
              <a:t>Expenses not to exceed: $2,600.</a:t>
            </a:r>
          </a:p>
          <a:p>
            <a:pPr marL="400050" lvl="1" indent="0">
              <a:spcBef>
                <a:spcPts val="0"/>
              </a:spcBef>
            </a:pPr>
            <a:r>
              <a:rPr lang="en-US" b="0" dirty="0"/>
              <a:t>	Note: We expect the Marriott to cover all the site visit costs (meals, travel, hotel, vendor).</a:t>
            </a:r>
          </a:p>
          <a:p>
            <a:pPr marL="400050" lvl="1" indent="0">
              <a:spcBef>
                <a:spcPts val="0"/>
              </a:spcBef>
            </a:pPr>
            <a:endParaRPr lang="en-US" b="0" dirty="0"/>
          </a:p>
          <a:p>
            <a:pPr marL="400050" lvl="1" indent="0">
              <a:spcBef>
                <a:spcPts val="0"/>
              </a:spcBef>
            </a:pPr>
            <a:r>
              <a:rPr lang="en-US" b="0" dirty="0"/>
              <a:t>Moved: Ben Rolfe</a:t>
            </a:r>
          </a:p>
          <a:p>
            <a:pPr marL="400050" lvl="1" indent="0">
              <a:spcBef>
                <a:spcPts val="0"/>
              </a:spcBef>
            </a:pPr>
            <a:r>
              <a:rPr lang="en-US" b="0" dirty="0"/>
              <a:t>Second: Phil Beecher</a:t>
            </a:r>
          </a:p>
          <a:p>
            <a:pPr marL="400050" lvl="1" indent="0">
              <a:spcBef>
                <a:spcPts val="0"/>
              </a:spcBef>
            </a:pPr>
            <a:r>
              <a:rPr lang="en-US" b="0" dirty="0"/>
              <a:t>Results: 7-0-1 Motion Passes</a:t>
            </a:r>
            <a:r>
              <a:rPr lang="en-US" dirty="0"/>
              <a:t>.</a:t>
            </a:r>
          </a:p>
        </p:txBody>
      </p:sp>
      <p:sp>
        <p:nvSpPr>
          <p:cNvPr id="4" name="Date Placeholder 3">
            <a:extLst>
              <a:ext uri="{FF2B5EF4-FFF2-40B4-BE49-F238E27FC236}">
                <a16:creationId xmlns:a16="http://schemas.microsoft.com/office/drawing/2014/main" id="{38A31D36-3110-22E8-740F-4FA3AF173BE0}"/>
              </a:ext>
            </a:extLst>
          </p:cNvPr>
          <p:cNvSpPr>
            <a:spLocks noGrp="1"/>
          </p:cNvSpPr>
          <p:nvPr>
            <p:ph type="dt" idx="10"/>
          </p:nvPr>
        </p:nvSpPr>
        <p:spPr/>
        <p:txBody>
          <a:bodyPr/>
          <a:lstStyle/>
          <a:p>
            <a:r>
              <a:rPr lang="en-US"/>
              <a:t>December 2023</a:t>
            </a:r>
            <a:endParaRPr lang="en-GB" dirty="0"/>
          </a:p>
        </p:txBody>
      </p:sp>
      <p:sp>
        <p:nvSpPr>
          <p:cNvPr id="5" name="Footer Placeholder 4">
            <a:extLst>
              <a:ext uri="{FF2B5EF4-FFF2-40B4-BE49-F238E27FC236}">
                <a16:creationId xmlns:a16="http://schemas.microsoft.com/office/drawing/2014/main" id="{28830946-97C0-755D-D4F2-4483FE91A2A1}"/>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2B0B85D4-4512-C778-532E-EE1FEA34B173}"/>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Tree>
    <p:extLst>
      <p:ext uri="{BB962C8B-B14F-4D97-AF65-F5344CB8AC3E}">
        <p14:creationId xmlns:p14="http://schemas.microsoft.com/office/powerpoint/2010/main" val="8329184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1F472B-FFBA-E7D0-1A5B-3B90AF1CE20A}"/>
              </a:ext>
            </a:extLst>
          </p:cNvPr>
          <p:cNvSpPr>
            <a:spLocks noGrp="1"/>
          </p:cNvSpPr>
          <p:nvPr>
            <p:ph type="title"/>
          </p:nvPr>
        </p:nvSpPr>
        <p:spPr>
          <a:xfrm>
            <a:off x="914401" y="685801"/>
            <a:ext cx="10361084" cy="533401"/>
          </a:xfrm>
        </p:spPr>
        <p:txBody>
          <a:bodyPr/>
          <a:lstStyle/>
          <a:p>
            <a:r>
              <a:rPr lang="en-US" dirty="0"/>
              <a:t>Recap of 802 EC Decisions from November Plenary</a:t>
            </a:r>
          </a:p>
        </p:txBody>
      </p:sp>
      <p:sp>
        <p:nvSpPr>
          <p:cNvPr id="3" name="Content Placeholder 2">
            <a:extLst>
              <a:ext uri="{FF2B5EF4-FFF2-40B4-BE49-F238E27FC236}">
                <a16:creationId xmlns:a16="http://schemas.microsoft.com/office/drawing/2014/main" id="{6827D27E-B9FB-C4C3-DE9D-8E8606AEE03F}"/>
              </a:ext>
            </a:extLst>
          </p:cNvPr>
          <p:cNvSpPr>
            <a:spLocks noGrp="1"/>
          </p:cNvSpPr>
          <p:nvPr>
            <p:ph idx="1"/>
          </p:nvPr>
        </p:nvSpPr>
        <p:spPr>
          <a:xfrm>
            <a:off x="914401" y="1298578"/>
            <a:ext cx="10361084" cy="5176836"/>
          </a:xfrm>
        </p:spPr>
        <p:txBody>
          <a:bodyPr/>
          <a:lstStyle/>
          <a:p>
            <a:r>
              <a:rPr lang="en-US" dirty="0"/>
              <a:t>The following choices were selected by the 802 Executive committee:</a:t>
            </a:r>
          </a:p>
          <a:p>
            <a:pPr>
              <a:buFont typeface="Arial" panose="020B0604020202020204" pitchFamily="34" charset="0"/>
              <a:buChar char="•"/>
            </a:pPr>
            <a:r>
              <a:rPr lang="en-US" b="0" dirty="0"/>
              <a:t>2025 July - Melia Castilla Madrid, Madrid, Spain (Co located with IETF)</a:t>
            </a:r>
          </a:p>
          <a:p>
            <a:pPr>
              <a:buFont typeface="Arial" panose="020B0604020202020204" pitchFamily="34" charset="0"/>
              <a:buChar char="•"/>
            </a:pPr>
            <a:r>
              <a:rPr lang="en-US" b="0" dirty="0"/>
              <a:t>2025 November - Marriott Marquis Queen’s Park, Bangkok, Thailand</a:t>
            </a:r>
          </a:p>
          <a:p>
            <a:pPr>
              <a:buFont typeface="Arial" panose="020B0604020202020204" pitchFamily="34" charset="0"/>
              <a:buChar char="•"/>
            </a:pPr>
            <a:r>
              <a:rPr lang="en-US" b="0" dirty="0"/>
              <a:t>2026 March - Hyatt Regency Vancouver, Vancouver, Canada (part of the Covid rebooking)</a:t>
            </a:r>
          </a:p>
          <a:p>
            <a:pPr>
              <a:buFont typeface="Arial" panose="020B0604020202020204" pitchFamily="34" charset="0"/>
              <a:buChar char="•"/>
            </a:pPr>
            <a:r>
              <a:rPr lang="en-US" b="0" dirty="0"/>
              <a:t>2026 November - Marriott Marquis Queen’s Park, Bangkok, Thailand </a:t>
            </a:r>
          </a:p>
          <a:p>
            <a:pPr>
              <a:buFont typeface="Arial" panose="020B0604020202020204" pitchFamily="34" charset="0"/>
              <a:buChar char="•"/>
            </a:pPr>
            <a:r>
              <a:rPr lang="en-US" b="0" dirty="0"/>
              <a:t>2027 July - </a:t>
            </a:r>
            <a:r>
              <a:rPr lang="en-US" b="0" dirty="0" err="1"/>
              <a:t>Gothia</a:t>
            </a:r>
            <a:r>
              <a:rPr lang="en-US" b="0" dirty="0"/>
              <a:t> Towers, Gothenburg, Sweden</a:t>
            </a:r>
          </a:p>
          <a:p>
            <a:endParaRPr lang="en-US" dirty="0"/>
          </a:p>
          <a:p>
            <a:r>
              <a:rPr lang="en-US" b="0" dirty="0"/>
              <a:t>This leaves the following open dates:</a:t>
            </a:r>
          </a:p>
          <a:p>
            <a:r>
              <a:rPr lang="en-US" b="0" dirty="0"/>
              <a:t>IEEE 802 - (500+pax - 19 meeting rooms)</a:t>
            </a:r>
          </a:p>
          <a:p>
            <a:r>
              <a:rPr lang="en-US" b="0" dirty="0"/>
              <a:t>beyond 2027</a:t>
            </a:r>
            <a:br>
              <a:rPr lang="en-US" b="0" dirty="0"/>
            </a:br>
            <a:r>
              <a:rPr lang="en-US" b="0" dirty="0"/>
              <a:t>RFP was successfully filled.</a:t>
            </a:r>
          </a:p>
          <a:p>
            <a:endParaRPr lang="en-US" dirty="0"/>
          </a:p>
          <a:p>
            <a:endParaRPr lang="en-US" dirty="0"/>
          </a:p>
        </p:txBody>
      </p:sp>
      <p:sp>
        <p:nvSpPr>
          <p:cNvPr id="4" name="Date Placeholder 3">
            <a:extLst>
              <a:ext uri="{FF2B5EF4-FFF2-40B4-BE49-F238E27FC236}">
                <a16:creationId xmlns:a16="http://schemas.microsoft.com/office/drawing/2014/main" id="{A16151AE-C3E0-4813-4443-168C7FB6610F}"/>
              </a:ext>
            </a:extLst>
          </p:cNvPr>
          <p:cNvSpPr>
            <a:spLocks noGrp="1"/>
          </p:cNvSpPr>
          <p:nvPr>
            <p:ph type="dt" idx="10"/>
          </p:nvPr>
        </p:nvSpPr>
        <p:spPr/>
        <p:txBody>
          <a:bodyPr/>
          <a:lstStyle/>
          <a:p>
            <a:r>
              <a:rPr lang="en-US"/>
              <a:t>December 2023</a:t>
            </a:r>
            <a:endParaRPr lang="en-GB" dirty="0"/>
          </a:p>
        </p:txBody>
      </p:sp>
      <p:sp>
        <p:nvSpPr>
          <p:cNvPr id="5" name="Footer Placeholder 4">
            <a:extLst>
              <a:ext uri="{FF2B5EF4-FFF2-40B4-BE49-F238E27FC236}">
                <a16:creationId xmlns:a16="http://schemas.microsoft.com/office/drawing/2014/main" id="{2CB164CD-C1C0-97B2-879D-F809F46F183E}"/>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24298A1C-BE2F-0804-5AF6-4FAE84916A21}"/>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02788179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B4F9C8-2A1E-E8C3-6B46-1E4D92E1CC51}"/>
              </a:ext>
            </a:extLst>
          </p:cNvPr>
          <p:cNvSpPr>
            <a:spLocks noGrp="1"/>
          </p:cNvSpPr>
          <p:nvPr>
            <p:ph type="title"/>
          </p:nvPr>
        </p:nvSpPr>
        <p:spPr/>
        <p:txBody>
          <a:bodyPr/>
          <a:lstStyle/>
          <a:p>
            <a:r>
              <a:rPr lang="en-US" dirty="0"/>
              <a:t>Motion to approve Site visit to Waikoloa</a:t>
            </a:r>
            <a:br>
              <a:rPr lang="en-US" dirty="0"/>
            </a:br>
            <a:r>
              <a:rPr lang="en-US" dirty="0"/>
              <a:t>2022-08-03</a:t>
            </a:r>
          </a:p>
        </p:txBody>
      </p:sp>
      <p:sp>
        <p:nvSpPr>
          <p:cNvPr id="3" name="Content Placeholder 2">
            <a:extLst>
              <a:ext uri="{FF2B5EF4-FFF2-40B4-BE49-F238E27FC236}">
                <a16:creationId xmlns:a16="http://schemas.microsoft.com/office/drawing/2014/main" id="{52003C22-82A6-32B9-6DDA-79F0D0B11FEC}"/>
              </a:ext>
            </a:extLst>
          </p:cNvPr>
          <p:cNvSpPr>
            <a:spLocks noGrp="1"/>
          </p:cNvSpPr>
          <p:nvPr>
            <p:ph idx="1"/>
          </p:nvPr>
        </p:nvSpPr>
        <p:spPr>
          <a:xfrm>
            <a:off x="1028701" y="1853044"/>
            <a:ext cx="10361084" cy="4113213"/>
          </a:xfrm>
        </p:spPr>
        <p:txBody>
          <a:bodyPr/>
          <a:lstStyle/>
          <a:p>
            <a:pPr marL="400050" lvl="1" indent="0">
              <a:spcBef>
                <a:spcPts val="0"/>
              </a:spcBef>
            </a:pPr>
            <a:r>
              <a:rPr lang="en-US" b="0" dirty="0"/>
              <a:t>Move to authorize the 802W Venue Manager, Jon Rosdahl to go on a site visit with </a:t>
            </a:r>
            <a:r>
              <a:rPr lang="en-US" b="0" dirty="0" err="1"/>
              <a:t>Linespeed</a:t>
            </a:r>
            <a:r>
              <a:rPr lang="en-US" b="0" dirty="0"/>
              <a:t> with the purpose to prepare for Virtual access for the 2022 Sept IEEE 802 Wireless Mixed-mode Interim.</a:t>
            </a:r>
            <a:br>
              <a:rPr lang="en-US" b="0" dirty="0"/>
            </a:br>
            <a:r>
              <a:rPr lang="en-US" b="0" dirty="0"/>
              <a:t>Expenses not to exceed: $2,600</a:t>
            </a:r>
          </a:p>
          <a:p>
            <a:pPr marL="400050" lvl="1" indent="0">
              <a:spcBef>
                <a:spcPts val="0"/>
              </a:spcBef>
            </a:pPr>
            <a:endParaRPr lang="en-US" b="0" dirty="0"/>
          </a:p>
          <a:p>
            <a:pPr marL="400050" lvl="1" indent="0">
              <a:spcBef>
                <a:spcPts val="0"/>
              </a:spcBef>
            </a:pPr>
            <a:r>
              <a:rPr lang="en-US" b="0" dirty="0"/>
              <a:t>Moved: Dorothy Stanley</a:t>
            </a:r>
          </a:p>
          <a:p>
            <a:pPr marL="400050" lvl="1" indent="0">
              <a:spcBef>
                <a:spcPts val="0"/>
              </a:spcBef>
            </a:pPr>
            <a:r>
              <a:rPr lang="en-US" b="0" dirty="0"/>
              <a:t>2</a:t>
            </a:r>
            <a:r>
              <a:rPr lang="en-US" b="0" baseline="30000" dirty="0"/>
              <a:t>nd</a:t>
            </a:r>
            <a:r>
              <a:rPr lang="en-US" b="0" dirty="0"/>
              <a:t>: Clint Powell</a:t>
            </a:r>
          </a:p>
          <a:p>
            <a:pPr marL="400050" lvl="1" indent="0">
              <a:spcBef>
                <a:spcPts val="0"/>
              </a:spcBef>
            </a:pPr>
            <a:r>
              <a:rPr lang="en-US" b="0" dirty="0"/>
              <a:t>Results: 5-0-0 Motion Passes (ECJT voters)</a:t>
            </a:r>
          </a:p>
        </p:txBody>
      </p:sp>
      <p:sp>
        <p:nvSpPr>
          <p:cNvPr id="4" name="Date Placeholder 3">
            <a:extLst>
              <a:ext uri="{FF2B5EF4-FFF2-40B4-BE49-F238E27FC236}">
                <a16:creationId xmlns:a16="http://schemas.microsoft.com/office/drawing/2014/main" id="{53F5AE3C-1357-2969-353C-8CF5EF634AE7}"/>
              </a:ext>
            </a:extLst>
          </p:cNvPr>
          <p:cNvSpPr>
            <a:spLocks noGrp="1"/>
          </p:cNvSpPr>
          <p:nvPr>
            <p:ph type="dt" idx="10"/>
          </p:nvPr>
        </p:nvSpPr>
        <p:spPr/>
        <p:txBody>
          <a:bodyPr/>
          <a:lstStyle/>
          <a:p>
            <a:r>
              <a:rPr lang="en-US"/>
              <a:t>December 2023</a:t>
            </a:r>
            <a:endParaRPr lang="en-GB" dirty="0"/>
          </a:p>
        </p:txBody>
      </p:sp>
      <p:sp>
        <p:nvSpPr>
          <p:cNvPr id="5" name="Footer Placeholder 4">
            <a:extLst>
              <a:ext uri="{FF2B5EF4-FFF2-40B4-BE49-F238E27FC236}">
                <a16:creationId xmlns:a16="http://schemas.microsoft.com/office/drawing/2014/main" id="{5844C927-F02C-43F8-F452-3F7A461B434F}"/>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9FD87432-00B9-46BB-3AAF-194527DC8010}"/>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Tree>
    <p:extLst>
      <p:ext uri="{BB962C8B-B14F-4D97-AF65-F5344CB8AC3E}">
        <p14:creationId xmlns:p14="http://schemas.microsoft.com/office/powerpoint/2010/main" val="12316141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788EC4-F522-8CFB-0E8C-418F0DA1546B}"/>
              </a:ext>
            </a:extLst>
          </p:cNvPr>
          <p:cNvSpPr>
            <a:spLocks noGrp="1"/>
          </p:cNvSpPr>
          <p:nvPr>
            <p:ph type="title"/>
          </p:nvPr>
        </p:nvSpPr>
        <p:spPr>
          <a:xfrm>
            <a:off x="914401" y="685801"/>
            <a:ext cx="10361084" cy="533399"/>
          </a:xfrm>
        </p:spPr>
        <p:txBody>
          <a:bodyPr/>
          <a:lstStyle/>
          <a:p>
            <a:r>
              <a:rPr lang="en-US" altLang="en-US" dirty="0"/>
              <a:t>Future 802 Plenary Venue Contract Status</a:t>
            </a:r>
            <a:endParaRPr lang="en-US" dirty="0"/>
          </a:p>
        </p:txBody>
      </p:sp>
      <p:sp>
        <p:nvSpPr>
          <p:cNvPr id="4" name="Date Placeholder 3">
            <a:extLst>
              <a:ext uri="{FF2B5EF4-FFF2-40B4-BE49-F238E27FC236}">
                <a16:creationId xmlns:a16="http://schemas.microsoft.com/office/drawing/2014/main" id="{5A8170E6-45ED-1302-DFB2-9009FD2D822D}"/>
              </a:ext>
            </a:extLst>
          </p:cNvPr>
          <p:cNvSpPr>
            <a:spLocks noGrp="1"/>
          </p:cNvSpPr>
          <p:nvPr>
            <p:ph type="dt" idx="10"/>
          </p:nvPr>
        </p:nvSpPr>
        <p:spPr/>
        <p:txBody>
          <a:bodyPr/>
          <a:lstStyle/>
          <a:p>
            <a:r>
              <a:rPr lang="en-US"/>
              <a:t>December 2023</a:t>
            </a:r>
            <a:endParaRPr lang="en-GB" dirty="0"/>
          </a:p>
        </p:txBody>
      </p:sp>
      <p:sp>
        <p:nvSpPr>
          <p:cNvPr id="5" name="Footer Placeholder 4">
            <a:extLst>
              <a:ext uri="{FF2B5EF4-FFF2-40B4-BE49-F238E27FC236}">
                <a16:creationId xmlns:a16="http://schemas.microsoft.com/office/drawing/2014/main" id="{A69EE029-D6A4-B1F8-79E0-06AA36E15A9A}"/>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B6967BAC-5007-C2DA-00E1-D29ED7742ECE}"/>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7" name="Content Placeholder 2">
            <a:extLst>
              <a:ext uri="{FF2B5EF4-FFF2-40B4-BE49-F238E27FC236}">
                <a16:creationId xmlns:a16="http://schemas.microsoft.com/office/drawing/2014/main" id="{17FDD5D3-927B-D528-7C38-1CBD10F55698}"/>
              </a:ext>
            </a:extLst>
          </p:cNvPr>
          <p:cNvSpPr>
            <a:spLocks noGrp="1"/>
          </p:cNvSpPr>
          <p:nvPr>
            <p:ph idx="1"/>
          </p:nvPr>
        </p:nvSpPr>
        <p:spPr>
          <a:xfrm>
            <a:off x="914400" y="1298576"/>
            <a:ext cx="10667999" cy="5102224"/>
          </a:xfrm>
        </p:spPr>
        <p:txBody>
          <a:bodyPr/>
          <a:lstStyle/>
          <a:p>
            <a:pPr marL="0" indent="0">
              <a:buNone/>
            </a:pPr>
            <a:r>
              <a:rPr lang="en-US" sz="1900" b="0" dirty="0">
                <a:highlight>
                  <a:srgbClr val="33CCFF"/>
                </a:highlight>
              </a:rPr>
              <a:t>2024 March 10-15 – Hyatt Regency Denver at Colorado Convention Center, Denver, CO, (March 2021)</a:t>
            </a:r>
          </a:p>
          <a:p>
            <a:pPr marL="0" indent="0">
              <a:buNone/>
            </a:pPr>
            <a:r>
              <a:rPr lang="en-US" sz="1900" b="0" dirty="0">
                <a:highlight>
                  <a:srgbClr val="33CCFF"/>
                </a:highlight>
              </a:rPr>
              <a:t>2024 July 14-19 – Sheraton Le Centre Montreal, Montreal, Quebec, Canada (July 2020)</a:t>
            </a:r>
          </a:p>
          <a:p>
            <a:pPr marL="0" indent="0">
              <a:buNone/>
            </a:pPr>
            <a:r>
              <a:rPr lang="en-US" sz="1900" b="0" dirty="0">
                <a:highlight>
                  <a:srgbClr val="33CCFF"/>
                </a:highlight>
              </a:rPr>
              <a:t>2024 November 10-15 –Hyatt Regency Vancouver, Vancouver, Canada (Nov 2021)</a:t>
            </a:r>
          </a:p>
          <a:p>
            <a:pPr marL="0" indent="0">
              <a:buNone/>
            </a:pPr>
            <a:r>
              <a:rPr lang="en-US" sz="1900" b="0" dirty="0">
                <a:highlight>
                  <a:srgbClr val="33CCFF"/>
                </a:highlight>
              </a:rPr>
              <a:t>2025 March 9-14 –Hilton Atlanta, Atlanta, GA, United States (2 of 2 – March 2020).</a:t>
            </a:r>
          </a:p>
          <a:p>
            <a:pPr>
              <a:buFont typeface="Wingdings" panose="05000000000000000000" pitchFamily="2" charset="2"/>
              <a:buChar char="v"/>
            </a:pPr>
            <a:r>
              <a:rPr lang="en-US" sz="1900" b="0" dirty="0">
                <a:highlight>
                  <a:srgbClr val="FFFF00"/>
                </a:highlight>
              </a:rPr>
              <a:t>2025 July 27-August 1 –Melia Castilla Madrid, Madrid, Spain (Changing Week to July 27)</a:t>
            </a:r>
          </a:p>
          <a:p>
            <a:pPr>
              <a:buFont typeface="Wingdings" panose="05000000000000000000" pitchFamily="2" charset="2"/>
              <a:buChar char="v"/>
            </a:pPr>
            <a:r>
              <a:rPr lang="en-US" sz="1900" b="0" dirty="0">
                <a:highlight>
                  <a:srgbClr val="00FF00"/>
                </a:highlight>
              </a:rPr>
              <a:t>2025 November 9-14 – Marriott Marquis Queen’s Park, Bangkok, Thailand</a:t>
            </a:r>
          </a:p>
          <a:p>
            <a:pPr>
              <a:buFont typeface="Wingdings" panose="05000000000000000000" pitchFamily="2" charset="2"/>
              <a:buChar char="v"/>
            </a:pPr>
            <a:r>
              <a:rPr lang="en-US" sz="1900" b="0" dirty="0">
                <a:highlight>
                  <a:srgbClr val="00FF00"/>
                </a:highlight>
              </a:rPr>
              <a:t>2026 March 8-13 - Hyatt Regency Vancouver, Vancouver, Canada (Change from Chicago)</a:t>
            </a:r>
          </a:p>
          <a:p>
            <a:pPr>
              <a:buFont typeface="Wingdings" panose="05000000000000000000" pitchFamily="2" charset="2"/>
              <a:buChar char="q"/>
            </a:pPr>
            <a:r>
              <a:rPr lang="en-US" sz="1900" b="0" dirty="0">
                <a:highlight>
                  <a:srgbClr val="33CCFF"/>
                </a:highlight>
              </a:rPr>
              <a:t>2026 July 13-18 – Le Centre Sheraton Montreal, Montreal (July 2022 attrition offset)</a:t>
            </a:r>
          </a:p>
          <a:p>
            <a:pPr>
              <a:buFont typeface="Wingdings" panose="05000000000000000000" pitchFamily="2" charset="2"/>
              <a:buChar char="v"/>
            </a:pPr>
            <a:r>
              <a:rPr lang="en-US" sz="1900" b="0" dirty="0">
                <a:highlight>
                  <a:srgbClr val="00FF00"/>
                </a:highlight>
              </a:rPr>
              <a:t>2026 November 8-13 -  </a:t>
            </a:r>
            <a:r>
              <a:rPr lang="en-US" sz="1900" b="0" kern="1200" dirty="0">
                <a:highlight>
                  <a:srgbClr val="00FF00"/>
                </a:highlight>
                <a:cs typeface="+mn-cs"/>
              </a:rPr>
              <a:t>Marriott Marquis Queen’s Park, Bangkok, Thailand </a:t>
            </a:r>
          </a:p>
          <a:p>
            <a:pPr marL="285750" indent="-285750">
              <a:buFont typeface="Wingdings" panose="05000000000000000000" pitchFamily="2" charset="2"/>
              <a:buChar char="Ø"/>
            </a:pPr>
            <a:r>
              <a:rPr lang="en-US" sz="1900" b="0" dirty="0">
                <a:highlight>
                  <a:srgbClr val="33CCFF"/>
                </a:highlight>
              </a:rPr>
              <a:t>2027 March 14-19 – Hilton Atlanta, Atlanta, GA, United States ( offset potential shortfall 2023/2025)</a:t>
            </a:r>
          </a:p>
          <a:p>
            <a:pPr>
              <a:buFont typeface="Wingdings" panose="05000000000000000000" pitchFamily="2" charset="2"/>
              <a:buChar char="v"/>
            </a:pPr>
            <a:r>
              <a:rPr lang="en-US" sz="1900" b="0" dirty="0">
                <a:highlight>
                  <a:srgbClr val="00FF00"/>
                </a:highlight>
              </a:rPr>
              <a:t>2027 July  11-16 -  </a:t>
            </a:r>
            <a:r>
              <a:rPr lang="en-US" sz="1900" b="0" kern="1200" dirty="0" err="1">
                <a:highlight>
                  <a:srgbClr val="00FF00"/>
                </a:highlight>
                <a:cs typeface="+mn-cs"/>
              </a:rPr>
              <a:t>Gothia</a:t>
            </a:r>
            <a:r>
              <a:rPr lang="en-US" sz="1900" b="0" kern="1200" dirty="0">
                <a:highlight>
                  <a:srgbClr val="00FF00"/>
                </a:highlight>
                <a:cs typeface="+mn-cs"/>
              </a:rPr>
              <a:t> Towers, Gothenburg, Sweden</a:t>
            </a:r>
          </a:p>
          <a:p>
            <a:pPr>
              <a:buFont typeface="Wingdings" panose="05000000000000000000" pitchFamily="2" charset="2"/>
              <a:buChar char="q"/>
            </a:pPr>
            <a:r>
              <a:rPr lang="en-US" sz="1900" b="0" dirty="0"/>
              <a:t>2027 November 14-19 – Hawaiian Village, Oahu, Hawaii, United States</a:t>
            </a:r>
          </a:p>
          <a:p>
            <a:pPr>
              <a:buFont typeface="Wingdings" panose="05000000000000000000" pitchFamily="2" charset="2"/>
              <a:buChar char="v"/>
            </a:pPr>
            <a:r>
              <a:rPr lang="en-US" sz="1900" b="0" dirty="0">
                <a:solidFill>
                  <a:srgbClr val="0070C0"/>
                </a:solidFill>
              </a:rPr>
              <a:t>802 EC Approved – Contract is being Negotiated.</a:t>
            </a:r>
          </a:p>
        </p:txBody>
      </p:sp>
      <p:sp>
        <p:nvSpPr>
          <p:cNvPr id="8" name="TextBox 7">
            <a:extLst>
              <a:ext uri="{FF2B5EF4-FFF2-40B4-BE49-F238E27FC236}">
                <a16:creationId xmlns:a16="http://schemas.microsoft.com/office/drawing/2014/main" id="{BABB8EDA-4C9B-BACF-CD7D-805D4554F0BE}"/>
              </a:ext>
            </a:extLst>
          </p:cNvPr>
          <p:cNvSpPr txBox="1"/>
          <p:nvPr/>
        </p:nvSpPr>
        <p:spPr>
          <a:xfrm>
            <a:off x="9525000" y="6062246"/>
            <a:ext cx="1864785" cy="338554"/>
          </a:xfrm>
          <a:prstGeom prst="rect">
            <a:avLst/>
          </a:prstGeom>
          <a:noFill/>
        </p:spPr>
        <p:txBody>
          <a:bodyPr wrap="square" rtlCol="0">
            <a:spAutoFit/>
          </a:bodyPr>
          <a:lstStyle/>
          <a:p>
            <a:r>
              <a:rPr lang="en-US" sz="1600" dirty="0">
                <a:solidFill>
                  <a:schemeClr val="accent1">
                    <a:lumMod val="50000"/>
                  </a:schemeClr>
                </a:solidFill>
              </a:rPr>
              <a:t>As of Nov 17, 2023</a:t>
            </a:r>
          </a:p>
        </p:txBody>
      </p:sp>
    </p:spTree>
    <p:extLst>
      <p:ext uri="{BB962C8B-B14F-4D97-AF65-F5344CB8AC3E}">
        <p14:creationId xmlns:p14="http://schemas.microsoft.com/office/powerpoint/2010/main" val="8135261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735984-2F21-B84A-91FA-9A757B6FCC87}"/>
              </a:ext>
            </a:extLst>
          </p:cNvPr>
          <p:cNvSpPr>
            <a:spLocks noGrp="1"/>
          </p:cNvSpPr>
          <p:nvPr>
            <p:ph type="title"/>
          </p:nvPr>
        </p:nvSpPr>
        <p:spPr>
          <a:xfrm>
            <a:off x="914401" y="685801"/>
            <a:ext cx="10361084" cy="533399"/>
          </a:xfrm>
        </p:spPr>
        <p:txBody>
          <a:bodyPr/>
          <a:lstStyle/>
          <a:p>
            <a:r>
              <a:rPr lang="en-US" dirty="0"/>
              <a:t>Recap of 802W Decisions from November Plenary</a:t>
            </a:r>
          </a:p>
        </p:txBody>
      </p:sp>
      <p:sp>
        <p:nvSpPr>
          <p:cNvPr id="3" name="Content Placeholder 2">
            <a:extLst>
              <a:ext uri="{FF2B5EF4-FFF2-40B4-BE49-F238E27FC236}">
                <a16:creationId xmlns:a16="http://schemas.microsoft.com/office/drawing/2014/main" id="{4BC2ADD1-B8C5-032E-1077-A3454D760BB7}"/>
              </a:ext>
            </a:extLst>
          </p:cNvPr>
          <p:cNvSpPr>
            <a:spLocks noGrp="1"/>
          </p:cNvSpPr>
          <p:nvPr>
            <p:ph idx="1"/>
          </p:nvPr>
        </p:nvSpPr>
        <p:spPr>
          <a:xfrm>
            <a:off x="914401" y="1318629"/>
            <a:ext cx="10361084" cy="5026023"/>
          </a:xfrm>
        </p:spPr>
        <p:txBody>
          <a:bodyPr/>
          <a:lstStyle/>
          <a:p>
            <a:r>
              <a:rPr lang="en-US" sz="2000" dirty="0"/>
              <a:t>The 802 Wireless Chairs Committee determined that they would continue the review of the proposals submitted and make a decision on Dec 13, 2023.</a:t>
            </a:r>
          </a:p>
          <a:p>
            <a:endParaRPr lang="en-US" sz="2000" dirty="0"/>
          </a:p>
          <a:p>
            <a:r>
              <a:rPr lang="en-US" sz="2000" dirty="0"/>
              <a:t>However, They did make the following tentative two choices:</a:t>
            </a:r>
          </a:p>
          <a:p>
            <a:pPr lvl="1">
              <a:buFont typeface="Arial" panose="020B0604020202020204" pitchFamily="34" charset="0"/>
              <a:buChar char="•"/>
            </a:pPr>
            <a:r>
              <a:rPr lang="en-US" dirty="0"/>
              <a:t>2025 May - Hilton Prague, Prague, Czech Republic</a:t>
            </a:r>
          </a:p>
          <a:p>
            <a:pPr lvl="1">
              <a:buFont typeface="Arial" panose="020B0604020202020204" pitchFamily="34" charset="0"/>
              <a:buChar char="•"/>
            </a:pPr>
            <a:r>
              <a:rPr lang="en-US" dirty="0"/>
              <a:t>2027 September - Grand Hyatt Atlanta, Buckhead, GA - (repeat for Covid considerations).</a:t>
            </a:r>
          </a:p>
          <a:p>
            <a:endParaRPr lang="en-US" sz="2000" dirty="0"/>
          </a:p>
          <a:p>
            <a:r>
              <a:rPr lang="en-US" sz="2000" dirty="0"/>
              <a:t>This leaves the following open dates:</a:t>
            </a:r>
          </a:p>
          <a:p>
            <a:pPr lvl="1">
              <a:buFont typeface="Arial" panose="020B0604020202020204" pitchFamily="34" charset="0"/>
              <a:buChar char="•"/>
            </a:pPr>
            <a:r>
              <a:rPr lang="en-US" dirty="0"/>
              <a:t>IEEE802 Wireless - (300+pax - 11 meeting rooms)</a:t>
            </a:r>
          </a:p>
          <a:p>
            <a:pPr lvl="1">
              <a:buFont typeface="Arial" panose="020B0604020202020204" pitchFamily="34" charset="0"/>
              <a:buChar char="•"/>
            </a:pPr>
            <a:r>
              <a:rPr lang="en-US" dirty="0"/>
              <a:t>2026-01 (11-16) – Americas</a:t>
            </a:r>
          </a:p>
          <a:p>
            <a:pPr lvl="1">
              <a:buFont typeface="Arial" panose="020B0604020202020204" pitchFamily="34" charset="0"/>
              <a:buChar char="•"/>
            </a:pPr>
            <a:r>
              <a:rPr lang="en-US" dirty="0"/>
              <a:t>2026-05 (10-15) – Europe</a:t>
            </a:r>
          </a:p>
          <a:p>
            <a:pPr lvl="1">
              <a:buFont typeface="Arial" panose="020B0604020202020204" pitchFamily="34" charset="0"/>
              <a:buChar char="•"/>
            </a:pPr>
            <a:r>
              <a:rPr lang="en-US" dirty="0"/>
              <a:t>2027-01(10-15) - Americas</a:t>
            </a:r>
          </a:p>
          <a:p>
            <a:pPr lvl="1">
              <a:buFont typeface="Arial" panose="020B0604020202020204" pitchFamily="34" charset="0"/>
              <a:buChar char="•"/>
            </a:pPr>
            <a:r>
              <a:rPr lang="en-US" dirty="0"/>
              <a:t>2027-05 (9-14) – Asia</a:t>
            </a:r>
          </a:p>
          <a:p>
            <a:pPr lvl="1">
              <a:buFont typeface="Arial" panose="020B0604020202020204" pitchFamily="34" charset="0"/>
              <a:buChar char="•"/>
            </a:pPr>
            <a:endParaRPr lang="en-US" dirty="0"/>
          </a:p>
        </p:txBody>
      </p:sp>
      <p:sp>
        <p:nvSpPr>
          <p:cNvPr id="4" name="Date Placeholder 3">
            <a:extLst>
              <a:ext uri="{FF2B5EF4-FFF2-40B4-BE49-F238E27FC236}">
                <a16:creationId xmlns:a16="http://schemas.microsoft.com/office/drawing/2014/main" id="{CEF0C6A4-60D7-34DB-1C4C-2D2E86441C21}"/>
              </a:ext>
            </a:extLst>
          </p:cNvPr>
          <p:cNvSpPr>
            <a:spLocks noGrp="1"/>
          </p:cNvSpPr>
          <p:nvPr>
            <p:ph type="dt" idx="10"/>
          </p:nvPr>
        </p:nvSpPr>
        <p:spPr/>
        <p:txBody>
          <a:bodyPr/>
          <a:lstStyle/>
          <a:p>
            <a:r>
              <a:rPr lang="en-US"/>
              <a:t>December 2023</a:t>
            </a:r>
            <a:endParaRPr lang="en-GB" dirty="0"/>
          </a:p>
        </p:txBody>
      </p:sp>
      <p:sp>
        <p:nvSpPr>
          <p:cNvPr id="5" name="Footer Placeholder 4">
            <a:extLst>
              <a:ext uri="{FF2B5EF4-FFF2-40B4-BE49-F238E27FC236}">
                <a16:creationId xmlns:a16="http://schemas.microsoft.com/office/drawing/2014/main" id="{006BB021-EB78-A725-A9A2-1B17CB8C5D98}"/>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CE29E149-4803-0A09-FCBB-2ADE7D123839}"/>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21728346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p:cNvSpPr>
            <a:spLocks noGrp="1" noChangeArrowheads="1"/>
          </p:cNvSpPr>
          <p:nvPr>
            <p:ph type="title"/>
          </p:nvPr>
        </p:nvSpPr>
        <p:spPr>
          <a:xfrm>
            <a:off x="914401" y="685802"/>
            <a:ext cx="10361084" cy="532606"/>
          </a:xfrm>
          <a:ln/>
        </p:spPr>
        <p:txBody>
          <a:bodyPr vert="horz" wrap="square" lIns="90000" tIns="46800" rIns="90000" bIns="46800" numCol="1" anchor="ctr" anchorCtr="0" compatLnSpc="1">
            <a:prstTxWarp prst="textNoShape">
              <a:avLst/>
            </a:prstTxWarp>
          </a:bodyPr>
          <a:lstStyle/>
          <a:p>
            <a:r>
              <a:rPr lang="en-US" sz="2800" dirty="0"/>
              <a:t>Future Interim Venue Status</a:t>
            </a:r>
          </a:p>
        </p:txBody>
      </p:sp>
      <p:sp>
        <p:nvSpPr>
          <p:cNvPr id="9218" name="Rectangle 2"/>
          <p:cNvSpPr>
            <a:spLocks noGrp="1" noChangeArrowheads="1"/>
          </p:cNvSpPr>
          <p:nvPr>
            <p:ph idx="1"/>
          </p:nvPr>
        </p:nvSpPr>
        <p:spPr>
          <a:xfrm>
            <a:off x="914401" y="1447800"/>
            <a:ext cx="10361084" cy="4953001"/>
          </a:xfrm>
          <a:ln/>
        </p:spPr>
        <p:txBody>
          <a:bodyPr/>
          <a:lstStyle/>
          <a:p>
            <a:pPr>
              <a:buFont typeface="Wingdings" panose="05000000000000000000" pitchFamily="2" charset="2"/>
              <a:buChar char="v"/>
            </a:pPr>
            <a:r>
              <a:rPr lang="en-GB" sz="2000" dirty="0">
                <a:highlight>
                  <a:srgbClr val="00FFFF"/>
                </a:highlight>
              </a:rPr>
              <a:t>2024-01 (14-19) Hilton Panama, Panama, Panama (Rebooked from Jan 2022)</a:t>
            </a:r>
          </a:p>
          <a:p>
            <a:pPr>
              <a:buFont typeface="Wingdings" panose="05000000000000000000" pitchFamily="2" charset="2"/>
              <a:buChar char="v"/>
            </a:pPr>
            <a:r>
              <a:rPr lang="en-GB" sz="2000" dirty="0">
                <a:highlight>
                  <a:srgbClr val="00FFFF"/>
                </a:highlight>
              </a:rPr>
              <a:t>2024-05 (12-17) Marriott Warsaw, Warsaw, Poland – (Rebook from May 2022)</a:t>
            </a:r>
          </a:p>
          <a:p>
            <a:pPr>
              <a:buFont typeface="Times New Roman" pitchFamily="16" charset="0"/>
              <a:buChar char="•"/>
            </a:pPr>
            <a:r>
              <a:rPr lang="en-GB" sz="2000" dirty="0"/>
              <a:t>2024-09 (8-13) Hilton Waikoloa, Waikoloa, HI, USA</a:t>
            </a:r>
          </a:p>
          <a:p>
            <a:pPr>
              <a:buFont typeface="Wingdings" panose="05000000000000000000" pitchFamily="2" charset="2"/>
              <a:buChar char="v"/>
            </a:pPr>
            <a:r>
              <a:rPr lang="en-GB" sz="2000" dirty="0">
                <a:highlight>
                  <a:srgbClr val="00FFFF"/>
                </a:highlight>
              </a:rPr>
              <a:t>2025-01 (12-17) Kobe, Japan – TBC (Moved from May 2023)</a:t>
            </a:r>
          </a:p>
          <a:p>
            <a:pPr>
              <a:buFont typeface="Wingdings" panose="05000000000000000000" pitchFamily="2" charset="2"/>
              <a:buChar char="v"/>
            </a:pPr>
            <a:r>
              <a:rPr lang="en-GB" sz="2000" dirty="0"/>
              <a:t>2025-05 (11-16) – Hilton Prague, Prague, Czech Republic </a:t>
            </a:r>
            <a:r>
              <a:rPr lang="en-GB" sz="1400" dirty="0">
                <a:highlight>
                  <a:srgbClr val="00FF00"/>
                </a:highlight>
              </a:rPr>
              <a:t>(Contract TBC)</a:t>
            </a:r>
          </a:p>
          <a:p>
            <a:pPr>
              <a:buFont typeface="Arial" panose="020B0604020202020204" pitchFamily="34" charset="0"/>
              <a:buChar char="•"/>
            </a:pPr>
            <a:r>
              <a:rPr lang="en-GB" sz="2000" dirty="0"/>
              <a:t>2025-09 (14-19) Hilton Waikoloa, Waikoloa, HI, USA</a:t>
            </a:r>
            <a:endParaRPr lang="en-US" sz="2000" dirty="0"/>
          </a:p>
          <a:p>
            <a:pPr>
              <a:buFont typeface="Times New Roman" pitchFamily="16" charset="0"/>
              <a:buChar char="•"/>
            </a:pPr>
            <a:r>
              <a:rPr lang="en-US" sz="2000" dirty="0"/>
              <a:t>2026-01 (11-16) - </a:t>
            </a:r>
            <a:r>
              <a:rPr lang="en-US" sz="2000" dirty="0">
                <a:highlight>
                  <a:srgbClr val="FFFF00"/>
                </a:highlight>
              </a:rPr>
              <a:t>RFP</a:t>
            </a:r>
          </a:p>
          <a:p>
            <a:pPr>
              <a:buFont typeface="Wingdings" panose="05000000000000000000" pitchFamily="2" charset="2"/>
              <a:buChar char="v"/>
            </a:pPr>
            <a:r>
              <a:rPr lang="en-US" sz="2000" dirty="0"/>
              <a:t>2026-05 (10-15) –</a:t>
            </a:r>
            <a:r>
              <a:rPr lang="en-US" sz="2000" dirty="0">
                <a:highlight>
                  <a:srgbClr val="FFFF00"/>
                </a:highlight>
              </a:rPr>
              <a:t> RFP - Europe</a:t>
            </a:r>
          </a:p>
          <a:p>
            <a:pPr>
              <a:buFont typeface="Arial" panose="020B0604020202020204" pitchFamily="34" charset="0"/>
              <a:buChar char="•"/>
            </a:pPr>
            <a:r>
              <a:rPr lang="en-US" sz="2000" dirty="0"/>
              <a:t>2026-09 (13-18) </a:t>
            </a:r>
            <a:r>
              <a:rPr lang="en-GB" sz="2000" dirty="0"/>
              <a:t>Hilton Waikoloa, Waikoloa, HI, USA</a:t>
            </a:r>
            <a:endParaRPr lang="en-US" sz="2000" dirty="0"/>
          </a:p>
          <a:p>
            <a:pPr>
              <a:buFont typeface="Times New Roman" pitchFamily="16" charset="0"/>
              <a:buChar char="•"/>
            </a:pPr>
            <a:r>
              <a:rPr lang="en-US" sz="2000" dirty="0"/>
              <a:t>2027-01 (10-15) –</a:t>
            </a:r>
            <a:r>
              <a:rPr lang="en-US" sz="2000" dirty="0">
                <a:highlight>
                  <a:srgbClr val="FFFF00"/>
                </a:highlight>
              </a:rPr>
              <a:t> RFP</a:t>
            </a:r>
            <a:r>
              <a:rPr lang="en-US" sz="2000" dirty="0"/>
              <a:t>	(could rotate J-M)</a:t>
            </a:r>
          </a:p>
          <a:p>
            <a:pPr>
              <a:buFont typeface="Wingdings" panose="05000000000000000000" pitchFamily="2" charset="2"/>
              <a:buChar char="v"/>
            </a:pPr>
            <a:r>
              <a:rPr lang="en-US" sz="2000" dirty="0"/>
              <a:t>2027-05 (9-14) </a:t>
            </a:r>
            <a:r>
              <a:rPr lang="en-US" sz="2000" dirty="0">
                <a:highlight>
                  <a:srgbClr val="FFFF00"/>
                </a:highlight>
              </a:rPr>
              <a:t>– RFP - Asia  </a:t>
            </a:r>
            <a:r>
              <a:rPr lang="en-US" sz="2000" dirty="0"/>
              <a:t>(could rotate J-M)</a:t>
            </a:r>
          </a:p>
          <a:p>
            <a:pPr>
              <a:buFont typeface="Times New Roman" pitchFamily="16" charset="0"/>
              <a:buChar char="•"/>
            </a:pPr>
            <a:r>
              <a:rPr lang="en-US" sz="2000" dirty="0"/>
              <a:t>2027-09 (12-17) – Grand Hyatt Atlanta, Buckhead, GA, USA</a:t>
            </a:r>
          </a:p>
          <a:p>
            <a:pPr lvl="2">
              <a:buFont typeface="Times New Roman" pitchFamily="16" charset="0"/>
              <a:buChar char="•"/>
            </a:pPr>
            <a:r>
              <a:rPr lang="en-GB" sz="1400" dirty="0">
                <a:highlight>
                  <a:srgbClr val="00FF00"/>
                </a:highlight>
              </a:rPr>
              <a:t>(Contract TBC)</a:t>
            </a:r>
          </a:p>
          <a:p>
            <a:pPr lvl="2">
              <a:buFont typeface="Times New Roman" pitchFamily="16" charset="0"/>
              <a:buChar char="•"/>
            </a:pPr>
            <a:endParaRPr lang="en-US" sz="1400" dirty="0"/>
          </a:p>
          <a:p>
            <a:pPr>
              <a:buFont typeface="Times New Roman" pitchFamily="16" charset="0"/>
              <a:buChar char="•"/>
            </a:pPr>
            <a:endParaRPr lang="en-GB" sz="2000" dirty="0"/>
          </a:p>
        </p:txBody>
      </p:sp>
      <p:sp>
        <p:nvSpPr>
          <p:cNvPr id="4" name="Date Placeholder 3"/>
          <p:cNvSpPr>
            <a:spLocks noGrp="1"/>
          </p:cNvSpPr>
          <p:nvPr>
            <p:ph type="dt" idx="10"/>
          </p:nvPr>
        </p:nvSpPr>
        <p:spPr/>
        <p:txBody>
          <a:bodyPr/>
          <a:lstStyle/>
          <a:p>
            <a:r>
              <a:rPr lang="en-US"/>
              <a:t>December 2023</a:t>
            </a:r>
            <a:endParaRPr lang="en-GB" dirty="0"/>
          </a:p>
        </p:txBody>
      </p:sp>
      <p:sp>
        <p:nvSpPr>
          <p:cNvPr id="5" name="Footer Placeholder 4"/>
          <p:cNvSpPr>
            <a:spLocks noGrp="1"/>
          </p:cNvSpPr>
          <p:nvPr>
            <p:ph type="ftr" idx="11"/>
          </p:nvPr>
        </p:nvSpPr>
        <p:spPr/>
        <p:txBody>
          <a:bodyPr/>
          <a:lstStyle/>
          <a:p>
            <a:r>
              <a:rPr lang="en-GB" dirty="0"/>
              <a:t>Jon Rosdahl, Qualcomm</a:t>
            </a:r>
          </a:p>
        </p:txBody>
      </p:sp>
      <p:sp>
        <p:nvSpPr>
          <p:cNvPr id="6" name="Slide Number Placeholder 5"/>
          <p:cNvSpPr>
            <a:spLocks noGrp="1"/>
          </p:cNvSpPr>
          <p:nvPr>
            <p:ph type="sldNum" idx="12"/>
          </p:nvPr>
        </p:nvSpPr>
        <p:spPr/>
        <p:txBody>
          <a:bodyPr/>
          <a:lstStyle/>
          <a:p>
            <a:r>
              <a:rPr lang="en-GB" dirty="0"/>
              <a:t>Slide </a:t>
            </a:r>
            <a:fld id="{8DC72EFA-1DF8-481C-8B66-C8A1D5DAFDEA}" type="slidenum">
              <a:rPr lang="en-GB"/>
              <a:pPr/>
              <a:t>6</a:t>
            </a:fld>
            <a:endParaRPr lang="en-GB" dirty="0"/>
          </a:p>
        </p:txBody>
      </p:sp>
      <p:sp>
        <p:nvSpPr>
          <p:cNvPr id="8" name="TextBox 7">
            <a:extLst>
              <a:ext uri="{FF2B5EF4-FFF2-40B4-BE49-F238E27FC236}">
                <a16:creationId xmlns:a16="http://schemas.microsoft.com/office/drawing/2014/main" id="{0A6B1E07-1378-480A-858D-3AD03452127F}"/>
              </a:ext>
            </a:extLst>
          </p:cNvPr>
          <p:cNvSpPr txBox="1"/>
          <p:nvPr/>
        </p:nvSpPr>
        <p:spPr>
          <a:xfrm>
            <a:off x="8229600" y="5607110"/>
            <a:ext cx="3505200" cy="830997"/>
          </a:xfrm>
          <a:prstGeom prst="rect">
            <a:avLst/>
          </a:prstGeom>
          <a:noFill/>
        </p:spPr>
        <p:txBody>
          <a:bodyPr wrap="square" rtlCol="0">
            <a:spAutoFit/>
          </a:bodyPr>
          <a:lstStyle/>
          <a:p>
            <a:r>
              <a:rPr lang="en-US" sz="1600" dirty="0">
                <a:solidFill>
                  <a:schemeClr val="tx1"/>
                </a:solidFill>
              </a:rPr>
              <a:t>Meeting Planner:</a:t>
            </a:r>
          </a:p>
          <a:p>
            <a:pPr marL="285750" indent="-285750">
              <a:buFont typeface="Arial" panose="020B0604020202020204" pitchFamily="34" charset="0"/>
              <a:buChar char="•"/>
            </a:pPr>
            <a:r>
              <a:rPr lang="en-US" sz="1600" dirty="0">
                <a:solidFill>
                  <a:schemeClr val="tx1"/>
                </a:solidFill>
              </a:rPr>
              <a:t>Dotted Venues: Face to Face Events</a:t>
            </a:r>
          </a:p>
          <a:p>
            <a:pPr marL="285750" indent="-285750">
              <a:buFont typeface="Wingdings" panose="05000000000000000000" pitchFamily="2" charset="2"/>
              <a:buChar char="v"/>
            </a:pPr>
            <a:r>
              <a:rPr lang="en-US" sz="1600" dirty="0">
                <a:solidFill>
                  <a:schemeClr val="tx1"/>
                </a:solidFill>
              </a:rPr>
              <a:t>Starred Venues :MTG Events</a:t>
            </a:r>
          </a:p>
        </p:txBody>
      </p:sp>
      <p:sp>
        <p:nvSpPr>
          <p:cNvPr id="2" name="TextBox 1">
            <a:extLst>
              <a:ext uri="{FF2B5EF4-FFF2-40B4-BE49-F238E27FC236}">
                <a16:creationId xmlns:a16="http://schemas.microsoft.com/office/drawing/2014/main" id="{ADC1044F-B3FF-6E81-78E0-A5941766109D}"/>
              </a:ext>
            </a:extLst>
          </p:cNvPr>
          <p:cNvSpPr txBox="1"/>
          <p:nvPr/>
        </p:nvSpPr>
        <p:spPr>
          <a:xfrm>
            <a:off x="9753600" y="709614"/>
            <a:ext cx="1828800" cy="338554"/>
          </a:xfrm>
          <a:prstGeom prst="rect">
            <a:avLst/>
          </a:prstGeom>
          <a:noFill/>
        </p:spPr>
        <p:txBody>
          <a:bodyPr wrap="square" rtlCol="0">
            <a:spAutoFit/>
          </a:bodyPr>
          <a:lstStyle/>
          <a:p>
            <a:r>
              <a:rPr lang="en-US" sz="1600" dirty="0">
                <a:solidFill>
                  <a:schemeClr val="accent1">
                    <a:lumMod val="50000"/>
                  </a:schemeClr>
                </a:solidFill>
              </a:rPr>
              <a:t>As of Nov 12, 2023</a:t>
            </a:r>
          </a:p>
        </p:txBody>
      </p:sp>
    </p:spTree>
    <p:extLst>
      <p:ext uri="{BB962C8B-B14F-4D97-AF65-F5344CB8AC3E}">
        <p14:creationId xmlns:p14="http://schemas.microsoft.com/office/powerpoint/2010/main" val="83678485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08B2FE-3B29-F1B8-9987-36DAB036C906}"/>
              </a:ext>
            </a:extLst>
          </p:cNvPr>
          <p:cNvSpPr>
            <a:spLocks noGrp="1"/>
          </p:cNvSpPr>
          <p:nvPr>
            <p:ph type="title"/>
          </p:nvPr>
        </p:nvSpPr>
        <p:spPr>
          <a:xfrm>
            <a:off x="914401" y="685801"/>
            <a:ext cx="10361084" cy="1447799"/>
          </a:xfrm>
        </p:spPr>
        <p:txBody>
          <a:bodyPr/>
          <a:lstStyle/>
          <a:p>
            <a:r>
              <a:rPr lang="en-US" dirty="0"/>
              <a:t>1. Motion to approve Location for May 2025 – </a:t>
            </a:r>
            <a:br>
              <a:rPr lang="en-US" dirty="0"/>
            </a:br>
            <a:r>
              <a:rPr lang="en-US" dirty="0"/>
              <a:t>Hilton Prague, Prague, Czech Republic</a:t>
            </a:r>
            <a:br>
              <a:rPr lang="en-US" dirty="0"/>
            </a:br>
            <a:r>
              <a:rPr lang="en-US" dirty="0"/>
              <a:t>2023-05-14</a:t>
            </a:r>
          </a:p>
        </p:txBody>
      </p:sp>
      <p:sp>
        <p:nvSpPr>
          <p:cNvPr id="3" name="Content Placeholder 2">
            <a:extLst>
              <a:ext uri="{FF2B5EF4-FFF2-40B4-BE49-F238E27FC236}">
                <a16:creationId xmlns:a16="http://schemas.microsoft.com/office/drawing/2014/main" id="{C7F2207E-513B-7DDE-FD41-AD596FF6E1AA}"/>
              </a:ext>
            </a:extLst>
          </p:cNvPr>
          <p:cNvSpPr>
            <a:spLocks noGrp="1"/>
          </p:cNvSpPr>
          <p:nvPr>
            <p:ph idx="1"/>
          </p:nvPr>
        </p:nvSpPr>
        <p:spPr>
          <a:xfrm>
            <a:off x="914401" y="2362200"/>
            <a:ext cx="10361084" cy="3732214"/>
          </a:xfrm>
        </p:spPr>
        <p:txBody>
          <a:bodyPr/>
          <a:lstStyle/>
          <a:p>
            <a:r>
              <a:rPr lang="en-US" dirty="0"/>
              <a:t>Motion: Approve the location of the 2025 May IEEE 802W Interim to be held at the Hilton Prague, Prague, Czech Republic.</a:t>
            </a:r>
          </a:p>
          <a:p>
            <a:endParaRPr lang="en-US" dirty="0"/>
          </a:p>
          <a:p>
            <a:pPr lvl="1"/>
            <a:r>
              <a:rPr lang="en-US" b="0" i="0" dirty="0">
                <a:solidFill>
                  <a:srgbClr val="000000"/>
                </a:solidFill>
                <a:effectLst/>
                <a:latin typeface="Times New Roman" panose="02020603050405020304" pitchFamily="18" charset="0"/>
              </a:rPr>
              <a:t>Moved: Jon Rosdahl</a:t>
            </a:r>
            <a:endParaRPr lang="en-US" dirty="0">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Second: </a:t>
            </a:r>
          </a:p>
          <a:p>
            <a:pPr lvl="1"/>
            <a:endParaRPr lang="en-US" b="0" i="0" dirty="0">
              <a:solidFill>
                <a:srgbClr val="000000"/>
              </a:solidFill>
              <a:effectLst/>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	· </a:t>
            </a:r>
            <a:r>
              <a:rPr lang="en-US" b="0" dirty="0">
                <a:latin typeface="Times New Roman" panose="02020603050405020304" pitchFamily="18" charset="0"/>
              </a:rPr>
              <a:t>Note: </a:t>
            </a:r>
            <a:r>
              <a:rPr lang="en-US" b="0" i="0" dirty="0">
                <a:solidFill>
                  <a:srgbClr val="000000"/>
                </a:solidFill>
                <a:effectLst/>
                <a:latin typeface="Times New Roman" panose="02020603050405020304" pitchFamily="18" charset="0"/>
              </a:rPr>
              <a:t>This is a ECJT wireless chairs’ motion.</a:t>
            </a:r>
          </a:p>
          <a:p>
            <a:pPr lvl="1"/>
            <a:endParaRPr lang="en-US" b="0" i="0" dirty="0">
              <a:solidFill>
                <a:srgbClr val="000000"/>
              </a:solidFill>
              <a:effectLst/>
              <a:latin typeface="Times New Roman" panose="02020603050405020304" pitchFamily="18" charset="0"/>
            </a:endParaRPr>
          </a:p>
          <a:p>
            <a:pPr lvl="1"/>
            <a:r>
              <a:rPr lang="en-US" i="0" dirty="0">
                <a:solidFill>
                  <a:srgbClr val="000000"/>
                </a:solidFill>
                <a:effectLst/>
                <a:latin typeface="Times New Roman" panose="02020603050405020304" pitchFamily="18" charset="0"/>
              </a:rPr>
              <a:t>Results</a:t>
            </a:r>
            <a:r>
              <a:rPr lang="en-US" b="0" i="0" dirty="0">
                <a:solidFill>
                  <a:srgbClr val="000000"/>
                </a:solidFill>
                <a:effectLst/>
                <a:latin typeface="Times New Roman" panose="02020603050405020304" pitchFamily="18" charset="0"/>
              </a:rPr>
              <a:t>: </a:t>
            </a:r>
            <a:endParaRPr lang="en-US" dirty="0"/>
          </a:p>
        </p:txBody>
      </p:sp>
      <p:sp>
        <p:nvSpPr>
          <p:cNvPr id="4" name="Date Placeholder 3">
            <a:extLst>
              <a:ext uri="{FF2B5EF4-FFF2-40B4-BE49-F238E27FC236}">
                <a16:creationId xmlns:a16="http://schemas.microsoft.com/office/drawing/2014/main" id="{B06736AB-4EB3-D754-FF1D-5A11FB6F4C35}"/>
              </a:ext>
            </a:extLst>
          </p:cNvPr>
          <p:cNvSpPr>
            <a:spLocks noGrp="1"/>
          </p:cNvSpPr>
          <p:nvPr>
            <p:ph type="dt" idx="10"/>
          </p:nvPr>
        </p:nvSpPr>
        <p:spPr/>
        <p:txBody>
          <a:bodyPr/>
          <a:lstStyle/>
          <a:p>
            <a:r>
              <a:rPr lang="en-US"/>
              <a:t>December 2023</a:t>
            </a:r>
            <a:endParaRPr lang="en-GB" dirty="0"/>
          </a:p>
        </p:txBody>
      </p:sp>
      <p:sp>
        <p:nvSpPr>
          <p:cNvPr id="5" name="Footer Placeholder 4">
            <a:extLst>
              <a:ext uri="{FF2B5EF4-FFF2-40B4-BE49-F238E27FC236}">
                <a16:creationId xmlns:a16="http://schemas.microsoft.com/office/drawing/2014/main" id="{6AD8EDBD-EBA7-AA9C-F14A-985F1A4D5BC7}"/>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B099F8A8-0D68-727F-5C16-A46F9ED0B347}"/>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42605247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08B2FE-3B29-F1B8-9987-36DAB036C906}"/>
              </a:ext>
            </a:extLst>
          </p:cNvPr>
          <p:cNvSpPr>
            <a:spLocks noGrp="1"/>
          </p:cNvSpPr>
          <p:nvPr>
            <p:ph type="title"/>
          </p:nvPr>
        </p:nvSpPr>
        <p:spPr>
          <a:xfrm>
            <a:off x="914401" y="685801"/>
            <a:ext cx="10361084" cy="1447799"/>
          </a:xfrm>
        </p:spPr>
        <p:txBody>
          <a:bodyPr/>
          <a:lstStyle/>
          <a:p>
            <a:r>
              <a:rPr lang="en-US" dirty="0"/>
              <a:t>2. Motion to approve Location for 2027 September – </a:t>
            </a:r>
            <a:br>
              <a:rPr lang="en-US" dirty="0"/>
            </a:br>
            <a:r>
              <a:rPr lang="en-US" dirty="0"/>
              <a:t>Grand Hyatt Atlanta, Buckhead, GA</a:t>
            </a:r>
            <a:br>
              <a:rPr lang="en-US" dirty="0"/>
            </a:br>
            <a:r>
              <a:rPr lang="en-US" dirty="0"/>
              <a:t>2023-05-14</a:t>
            </a:r>
          </a:p>
        </p:txBody>
      </p:sp>
      <p:sp>
        <p:nvSpPr>
          <p:cNvPr id="3" name="Content Placeholder 2">
            <a:extLst>
              <a:ext uri="{FF2B5EF4-FFF2-40B4-BE49-F238E27FC236}">
                <a16:creationId xmlns:a16="http://schemas.microsoft.com/office/drawing/2014/main" id="{C7F2207E-513B-7DDE-FD41-AD596FF6E1AA}"/>
              </a:ext>
            </a:extLst>
          </p:cNvPr>
          <p:cNvSpPr>
            <a:spLocks noGrp="1"/>
          </p:cNvSpPr>
          <p:nvPr>
            <p:ph idx="1"/>
          </p:nvPr>
        </p:nvSpPr>
        <p:spPr>
          <a:xfrm>
            <a:off x="914401" y="2362200"/>
            <a:ext cx="10361084" cy="3732214"/>
          </a:xfrm>
        </p:spPr>
        <p:txBody>
          <a:bodyPr/>
          <a:lstStyle/>
          <a:p>
            <a:r>
              <a:rPr lang="en-US" dirty="0"/>
              <a:t>Motion: Approve the location of the 2027 September IEEE 802W Interim to be held at the Grand Hyatt Atlanta, Buckhead, GA.</a:t>
            </a:r>
          </a:p>
          <a:p>
            <a:endParaRPr lang="en-US" dirty="0"/>
          </a:p>
          <a:p>
            <a:pPr lvl="1"/>
            <a:r>
              <a:rPr lang="en-US" b="0" i="0" dirty="0">
                <a:solidFill>
                  <a:srgbClr val="000000"/>
                </a:solidFill>
                <a:effectLst/>
                <a:latin typeface="Times New Roman" panose="02020603050405020304" pitchFamily="18" charset="0"/>
              </a:rPr>
              <a:t>Moved: Jon Rosdahl</a:t>
            </a:r>
            <a:endParaRPr lang="en-US" dirty="0">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Second: </a:t>
            </a:r>
          </a:p>
          <a:p>
            <a:pPr lvl="1"/>
            <a:endParaRPr lang="en-US" b="0" i="0" dirty="0">
              <a:solidFill>
                <a:srgbClr val="000000"/>
              </a:solidFill>
              <a:effectLst/>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	· </a:t>
            </a:r>
            <a:r>
              <a:rPr lang="en-US" b="0" dirty="0">
                <a:latin typeface="Times New Roman" panose="02020603050405020304" pitchFamily="18" charset="0"/>
              </a:rPr>
              <a:t>Note: </a:t>
            </a:r>
            <a:r>
              <a:rPr lang="en-US" b="0" i="0" dirty="0">
                <a:solidFill>
                  <a:srgbClr val="000000"/>
                </a:solidFill>
                <a:effectLst/>
                <a:latin typeface="Times New Roman" panose="02020603050405020304" pitchFamily="18" charset="0"/>
              </a:rPr>
              <a:t>This is a ECJT wireless chairs’ motion.</a:t>
            </a:r>
          </a:p>
          <a:p>
            <a:pPr lvl="1"/>
            <a:endParaRPr lang="en-US" b="0" i="0" dirty="0">
              <a:solidFill>
                <a:srgbClr val="000000"/>
              </a:solidFill>
              <a:effectLst/>
              <a:latin typeface="Times New Roman" panose="02020603050405020304" pitchFamily="18" charset="0"/>
            </a:endParaRPr>
          </a:p>
          <a:p>
            <a:pPr lvl="1"/>
            <a:r>
              <a:rPr lang="en-US" i="0" dirty="0">
                <a:solidFill>
                  <a:srgbClr val="000000"/>
                </a:solidFill>
                <a:effectLst/>
                <a:latin typeface="Times New Roman" panose="02020603050405020304" pitchFamily="18" charset="0"/>
              </a:rPr>
              <a:t>Results</a:t>
            </a:r>
            <a:r>
              <a:rPr lang="en-US" b="0" i="0" dirty="0">
                <a:solidFill>
                  <a:srgbClr val="000000"/>
                </a:solidFill>
                <a:effectLst/>
                <a:latin typeface="Times New Roman" panose="02020603050405020304" pitchFamily="18" charset="0"/>
              </a:rPr>
              <a:t>: </a:t>
            </a:r>
            <a:endParaRPr lang="en-US" dirty="0"/>
          </a:p>
        </p:txBody>
      </p:sp>
      <p:sp>
        <p:nvSpPr>
          <p:cNvPr id="4" name="Date Placeholder 3">
            <a:extLst>
              <a:ext uri="{FF2B5EF4-FFF2-40B4-BE49-F238E27FC236}">
                <a16:creationId xmlns:a16="http://schemas.microsoft.com/office/drawing/2014/main" id="{B06736AB-4EB3-D754-FF1D-5A11FB6F4C35}"/>
              </a:ext>
            </a:extLst>
          </p:cNvPr>
          <p:cNvSpPr>
            <a:spLocks noGrp="1"/>
          </p:cNvSpPr>
          <p:nvPr>
            <p:ph type="dt" idx="10"/>
          </p:nvPr>
        </p:nvSpPr>
        <p:spPr/>
        <p:txBody>
          <a:bodyPr/>
          <a:lstStyle/>
          <a:p>
            <a:r>
              <a:rPr lang="en-US"/>
              <a:t>December 2023</a:t>
            </a:r>
            <a:endParaRPr lang="en-GB" dirty="0"/>
          </a:p>
        </p:txBody>
      </p:sp>
      <p:sp>
        <p:nvSpPr>
          <p:cNvPr id="5" name="Footer Placeholder 4">
            <a:extLst>
              <a:ext uri="{FF2B5EF4-FFF2-40B4-BE49-F238E27FC236}">
                <a16:creationId xmlns:a16="http://schemas.microsoft.com/office/drawing/2014/main" id="{6AD8EDBD-EBA7-AA9C-F14A-985F1A4D5BC7}"/>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B099F8A8-0D68-727F-5C16-A46F9ED0B347}"/>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570885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C438A086-17E7-4715-864C-CC9DA8FEF72E}"/>
              </a:ext>
            </a:extLst>
          </p:cNvPr>
          <p:cNvSpPr>
            <a:spLocks noGrp="1"/>
          </p:cNvSpPr>
          <p:nvPr>
            <p:ph type="title"/>
          </p:nvPr>
        </p:nvSpPr>
        <p:spPr>
          <a:xfrm>
            <a:off x="2210593" y="673102"/>
            <a:ext cx="7770813" cy="774698"/>
          </a:xfrm>
        </p:spPr>
        <p:txBody>
          <a:bodyPr/>
          <a:lstStyle/>
          <a:p>
            <a:r>
              <a:rPr lang="en-US" dirty="0"/>
              <a:t>2024 January 802 Wireless Interim</a:t>
            </a:r>
            <a:br>
              <a:rPr lang="en-US" dirty="0"/>
            </a:br>
            <a:r>
              <a:rPr lang="en-US" dirty="0"/>
              <a:t>Panama Hilton, Panama</a:t>
            </a:r>
          </a:p>
        </p:txBody>
      </p:sp>
      <p:sp>
        <p:nvSpPr>
          <p:cNvPr id="8" name="Subtitle 7">
            <a:extLst>
              <a:ext uri="{FF2B5EF4-FFF2-40B4-BE49-F238E27FC236}">
                <a16:creationId xmlns:a16="http://schemas.microsoft.com/office/drawing/2014/main" id="{C84FC688-6069-4D5C-B399-F516344B870C}"/>
              </a:ext>
            </a:extLst>
          </p:cNvPr>
          <p:cNvSpPr>
            <a:spLocks noGrp="1"/>
          </p:cNvSpPr>
          <p:nvPr>
            <p:ph idx="1"/>
          </p:nvPr>
        </p:nvSpPr>
        <p:spPr>
          <a:xfrm>
            <a:off x="1143000" y="1447800"/>
            <a:ext cx="10591800" cy="5027614"/>
          </a:xfrm>
        </p:spPr>
        <p:txBody>
          <a:bodyPr/>
          <a:lstStyle/>
          <a:p>
            <a:r>
              <a:rPr lang="en-US" dirty="0">
                <a:latin typeface="+mj-lt"/>
              </a:rPr>
              <a:t>Date</a:t>
            </a:r>
            <a:r>
              <a:rPr lang="en-US" b="0" dirty="0">
                <a:latin typeface="+mj-lt"/>
              </a:rPr>
              <a:t>: January 14-20, 2024</a:t>
            </a:r>
          </a:p>
          <a:p>
            <a:r>
              <a:rPr lang="en-US" dirty="0">
                <a:latin typeface="+mj-lt"/>
              </a:rPr>
              <a:t>Location</a:t>
            </a:r>
            <a:r>
              <a:rPr lang="en-US" b="0" dirty="0">
                <a:latin typeface="+mj-lt"/>
              </a:rPr>
              <a:t>: Panama City, Panama</a:t>
            </a:r>
          </a:p>
          <a:p>
            <a:r>
              <a:rPr lang="en-US" dirty="0">
                <a:latin typeface="+mj-lt"/>
              </a:rPr>
              <a:t>Mtg Planner</a:t>
            </a:r>
            <a:r>
              <a:rPr lang="en-US" b="0" dirty="0">
                <a:latin typeface="+mj-lt"/>
              </a:rPr>
              <a:t>: MTG Events</a:t>
            </a:r>
          </a:p>
          <a:p>
            <a:pPr>
              <a:spcBef>
                <a:spcPts val="0"/>
              </a:spcBef>
              <a:spcAft>
                <a:spcPts val="0"/>
              </a:spcAft>
            </a:pPr>
            <a:r>
              <a:rPr lang="en-US" b="0" dirty="0">
                <a:latin typeface="+mj-lt"/>
              </a:rPr>
              <a:t>Rebooked due to Covid-19 from 2021 May and 2022 January</a:t>
            </a:r>
          </a:p>
          <a:p>
            <a:pPr>
              <a:spcBef>
                <a:spcPts val="0"/>
              </a:spcBef>
              <a:spcAft>
                <a:spcPts val="0"/>
              </a:spcAft>
            </a:pPr>
            <a:r>
              <a:rPr lang="en-AU" sz="2400" b="0" kern="100" dirty="0">
                <a:effectLst/>
                <a:latin typeface="+mj-lt"/>
                <a:ea typeface="Calibri" panose="020F0502020204030204" pitchFamily="34" charset="0"/>
                <a:cs typeface="Times New Roman" panose="02020603050405020304" pitchFamily="18" charset="0"/>
              </a:rPr>
              <a:t>Budget:  $300/500/700 (hotel disc 3ngts),  $600/800/1000 (remote/no disc)</a:t>
            </a:r>
          </a:p>
          <a:p>
            <a:pPr marL="457200">
              <a:spcBef>
                <a:spcPts val="0"/>
              </a:spcBef>
              <a:spcAft>
                <a:spcPts val="0"/>
              </a:spcAft>
            </a:pPr>
            <a:r>
              <a:rPr lang="en-AU" sz="2400" b="0" kern="100" dirty="0">
                <a:effectLst/>
                <a:latin typeface="+mj-lt"/>
                <a:ea typeface="Calibri" panose="020F0502020204030204" pitchFamily="34" charset="0"/>
                <a:cs typeface="Times New Roman" panose="02020603050405020304" pitchFamily="18" charset="0"/>
              </a:rPr>
              <a:t>	Initial: 275 + 325 = 600 attendees -	Revised: 247 + 338 = 585 attendees</a:t>
            </a:r>
          </a:p>
          <a:p>
            <a:pPr marL="457200">
              <a:spcBef>
                <a:spcPts val="0"/>
              </a:spcBef>
              <a:spcAft>
                <a:spcPts val="0"/>
              </a:spcAft>
            </a:pPr>
            <a:r>
              <a:rPr lang="en-AU" sz="2400" b="0" kern="100" dirty="0">
                <a:effectLst/>
                <a:latin typeface="+mj-lt"/>
                <a:ea typeface="Calibri" panose="020F0502020204030204" pitchFamily="34" charset="0"/>
                <a:cs typeface="Times New Roman" panose="02020603050405020304" pitchFamily="18" charset="0"/>
              </a:rPr>
              <a:t>	Income: </a:t>
            </a:r>
            <a:r>
              <a:rPr lang="en-AU" sz="2400" b="0" kern="100" dirty="0">
                <a:solidFill>
                  <a:srgbClr val="00B050"/>
                </a:solidFill>
                <a:effectLst/>
                <a:latin typeface="+mj-lt"/>
                <a:ea typeface="Calibri" panose="020F0502020204030204" pitchFamily="34" charset="0"/>
                <a:cs typeface="Times New Roman" panose="02020603050405020304" pitchFamily="18" charset="0"/>
              </a:rPr>
              <a:t>$356,463.49</a:t>
            </a:r>
            <a:endParaRPr lang="en-AU" sz="2400" b="0" kern="100" dirty="0">
              <a:effectLst/>
              <a:latin typeface="+mj-lt"/>
              <a:ea typeface="Calibri" panose="020F0502020204030204" pitchFamily="34" charset="0"/>
              <a:cs typeface="Times New Roman" panose="02020603050405020304" pitchFamily="18" charset="0"/>
            </a:endParaRPr>
          </a:p>
          <a:p>
            <a:pPr marL="457200">
              <a:spcBef>
                <a:spcPts val="0"/>
              </a:spcBef>
              <a:spcAft>
                <a:spcPts val="0"/>
              </a:spcAft>
            </a:pPr>
            <a:r>
              <a:rPr lang="en-AU" sz="2400" b="0" kern="100" dirty="0">
                <a:effectLst/>
                <a:latin typeface="+mj-lt"/>
                <a:ea typeface="Calibri" panose="020F0502020204030204" pitchFamily="34" charset="0"/>
                <a:cs typeface="Times New Roman" panose="02020603050405020304" pitchFamily="18" charset="0"/>
              </a:rPr>
              <a:t>	Expense: </a:t>
            </a:r>
            <a:r>
              <a:rPr lang="en-AU" sz="2400" b="0" kern="100" dirty="0">
                <a:solidFill>
                  <a:srgbClr val="FF0000"/>
                </a:solidFill>
                <a:effectLst/>
                <a:latin typeface="+mj-lt"/>
                <a:ea typeface="Calibri" panose="020F0502020204030204" pitchFamily="34" charset="0"/>
                <a:cs typeface="Times New Roman" panose="02020603050405020304" pitchFamily="18" charset="0"/>
              </a:rPr>
              <a:t>$339,676.07</a:t>
            </a:r>
            <a:endParaRPr lang="en-AU" sz="2400" b="0" kern="100" dirty="0">
              <a:effectLst/>
              <a:latin typeface="+mj-lt"/>
              <a:ea typeface="Calibri" panose="020F0502020204030204" pitchFamily="34" charset="0"/>
              <a:cs typeface="Times New Roman" panose="02020603050405020304" pitchFamily="18" charset="0"/>
            </a:endParaRPr>
          </a:p>
          <a:p>
            <a:pPr marL="457200">
              <a:spcBef>
                <a:spcPts val="0"/>
              </a:spcBef>
              <a:spcAft>
                <a:spcPts val="0"/>
              </a:spcAft>
            </a:pPr>
            <a:r>
              <a:rPr lang="en-AU" sz="2400" b="0" kern="100" dirty="0">
                <a:effectLst/>
                <a:latin typeface="+mj-lt"/>
                <a:ea typeface="Calibri" panose="020F0502020204030204" pitchFamily="34" charset="0"/>
                <a:cs typeface="Times New Roman" panose="02020603050405020304" pitchFamily="18" charset="0"/>
              </a:rPr>
              <a:t>	Net Meeting:  $16,787.42</a:t>
            </a:r>
          </a:p>
          <a:p>
            <a:pPr marL="457200">
              <a:spcBef>
                <a:spcPts val="0"/>
              </a:spcBef>
              <a:spcAft>
                <a:spcPts val="0"/>
              </a:spcAft>
            </a:pPr>
            <a:r>
              <a:rPr lang="en-AU" b="0" kern="100" dirty="0">
                <a:effectLst/>
                <a:latin typeface="+mj-lt"/>
                <a:ea typeface="Calibri" panose="020F0502020204030204" pitchFamily="34" charset="0"/>
                <a:cs typeface="Times New Roman" panose="02020603050405020304" pitchFamily="18" charset="0"/>
              </a:rPr>
              <a:t>Per Attendee:  Cost = </a:t>
            </a:r>
            <a:r>
              <a:rPr lang="en-AU" b="0" kern="100" dirty="0">
                <a:solidFill>
                  <a:srgbClr val="FF0000"/>
                </a:solidFill>
                <a:effectLst/>
                <a:latin typeface="+mj-lt"/>
                <a:ea typeface="Calibri" panose="020F0502020204030204" pitchFamily="34" charset="0"/>
                <a:cs typeface="Times New Roman" panose="02020603050405020304" pitchFamily="18" charset="0"/>
              </a:rPr>
              <a:t>$580.64   </a:t>
            </a:r>
            <a:r>
              <a:rPr lang="en-AU" b="0" kern="100" dirty="0">
                <a:effectLst/>
                <a:latin typeface="+mj-lt"/>
                <a:ea typeface="Calibri" panose="020F0502020204030204" pitchFamily="34" charset="0"/>
                <a:cs typeface="Times New Roman" panose="02020603050405020304" pitchFamily="18" charset="0"/>
              </a:rPr>
              <a:t>Reg Revenue = </a:t>
            </a:r>
            <a:r>
              <a:rPr lang="en-AU" b="0" kern="100" dirty="0">
                <a:solidFill>
                  <a:srgbClr val="00B050"/>
                </a:solidFill>
                <a:effectLst/>
                <a:latin typeface="+mj-lt"/>
                <a:ea typeface="Calibri" panose="020F0502020204030204" pitchFamily="34" charset="0"/>
                <a:cs typeface="Times New Roman" panose="02020603050405020304" pitchFamily="18" charset="0"/>
              </a:rPr>
              <a:t>$538.12</a:t>
            </a:r>
            <a:endParaRPr lang="en-AU" b="0" kern="100" dirty="0">
              <a:effectLst/>
              <a:latin typeface="+mj-lt"/>
              <a:ea typeface="Calibri" panose="020F0502020204030204" pitchFamily="34" charset="0"/>
              <a:cs typeface="Times New Roman" panose="02020603050405020304" pitchFamily="18" charset="0"/>
            </a:endParaRPr>
          </a:p>
          <a:p>
            <a:pPr marL="457200">
              <a:spcBef>
                <a:spcPts val="0"/>
              </a:spcBef>
              <a:spcAft>
                <a:spcPts val="0"/>
              </a:spcAft>
            </a:pPr>
            <a:r>
              <a:rPr lang="en-AU" kern="100" dirty="0">
                <a:effectLst/>
                <a:latin typeface="+mj-lt"/>
                <a:ea typeface="Calibri" panose="020F0502020204030204" pitchFamily="34" charset="0"/>
                <a:cs typeface="Times New Roman" panose="02020603050405020304" pitchFamily="18" charset="0"/>
              </a:rPr>
              <a:t>Current Registrations</a:t>
            </a:r>
            <a:r>
              <a:rPr lang="en-AU" b="0" kern="100" dirty="0">
                <a:effectLst/>
                <a:latin typeface="+mj-lt"/>
                <a:ea typeface="Calibri" panose="020F0502020204030204" pitchFamily="34" charset="0"/>
                <a:cs typeface="Times New Roman" panose="02020603050405020304" pitchFamily="18" charset="0"/>
              </a:rPr>
              <a:t>: Hotel: 198, Non-Hotel: 31, </a:t>
            </a:r>
          </a:p>
          <a:p>
            <a:pPr marL="457200">
              <a:spcBef>
                <a:spcPts val="0"/>
              </a:spcBef>
              <a:spcAft>
                <a:spcPts val="0"/>
              </a:spcAft>
            </a:pPr>
            <a:r>
              <a:rPr lang="en-AU" b="0" kern="100" dirty="0">
                <a:effectLst/>
                <a:latin typeface="+mj-lt"/>
                <a:ea typeface="Calibri" panose="020F0502020204030204" pitchFamily="34" charset="0"/>
                <a:cs typeface="Times New Roman" panose="02020603050405020304" pitchFamily="18" charset="0"/>
              </a:rPr>
              <a:t>				IN PERSON: 229  REMOTE: 279 = 508  (as </a:t>
            </a:r>
            <a:r>
              <a:rPr lang="en-AU" b="0" kern="100" dirty="0">
                <a:latin typeface="+mj-lt"/>
                <a:ea typeface="Calibri" panose="020F0502020204030204" pitchFamily="34" charset="0"/>
                <a:cs typeface="Times New Roman" panose="02020603050405020304" pitchFamily="18" charset="0"/>
              </a:rPr>
              <a:t>of</a:t>
            </a:r>
            <a:r>
              <a:rPr lang="en-AU" b="0" kern="100" dirty="0">
                <a:effectLst/>
                <a:latin typeface="+mj-lt"/>
                <a:ea typeface="Calibri" panose="020F0502020204030204" pitchFamily="34" charset="0"/>
                <a:cs typeface="Times New Roman" panose="02020603050405020304" pitchFamily="18" charset="0"/>
              </a:rPr>
              <a:t> Dec 10, 2023)</a:t>
            </a:r>
          </a:p>
          <a:p>
            <a:pPr marL="457200">
              <a:spcBef>
                <a:spcPts val="0"/>
              </a:spcBef>
              <a:spcAft>
                <a:spcPts val="0"/>
              </a:spcAft>
            </a:pPr>
            <a:r>
              <a:rPr lang="en-AU" b="0" kern="100" dirty="0">
                <a:effectLst/>
                <a:latin typeface="+mj-lt"/>
                <a:ea typeface="Calibri" panose="020F0502020204030204" pitchFamily="34" charset="0"/>
                <a:cs typeface="Times New Roman" panose="02020603050405020304" pitchFamily="18" charset="0"/>
              </a:rPr>
              <a:t>Early Bird closed: December 01, 2023.  </a:t>
            </a:r>
            <a:r>
              <a:rPr lang="en-AU" kern="100" dirty="0">
                <a:effectLst/>
                <a:latin typeface="+mj-lt"/>
                <a:ea typeface="Calibri" panose="020F0502020204030204" pitchFamily="34" charset="0"/>
                <a:cs typeface="Times New Roman" panose="02020603050405020304" pitchFamily="18" charset="0"/>
              </a:rPr>
              <a:t>Standard Reg Closes</a:t>
            </a:r>
            <a:r>
              <a:rPr lang="en-AU" b="0" kern="100" dirty="0">
                <a:effectLst/>
                <a:latin typeface="+mj-lt"/>
                <a:ea typeface="Calibri" panose="020F0502020204030204" pitchFamily="34" charset="0"/>
                <a:cs typeface="Times New Roman" panose="02020603050405020304" pitchFamily="18" charset="0"/>
              </a:rPr>
              <a:t>: January 5, 2024</a:t>
            </a:r>
          </a:p>
          <a:p>
            <a:endParaRPr lang="en-US" dirty="0"/>
          </a:p>
        </p:txBody>
      </p:sp>
      <p:sp>
        <p:nvSpPr>
          <p:cNvPr id="4" name="Date Placeholder 3">
            <a:extLst>
              <a:ext uri="{FF2B5EF4-FFF2-40B4-BE49-F238E27FC236}">
                <a16:creationId xmlns:a16="http://schemas.microsoft.com/office/drawing/2014/main" id="{D3AADE5D-0B2F-42CA-BA39-6027E700A6B9}"/>
              </a:ext>
            </a:extLst>
          </p:cNvPr>
          <p:cNvSpPr>
            <a:spLocks noGrp="1"/>
          </p:cNvSpPr>
          <p:nvPr>
            <p:ph type="dt" idx="10"/>
          </p:nvPr>
        </p:nvSpPr>
        <p:spPr/>
        <p:txBody>
          <a:bodyPr/>
          <a:lstStyle/>
          <a:p>
            <a:r>
              <a:rPr lang="en-US"/>
              <a:t>December 2023</a:t>
            </a:r>
            <a:endParaRPr lang="en-GB" dirty="0"/>
          </a:p>
        </p:txBody>
      </p:sp>
      <p:sp>
        <p:nvSpPr>
          <p:cNvPr id="5" name="Footer Placeholder 4">
            <a:extLst>
              <a:ext uri="{FF2B5EF4-FFF2-40B4-BE49-F238E27FC236}">
                <a16:creationId xmlns:a16="http://schemas.microsoft.com/office/drawing/2014/main" id="{D350A8D6-A84D-4CC3-A358-1EC33210B8D1}"/>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3E8736AC-8D62-435D-8A8A-C40885AE3759}"/>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1384505756"/>
      </p:ext>
    </p:extLst>
  </p:cSld>
  <p:clrMapOvr>
    <a:masterClrMapping/>
  </p:clrMapOvr>
</p:sld>
</file>

<file path=ppt/theme/theme1.xml><?xml version="1.0" encoding="utf-8"?>
<a:theme xmlns:a="http://schemas.openxmlformats.org/drawingml/2006/main" name="802-11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3" ma:contentTypeDescription="Create a new document." ma:contentTypeScope="" ma:versionID="016e7857fdb711c59c6a098e7e3cf67d">
  <xsd:schema xmlns:xsd="http://www.w3.org/2001/XMLSchema" xmlns:xs="http://www.w3.org/2001/XMLSchema" xmlns:p="http://schemas.microsoft.com/office/2006/metadata/properties" xmlns:ns3="cc9c437c-ae0c-4066-8d90-a0f7de786127" xmlns:ns4="ba37140e-f4c5-4a6c-a9b4-20a691ce6c8a" targetNamespace="http://schemas.microsoft.com/office/2006/metadata/properties" ma:root="true" ma:fieldsID="df51a22fee038379de0f5206ee405254" ns3:_="" ns4:_="">
    <xsd:import namespace="cc9c437c-ae0c-4066-8d90-a0f7de786127"/>
    <xsd:import namespace="ba37140e-f4c5-4a6c-a9b4-20a691ce6c8a"/>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a37140e-f4c5-4a6c-a9b4-20a691ce6c8a"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1013A26-D71D-41CE-82F4-78BAE0CFF346}">
  <ds:schemaRefs>
    <ds:schemaRef ds:uri="http://schemas.microsoft.com/sharepoint/v3/contenttype/forms"/>
  </ds:schemaRefs>
</ds:datastoreItem>
</file>

<file path=customXml/itemProps2.xml><?xml version="1.0" encoding="utf-8"?>
<ds:datastoreItem xmlns:ds="http://schemas.openxmlformats.org/officeDocument/2006/customXml" ds:itemID="{2C4AC373-BE23-4904-9DE2-44E67FE1D9E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c437c-ae0c-4066-8d90-a0f7de786127"/>
    <ds:schemaRef ds:uri="ba37140e-f4c5-4a6c-a9b4-20a691ce6c8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2989ECB-1F4C-41CF-B54E-6E4D89801667}">
  <ds:schemaRefs>
    <ds:schemaRef ds:uri="http://schemas.microsoft.com/office/2006/documentManagement/types"/>
    <ds:schemaRef ds:uri="http://www.w3.org/XML/1998/namespace"/>
    <ds:schemaRef ds:uri="http://schemas.openxmlformats.org/package/2006/metadata/core-properties"/>
    <ds:schemaRef ds:uri="http://schemas.microsoft.com/office/infopath/2007/PartnerControls"/>
    <ds:schemaRef ds:uri="ba37140e-f4c5-4a6c-a9b4-20a691ce6c8a"/>
    <ds:schemaRef ds:uri="http://purl.org/dc/elements/1.1/"/>
    <ds:schemaRef ds:uri="http://purl.org/dc/terms/"/>
    <ds:schemaRef ds:uri="cc9c437c-ae0c-4066-8d90-a0f7de786127"/>
    <ds:schemaRef ds:uri="http://schemas.microsoft.com/office/2006/metadata/properties"/>
    <ds:schemaRef ds:uri="http://purl.org/dc/dcmitype/"/>
  </ds:schemaRefs>
</ds:datastoreItem>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 Theme</Template>
  <TotalTime>108209</TotalTime>
  <Words>4032</Words>
  <Application>Microsoft Office PowerPoint</Application>
  <PresentationFormat>Widescreen</PresentationFormat>
  <Paragraphs>469</Paragraphs>
  <Slides>30</Slides>
  <Notes>13</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30</vt:i4>
      </vt:variant>
    </vt:vector>
  </HeadingPairs>
  <TitlesOfParts>
    <vt:vector size="38" baseType="lpstr">
      <vt:lpstr>Arial</vt:lpstr>
      <vt:lpstr>Calibri</vt:lpstr>
      <vt:lpstr>tahoma</vt:lpstr>
      <vt:lpstr>tahoma</vt:lpstr>
      <vt:lpstr>Times New Roman</vt:lpstr>
      <vt:lpstr>Wingdings</vt:lpstr>
      <vt:lpstr>802-11 Theme</vt:lpstr>
      <vt:lpstr>Document</vt:lpstr>
      <vt:lpstr>IEEE 802WCSC Meeting Venue Manager Report 2023</vt:lpstr>
      <vt:lpstr>Abstract</vt:lpstr>
      <vt:lpstr>Recap of 802 EC Decisions from November Plenary</vt:lpstr>
      <vt:lpstr>Future 802 Plenary Venue Contract Status</vt:lpstr>
      <vt:lpstr>Recap of 802W Decisions from November Plenary</vt:lpstr>
      <vt:lpstr>Future Interim Venue Status</vt:lpstr>
      <vt:lpstr>1. Motion to approve Location for May 2025 –  Hilton Prague, Prague, Czech Republic 2023-05-14</vt:lpstr>
      <vt:lpstr>2. Motion to approve Location for 2027 September –  Grand Hyatt Atlanta, Buckhead, GA 2023-05-14</vt:lpstr>
      <vt:lpstr>2024 January 802 Wireless Interim Panama Hilton, Panama</vt:lpstr>
      <vt:lpstr>2024 May 802 Wireless Interim JW Marriott Warsaw, Warsaw, Poland</vt:lpstr>
      <vt:lpstr>2024 Sept 802 Wireless Interim: Hilton Waikoloa</vt:lpstr>
      <vt:lpstr>RFP for 802W Interims Status – as of Dec 11, 2023</vt:lpstr>
      <vt:lpstr>MTG Events</vt:lpstr>
      <vt:lpstr>Face to Face Events</vt:lpstr>
      <vt:lpstr>Some Locations being considered</vt:lpstr>
      <vt:lpstr>Future Interim Meeting Fees –2024</vt:lpstr>
      <vt:lpstr>References</vt:lpstr>
      <vt:lpstr>1. Motion to approve 2024 802W Interim Registration Fees  2023-09-10</vt:lpstr>
      <vt:lpstr>2. Motion to approve Site Visit for Kobe, Japan  2023-09-10</vt:lpstr>
      <vt:lpstr>3. Motion to approve Site Visit for Warsaw, Poland  2023-09-10</vt:lpstr>
      <vt:lpstr>Email Ballot: Motion to approve Site Visit for Panama  2023-08-08</vt:lpstr>
      <vt:lpstr>1. Motion to set Interim Session Type for 2024 2023-07-09</vt:lpstr>
      <vt:lpstr>1. Motion to approve Location for Jan 2025 – Kobe, Japan 2023-05-14</vt:lpstr>
      <vt:lpstr>1. Motion to approve 2023 May Fees - Orlando. 2023-01-15</vt:lpstr>
      <vt:lpstr>2. Motion to approve 2023 Sept Fees Buckhead. 2023-01-15</vt:lpstr>
      <vt:lpstr>3. Motion to approve Site Visit for Buckhead 2023-01-15</vt:lpstr>
      <vt:lpstr>Motion to approve Site Visit for Orlando 2022-12-14</vt:lpstr>
      <vt:lpstr>Motion to approve 2023 January Fees. 2022-11-02</vt:lpstr>
      <vt:lpstr>-Motion to approve Site Visit 2022-09-11</vt:lpstr>
      <vt:lpstr>Motion to approve Site visit to Waikoloa 2022-08-03</vt:lpstr>
    </vt:vector>
  </TitlesOfParts>
  <Company>Qualcomm Technologies,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802WCSC Meeting Venue Manager Report 2023</dc:title>
  <dc:subject>Future Venue Status Report</dc:subject>
  <dc:creator>Jon Rosdahl</dc:creator>
  <cp:keywords>Report</cp:keywords>
  <dc:description>Jon Rosdahl (Qualcomm)</dc:description>
  <cp:lastModifiedBy>Jon Rosdahl</cp:lastModifiedBy>
  <cp:revision>43</cp:revision>
  <cp:lastPrinted>1601-01-01T00:00:00Z</cp:lastPrinted>
  <dcterms:created xsi:type="dcterms:W3CDTF">2021-02-03T19:21:29Z</dcterms:created>
  <dcterms:modified xsi:type="dcterms:W3CDTF">2023-12-13T19:54:54Z</dcterms:modified>
  <cp:category>December 2023</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0x010100EB28163D68FE8E4D9361964FDD814FC4</vt:lpwstr>
  </property>
</Properties>
</file>