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 id="2147483682" r:id="rId5"/>
  </p:sldMasterIdLst>
  <p:notesMasterIdLst>
    <p:notesMasterId r:id="rId25"/>
  </p:notesMasterIdLst>
  <p:handoutMasterIdLst>
    <p:handoutMasterId r:id="rId26"/>
  </p:handoutMasterIdLst>
  <p:sldIdLst>
    <p:sldId id="256" r:id="rId6"/>
    <p:sldId id="257" r:id="rId7"/>
    <p:sldId id="269" r:id="rId8"/>
    <p:sldId id="501" r:id="rId9"/>
    <p:sldId id="359" r:id="rId10"/>
    <p:sldId id="360" r:id="rId11"/>
    <p:sldId id="282" r:id="rId12"/>
    <p:sldId id="361" r:id="rId13"/>
    <p:sldId id="362" r:id="rId14"/>
    <p:sldId id="272" r:id="rId15"/>
    <p:sldId id="507" r:id="rId16"/>
    <p:sldId id="264" r:id="rId17"/>
    <p:sldId id="502" r:id="rId18"/>
    <p:sldId id="504" r:id="rId19"/>
    <p:sldId id="505" r:id="rId20"/>
    <p:sldId id="506" r:id="rId21"/>
    <p:sldId id="367" r:id="rId22"/>
    <p:sldId id="364" r:id="rId23"/>
    <p:sldId id="356" r:id="rId2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69"/>
            <p14:sldId id="501"/>
            <p14:sldId id="359"/>
            <p14:sldId id="360"/>
            <p14:sldId id="282"/>
            <p14:sldId id="361"/>
            <p14:sldId id="362"/>
            <p14:sldId id="272"/>
            <p14:sldId id="507"/>
          </p14:sldIdLst>
        </p14:section>
        <p14:section name="Refernces" id="{550E22C8-CE70-4B88-9573-377DFC475CD0}">
          <p14:sldIdLst>
            <p14:sldId id="264"/>
          </p14:sldIdLst>
        </p14:section>
        <p14:section name="Previous Motoins" id="{0A2BA85A-4E76-4CC0-B8A5-234F28EFFC7E}">
          <p14:sldIdLst>
            <p14:sldId id="502"/>
            <p14:sldId id="504"/>
            <p14:sldId id="505"/>
            <p14:sldId id="506"/>
            <p14:sldId id="367"/>
            <p14:sldId id="364"/>
            <p14:sldId id="3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4" autoAdjust="0"/>
    <p:restoredTop sz="87291" autoAdjust="0"/>
  </p:normalViewPr>
  <p:slideViewPr>
    <p:cSldViewPr>
      <p:cViewPr varScale="1">
        <p:scale>
          <a:sx n="75" d="100"/>
          <a:sy n="75" d="100"/>
        </p:scale>
        <p:origin x="60" y="17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7379A05-1DF3-4C73-87CE-27E8D540B480}"/>
    <pc:docChg chg="undo custSel addSld delSld modSld sldOrd modMainMaster modSection">
      <pc:chgData name="Jon Rosdahl" userId="2820f357-2dd4-4127-8713-e0bfde0fd756" providerId="ADAL" clId="{E7379A05-1DF3-4C73-87CE-27E8D540B480}" dt="2023-02-18T19:31:06.184" v="217" actId="2696"/>
      <pc:docMkLst>
        <pc:docMk/>
      </pc:docMkLst>
      <pc:sldChg chg="modSp mod">
        <pc:chgData name="Jon Rosdahl" userId="2820f357-2dd4-4127-8713-e0bfde0fd756" providerId="ADAL" clId="{E7379A05-1DF3-4C73-87CE-27E8D540B480}" dt="2023-02-18T18:49:28.971" v="5" actId="6549"/>
        <pc:sldMkLst>
          <pc:docMk/>
          <pc:sldMk cId="0" sldId="256"/>
        </pc:sldMkLst>
        <pc:spChg chg="mod">
          <ac:chgData name="Jon Rosdahl" userId="2820f357-2dd4-4127-8713-e0bfde0fd756" providerId="ADAL" clId="{E7379A05-1DF3-4C73-87CE-27E8D540B480}" dt="2023-02-18T18:49:28.971" v="5" actId="6549"/>
          <ac:spMkLst>
            <pc:docMk/>
            <pc:sldMk cId="0" sldId="256"/>
            <ac:spMk id="3074" creationId="{00000000-0000-0000-0000-000000000000}"/>
          </ac:spMkLst>
        </pc:spChg>
      </pc:sldChg>
      <pc:sldChg chg="modSp mod">
        <pc:chgData name="Jon Rosdahl" userId="2820f357-2dd4-4127-8713-e0bfde0fd756" providerId="ADAL" clId="{E7379A05-1DF3-4C73-87CE-27E8D540B480}" dt="2023-02-18T18:49:42.122" v="16" actId="6549"/>
        <pc:sldMkLst>
          <pc:docMk/>
          <pc:sldMk cId="0" sldId="257"/>
        </pc:sldMkLst>
        <pc:spChg chg="mod">
          <ac:chgData name="Jon Rosdahl" userId="2820f357-2dd4-4127-8713-e0bfde0fd756" providerId="ADAL" clId="{E7379A05-1DF3-4C73-87CE-27E8D540B480}" dt="2023-02-18T18:49:42.122" v="16" actId="6549"/>
          <ac:spMkLst>
            <pc:docMk/>
            <pc:sldMk cId="0" sldId="257"/>
            <ac:spMk id="4098" creationId="{00000000-0000-0000-0000-000000000000}"/>
          </ac:spMkLst>
        </pc:spChg>
      </pc:sldChg>
      <pc:sldChg chg="modSp mod modNotesTx">
        <pc:chgData name="Jon Rosdahl" userId="2820f357-2dd4-4127-8713-e0bfde0fd756" providerId="ADAL" clId="{E7379A05-1DF3-4C73-87CE-27E8D540B480}" dt="2023-02-18T18:54:06.129" v="95" actId="20577"/>
        <pc:sldMkLst>
          <pc:docMk/>
          <pc:sldMk cId="836784854" sldId="269"/>
        </pc:sldMkLst>
        <pc:spChg chg="mod">
          <ac:chgData name="Jon Rosdahl" userId="2820f357-2dd4-4127-8713-e0bfde0fd756" providerId="ADAL" clId="{E7379A05-1DF3-4C73-87CE-27E8D540B480}" dt="2023-02-18T18:52:05.316" v="27" actId="20577"/>
          <ac:spMkLst>
            <pc:docMk/>
            <pc:sldMk cId="836784854" sldId="269"/>
            <ac:spMk id="9217" creationId="{00000000-0000-0000-0000-000000000000}"/>
          </ac:spMkLst>
        </pc:spChg>
        <pc:spChg chg="mod">
          <ac:chgData name="Jon Rosdahl" userId="2820f357-2dd4-4127-8713-e0bfde0fd756" providerId="ADAL" clId="{E7379A05-1DF3-4C73-87CE-27E8D540B480}" dt="2023-02-18T18:54:06.129" v="95" actId="20577"/>
          <ac:spMkLst>
            <pc:docMk/>
            <pc:sldMk cId="836784854" sldId="269"/>
            <ac:spMk id="9218" creationId="{00000000-0000-0000-0000-000000000000}"/>
          </ac:spMkLst>
        </pc:spChg>
      </pc:sldChg>
      <pc:sldChg chg="modSp del mod">
        <pc:chgData name="Jon Rosdahl" userId="2820f357-2dd4-4127-8713-e0bfde0fd756" providerId="ADAL" clId="{E7379A05-1DF3-4C73-87CE-27E8D540B480}" dt="2023-02-18T19:31:06.184" v="217" actId="2696"/>
        <pc:sldMkLst>
          <pc:docMk/>
          <pc:sldMk cId="1703298458" sldId="347"/>
        </pc:sldMkLst>
        <pc:spChg chg="mod">
          <ac:chgData name="Jon Rosdahl" userId="2820f357-2dd4-4127-8713-e0bfde0fd756" providerId="ADAL" clId="{E7379A05-1DF3-4C73-87CE-27E8D540B480}" dt="2023-02-18T19:29:04.357" v="216"/>
          <ac:spMkLst>
            <pc:docMk/>
            <pc:sldMk cId="1703298458" sldId="347"/>
            <ac:spMk id="3" creationId="{95F91827-7AAC-4AFD-A7F6-3D94D02BB401}"/>
          </ac:spMkLst>
        </pc:spChg>
      </pc:sldChg>
      <pc:sldChg chg="modSp mod">
        <pc:chgData name="Jon Rosdahl" userId="2820f357-2dd4-4127-8713-e0bfde0fd756" providerId="ADAL" clId="{E7379A05-1DF3-4C73-87CE-27E8D540B480}" dt="2023-02-18T18:55:06.901" v="110" actId="20577"/>
        <pc:sldMkLst>
          <pc:docMk/>
          <pc:sldMk cId="2526681196" sldId="359"/>
        </pc:sldMkLst>
        <pc:spChg chg="mod">
          <ac:chgData name="Jon Rosdahl" userId="2820f357-2dd4-4127-8713-e0bfde0fd756" providerId="ADAL" clId="{E7379A05-1DF3-4C73-87CE-27E8D540B480}" dt="2023-02-18T18:55:06.901" v="110" actId="20577"/>
          <ac:spMkLst>
            <pc:docMk/>
            <pc:sldMk cId="2526681196" sldId="359"/>
            <ac:spMk id="3" creationId="{A9B15E53-A2D9-4F4E-9DB0-A0D632EFCED2}"/>
          </ac:spMkLst>
        </pc:spChg>
      </pc:sldChg>
      <pc:sldChg chg="del">
        <pc:chgData name="Jon Rosdahl" userId="2820f357-2dd4-4127-8713-e0bfde0fd756" providerId="ADAL" clId="{E7379A05-1DF3-4C73-87CE-27E8D540B480}" dt="2023-02-18T18:54:51.937" v="97" actId="47"/>
        <pc:sldMkLst>
          <pc:docMk/>
          <pc:sldMk cId="2251041908" sldId="366"/>
        </pc:sldMkLst>
      </pc:sldChg>
      <pc:sldChg chg="modSp mod">
        <pc:chgData name="Jon Rosdahl" userId="2820f357-2dd4-4127-8713-e0bfde0fd756" providerId="ADAL" clId="{E7379A05-1DF3-4C73-87CE-27E8D540B480}" dt="2023-02-18T18:54:27.191" v="96" actId="6549"/>
        <pc:sldMkLst>
          <pc:docMk/>
          <pc:sldMk cId="3535047406" sldId="501"/>
        </pc:sldMkLst>
        <pc:spChg chg="mod">
          <ac:chgData name="Jon Rosdahl" userId="2820f357-2dd4-4127-8713-e0bfde0fd756" providerId="ADAL" clId="{E7379A05-1DF3-4C73-87CE-27E8D540B480}" dt="2023-02-18T18:54:27.191" v="96" actId="6549"/>
          <ac:spMkLst>
            <pc:docMk/>
            <pc:sldMk cId="3535047406" sldId="501"/>
            <ac:spMk id="3" creationId="{06C2C8B8-206C-4A99-8624-93A2C2F3839F}"/>
          </ac:spMkLst>
        </pc:spChg>
      </pc:sldChg>
      <pc:sldChg chg="modSp mod ord">
        <pc:chgData name="Jon Rosdahl" userId="2820f357-2dd4-4127-8713-e0bfde0fd756" providerId="ADAL" clId="{E7379A05-1DF3-4C73-87CE-27E8D540B480}" dt="2023-02-18T19:19:53.623" v="129" actId="20577"/>
        <pc:sldMkLst>
          <pc:docMk/>
          <pc:sldMk cId="1641895568" sldId="502"/>
        </pc:sldMkLst>
        <pc:spChg chg="mod">
          <ac:chgData name="Jon Rosdahl" userId="2820f357-2dd4-4127-8713-e0bfde0fd756" providerId="ADAL" clId="{E7379A05-1DF3-4C73-87CE-27E8D540B480}" dt="2023-02-18T19:19:53.623" v="129" actId="20577"/>
          <ac:spMkLst>
            <pc:docMk/>
            <pc:sldMk cId="1641895568" sldId="502"/>
            <ac:spMk id="2" creationId="{B22D23DA-A12E-3763-95A8-CD1295F42ACA}"/>
          </ac:spMkLst>
        </pc:spChg>
      </pc:sldChg>
      <pc:sldChg chg="modSp mod ord">
        <pc:chgData name="Jon Rosdahl" userId="2820f357-2dd4-4127-8713-e0bfde0fd756" providerId="ADAL" clId="{E7379A05-1DF3-4C73-87CE-27E8D540B480}" dt="2023-02-18T19:20:05.767" v="141" actId="20577"/>
        <pc:sldMkLst>
          <pc:docMk/>
          <pc:sldMk cId="1379552247" sldId="504"/>
        </pc:sldMkLst>
        <pc:spChg chg="mod">
          <ac:chgData name="Jon Rosdahl" userId="2820f357-2dd4-4127-8713-e0bfde0fd756" providerId="ADAL" clId="{E7379A05-1DF3-4C73-87CE-27E8D540B480}" dt="2023-02-18T19:20:05.767" v="141" actId="20577"/>
          <ac:spMkLst>
            <pc:docMk/>
            <pc:sldMk cId="1379552247" sldId="504"/>
            <ac:spMk id="2" creationId="{B22D23DA-A12E-3763-95A8-CD1295F42ACA}"/>
          </ac:spMkLst>
        </pc:spChg>
      </pc:sldChg>
      <pc:sldChg chg="modSp mod ord">
        <pc:chgData name="Jon Rosdahl" userId="2820f357-2dd4-4127-8713-e0bfde0fd756" providerId="ADAL" clId="{E7379A05-1DF3-4C73-87CE-27E8D540B480}" dt="2023-02-18T19:20:16.107" v="144" actId="20577"/>
        <pc:sldMkLst>
          <pc:docMk/>
          <pc:sldMk cId="1883129589" sldId="505"/>
        </pc:sldMkLst>
        <pc:spChg chg="mod">
          <ac:chgData name="Jon Rosdahl" userId="2820f357-2dd4-4127-8713-e0bfde0fd756" providerId="ADAL" clId="{E7379A05-1DF3-4C73-87CE-27E8D540B480}" dt="2023-02-18T19:20:16.107" v="144" actId="20577"/>
          <ac:spMkLst>
            <pc:docMk/>
            <pc:sldMk cId="1883129589" sldId="505"/>
            <ac:spMk id="2" creationId="{4775A450-284F-966B-DBDC-34FDA085031F}"/>
          </ac:spMkLst>
        </pc:spChg>
      </pc:sldChg>
      <pc:sldChg chg="modSp new mod">
        <pc:chgData name="Jon Rosdahl" userId="2820f357-2dd4-4127-8713-e0bfde0fd756" providerId="ADAL" clId="{E7379A05-1DF3-4C73-87CE-27E8D540B480}" dt="2023-02-18T19:27:33.356" v="190" actId="20577"/>
        <pc:sldMkLst>
          <pc:docMk/>
          <pc:sldMk cId="4050016286" sldId="506"/>
        </pc:sldMkLst>
        <pc:spChg chg="mod">
          <ac:chgData name="Jon Rosdahl" userId="2820f357-2dd4-4127-8713-e0bfde0fd756" providerId="ADAL" clId="{E7379A05-1DF3-4C73-87CE-27E8D540B480}" dt="2023-02-18T19:26:37.707" v="166" actId="6549"/>
          <ac:spMkLst>
            <pc:docMk/>
            <pc:sldMk cId="4050016286" sldId="506"/>
            <ac:spMk id="2" creationId="{77A6F87A-5FA0-2188-08D7-2ECC6816B98B}"/>
          </ac:spMkLst>
        </pc:spChg>
        <pc:spChg chg="mod">
          <ac:chgData name="Jon Rosdahl" userId="2820f357-2dd4-4127-8713-e0bfde0fd756" providerId="ADAL" clId="{E7379A05-1DF3-4C73-87CE-27E8D540B480}" dt="2023-02-18T19:27:33.356" v="190" actId="20577"/>
          <ac:spMkLst>
            <pc:docMk/>
            <pc:sldMk cId="4050016286" sldId="506"/>
            <ac:spMk id="3" creationId="{1A7714F6-21CE-61E4-8B9A-08C1643E91FF}"/>
          </ac:spMkLst>
        </pc:spChg>
      </pc:sldChg>
      <pc:sldMasterChg chg="modSp mod">
        <pc:chgData name="Jon Rosdahl" userId="2820f357-2dd4-4127-8713-e0bfde0fd756" providerId="ADAL" clId="{E7379A05-1DF3-4C73-87CE-27E8D540B480}" dt="2023-02-18T18:49:09.746" v="1" actId="6549"/>
        <pc:sldMasterMkLst>
          <pc:docMk/>
          <pc:sldMasterMk cId="321612819" sldId="2147483672"/>
        </pc:sldMasterMkLst>
        <pc:spChg chg="mod">
          <ac:chgData name="Jon Rosdahl" userId="2820f357-2dd4-4127-8713-e0bfde0fd756" providerId="ADAL" clId="{E7379A05-1DF3-4C73-87CE-27E8D540B480}" dt="2023-02-18T18:49:09.746" v="1" actId="6549"/>
          <ac:spMkLst>
            <pc:docMk/>
            <pc:sldMasterMk cId="321612819" sldId="2147483672"/>
            <ac:spMk id="11" creationId="{106A7171-3D93-4AEC-9BD3-73DD99752379}"/>
          </ac:spMkLst>
        </pc:spChg>
      </pc:sldMasterChg>
    </pc:docChg>
  </pc:docChgLst>
  <pc:docChgLst>
    <pc:chgData name="Jon Rosdahl" userId="2820f357-2dd4-4127-8713-e0bfde0fd756" providerId="ADAL" clId="{32B8B50A-8274-46E8-A8B9-BD9D5BD01BB7}"/>
    <pc:docChg chg="custSel modSld">
      <pc:chgData name="Jon Rosdahl" userId="2820f357-2dd4-4127-8713-e0bfde0fd756" providerId="ADAL" clId="{32B8B50A-8274-46E8-A8B9-BD9D5BD01BB7}" dt="2023-03-13T08:01:15.438" v="246" actId="1076"/>
      <pc:docMkLst>
        <pc:docMk/>
      </pc:docMkLst>
      <pc:sldChg chg="addSp delSp modSp mod modNotesTx">
        <pc:chgData name="Jon Rosdahl" userId="2820f357-2dd4-4127-8713-e0bfde0fd756" providerId="ADAL" clId="{32B8B50A-8274-46E8-A8B9-BD9D5BD01BB7}" dt="2023-03-13T08:01:15.438" v="246" actId="1076"/>
        <pc:sldMkLst>
          <pc:docMk/>
          <pc:sldMk cId="0" sldId="256"/>
        </pc:sldMkLst>
        <pc:spChg chg="add del mod">
          <ac:chgData name="Jon Rosdahl" userId="2820f357-2dd4-4127-8713-e0bfde0fd756" providerId="ADAL" clId="{32B8B50A-8274-46E8-A8B9-BD9D5BD01BB7}" dt="2023-03-13T08:00:29.070" v="239"/>
          <ac:spMkLst>
            <pc:docMk/>
            <pc:sldMk cId="0" sldId="256"/>
            <ac:spMk id="2" creationId="{2C4EC68E-DCAE-BA0F-4E41-434129BB647C}"/>
          </ac:spMkLst>
        </pc:spChg>
        <pc:spChg chg="add del mod">
          <ac:chgData name="Jon Rosdahl" userId="2820f357-2dd4-4127-8713-e0bfde0fd756" providerId="ADAL" clId="{32B8B50A-8274-46E8-A8B9-BD9D5BD01BB7}" dt="2023-03-13T08:00:29.070" v="239"/>
          <ac:spMkLst>
            <pc:docMk/>
            <pc:sldMk cId="0" sldId="256"/>
            <ac:spMk id="3" creationId="{0CA6283A-6F8D-9686-8D67-50D1964E8682}"/>
          </ac:spMkLst>
        </pc:spChg>
        <pc:spChg chg="add del mod">
          <ac:chgData name="Jon Rosdahl" userId="2820f357-2dd4-4127-8713-e0bfde0fd756" providerId="ADAL" clId="{32B8B50A-8274-46E8-A8B9-BD9D5BD01BB7}" dt="2023-03-13T08:00:29.070" v="239"/>
          <ac:spMkLst>
            <pc:docMk/>
            <pc:sldMk cId="0" sldId="256"/>
            <ac:spMk id="4" creationId="{57DB059B-107B-19CD-7E93-89E0B27F75EE}"/>
          </ac:spMkLst>
        </pc:spChg>
        <pc:spChg chg="add del mod">
          <ac:chgData name="Jon Rosdahl" userId="2820f357-2dd4-4127-8713-e0bfde0fd756" providerId="ADAL" clId="{32B8B50A-8274-46E8-A8B9-BD9D5BD01BB7}" dt="2023-03-13T08:00:29.070" v="239"/>
          <ac:spMkLst>
            <pc:docMk/>
            <pc:sldMk cId="0" sldId="256"/>
            <ac:spMk id="5" creationId="{3F53889A-31A3-54BE-0CFB-424003DF4A07}"/>
          </ac:spMkLst>
        </pc:spChg>
        <pc:spChg chg="mod">
          <ac:chgData name="Jon Rosdahl" userId="2820f357-2dd4-4127-8713-e0bfde0fd756" providerId="ADAL" clId="{32B8B50A-8274-46E8-A8B9-BD9D5BD01BB7}" dt="2023-03-13T08:00:29.070" v="239"/>
          <ac:spMkLst>
            <pc:docMk/>
            <pc:sldMk cId="0" sldId="256"/>
            <ac:spMk id="6" creationId="{00000000-0000-0000-0000-000000000000}"/>
          </ac:spMkLst>
        </pc:spChg>
        <pc:spChg chg="mod">
          <ac:chgData name="Jon Rosdahl" userId="2820f357-2dd4-4127-8713-e0bfde0fd756" providerId="ADAL" clId="{32B8B50A-8274-46E8-A8B9-BD9D5BD01BB7}" dt="2023-03-13T08:00:29.070" v="239"/>
          <ac:spMkLst>
            <pc:docMk/>
            <pc:sldMk cId="0" sldId="256"/>
            <ac:spMk id="7" creationId="{00000000-0000-0000-0000-000000000000}"/>
          </ac:spMkLst>
        </pc:spChg>
        <pc:spChg chg="mod">
          <ac:chgData name="Jon Rosdahl" userId="2820f357-2dd4-4127-8713-e0bfde0fd756" providerId="ADAL" clId="{32B8B50A-8274-46E8-A8B9-BD9D5BD01BB7}" dt="2023-03-13T08:00:29.070" v="239"/>
          <ac:spMkLst>
            <pc:docMk/>
            <pc:sldMk cId="0" sldId="256"/>
            <ac:spMk id="8" creationId="{00000000-0000-0000-0000-000000000000}"/>
          </ac:spMkLst>
        </pc:spChg>
        <pc:spChg chg="add del mod">
          <ac:chgData name="Jon Rosdahl" userId="2820f357-2dd4-4127-8713-e0bfde0fd756" providerId="ADAL" clId="{32B8B50A-8274-46E8-A8B9-BD9D5BD01BB7}" dt="2023-03-13T08:00:29.070" v="239"/>
          <ac:spMkLst>
            <pc:docMk/>
            <pc:sldMk cId="0" sldId="256"/>
            <ac:spMk id="9" creationId="{558E1CAA-DF14-865B-4F10-117805E6642F}"/>
          </ac:spMkLst>
        </pc:spChg>
        <pc:spChg chg="mod">
          <ac:chgData name="Jon Rosdahl" userId="2820f357-2dd4-4127-8713-e0bfde0fd756" providerId="ADAL" clId="{32B8B50A-8274-46E8-A8B9-BD9D5BD01BB7}" dt="2023-03-13T08:01:10.780" v="245" actId="14100"/>
          <ac:spMkLst>
            <pc:docMk/>
            <pc:sldMk cId="0" sldId="256"/>
            <ac:spMk id="3073" creationId="{00000000-0000-0000-0000-000000000000}"/>
          </ac:spMkLst>
        </pc:spChg>
        <pc:spChg chg="mod ord">
          <ac:chgData name="Jon Rosdahl" userId="2820f357-2dd4-4127-8713-e0bfde0fd756" providerId="ADAL" clId="{32B8B50A-8274-46E8-A8B9-BD9D5BD01BB7}" dt="2023-03-13T08:01:15.438" v="246" actId="1076"/>
          <ac:spMkLst>
            <pc:docMk/>
            <pc:sldMk cId="0" sldId="256"/>
            <ac:spMk id="3074" creationId="{00000000-0000-0000-0000-000000000000}"/>
          </ac:spMkLst>
        </pc:spChg>
      </pc:sldChg>
      <pc:sldChg chg="modSp mod modNotesTx">
        <pc:chgData name="Jon Rosdahl" userId="2820f357-2dd4-4127-8713-e0bfde0fd756" providerId="ADAL" clId="{32B8B50A-8274-46E8-A8B9-BD9D5BD01BB7}" dt="2023-03-13T06:47:42.249" v="72" actId="20577"/>
        <pc:sldMkLst>
          <pc:docMk/>
          <pc:sldMk cId="2526681196" sldId="359"/>
        </pc:sldMkLst>
        <pc:spChg chg="mod">
          <ac:chgData name="Jon Rosdahl" userId="2820f357-2dd4-4127-8713-e0bfde0fd756" providerId="ADAL" clId="{32B8B50A-8274-46E8-A8B9-BD9D5BD01BB7}" dt="2023-03-13T06:47:42.249" v="72" actId="20577"/>
          <ac:spMkLst>
            <pc:docMk/>
            <pc:sldMk cId="2526681196" sldId="359"/>
            <ac:spMk id="3" creationId="{A9B15E53-A2D9-4F4E-9DB0-A0D632EFCED2}"/>
          </ac:spMkLst>
        </pc:spChg>
      </pc:sldChg>
      <pc:sldChg chg="modSp mod">
        <pc:chgData name="Jon Rosdahl" userId="2820f357-2dd4-4127-8713-e0bfde0fd756" providerId="ADAL" clId="{32B8B50A-8274-46E8-A8B9-BD9D5BD01BB7}" dt="2023-03-13T07:15:22.089" v="111" actId="20577"/>
        <pc:sldMkLst>
          <pc:docMk/>
          <pc:sldMk cId="642843463" sldId="360"/>
        </pc:sldMkLst>
        <pc:spChg chg="mod">
          <ac:chgData name="Jon Rosdahl" userId="2820f357-2dd4-4127-8713-e0bfde0fd756" providerId="ADAL" clId="{32B8B50A-8274-46E8-A8B9-BD9D5BD01BB7}" dt="2023-03-13T07:15:22.089" v="111" actId="20577"/>
          <ac:spMkLst>
            <pc:docMk/>
            <pc:sldMk cId="642843463" sldId="360"/>
            <ac:spMk id="3" creationId="{A9B15E53-A2D9-4F4E-9DB0-A0D632EFCED2}"/>
          </ac:spMkLst>
        </pc:spChg>
      </pc:sldChg>
      <pc:sldChg chg="modSp mod">
        <pc:chgData name="Jon Rosdahl" userId="2820f357-2dd4-4127-8713-e0bfde0fd756" providerId="ADAL" clId="{32B8B50A-8274-46E8-A8B9-BD9D5BD01BB7}" dt="2023-03-13T07:58:20.565" v="172" actId="20577"/>
        <pc:sldMkLst>
          <pc:docMk/>
          <pc:sldMk cId="895569964" sldId="361"/>
        </pc:sldMkLst>
        <pc:spChg chg="mod">
          <ac:chgData name="Jon Rosdahl" userId="2820f357-2dd4-4127-8713-e0bfde0fd756" providerId="ADAL" clId="{32B8B50A-8274-46E8-A8B9-BD9D5BD01BB7}" dt="2023-03-13T07:58:20.565" v="172" actId="20577"/>
          <ac:spMkLst>
            <pc:docMk/>
            <pc:sldMk cId="895569964" sldId="361"/>
            <ac:spMk id="3" creationId="{A9B15E53-A2D9-4F4E-9DB0-A0D632EFCED2}"/>
          </ac:spMkLst>
        </pc:spChg>
      </pc:sldChg>
      <pc:sldChg chg="modSp mod">
        <pc:chgData name="Jon Rosdahl" userId="2820f357-2dd4-4127-8713-e0bfde0fd756" providerId="ADAL" clId="{32B8B50A-8274-46E8-A8B9-BD9D5BD01BB7}" dt="2023-03-13T07:58:56.056" v="186" actId="6549"/>
        <pc:sldMkLst>
          <pc:docMk/>
          <pc:sldMk cId="2152763028" sldId="362"/>
        </pc:sldMkLst>
        <pc:spChg chg="mod">
          <ac:chgData name="Jon Rosdahl" userId="2820f357-2dd4-4127-8713-e0bfde0fd756" providerId="ADAL" clId="{32B8B50A-8274-46E8-A8B9-BD9D5BD01BB7}" dt="2023-03-13T07:58:56.056" v="186" actId="6549"/>
          <ac:spMkLst>
            <pc:docMk/>
            <pc:sldMk cId="2152763028" sldId="362"/>
            <ac:spMk id="3" creationId="{A9B15E53-A2D9-4F4E-9DB0-A0D632EFCED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23/0001r02</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23/0001r02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23/0001r02</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1100" baseline="0" dirty="0"/>
              <a:t>R0 – New report for 2022 –Status updated.</a:t>
            </a:r>
          </a:p>
          <a:p>
            <a:r>
              <a:rPr lang="en-US" sz="1100" baseline="0" dirty="0"/>
              <a:t>R1 – Report for February</a:t>
            </a:r>
          </a:p>
          <a:p>
            <a:r>
              <a:rPr lang="en-US" sz="1100" baseline="0" dirty="0"/>
              <a:t>R2 – Report for March</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23/0001r02</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23/0001r02</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1100" dirty="0"/>
              <a:t>Future Wireless Interim Meetings: review and status January 15,2023</a:t>
            </a:r>
          </a:p>
          <a:p>
            <a:pPr lvl="1"/>
            <a:r>
              <a:rPr lang="en-US" sz="11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100" dirty="0"/>
              <a:t>		– 802 EC asked that we book Hilton Orlando Lake Buena Vista to help pay for cancelling 2022-03 Plenary</a:t>
            </a:r>
          </a:p>
          <a:p>
            <a:pPr lvl="1"/>
            <a:endParaRPr lang="en-US" sz="1100" dirty="0"/>
          </a:p>
          <a:p>
            <a:pPr lvl="1"/>
            <a:r>
              <a:rPr lang="en-US" sz="1100" dirty="0"/>
              <a:t>September 10-15, 2023 – Grand Hyatt, Atlanta Buckhead – Contract executed (802WFIN-21/1r0)</a:t>
            </a:r>
          </a:p>
          <a:p>
            <a:pPr lvl="1"/>
            <a:endParaRPr lang="en-US" sz="1100" dirty="0"/>
          </a:p>
          <a:p>
            <a:pPr lvl="1"/>
            <a:r>
              <a:rPr lang="en-US" sz="1100" dirty="0"/>
              <a:t>January 14-19, 2024 – Hilton Panama, Panama – Contract executed (802WFIN-21/31r0)</a:t>
            </a:r>
          </a:p>
          <a:p>
            <a:pPr lvl="1"/>
            <a:r>
              <a:rPr lang="en-US" sz="1100" dirty="0"/>
              <a:t>May 12-13, 2022, Warsaw Marriott, Warsaw, Poland– in negotiations</a:t>
            </a:r>
          </a:p>
          <a:p>
            <a:pPr lvl="1"/>
            <a:r>
              <a:rPr lang="en-US" sz="1100" dirty="0"/>
              <a:t>Sept 8-13, 2024 - Hilton Waikoloa Village – Contract executed (802WFIN-20/12r0)</a:t>
            </a:r>
          </a:p>
          <a:p>
            <a:pPr lvl="1"/>
            <a:endParaRPr lang="en-US" sz="1100" dirty="0"/>
          </a:p>
          <a:p>
            <a:pPr lvl="1"/>
            <a:r>
              <a:rPr lang="en-US" sz="1100" dirty="0"/>
              <a:t>Jan 2025 - Open</a:t>
            </a:r>
          </a:p>
          <a:p>
            <a:pPr lvl="1"/>
            <a:r>
              <a:rPr lang="en-US" sz="1100" dirty="0"/>
              <a:t>May 2025 - Open</a:t>
            </a:r>
          </a:p>
          <a:p>
            <a:pPr lvl="1"/>
            <a:r>
              <a:rPr lang="en-US" sz="1100" dirty="0"/>
              <a:t>Sept 2025 Hilton Waikoloa Village, Waikoloa, HI – Contract executed (802WFIN-22-0007r0)</a:t>
            </a:r>
          </a:p>
          <a:p>
            <a:pPr lvl="1"/>
            <a:endParaRPr lang="en-US" sz="1100" dirty="0"/>
          </a:p>
          <a:p>
            <a:pPr lvl="1"/>
            <a:r>
              <a:rPr lang="en-US" sz="1100" dirty="0"/>
              <a:t>Jan 2026 - Open</a:t>
            </a:r>
          </a:p>
          <a:p>
            <a:pPr lvl="1"/>
            <a:r>
              <a:rPr lang="en-US" sz="1100" dirty="0"/>
              <a:t>May 2026 - Open</a:t>
            </a:r>
          </a:p>
          <a:p>
            <a:pPr lvl="1"/>
            <a:r>
              <a:rPr lang="en-US" sz="1100" dirty="0"/>
              <a:t>Sept 2026 Hilton Waikoloa Village, Waikoloa, HI – Contract executed (802WFIN-22-0008r0)</a:t>
            </a:r>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515722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100" dirty="0"/>
              <a:t>Requested by the IEEE 802 Executive Committee to take an Interim Meeting at the Hilton Orlando Lake Buena Vista for 2023 May.</a:t>
            </a:r>
          </a:p>
          <a:p>
            <a:r>
              <a:rPr lang="en-US" sz="1100" dirty="0"/>
              <a:t>This was to help offset some of the penalties for cancelling the March 2022 IEEE 802 Plenary venue.</a:t>
            </a:r>
          </a:p>
          <a:p>
            <a:r>
              <a:rPr lang="en-US" sz="1100" dirty="0"/>
              <a:t>Motion to approve the Hilton Orlando Lake Buena Vista for 2023 May 802 Wireless Interim pass Jan 5, 2022</a:t>
            </a:r>
          </a:p>
          <a:p>
            <a:r>
              <a:rPr lang="en-US" sz="1100" dirty="0">
                <a:solidFill>
                  <a:schemeClr val="accent2"/>
                </a:solidFill>
              </a:rPr>
              <a:t>Contract was scheduled to be executed by January 31</a:t>
            </a:r>
            <a:r>
              <a:rPr lang="en-US" sz="1100" baseline="30000" dirty="0">
                <a:solidFill>
                  <a:schemeClr val="accent2"/>
                </a:solidFill>
              </a:rPr>
              <a:t>st</a:t>
            </a:r>
            <a:r>
              <a:rPr lang="en-US" sz="1100" dirty="0">
                <a:solidFill>
                  <a:schemeClr val="accent2"/>
                </a:solidFill>
              </a:rPr>
              <a:t> , f</a:t>
            </a:r>
            <a:r>
              <a:rPr lang="en-US" sz="1100" dirty="0">
                <a:solidFill>
                  <a:srgbClr val="C00000"/>
                </a:solidFill>
              </a:rPr>
              <a:t>inally Executed May 23, 2022.</a:t>
            </a:r>
          </a:p>
          <a:p>
            <a:endParaRPr lang="en-US" dirty="0"/>
          </a:p>
        </p:txBody>
      </p:sp>
      <p:sp>
        <p:nvSpPr>
          <p:cNvPr id="4" name="Header Placeholder 3"/>
          <p:cNvSpPr>
            <a:spLocks noGrp="1"/>
          </p:cNvSpPr>
          <p:nvPr>
            <p:ph type="hdr"/>
          </p:nvPr>
        </p:nvSpPr>
        <p:spPr/>
        <p:txBody>
          <a:bodyPr/>
          <a:lstStyle/>
          <a:p>
            <a:r>
              <a:rPr lang="pt-BR"/>
              <a:t>doc.: IEEE 802 EC 23/0001r02</a:t>
            </a:r>
            <a:endParaRPr lang="en-US" dirty="0"/>
          </a:p>
        </p:txBody>
      </p:sp>
      <p:sp>
        <p:nvSpPr>
          <p:cNvPr id="5" name="Date Placeholder 4"/>
          <p:cNvSpPr>
            <a:spLocks noGrp="1"/>
          </p:cNvSpPr>
          <p:nvPr>
            <p:ph type="dt"/>
          </p:nvPr>
        </p:nvSpPr>
        <p:spPr/>
        <p:txBody>
          <a:bodyPr/>
          <a:lstStyle/>
          <a:p>
            <a:r>
              <a:rPr lang="en-US"/>
              <a:t>March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773581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Contract executed: 802WFIN-21/31r0</a:t>
            </a:r>
          </a:p>
          <a:p>
            <a:endParaRPr lang="en-US" dirty="0"/>
          </a:p>
        </p:txBody>
      </p:sp>
      <p:sp>
        <p:nvSpPr>
          <p:cNvPr id="4" name="Header Placeholder 3"/>
          <p:cNvSpPr>
            <a:spLocks noGrp="1"/>
          </p:cNvSpPr>
          <p:nvPr>
            <p:ph type="hdr"/>
          </p:nvPr>
        </p:nvSpPr>
        <p:spPr/>
        <p:txBody>
          <a:bodyPr/>
          <a:lstStyle/>
          <a:p>
            <a:r>
              <a:rPr lang="pt-BR"/>
              <a:t>doc.: IEEE 802 EC 23/0001r02</a:t>
            </a:r>
            <a:endParaRPr lang="en-US" dirty="0"/>
          </a:p>
        </p:txBody>
      </p:sp>
      <p:sp>
        <p:nvSpPr>
          <p:cNvPr id="5" name="Date Placeholder 4"/>
          <p:cNvSpPr>
            <a:spLocks noGrp="1"/>
          </p:cNvSpPr>
          <p:nvPr>
            <p:ph type="dt"/>
          </p:nvPr>
        </p:nvSpPr>
        <p:spPr/>
        <p:txBody>
          <a:bodyPr/>
          <a:lstStyle/>
          <a:p>
            <a:r>
              <a:rPr lang="en-US"/>
              <a:t>March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387247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23/0001r02</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Airfare $1300</a:t>
            </a:r>
          </a:p>
          <a:p>
            <a:r>
              <a:rPr lang="en-US" dirty="0"/>
              <a:t>Meals: $300</a:t>
            </a:r>
            <a:br>
              <a:rPr lang="en-US" dirty="0"/>
            </a:br>
            <a:r>
              <a:rPr lang="en-US" dirty="0"/>
              <a:t>Transfers: $400</a:t>
            </a:r>
            <a:br>
              <a:rPr lang="en-US" dirty="0"/>
            </a:br>
            <a:r>
              <a:rPr lang="en-US" dirty="0"/>
              <a:t>Hotel: $600</a:t>
            </a:r>
          </a:p>
          <a:p>
            <a:r>
              <a:rPr lang="en-US" dirty="0"/>
              <a:t>Not to exceed: $2,600</a:t>
            </a:r>
          </a:p>
        </p:txBody>
      </p:sp>
      <p:sp>
        <p:nvSpPr>
          <p:cNvPr id="4" name="Header Placeholder 3"/>
          <p:cNvSpPr>
            <a:spLocks noGrp="1"/>
          </p:cNvSpPr>
          <p:nvPr>
            <p:ph type="hdr"/>
          </p:nvPr>
        </p:nvSpPr>
        <p:spPr/>
        <p:txBody>
          <a:bodyPr/>
          <a:lstStyle/>
          <a:p>
            <a:r>
              <a:rPr lang="pt-BR"/>
              <a:t>doc.: IEEE 802 EC 23/0001r02</a:t>
            </a:r>
            <a:endParaRPr lang="en-US" dirty="0"/>
          </a:p>
        </p:txBody>
      </p:sp>
      <p:sp>
        <p:nvSpPr>
          <p:cNvPr id="5" name="Date Placeholder 4"/>
          <p:cNvSpPr>
            <a:spLocks noGrp="1"/>
          </p:cNvSpPr>
          <p:nvPr>
            <p:ph type="dt"/>
          </p:nvPr>
        </p:nvSpPr>
        <p:spPr/>
        <p:txBody>
          <a:bodyPr/>
          <a:lstStyle/>
          <a:p>
            <a:r>
              <a:rPr lang="en-US"/>
              <a:t>March 2023</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0440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2"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6349" y="6597486"/>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1CB15AE4-5154-4C3F-8C5F-14C4E82E64F1}"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406026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1668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Tree>
    <p:extLst>
      <p:ext uri="{BB962C8B-B14F-4D97-AF65-F5344CB8AC3E}">
        <p14:creationId xmlns:p14="http://schemas.microsoft.com/office/powerpoint/2010/main" val="1679975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68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4691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284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660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9077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767044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350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06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2023</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EC-23/0001r02</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4"/>
            <a:ext cx="1534583"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900">
                <a:solidFill>
                  <a:schemeClr val="bg1"/>
                </a:solidFill>
              </a:rPr>
              <a:t>Page </a:t>
            </a:r>
            <a:fld id="{78C6580E-8574-448A-B696-FE3CE2803A05}" type="slidenum">
              <a:rPr lang="en-US" altLang="en-US" sz="900">
                <a:solidFill>
                  <a:schemeClr val="bg1"/>
                </a:solidFill>
              </a:rPr>
              <a:pPr algn="r" eaLnBrk="1" hangingPunct="1">
                <a:spcBef>
                  <a:spcPct val="50000"/>
                </a:spcBef>
              </a:pPr>
              <a:t>‹#›</a:t>
            </a:fld>
            <a:endParaRPr lang="en-US" altLang="en-US" sz="9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3605" y="6589712"/>
            <a:ext cx="121920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900" dirty="0">
                <a:solidFill>
                  <a:schemeClr val="bg1"/>
                </a:solidFill>
              </a:rPr>
              <a:t>2021 December IEEE 802 Interim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296" cy="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725"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8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18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2"/>
            <a:ext cx="2235200" cy="219291"/>
          </a:xfrm>
          <a:prstGeom prst="rect">
            <a:avLst/>
          </a:prstGeom>
          <a:noFill/>
        </p:spPr>
        <p:txBody>
          <a:bodyPr wrap="square" rtlCol="0">
            <a:spAutoFit/>
          </a:bodyPr>
          <a:lstStyle/>
          <a:p>
            <a:r>
              <a:rPr lang="en-US" sz="825" dirty="0"/>
              <a:t>doc: 802 EC-21/0303r1</a:t>
            </a:r>
          </a:p>
        </p:txBody>
      </p:sp>
    </p:spTree>
    <p:extLst>
      <p:ext uri="{BB962C8B-B14F-4D97-AF65-F5344CB8AC3E}">
        <p14:creationId xmlns:p14="http://schemas.microsoft.com/office/powerpoint/2010/main" val="204580007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p:txStyles>
    <p:titleStyle>
      <a:lvl1pPr algn="ctr" rtl="0" eaLnBrk="1" fontAlgn="base" hangingPunct="1">
        <a:spcBef>
          <a:spcPct val="0"/>
        </a:spcBef>
        <a:spcAft>
          <a:spcPct val="0"/>
        </a:spcAft>
        <a:defRPr sz="2700" kern="1200">
          <a:solidFill>
            <a:schemeClr val="tx2"/>
          </a:solidFill>
          <a:latin typeface="+mj-lt"/>
          <a:ea typeface="+mj-ea"/>
          <a:cs typeface="+mj-cs"/>
        </a:defRPr>
      </a:lvl1pPr>
      <a:lvl2pPr algn="ctr" rtl="0" eaLnBrk="1" fontAlgn="base" hangingPunct="1">
        <a:spcBef>
          <a:spcPct val="0"/>
        </a:spcBef>
        <a:spcAft>
          <a:spcPct val="0"/>
        </a:spcAft>
        <a:defRPr sz="2700">
          <a:solidFill>
            <a:schemeClr val="tx2"/>
          </a:solidFill>
          <a:latin typeface="Arial" panose="020B0604020202020204" pitchFamily="34" charset="0"/>
        </a:defRPr>
      </a:lvl2pPr>
      <a:lvl3pPr algn="ctr" rtl="0" eaLnBrk="1" fontAlgn="base" hangingPunct="1">
        <a:spcBef>
          <a:spcPct val="0"/>
        </a:spcBef>
        <a:spcAft>
          <a:spcPct val="0"/>
        </a:spcAft>
        <a:defRPr sz="2700">
          <a:solidFill>
            <a:schemeClr val="tx2"/>
          </a:solidFill>
          <a:latin typeface="Arial" panose="020B0604020202020204" pitchFamily="34" charset="0"/>
        </a:defRPr>
      </a:lvl3pPr>
      <a:lvl4pPr algn="ctr" rtl="0" eaLnBrk="1" fontAlgn="base" hangingPunct="1">
        <a:spcBef>
          <a:spcPct val="0"/>
        </a:spcBef>
        <a:spcAft>
          <a:spcPct val="0"/>
        </a:spcAft>
        <a:defRPr sz="2700">
          <a:solidFill>
            <a:schemeClr val="tx2"/>
          </a:solidFill>
          <a:latin typeface="Arial" panose="020B0604020202020204" pitchFamily="34" charset="0"/>
        </a:defRPr>
      </a:lvl4pPr>
      <a:lvl5pPr algn="ctr" rtl="0" eaLnBrk="1" fontAlgn="base" hangingPunct="1">
        <a:spcBef>
          <a:spcPct val="0"/>
        </a:spcBef>
        <a:spcAft>
          <a:spcPct val="0"/>
        </a:spcAft>
        <a:defRPr sz="2700">
          <a:solidFill>
            <a:schemeClr val="tx2"/>
          </a:solidFill>
          <a:latin typeface="Arial" panose="020B0604020202020204" pitchFamily="34" charset="0"/>
        </a:defRPr>
      </a:lvl5pPr>
      <a:lvl6pPr marL="342900" algn="ctr" rtl="0" eaLnBrk="1" fontAlgn="base" hangingPunct="1">
        <a:spcBef>
          <a:spcPct val="0"/>
        </a:spcBef>
        <a:spcAft>
          <a:spcPct val="0"/>
        </a:spcAft>
        <a:defRPr sz="2700">
          <a:solidFill>
            <a:schemeClr val="tx2"/>
          </a:solidFill>
          <a:latin typeface="Arial" panose="020B0604020202020204" pitchFamily="34" charset="0"/>
        </a:defRPr>
      </a:lvl6pPr>
      <a:lvl7pPr marL="685800" algn="ctr" rtl="0" eaLnBrk="1" fontAlgn="base" hangingPunct="1">
        <a:spcBef>
          <a:spcPct val="0"/>
        </a:spcBef>
        <a:spcAft>
          <a:spcPct val="0"/>
        </a:spcAft>
        <a:defRPr sz="2700">
          <a:solidFill>
            <a:schemeClr val="tx2"/>
          </a:solidFill>
          <a:latin typeface="Arial" panose="020B0604020202020204" pitchFamily="34" charset="0"/>
        </a:defRPr>
      </a:lvl7pPr>
      <a:lvl8pPr marL="1028700" algn="ctr" rtl="0" eaLnBrk="1" fontAlgn="base" hangingPunct="1">
        <a:spcBef>
          <a:spcPct val="0"/>
        </a:spcBef>
        <a:spcAft>
          <a:spcPct val="0"/>
        </a:spcAft>
        <a:defRPr sz="2700">
          <a:solidFill>
            <a:schemeClr val="tx2"/>
          </a:solidFill>
          <a:latin typeface="Arial" panose="020B0604020202020204" pitchFamily="34" charset="0"/>
        </a:defRPr>
      </a:lvl8pPr>
      <a:lvl9pPr marL="1371600" algn="ctr" rtl="0" eaLnBrk="1" fontAlgn="base" hangingPunct="1">
        <a:spcBef>
          <a:spcPct val="0"/>
        </a:spcBef>
        <a:spcAft>
          <a:spcPct val="0"/>
        </a:spcAft>
        <a:defRPr sz="2700">
          <a:solidFill>
            <a:schemeClr val="tx2"/>
          </a:solidFill>
          <a:latin typeface="Arial" panose="020B0604020202020204" pitchFamily="34" charset="0"/>
        </a:defRPr>
      </a:lvl9pPr>
    </p:titleStyle>
    <p:bodyStyle>
      <a:lvl1pPr marL="257175" indent="-257175" algn="l" rtl="0" eaLnBrk="1" fontAlgn="base" hangingPunct="1">
        <a:spcBef>
          <a:spcPct val="20000"/>
        </a:spcBef>
        <a:spcAft>
          <a:spcPct val="0"/>
        </a:spcAft>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421718" y="1400176"/>
            <a:ext cx="2743200" cy="473075"/>
          </a:xfrm>
        </p:spPr>
        <p:txBody>
          <a:bodyPr/>
          <a:lstStyle/>
          <a:p>
            <a:r>
              <a:rPr lang="en-GB" dirty="0"/>
              <a:t>Date: 2023-03-12</a:t>
            </a:r>
          </a:p>
        </p:txBody>
      </p:sp>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2023</a:t>
            </a:r>
            <a:endParaRPr lang="en-GB" dirty="0"/>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January 15, 2022</a:t>
            </a:r>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a:xfrm>
            <a:off x="2438401" y="1981201"/>
            <a:ext cx="7315200" cy="4113213"/>
          </a:xfrm>
        </p:spPr>
        <p:txBody>
          <a:bodyPr/>
          <a:lstStyle/>
          <a:p>
            <a:pPr lvl="1"/>
            <a:r>
              <a:rPr lang="en-US" sz="2400" b="1" dirty="0"/>
              <a:t>Jan 2025 (Asia/NA)</a:t>
            </a:r>
          </a:p>
          <a:p>
            <a:pPr lvl="1"/>
            <a:r>
              <a:rPr lang="en-US" sz="2400" b="1" dirty="0"/>
              <a:t>May 2025 (Asia/NA)</a:t>
            </a:r>
          </a:p>
          <a:p>
            <a:pPr lvl="1"/>
            <a:endParaRPr lang="en-US" sz="2400" b="1" dirty="0"/>
          </a:p>
          <a:p>
            <a:pPr lvl="1"/>
            <a:r>
              <a:rPr lang="en-US" sz="2400" b="1" dirty="0"/>
              <a:t>Jan 2026 - (Europe/NA) </a:t>
            </a:r>
          </a:p>
          <a:p>
            <a:pPr lvl="1"/>
            <a:r>
              <a:rPr lang="en-US" sz="2400" b="1" dirty="0"/>
              <a:t>May 2026 - (Europe/NA) </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762000"/>
          </a:xfrm>
        </p:spPr>
        <p:txBody>
          <a:bodyPr/>
          <a:lstStyle/>
          <a:p>
            <a:r>
              <a:rPr lang="en-US" dirty="0"/>
              <a:t>Future Interim Meeting Fees - 2023</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2209802" y="1610943"/>
            <a:ext cx="8458198" cy="4713657"/>
          </a:xfrm>
        </p:spPr>
        <p:txBody>
          <a:bodyPr/>
          <a:lstStyle/>
          <a:p>
            <a:r>
              <a:rPr lang="en-US" dirty="0"/>
              <a:t>IEEE 802 Wireless Interim Session meeting fees are set by the IEEE 802W Exec Committee of the Joint Treasury </a:t>
            </a:r>
          </a:p>
          <a:p>
            <a:r>
              <a:rPr lang="en-US" dirty="0"/>
              <a:t>	</a:t>
            </a:r>
            <a:r>
              <a:rPr lang="en-US" sz="2000" dirty="0"/>
              <a:t> </a:t>
            </a:r>
            <a:r>
              <a:rPr lang="en-US" sz="2000" b="0" dirty="0"/>
              <a:t>-- Meeting fees are expected to balance actual costs to zero over 2-3 years.</a:t>
            </a:r>
          </a:p>
          <a:p>
            <a:endParaRPr lang="en-US" sz="900" dirty="0"/>
          </a:p>
          <a:p>
            <a:pPr marL="800100" lvl="1" indent="-342900">
              <a:buFont typeface="Wingdings" panose="05000000000000000000" pitchFamily="2" charset="2"/>
              <a:buChar char="ü"/>
            </a:pPr>
            <a:r>
              <a:rPr lang="en-US" sz="2400" b="1" dirty="0"/>
              <a:t>Meeting Fees set for 2023 May and Sept Interims</a:t>
            </a:r>
            <a:r>
              <a:rPr lang="en-US" sz="2400" dirty="0"/>
              <a:t>– </a:t>
            </a:r>
          </a:p>
          <a:p>
            <a:pPr marL="1257300" lvl="2" indent="-342900">
              <a:buFont typeface="Arial" panose="020B0604020202020204" pitchFamily="34" charset="0"/>
              <a:buChar char="•"/>
            </a:pPr>
            <a:r>
              <a:rPr lang="en-US" sz="2000" dirty="0"/>
              <a:t>$600/$800/$1,000 Mixed Mode</a:t>
            </a:r>
          </a:p>
          <a:p>
            <a:pPr lvl="1"/>
            <a:endParaRPr lang="en-US" sz="1400" dirty="0"/>
          </a:p>
          <a:p>
            <a:r>
              <a:rPr lang="en-US" sz="1600" dirty="0"/>
              <a:t>IEEE 802 Plenary Session meeting fees are set by the IEEE 802 Executive Committee </a:t>
            </a:r>
          </a:p>
          <a:p>
            <a:pPr lvl="1"/>
            <a:r>
              <a:rPr lang="en-US" dirty="0"/>
              <a:t>– Currently base fee is set at $400/$600/$800.</a:t>
            </a:r>
          </a:p>
          <a:p>
            <a:pPr lvl="1"/>
            <a:r>
              <a:rPr lang="en-US" dirty="0"/>
              <a:t>-- Meeting fees increase to cover mixed mode expenses and Lunches</a:t>
            </a:r>
          </a:p>
          <a:p>
            <a:pPr lvl="1"/>
            <a:r>
              <a:rPr lang="en-US" dirty="0"/>
              <a:t>2023 July Plenary in Berlin, Germany = $700/$1,000/$1,300</a:t>
            </a:r>
          </a:p>
          <a:p>
            <a:pPr lvl="1"/>
            <a:r>
              <a:rPr lang="en-US" dirty="0"/>
              <a:t>2023 Nov Plenary in Hawaii = not set.</a:t>
            </a:r>
          </a:p>
          <a:p>
            <a:pPr lvl="1"/>
            <a:endParaRPr lang="en-US" sz="1400"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February 2023</a:t>
            </a:r>
            <a:endParaRPr lang="en-GB" dirty="0"/>
          </a:p>
        </p:txBody>
      </p:sp>
    </p:spTree>
    <p:extLst>
      <p:ext uri="{BB962C8B-B14F-4D97-AF65-F5344CB8AC3E}">
        <p14:creationId xmlns:p14="http://schemas.microsoft.com/office/powerpoint/2010/main" val="29407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March 2023</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1. Motion to approve 2023 May Fees - Orlando.</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May 802 Wireless Mixed-mode Interim, Hilton Orlando Lake Buena Vista Hotel (May 14-19, 2023), as $6</a:t>
            </a:r>
            <a:r>
              <a:rPr lang="en-US" sz="2400" dirty="0"/>
              <a:t>00/$800/$1000 for any in-person or virtual attendee.</a:t>
            </a:r>
            <a:br>
              <a:rPr lang="en-US" dirty="0"/>
            </a:br>
            <a:r>
              <a:rPr lang="en-US" sz="2400" dirty="0"/>
              <a:t>Registration Target to open No later than March 1, 2023 </a:t>
            </a:r>
          </a:p>
          <a:p>
            <a:r>
              <a:rPr lang="en-US" dirty="0"/>
              <a:t>	Rate Changes are E</a:t>
            </a:r>
            <a:r>
              <a:rPr lang="en-US" sz="2400" dirty="0"/>
              <a:t>arly-bird until March 31; Standard until April 28,2023.</a:t>
            </a:r>
          </a:p>
          <a:p>
            <a:r>
              <a:rPr lang="en-US" dirty="0"/>
              <a:t>     Refund Schedule: Full until March 31, $150 fee until April 28, and no refund after April 28,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641895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2. Motion to approve 2023 Sept Fees Buckhead.</a:t>
            </a:r>
            <a:br>
              <a:rPr lang="en-US" dirty="0"/>
            </a:br>
            <a:r>
              <a:rPr lang="en-US" dirty="0"/>
              <a:t>2023-01-15</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494213"/>
          </a:xfrm>
        </p:spPr>
        <p:txBody>
          <a:bodyPr/>
          <a:lstStyle/>
          <a:p>
            <a:r>
              <a:rPr lang="en-US" dirty="0"/>
              <a:t>Move to approve the 2023 Sept 802 Wireless Session as a Mixed-mode Interim at the Grand Hyatt Atlanta, Buckhead Atlanta Georgia (Sept 10-15, 2023) and approve the session fees as $6</a:t>
            </a:r>
            <a:r>
              <a:rPr lang="en-US" sz="2400" dirty="0"/>
              <a:t>00/$800/$1000 for any in-person or virtual attendee.</a:t>
            </a:r>
            <a:br>
              <a:rPr lang="en-US" dirty="0"/>
            </a:br>
            <a:r>
              <a:rPr lang="en-US" sz="2400" dirty="0"/>
              <a:t>Registration Target to open no later than July 1, 2023 </a:t>
            </a:r>
          </a:p>
          <a:p>
            <a:r>
              <a:rPr lang="en-US" dirty="0"/>
              <a:t>	Rate Changes are E</a:t>
            </a:r>
            <a:r>
              <a:rPr lang="en-US" sz="2400" dirty="0"/>
              <a:t>arly-bird until July 28; Standard until August 25, 2023.</a:t>
            </a:r>
          </a:p>
          <a:p>
            <a:r>
              <a:rPr lang="en-US" dirty="0"/>
              <a:t>     Refund Schedule: Full until July 28, $150 fee until August 25, and no refund after August 25, 2023.</a:t>
            </a:r>
            <a:endParaRPr lang="en-US" sz="2400" dirty="0"/>
          </a:p>
          <a:p>
            <a:r>
              <a:rPr lang="en-US" dirty="0"/>
              <a:t>Moved: Jon Rosdahl</a:t>
            </a:r>
          </a:p>
          <a:p>
            <a:r>
              <a:rPr lang="en-US" sz="2400" dirty="0"/>
              <a:t>2</a:t>
            </a:r>
            <a:r>
              <a:rPr lang="en-US" sz="2400" baseline="30000" dirty="0"/>
              <a:t>nd</a:t>
            </a:r>
            <a:r>
              <a:rPr lang="en-US" sz="2400" dirty="0"/>
              <a:t>: Ben Rolfe</a:t>
            </a:r>
          </a:p>
          <a:p>
            <a:r>
              <a:rPr lang="en-US" dirty="0"/>
              <a:t>Results:  Unanimous – 8-0-0 Motion Passes</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79552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3. Motion to approve Site Visit for Buckhead</a:t>
            </a:r>
            <a:br>
              <a:rPr lang="en-US" dirty="0"/>
            </a:br>
            <a:r>
              <a:rPr lang="en-US" dirty="0"/>
              <a:t>2023-01-15</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September IEEE 802 Wireless Mixed-mode Interim.</a:t>
            </a:r>
            <a:br>
              <a:rPr lang="en-US" dirty="0"/>
            </a:br>
            <a:r>
              <a:rPr lang="en-US" dirty="0"/>
              <a:t>Expenses not to exceed: $2,600.</a:t>
            </a:r>
          </a:p>
          <a:p>
            <a:endParaRPr lang="en-US" dirty="0"/>
          </a:p>
          <a:p>
            <a:r>
              <a:rPr lang="en-US" dirty="0"/>
              <a:t>Moved: Ben Rolfe</a:t>
            </a:r>
          </a:p>
          <a:p>
            <a:r>
              <a:rPr lang="en-US" dirty="0"/>
              <a:t>Second: Stephen McCann </a:t>
            </a:r>
          </a:p>
          <a:p>
            <a:r>
              <a:rPr lang="en-US" dirty="0"/>
              <a:t>Results: Unanimous 8-0-0 –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83129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F87A-5FA0-2188-08D7-2ECC6816B98B}"/>
              </a:ext>
            </a:extLst>
          </p:cNvPr>
          <p:cNvSpPr>
            <a:spLocks noGrp="1"/>
          </p:cNvSpPr>
          <p:nvPr>
            <p:ph type="title"/>
          </p:nvPr>
        </p:nvSpPr>
        <p:spPr/>
        <p:txBody>
          <a:bodyPr/>
          <a:lstStyle/>
          <a:p>
            <a:r>
              <a:rPr lang="en-US" dirty="0"/>
              <a:t>Motion to approve Site Visit for Orlando</a:t>
            </a:r>
            <a:br>
              <a:rPr lang="en-US" dirty="0"/>
            </a:br>
            <a:r>
              <a:rPr lang="en-US" dirty="0"/>
              <a:t>2022-12-14</a:t>
            </a:r>
          </a:p>
        </p:txBody>
      </p:sp>
      <p:sp>
        <p:nvSpPr>
          <p:cNvPr id="3" name="Content Placeholder 2">
            <a:extLst>
              <a:ext uri="{FF2B5EF4-FFF2-40B4-BE49-F238E27FC236}">
                <a16:creationId xmlns:a16="http://schemas.microsoft.com/office/drawing/2014/main" id="{1A7714F6-21CE-61E4-8B9A-08C1643E91FF}"/>
              </a:ext>
            </a:extLst>
          </p:cNvPr>
          <p:cNvSpPr>
            <a:spLocks noGrp="1"/>
          </p:cNvSpPr>
          <p:nvPr>
            <p:ph idx="1"/>
          </p:nvPr>
        </p:nvSpPr>
        <p:spPr/>
        <p:txBody>
          <a:bodyPr/>
          <a:lstStyle/>
          <a:p>
            <a:r>
              <a:rPr lang="en-US" dirty="0"/>
              <a:t>Move to authorize the 802 WCSC Venue Manager, Jon Rosdahl to go on a site visit with </a:t>
            </a:r>
            <a:r>
              <a:rPr lang="en-US" dirty="0" err="1"/>
              <a:t>Linespeed</a:t>
            </a:r>
            <a:r>
              <a:rPr lang="en-US" dirty="0"/>
              <a:t> and Face to Face Events with the purpose to prepare for 2023 May IEEE 802 Wireless Mixed-mode Interim. Expenses not to exceed: $2,600.</a:t>
            </a:r>
          </a:p>
          <a:p>
            <a:r>
              <a:rPr lang="en-US" dirty="0"/>
              <a:t>Moved: Ben Rolfe, Seconded: Stephen McCann</a:t>
            </a:r>
          </a:p>
          <a:p>
            <a:r>
              <a:rPr lang="en-US" dirty="0"/>
              <a:t>Result: 6-0-0 Passes</a:t>
            </a:r>
          </a:p>
          <a:p>
            <a:endParaRPr lang="en-US" dirty="0"/>
          </a:p>
        </p:txBody>
      </p:sp>
      <p:sp>
        <p:nvSpPr>
          <p:cNvPr id="4" name="Date Placeholder 3">
            <a:extLst>
              <a:ext uri="{FF2B5EF4-FFF2-40B4-BE49-F238E27FC236}">
                <a16:creationId xmlns:a16="http://schemas.microsoft.com/office/drawing/2014/main" id="{0D1CDA0E-1E11-6C91-B426-2869350490B7}"/>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0C973A87-2C57-2262-2A21-EDC60CD23C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31AD84A-EEA9-8D0A-602F-26A122EF740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050016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23DA-A12E-3763-95A8-CD1295F42ACA}"/>
              </a:ext>
            </a:extLst>
          </p:cNvPr>
          <p:cNvSpPr>
            <a:spLocks noGrp="1"/>
          </p:cNvSpPr>
          <p:nvPr>
            <p:ph type="title"/>
          </p:nvPr>
        </p:nvSpPr>
        <p:spPr/>
        <p:txBody>
          <a:bodyPr/>
          <a:lstStyle/>
          <a:p>
            <a:r>
              <a:rPr lang="en-US" dirty="0"/>
              <a:t>Motion to approve 2023 January Fees.</a:t>
            </a:r>
            <a:br>
              <a:rPr lang="en-US" dirty="0"/>
            </a:br>
            <a:r>
              <a:rPr lang="en-US" dirty="0"/>
              <a:t>2022-11-02</a:t>
            </a:r>
          </a:p>
        </p:txBody>
      </p:sp>
      <p:sp>
        <p:nvSpPr>
          <p:cNvPr id="3" name="Content Placeholder 2">
            <a:extLst>
              <a:ext uri="{FF2B5EF4-FFF2-40B4-BE49-F238E27FC236}">
                <a16:creationId xmlns:a16="http://schemas.microsoft.com/office/drawing/2014/main" id="{CB9C2DC1-F1B1-64D3-2F39-3A8169B4A802}"/>
              </a:ext>
            </a:extLst>
          </p:cNvPr>
          <p:cNvSpPr>
            <a:spLocks noGrp="1"/>
          </p:cNvSpPr>
          <p:nvPr>
            <p:ph idx="1"/>
          </p:nvPr>
        </p:nvSpPr>
        <p:spPr>
          <a:xfrm>
            <a:off x="914401" y="1981201"/>
            <a:ext cx="10361084" cy="4343399"/>
          </a:xfrm>
        </p:spPr>
        <p:txBody>
          <a:bodyPr/>
          <a:lstStyle/>
          <a:p>
            <a:r>
              <a:rPr lang="en-US" dirty="0"/>
              <a:t>Move to approve Session fees for the 2023 January 802 Wireless Mixed-mode Interim, Hilton Baltimore, Baltimore, MD, as $</a:t>
            </a:r>
            <a:r>
              <a:rPr lang="en-US" sz="2400" dirty="0"/>
              <a:t>700/$900/$1100 for any in-person or virtual attendee.</a:t>
            </a:r>
            <a:br>
              <a:rPr lang="en-US" dirty="0"/>
            </a:br>
            <a:r>
              <a:rPr lang="en-US" sz="2400" dirty="0"/>
              <a:t>Registration Target to open Nov 15, 2022 </a:t>
            </a:r>
          </a:p>
          <a:p>
            <a:r>
              <a:rPr lang="en-US" dirty="0"/>
              <a:t>	Rate Changes are E</a:t>
            </a:r>
            <a:r>
              <a:rPr lang="en-US" sz="2400" dirty="0"/>
              <a:t>arly-bird until Dec 9; Standard until Jan 6, 2023.</a:t>
            </a:r>
          </a:p>
          <a:p>
            <a:r>
              <a:rPr lang="en-US" dirty="0"/>
              <a:t>     Refund Schedule: Full until Dec 9, $150 fee until Jan 6, and no refund after Jan 6, 2023.</a:t>
            </a:r>
            <a:endParaRPr lang="en-US" sz="2400" dirty="0"/>
          </a:p>
          <a:p>
            <a:r>
              <a:rPr lang="en-US" dirty="0"/>
              <a:t>Moved: Jon Rosdahl</a:t>
            </a:r>
          </a:p>
          <a:p>
            <a:r>
              <a:rPr lang="en-US" sz="2400" dirty="0"/>
              <a:t>2</a:t>
            </a:r>
            <a:r>
              <a:rPr lang="en-US" sz="2400" baseline="30000" dirty="0"/>
              <a:t>nd</a:t>
            </a:r>
            <a:r>
              <a:rPr lang="en-US" sz="2400" dirty="0"/>
              <a:t>: Stephen McCann</a:t>
            </a:r>
          </a:p>
          <a:p>
            <a:r>
              <a:rPr lang="en-US" dirty="0"/>
              <a:t>Results: 6-0-0 </a:t>
            </a:r>
            <a:endParaRPr lang="en-US" sz="2400" dirty="0"/>
          </a:p>
          <a:p>
            <a:endParaRPr lang="en-US" dirty="0"/>
          </a:p>
        </p:txBody>
      </p:sp>
      <p:sp>
        <p:nvSpPr>
          <p:cNvPr id="4" name="Date Placeholder 3">
            <a:extLst>
              <a:ext uri="{FF2B5EF4-FFF2-40B4-BE49-F238E27FC236}">
                <a16:creationId xmlns:a16="http://schemas.microsoft.com/office/drawing/2014/main" id="{B0571D21-6C78-A84A-995E-F16FAAEC800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FA8C669-EB44-44D5-EF5B-340DA792794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A0D55B2-F33A-5DB7-F9A1-7A1D8C44FFA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620467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A450-284F-966B-DBDC-34FDA085031F}"/>
              </a:ext>
            </a:extLst>
          </p:cNvPr>
          <p:cNvSpPr>
            <a:spLocks noGrp="1"/>
          </p:cNvSpPr>
          <p:nvPr>
            <p:ph type="title"/>
          </p:nvPr>
        </p:nvSpPr>
        <p:spPr/>
        <p:txBody>
          <a:bodyPr/>
          <a:lstStyle/>
          <a:p>
            <a:r>
              <a:rPr lang="en-US" dirty="0"/>
              <a:t>-Motion to approve Site Visit</a:t>
            </a:r>
            <a:br>
              <a:rPr lang="en-US" dirty="0"/>
            </a:br>
            <a:r>
              <a:rPr lang="en-US" dirty="0"/>
              <a:t>2022-09-11</a:t>
            </a:r>
          </a:p>
        </p:txBody>
      </p:sp>
      <p:sp>
        <p:nvSpPr>
          <p:cNvPr id="3" name="Content Placeholder 2">
            <a:extLst>
              <a:ext uri="{FF2B5EF4-FFF2-40B4-BE49-F238E27FC236}">
                <a16:creationId xmlns:a16="http://schemas.microsoft.com/office/drawing/2014/main" id="{90BA1B36-857A-30D3-1F5A-1FF90104B70E}"/>
              </a:ext>
            </a:extLst>
          </p:cNvPr>
          <p:cNvSpPr>
            <a:spLocks noGrp="1"/>
          </p:cNvSpPr>
          <p:nvPr>
            <p:ph idx="1"/>
          </p:nvPr>
        </p:nvSpPr>
        <p:spPr/>
        <p:txBody>
          <a:bodyPr/>
          <a:lstStyle/>
          <a:p>
            <a:r>
              <a:rPr lang="en-US" dirty="0"/>
              <a:t>Move to authorize the 802W Venue Manager, Jon Rosdahl to go on a site visit with </a:t>
            </a:r>
            <a:r>
              <a:rPr lang="en-US" dirty="0" err="1"/>
              <a:t>Linespeed</a:t>
            </a:r>
            <a:r>
              <a:rPr lang="en-US" dirty="0"/>
              <a:t> and Face to Face Events with the purpose to prepare for 2023 January IEEE 802 Wireless Mixed-mode Interim.</a:t>
            </a:r>
            <a:br>
              <a:rPr lang="en-US" dirty="0"/>
            </a:br>
            <a:r>
              <a:rPr lang="en-US" dirty="0"/>
              <a:t>Expenses not to exceed: $2,600.</a:t>
            </a:r>
          </a:p>
          <a:p>
            <a:r>
              <a:rPr lang="en-US" dirty="0"/>
              <a:t>	Note: We expect the Marriott to cover all the site visit costs (meals, travel, hotel, vendor).</a:t>
            </a:r>
          </a:p>
          <a:p>
            <a:endParaRPr lang="en-US" dirty="0"/>
          </a:p>
          <a:p>
            <a:r>
              <a:rPr lang="en-US" dirty="0"/>
              <a:t>Moved: Ben Rolfe</a:t>
            </a:r>
          </a:p>
          <a:p>
            <a:r>
              <a:rPr lang="en-US" dirty="0"/>
              <a:t>Second: Phil Beecher</a:t>
            </a:r>
          </a:p>
          <a:p>
            <a:r>
              <a:rPr lang="en-US" dirty="0"/>
              <a:t>Results: 7-0-1 Motion Passes.</a:t>
            </a:r>
          </a:p>
        </p:txBody>
      </p:sp>
      <p:sp>
        <p:nvSpPr>
          <p:cNvPr id="4" name="Date Placeholder 3">
            <a:extLst>
              <a:ext uri="{FF2B5EF4-FFF2-40B4-BE49-F238E27FC236}">
                <a16:creationId xmlns:a16="http://schemas.microsoft.com/office/drawing/2014/main" id="{38A31D36-3110-22E8-740F-4FA3AF173BE0}"/>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28830946-97C0-755D-D4F2-4483FE91A2A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0B85D4-4512-C778-532E-EE1FEA34B17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32918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F9C8-2A1E-E8C3-6B46-1E4D92E1CC51}"/>
              </a:ext>
            </a:extLst>
          </p:cNvPr>
          <p:cNvSpPr>
            <a:spLocks noGrp="1"/>
          </p:cNvSpPr>
          <p:nvPr>
            <p:ph type="title"/>
          </p:nvPr>
        </p:nvSpPr>
        <p:spPr/>
        <p:txBody>
          <a:bodyPr/>
          <a:lstStyle/>
          <a:p>
            <a:r>
              <a:rPr lang="en-US" dirty="0"/>
              <a:t>Motion to approve Site visit to Waikoloa</a:t>
            </a:r>
            <a:br>
              <a:rPr lang="en-US" dirty="0"/>
            </a:br>
            <a:r>
              <a:rPr lang="en-US" dirty="0"/>
              <a:t>2022-08-03</a:t>
            </a:r>
          </a:p>
        </p:txBody>
      </p:sp>
      <p:sp>
        <p:nvSpPr>
          <p:cNvPr id="3" name="Content Placeholder 2">
            <a:extLst>
              <a:ext uri="{FF2B5EF4-FFF2-40B4-BE49-F238E27FC236}">
                <a16:creationId xmlns:a16="http://schemas.microsoft.com/office/drawing/2014/main" id="{52003C22-82A6-32B9-6DDA-79F0D0B11FEC}"/>
              </a:ext>
            </a:extLst>
          </p:cNvPr>
          <p:cNvSpPr>
            <a:spLocks noGrp="1"/>
          </p:cNvSpPr>
          <p:nvPr>
            <p:ph idx="1"/>
          </p:nvPr>
        </p:nvSpPr>
        <p:spPr>
          <a:xfrm>
            <a:off x="1028701" y="1853044"/>
            <a:ext cx="10361084" cy="4113213"/>
          </a:xfrm>
        </p:spPr>
        <p:txBody>
          <a:bodyPr/>
          <a:lstStyle/>
          <a:p>
            <a:r>
              <a:rPr lang="en-US" dirty="0"/>
              <a:t>Move to authorize the 802W Venue Manager, Jon Rosdahl to go on a site visit with </a:t>
            </a:r>
            <a:r>
              <a:rPr lang="en-US" dirty="0" err="1"/>
              <a:t>Linespeed</a:t>
            </a:r>
            <a:r>
              <a:rPr lang="en-US" dirty="0"/>
              <a:t> with the purpose to prepare for Virtual access for the 2022 Sept IEEE 802 Wireless Mixed-mode Interim.</a:t>
            </a:r>
            <a:br>
              <a:rPr lang="en-US" dirty="0"/>
            </a:br>
            <a:r>
              <a:rPr lang="en-US" dirty="0"/>
              <a:t>Expenses not to exceed: $2,600</a:t>
            </a:r>
          </a:p>
          <a:p>
            <a:endParaRPr lang="en-US" dirty="0"/>
          </a:p>
          <a:p>
            <a:r>
              <a:rPr lang="en-US" dirty="0"/>
              <a:t>Moved: Dorothy Stanley</a:t>
            </a:r>
          </a:p>
          <a:p>
            <a:r>
              <a:rPr lang="en-US" dirty="0"/>
              <a:t>2</a:t>
            </a:r>
            <a:r>
              <a:rPr lang="en-US" baseline="30000" dirty="0"/>
              <a:t>nd</a:t>
            </a:r>
            <a:r>
              <a:rPr lang="en-US" dirty="0"/>
              <a:t>: Clint Powell</a:t>
            </a:r>
          </a:p>
          <a:p>
            <a:r>
              <a:rPr lang="en-US" dirty="0"/>
              <a:t>Results: 5-0-0 Motion Passes (ECJT voters)</a:t>
            </a:r>
          </a:p>
        </p:txBody>
      </p:sp>
      <p:sp>
        <p:nvSpPr>
          <p:cNvPr id="4" name="Date Placeholder 3">
            <a:extLst>
              <a:ext uri="{FF2B5EF4-FFF2-40B4-BE49-F238E27FC236}">
                <a16:creationId xmlns:a16="http://schemas.microsoft.com/office/drawing/2014/main" id="{53F5AE3C-1357-2969-353C-8CF5EF634AE7}"/>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5844C927-F02C-43F8-F452-3F7A461B434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FD87432-00B9-46BB-3AAF-194527DC801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3161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March 12, 2023 as presented to the IEEE 802 Wireless Chairs Standing Committee.</a:t>
            </a:r>
            <a:br>
              <a:rPr lang="en-GB" dirty="0"/>
            </a:br>
            <a:endParaRPr lang="en-GB"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March 12, 2023</a:t>
            </a:r>
          </a:p>
        </p:txBody>
      </p:sp>
      <p:sp>
        <p:nvSpPr>
          <p:cNvPr id="9218" name="Rectangle 2"/>
          <p:cNvSpPr>
            <a:spLocks noGrp="1" noChangeArrowheads="1"/>
          </p:cNvSpPr>
          <p:nvPr>
            <p:ph idx="1"/>
          </p:nvPr>
        </p:nvSpPr>
        <p:spPr>
          <a:xfrm>
            <a:off x="914401" y="1981201"/>
            <a:ext cx="10361084" cy="4419600"/>
          </a:xfrm>
          <a:ln/>
        </p:spPr>
        <p:txBody>
          <a:bodyPr/>
          <a:lstStyle/>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2025-01 () Kobe, Japan – TBC</a:t>
            </a:r>
          </a:p>
          <a:p>
            <a:pPr>
              <a:buFont typeface="Times New Roman" pitchFamily="16" charset="0"/>
              <a:buChar char="•"/>
            </a:pPr>
            <a:r>
              <a:rPr lang="en-GB" dirty="0"/>
              <a:t>2025-05 () Potential Asia/Europe</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AD2CCE1-B1BC-48B8-26A1-FCA36E467D96}"/>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D32AF337-9412-E4F2-6451-7BF84F30ED8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653D097-C3AD-CDC0-B1A8-2EA23C02D70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35047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sz="2800" dirty="0"/>
              <a:t>2023 May 802 Wireless Mixed-mode Interim: </a:t>
            </a:r>
            <a:br>
              <a:rPr lang="en-US" sz="2800" dirty="0"/>
            </a:br>
            <a:r>
              <a:rPr lang="es-ES" sz="2800" dirty="0"/>
              <a:t>Hilton Orlando Lake Buena Vista</a:t>
            </a:r>
            <a:endParaRPr lang="en-US" sz="2800"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830389"/>
            <a:ext cx="9753600" cy="4570411"/>
          </a:xfrm>
        </p:spPr>
        <p:txBody>
          <a:bodyPr/>
          <a:lstStyle/>
          <a:p>
            <a:r>
              <a:rPr lang="en-US" dirty="0"/>
              <a:t>Date: May 14-19, 2023</a:t>
            </a:r>
          </a:p>
          <a:p>
            <a:r>
              <a:rPr lang="en-US" dirty="0"/>
              <a:t>Location: </a:t>
            </a:r>
            <a:r>
              <a:rPr lang="es-ES" dirty="0"/>
              <a:t>Orlando, Florida, USA</a:t>
            </a:r>
          </a:p>
          <a:p>
            <a:r>
              <a:rPr lang="en-US" dirty="0"/>
              <a:t>Mtg Planner: Face to Face Events</a:t>
            </a:r>
          </a:p>
          <a:p>
            <a:r>
              <a:rPr lang="en-US" dirty="0"/>
              <a:t>Registration Target to open March 1, 2023</a:t>
            </a:r>
          </a:p>
          <a:p>
            <a:r>
              <a:rPr lang="en-US" dirty="0"/>
              <a:t>Budget: $600/$800/$1,000 -- 600 attendees 	</a:t>
            </a:r>
          </a:p>
          <a:p>
            <a:r>
              <a:rPr lang="en-US" dirty="0"/>
              <a:t>	Income:		</a:t>
            </a:r>
            <a:r>
              <a:rPr lang="en-US" b="0" dirty="0"/>
              <a:t>$ 411,197.00</a:t>
            </a:r>
          </a:p>
          <a:p>
            <a:r>
              <a:rPr lang="en-US" dirty="0"/>
              <a:t>	Expense:		</a:t>
            </a:r>
            <a:r>
              <a:rPr lang="en-US" b="0" dirty="0"/>
              <a:t>$ 305,910.25</a:t>
            </a:r>
          </a:p>
          <a:p>
            <a:r>
              <a:rPr lang="en-US" dirty="0"/>
              <a:t>	Net Meeting:	</a:t>
            </a:r>
            <a:r>
              <a:rPr lang="en-US" b="0" dirty="0">
                <a:solidFill>
                  <a:schemeClr val="tx1"/>
                </a:solidFill>
              </a:rPr>
              <a:t>$  105,286.75</a:t>
            </a:r>
          </a:p>
          <a:p>
            <a:r>
              <a:rPr lang="en-US" dirty="0"/>
              <a:t>	Cost per Attendee:	 </a:t>
            </a:r>
            <a:r>
              <a:rPr lang="en-US" b="0" dirty="0"/>
              <a:t>$ 509.85</a:t>
            </a:r>
          </a:p>
          <a:p>
            <a:r>
              <a:rPr lang="en-US" sz="1600" dirty="0"/>
              <a:t>Updated: March 12, 2023</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6681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17473" y="685800"/>
            <a:ext cx="7856538" cy="1065213"/>
          </a:xfrm>
        </p:spPr>
        <p:txBody>
          <a:bodyPr/>
          <a:lstStyle/>
          <a:p>
            <a:r>
              <a:rPr lang="en-US" dirty="0"/>
              <a:t>2023 September 802 Wireless Interim</a:t>
            </a:r>
            <a:br>
              <a:rPr lang="en-US" dirty="0"/>
            </a:br>
            <a:r>
              <a:rPr lang="es-ES" dirty="0"/>
              <a:t>Grand Hyatt Atlanta, </a:t>
            </a:r>
            <a:r>
              <a:rPr lang="es-ES" dirty="0" err="1"/>
              <a:t>Buckhead</a:t>
            </a:r>
            <a:endParaRPr lang="en-US" dirty="0"/>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524001" y="1830389"/>
            <a:ext cx="8991600" cy="4264025"/>
          </a:xfrm>
        </p:spPr>
        <p:txBody>
          <a:bodyPr/>
          <a:lstStyle/>
          <a:p>
            <a:r>
              <a:rPr lang="en-US" dirty="0"/>
              <a:t>Date: Sept 10- 15, 2023</a:t>
            </a:r>
          </a:p>
          <a:p>
            <a:r>
              <a:rPr lang="en-US" dirty="0"/>
              <a:t>Location: </a:t>
            </a:r>
            <a:r>
              <a:rPr lang="es-ES" dirty="0"/>
              <a:t>Grand Hyatt Atlanta, </a:t>
            </a:r>
            <a:r>
              <a:rPr lang="es-ES" dirty="0" err="1"/>
              <a:t>Buckhead</a:t>
            </a:r>
            <a:r>
              <a:rPr lang="en-US" dirty="0"/>
              <a:t>, GA, USA</a:t>
            </a:r>
            <a:endParaRPr lang="es-ES" dirty="0"/>
          </a:p>
          <a:p>
            <a:r>
              <a:rPr lang="en-US" dirty="0"/>
              <a:t>Mtg Planner: Face to Face Events</a:t>
            </a:r>
          </a:p>
          <a:p>
            <a:r>
              <a:rPr lang="en-US" dirty="0"/>
              <a:t>Registration Target to open July 1, 2023</a:t>
            </a:r>
          </a:p>
          <a:p>
            <a:r>
              <a:rPr lang="en-US" dirty="0"/>
              <a:t>Budget: $600/$800/$1000 – 275+327 = 600 attendees</a:t>
            </a:r>
          </a:p>
          <a:p>
            <a:r>
              <a:rPr lang="en-US" dirty="0"/>
              <a:t>	Income:			$411,197.00</a:t>
            </a:r>
          </a:p>
          <a:p>
            <a:r>
              <a:rPr lang="en-US" dirty="0"/>
              <a:t>	Expense:			</a:t>
            </a:r>
            <a:r>
              <a:rPr lang="en-US" dirty="0">
                <a:solidFill>
                  <a:schemeClr val="tx1"/>
                </a:solidFill>
              </a:rPr>
              <a:t>$280,927.00</a:t>
            </a:r>
          </a:p>
          <a:p>
            <a:r>
              <a:rPr lang="en-US" dirty="0"/>
              <a:t>	Net Meeting:		</a:t>
            </a:r>
            <a:r>
              <a:rPr lang="en-US" dirty="0">
                <a:solidFill>
                  <a:srgbClr val="FF0000"/>
                </a:solidFill>
              </a:rPr>
              <a:t>$(32,767.00)</a:t>
            </a:r>
          </a:p>
          <a:p>
            <a:r>
              <a:rPr lang="en-US" dirty="0"/>
              <a:t>	Cost per Attendee:		</a:t>
            </a:r>
            <a:r>
              <a:rPr lang="en-US" dirty="0">
                <a:solidFill>
                  <a:schemeClr val="tx1"/>
                </a:solidFill>
              </a:rPr>
              <a:t>$936.42</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64284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438A086-17E7-4715-864C-CC9DA8FEF72E}"/>
              </a:ext>
            </a:extLst>
          </p:cNvPr>
          <p:cNvSpPr>
            <a:spLocks noGrp="1"/>
          </p:cNvSpPr>
          <p:nvPr>
            <p:ph type="title"/>
          </p:nvPr>
        </p:nvSpPr>
        <p:spPr>
          <a:xfrm>
            <a:off x="2210593" y="673102"/>
            <a:ext cx="7770813" cy="838200"/>
          </a:xfrm>
        </p:spPr>
        <p:txBody>
          <a:bodyPr/>
          <a:lstStyle/>
          <a:p>
            <a:r>
              <a:rPr lang="en-US" dirty="0"/>
              <a:t>2024 January 802 Wireless Interim</a:t>
            </a:r>
            <a:br>
              <a:rPr lang="en-US" dirty="0"/>
            </a:br>
            <a:r>
              <a:rPr lang="en-US" dirty="0"/>
              <a:t>Panama Hilton, Panama</a:t>
            </a:r>
          </a:p>
        </p:txBody>
      </p:sp>
      <p:sp>
        <p:nvSpPr>
          <p:cNvPr id="8" name="Subtitle 7">
            <a:extLst>
              <a:ext uri="{FF2B5EF4-FFF2-40B4-BE49-F238E27FC236}">
                <a16:creationId xmlns:a16="http://schemas.microsoft.com/office/drawing/2014/main" id="{C84FC688-6069-4D5C-B399-F516344B870C}"/>
              </a:ext>
            </a:extLst>
          </p:cNvPr>
          <p:cNvSpPr>
            <a:spLocks noGrp="1"/>
          </p:cNvSpPr>
          <p:nvPr>
            <p:ph idx="1"/>
          </p:nvPr>
        </p:nvSpPr>
        <p:spPr>
          <a:xfrm>
            <a:off x="1447800" y="1828800"/>
            <a:ext cx="9067801" cy="4646614"/>
          </a:xfrm>
        </p:spPr>
        <p:txBody>
          <a:bodyPr/>
          <a:lstStyle/>
          <a:p>
            <a:r>
              <a:rPr lang="en-US" dirty="0"/>
              <a:t>Date: January 14-20, 2024</a:t>
            </a:r>
          </a:p>
          <a:p>
            <a:r>
              <a:rPr lang="en-US" dirty="0"/>
              <a:t>Location: Panama City, Panama</a:t>
            </a:r>
          </a:p>
          <a:p>
            <a:r>
              <a:rPr lang="en-US" dirty="0"/>
              <a:t>Mtg Planner: MTG Events</a:t>
            </a:r>
          </a:p>
          <a:p>
            <a:r>
              <a:rPr lang="en-US" dirty="0"/>
              <a:t>Rebooked due to Covid-19 from 2021 May and 2022 January</a:t>
            </a:r>
          </a:p>
          <a:p>
            <a:r>
              <a:rPr lang="en-US" dirty="0"/>
              <a:t>Registration Target to open Nov 1, 2023</a:t>
            </a:r>
          </a:p>
          <a:p>
            <a:r>
              <a:rPr lang="en-US" dirty="0"/>
              <a:t>Budget:   -- 300 attendees</a:t>
            </a:r>
          </a:p>
          <a:p>
            <a:r>
              <a:rPr lang="en-US" dirty="0"/>
              <a:t>	Income:</a:t>
            </a:r>
          </a:p>
          <a:p>
            <a:r>
              <a:rPr lang="en-US" dirty="0"/>
              <a:t>	Expense:</a:t>
            </a:r>
          </a:p>
          <a:p>
            <a:r>
              <a:rPr lang="en-US" dirty="0"/>
              <a:t>	Net Meeting:</a:t>
            </a:r>
          </a:p>
          <a:p>
            <a:r>
              <a:rPr lang="en-US" dirty="0"/>
              <a:t>Per Attendee:</a:t>
            </a:r>
          </a:p>
          <a:p>
            <a:endParaRPr lang="en-US" dirty="0"/>
          </a:p>
        </p:txBody>
      </p:sp>
      <p:sp>
        <p:nvSpPr>
          <p:cNvPr id="4" name="Date Placeholder 3">
            <a:extLst>
              <a:ext uri="{FF2B5EF4-FFF2-40B4-BE49-F238E27FC236}">
                <a16:creationId xmlns:a16="http://schemas.microsoft.com/office/drawing/2014/main" id="{D3AADE5D-0B2F-42CA-BA39-6027E700A6B9}"/>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D350A8D6-A84D-4CC3-A358-1EC33210B8D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E8736AC-8D62-435D-8A8A-C40885AE375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04747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May 802 Wireless Interim</a:t>
            </a:r>
            <a:br>
              <a:rPr lang="en-US" dirty="0"/>
            </a:br>
            <a:r>
              <a:rPr lang="en-US" dirty="0"/>
              <a:t>JW Marriott Warsaw, Warsaw, Poland</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295401" y="1830389"/>
            <a:ext cx="8685214" cy="4264025"/>
          </a:xfrm>
        </p:spPr>
        <p:txBody>
          <a:bodyPr/>
          <a:lstStyle/>
          <a:p>
            <a:r>
              <a:rPr lang="en-US" dirty="0"/>
              <a:t>Date: </a:t>
            </a:r>
            <a:r>
              <a:rPr lang="en-GB" dirty="0">
                <a:highlight>
                  <a:srgbClr val="FFFF00"/>
                </a:highlight>
              </a:rPr>
              <a:t>2024 May 12-17</a:t>
            </a:r>
            <a:endParaRPr lang="en-US" dirty="0"/>
          </a:p>
          <a:p>
            <a:r>
              <a:rPr lang="en-US" dirty="0"/>
              <a:t>Location: JW Marriott Warsaw, </a:t>
            </a:r>
            <a:r>
              <a:rPr lang="en-GB" dirty="0">
                <a:highlight>
                  <a:srgbClr val="FFFF00"/>
                </a:highlight>
              </a:rPr>
              <a:t>Warsaw, Poland </a:t>
            </a:r>
            <a:endParaRPr lang="es-ES" dirty="0"/>
          </a:p>
          <a:p>
            <a:r>
              <a:rPr lang="en-US" dirty="0"/>
              <a:t>Mtg Planner: Face to Face Events</a:t>
            </a:r>
          </a:p>
          <a:p>
            <a:r>
              <a:rPr lang="en-US" dirty="0"/>
              <a:t>Rebook from 2020 May and 2022 May</a:t>
            </a:r>
          </a:p>
          <a:p>
            <a:r>
              <a:rPr lang="en-US" dirty="0"/>
              <a:t>Registration Target to open March 12, 2024</a:t>
            </a:r>
          </a:p>
          <a:p>
            <a:r>
              <a:rPr lang="en-US" dirty="0"/>
              <a:t>Budget:   -- 300 attendees</a:t>
            </a:r>
          </a:p>
          <a:p>
            <a:r>
              <a:rPr lang="en-US" dirty="0"/>
              <a:t>	Income:</a:t>
            </a:r>
          </a:p>
          <a:p>
            <a:r>
              <a:rPr lang="en-US" dirty="0"/>
              <a:t>	Expense:</a:t>
            </a:r>
          </a:p>
          <a:p>
            <a:r>
              <a:rPr lang="en-US" dirty="0"/>
              <a:t>	Net Meeting:</a:t>
            </a:r>
          </a:p>
          <a:p>
            <a:r>
              <a:rPr lang="en-US" dirty="0"/>
              <a:t>Per Attendee:</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95569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AD6E-2A91-447B-8B07-41C41A59F635}"/>
              </a:ext>
            </a:extLst>
          </p:cNvPr>
          <p:cNvSpPr>
            <a:spLocks noGrp="1"/>
          </p:cNvSpPr>
          <p:nvPr>
            <p:ph type="title"/>
          </p:nvPr>
        </p:nvSpPr>
        <p:spPr>
          <a:xfrm>
            <a:off x="2209800" y="685801"/>
            <a:ext cx="7856538" cy="1065213"/>
          </a:xfrm>
        </p:spPr>
        <p:txBody>
          <a:bodyPr/>
          <a:lstStyle/>
          <a:p>
            <a:r>
              <a:rPr lang="en-US" dirty="0"/>
              <a:t>2024 Sept 802 Wireless Interim:</a:t>
            </a:r>
            <a:br>
              <a:rPr lang="en-US" dirty="0"/>
            </a:br>
            <a:r>
              <a:rPr lang="en-US" dirty="0"/>
              <a:t>Hilton Waikoloa</a:t>
            </a:r>
          </a:p>
        </p:txBody>
      </p:sp>
      <p:sp>
        <p:nvSpPr>
          <p:cNvPr id="3" name="Content Placeholder 2">
            <a:extLst>
              <a:ext uri="{FF2B5EF4-FFF2-40B4-BE49-F238E27FC236}">
                <a16:creationId xmlns:a16="http://schemas.microsoft.com/office/drawing/2014/main" id="{A9B15E53-A2D9-4F4E-9DB0-A0D632EFCED2}"/>
              </a:ext>
            </a:extLst>
          </p:cNvPr>
          <p:cNvSpPr>
            <a:spLocks noGrp="1"/>
          </p:cNvSpPr>
          <p:nvPr>
            <p:ph idx="1"/>
          </p:nvPr>
        </p:nvSpPr>
        <p:spPr>
          <a:xfrm>
            <a:off x="1447800" y="1830389"/>
            <a:ext cx="9448799" cy="4494211"/>
          </a:xfrm>
        </p:spPr>
        <p:txBody>
          <a:bodyPr/>
          <a:lstStyle/>
          <a:p>
            <a:pPr>
              <a:buFont typeface="Times New Roman" pitchFamily="16" charset="0"/>
              <a:buChar char="•"/>
            </a:pPr>
            <a:r>
              <a:rPr lang="en-US" dirty="0"/>
              <a:t>Date: </a:t>
            </a:r>
            <a:r>
              <a:rPr lang="en-GB" dirty="0"/>
              <a:t>2024 September 8-13 </a:t>
            </a:r>
          </a:p>
          <a:p>
            <a:pPr>
              <a:buFont typeface="Times New Roman" pitchFamily="16" charset="0"/>
              <a:buChar char="•"/>
            </a:pPr>
            <a:r>
              <a:rPr lang="en-US" dirty="0"/>
              <a:t>Location: </a:t>
            </a:r>
            <a:r>
              <a:rPr lang="es-ES" dirty="0"/>
              <a:t>Hilton </a:t>
            </a:r>
            <a:r>
              <a:rPr lang="es-ES" dirty="0" err="1"/>
              <a:t>Waikoloa</a:t>
            </a:r>
            <a:r>
              <a:rPr lang="es-ES" dirty="0"/>
              <a:t>, </a:t>
            </a:r>
            <a:r>
              <a:rPr lang="es-ES" dirty="0" err="1"/>
              <a:t>Waikoloa</a:t>
            </a:r>
            <a:r>
              <a:rPr lang="es-ES" dirty="0"/>
              <a:t>, HI</a:t>
            </a:r>
          </a:p>
          <a:p>
            <a:pPr>
              <a:buFont typeface="Times New Roman" pitchFamily="16" charset="0"/>
              <a:buChar char="•"/>
            </a:pPr>
            <a:r>
              <a:rPr lang="es-ES" dirty="0" err="1"/>
              <a:t>Rebook</a:t>
            </a:r>
            <a:r>
              <a:rPr lang="es-ES" dirty="0"/>
              <a:t> </a:t>
            </a:r>
            <a:r>
              <a:rPr lang="es-ES" dirty="0" err="1"/>
              <a:t>from</a:t>
            </a:r>
            <a:r>
              <a:rPr lang="es-ES" dirty="0"/>
              <a:t> 2020-09</a:t>
            </a:r>
          </a:p>
          <a:p>
            <a:pPr>
              <a:buFont typeface="Wingdings" panose="05000000000000000000" pitchFamily="2" charset="2"/>
              <a:buChar char="§"/>
            </a:pPr>
            <a:r>
              <a:rPr lang="en-US" dirty="0"/>
              <a:t>Mtg Planner: Face to Face Events</a:t>
            </a:r>
          </a:p>
          <a:p>
            <a:pPr>
              <a:buFont typeface="Wingdings" panose="05000000000000000000" pitchFamily="2" charset="2"/>
              <a:buChar char="§"/>
            </a:pPr>
            <a:r>
              <a:rPr lang="en-US" dirty="0"/>
              <a:t>Registration Target to open July 1, 2024</a:t>
            </a:r>
          </a:p>
          <a:p>
            <a:pPr>
              <a:buFont typeface="Wingdings" panose="05000000000000000000" pitchFamily="2" charset="2"/>
              <a:buChar char="§"/>
            </a:pPr>
            <a:r>
              <a:rPr lang="en-US" dirty="0"/>
              <a:t>Budget:   -- 300 attendees</a:t>
            </a:r>
          </a:p>
          <a:p>
            <a:r>
              <a:rPr lang="en-US" dirty="0"/>
              <a:t>	Income:</a:t>
            </a:r>
          </a:p>
          <a:p>
            <a:r>
              <a:rPr lang="en-US" dirty="0"/>
              <a:t>	Expense:</a:t>
            </a:r>
          </a:p>
          <a:p>
            <a:r>
              <a:rPr lang="en-US" dirty="0"/>
              <a:t>	Net Meeting:</a:t>
            </a:r>
          </a:p>
          <a:p>
            <a:r>
              <a:rPr lang="en-US" dirty="0"/>
              <a:t>Per Attendee:</a:t>
            </a:r>
          </a:p>
          <a:p>
            <a:r>
              <a:rPr lang="en-US" dirty="0"/>
              <a:t>	</a:t>
            </a:r>
          </a:p>
          <a:p>
            <a:endParaRPr lang="en-US" dirty="0"/>
          </a:p>
        </p:txBody>
      </p:sp>
      <p:sp>
        <p:nvSpPr>
          <p:cNvPr id="4" name="Date Placeholder 3">
            <a:extLst>
              <a:ext uri="{FF2B5EF4-FFF2-40B4-BE49-F238E27FC236}">
                <a16:creationId xmlns:a16="http://schemas.microsoft.com/office/drawing/2014/main" id="{92461644-91B2-4196-B424-061057C46AA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65E9255-BDAA-41E3-8E0F-18635978AD8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D253833-B5DC-4E7E-8A6F-806026FE85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52763028"/>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989ECB-1F4C-41CF-B54E-6E4D8980166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013A26-D71D-41CE-82F4-78BAE0CFF346}">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 Theme</Template>
  <TotalTime>81977</TotalTime>
  <Words>2542</Words>
  <Application>Microsoft Office PowerPoint</Application>
  <PresentationFormat>Widescreen</PresentationFormat>
  <Paragraphs>301</Paragraphs>
  <Slides>19</Slides>
  <Notes>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Courier New</vt:lpstr>
      <vt:lpstr>Times New Roman</vt:lpstr>
      <vt:lpstr>Wingdings</vt:lpstr>
      <vt:lpstr>802-11 Theme</vt:lpstr>
      <vt:lpstr>Title slide</vt:lpstr>
      <vt:lpstr>Document</vt:lpstr>
      <vt:lpstr>IEEE 802WCSC Meeting Venue Manager Report 2023</vt:lpstr>
      <vt:lpstr>Abstract</vt:lpstr>
      <vt:lpstr>Future Interim Venue Status – March 12, 2023</vt:lpstr>
      <vt:lpstr>Future Venue Contract Status</vt:lpstr>
      <vt:lpstr>2023 May 802 Wireless Mixed-mode Interim:  Hilton Orlando Lake Buena Vista</vt:lpstr>
      <vt:lpstr>2023 September 802 Wireless Interim Grand Hyatt Atlanta, Buckhead</vt:lpstr>
      <vt:lpstr>2024 January 802 Wireless Interim Panama Hilton, Panama</vt:lpstr>
      <vt:lpstr>2024 May 802 Wireless Interim JW Marriott Warsaw, Warsaw, Poland</vt:lpstr>
      <vt:lpstr>2024 Sept 802 Wireless Interim: Hilton Waikoloa</vt:lpstr>
      <vt:lpstr>Open Dates – as of January 15, 2022</vt:lpstr>
      <vt:lpstr>Future Interim Meeting Fees - 2023</vt:lpstr>
      <vt:lpstr>References</vt:lpstr>
      <vt:lpstr>1. Motion to approve 2023 May Fees - Orlando. 2023-01-15</vt:lpstr>
      <vt:lpstr>2. Motion to approve 2023 Sept Fees Buckhead. 2023-01-15</vt:lpstr>
      <vt:lpstr>3. Motion to approve Site Visit for Buckhead 2023-01-15</vt:lpstr>
      <vt:lpstr>Motion to approve Site Visit for Orlando 2022-12-14</vt:lpstr>
      <vt:lpstr>Motion to approve 2023 January Fees. 2022-11-02</vt:lpstr>
      <vt:lpstr>-Motion to approve Site Visit 2022-09-11</vt:lpstr>
      <vt:lpstr>Motion to approve Site visit to Waikoloa 2022-08-03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2023</dc:title>
  <dc:subject>Future Venue Status Report</dc:subject>
  <dc:creator>Jon Rosdahl</dc:creator>
  <cp:keywords>Report</cp:keywords>
  <dc:description>Jon Rosdahl (Qualcomm)</dc:description>
  <cp:lastModifiedBy>Jon Rosdahl</cp:lastModifiedBy>
  <cp:revision>38</cp:revision>
  <cp:lastPrinted>1601-01-01T00:00:00Z</cp:lastPrinted>
  <dcterms:created xsi:type="dcterms:W3CDTF">2021-02-03T19:21:29Z</dcterms:created>
  <dcterms:modified xsi:type="dcterms:W3CDTF">2023-03-13T08:01:36Z</dcterms:modified>
  <cp:category>March 2023</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