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659" r:id="rId2"/>
  </p:sldMasterIdLst>
  <p:notesMasterIdLst>
    <p:notesMasterId r:id="rId6"/>
  </p:notesMasterIdLst>
  <p:handoutMasterIdLst>
    <p:handoutMasterId r:id="rId7"/>
  </p:handoutMasterIdLst>
  <p:sldIdLst>
    <p:sldId id="278" r:id="rId3"/>
    <p:sldId id="344" r:id="rId4"/>
    <p:sldId id="501" r:id="rId5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99"/>
    <a:srgbClr val="33CCFF"/>
    <a:srgbClr val="69BE28"/>
    <a:srgbClr val="0066FF"/>
    <a:srgbClr val="FFFF00"/>
    <a:srgbClr val="FFCC00"/>
    <a:srgbClr val="DDDDDD"/>
    <a:srgbClr val="2FB1D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8" autoAdjust="0"/>
    <p:restoredTop sz="84211" autoAdjust="0"/>
  </p:normalViewPr>
  <p:slideViewPr>
    <p:cSldViewPr>
      <p:cViewPr varScale="1">
        <p:scale>
          <a:sx n="80" d="100"/>
          <a:sy n="80" d="100"/>
        </p:scale>
        <p:origin x="120" y="84"/>
      </p:cViewPr>
      <p:guideLst/>
    </p:cSldViewPr>
  </p:slideViewPr>
  <p:notesTextViewPr>
    <p:cViewPr>
      <p:scale>
        <a:sx n="1" d="1"/>
        <a:sy n="1" d="1"/>
      </p:scale>
      <p:origin x="0" y="-942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handoutMaster" Target="handoutMasters/handoutMaster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DD87C98F-4458-4417-B227-F68F209D25A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7663889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75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75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FB3A9FE4-F118-4112-ABFC-8BD7C0F34853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94404885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5D9070D-4278-4348-BC4B-9AD91F631267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2375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75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47407403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1200" kern="1200" dirty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rPr>
              <a:t>Dec 6 conflicts with the IEEE SA BOG  (4 members included )</a:t>
            </a:r>
          </a:p>
          <a:p>
            <a:r>
              <a:rPr lang="en-US" sz="1200" kern="1200" dirty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rPr>
              <a:t>Jan 3 is first day back from holiday – May decide to just skip.</a:t>
            </a:r>
          </a:p>
          <a:p>
            <a:r>
              <a:rPr lang="en-US" sz="1200" kern="1200" dirty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rPr>
              <a:t>Proposal to move Dec to Dec 13</a:t>
            </a:r>
          </a:p>
          <a:p>
            <a:r>
              <a:rPr lang="en-US" sz="1200" kern="1200" dirty="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+mn-cs"/>
              </a:rPr>
              <a:t>Proposal to move Jan to January 10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r>
              <a:rPr lang="en-US" altLang="en-US"/>
              <a:t>November 2022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r>
              <a:rPr lang="en-US" altLang="en-US"/>
              <a:t>802 EC-22-0203-00-00EC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7A52B0D-DD1E-4554-8B26-BB0942B0983C}" type="slidenum">
              <a:rPr lang="en-US" altLang="en-US" smtClean="0"/>
              <a:pPr/>
              <a:t>2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9879426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Yellow Highlight – Potential deferral identified.</a:t>
            </a:r>
          </a:p>
          <a:p>
            <a:r>
              <a:rPr lang="en-US" dirty="0"/>
              <a:t>Blue  Highlight – replacement dates for venues deferred.</a:t>
            </a:r>
          </a:p>
          <a:p>
            <a:r>
              <a:rPr lang="en-US" dirty="0"/>
              <a:t>Light Green highlight – potential targets for possible deferrals or offset penalties.</a:t>
            </a:r>
          </a:p>
          <a:p>
            <a:r>
              <a:rPr lang="en-US" dirty="0"/>
              <a:t>Dark Green Highlight – rebooked due to COVID</a:t>
            </a:r>
          </a:p>
          <a:p>
            <a:r>
              <a:rPr lang="en-US" dirty="0"/>
              <a:t>Red – Cancelled – Electronic Plenary</a:t>
            </a:r>
          </a:p>
          <a:p>
            <a:r>
              <a:rPr lang="en-US" dirty="0"/>
              <a:t>No highlight – pre Covid assigned dates/venues.</a:t>
            </a:r>
            <a:br>
              <a:rPr lang="en-US" dirty="0"/>
            </a:br>
            <a:br>
              <a:rPr lang="en-US" dirty="0"/>
            </a:br>
            <a:r>
              <a:rPr lang="en-US" dirty="0"/>
              <a:t>Note: 2026 March - </a:t>
            </a:r>
            <a:r>
              <a:rPr lang="en-US" b="0" i="0" dirty="0">
                <a:solidFill>
                  <a:srgbClr val="444444"/>
                </a:solidFill>
                <a:effectLst/>
                <a:latin typeface="Calibri" panose="020F0502020204030204" pitchFamily="34" charset="0"/>
              </a:rPr>
              <a:t>RFP -2019 - Hyatt Regency Chicago selected for March 2023, Contract not signed due to PSAV - Moved to 2024 March - then moved to 2026 due to agreement with rebooking Denver 2024.</a:t>
            </a:r>
          </a:p>
          <a:p>
            <a:endParaRPr lang="en-US" b="0" i="0" dirty="0">
              <a:solidFill>
                <a:srgbClr val="444444"/>
              </a:solidFill>
              <a:effectLst/>
              <a:latin typeface="Calibri" panose="020F0502020204030204" pitchFamily="34" charset="0"/>
            </a:endParaRPr>
          </a:p>
          <a:p>
            <a:pPr marL="171450" marR="0" lvl="0" indent="-171450" algn="l" defTabSz="914400" rtl="0" eaLnBrk="1" fontAlgn="base" latinLnBrk="0" hangingPunct="1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sz="1200" dirty="0">
                <a:solidFill>
                  <a:srgbClr val="0070C0"/>
                </a:solidFill>
              </a:rPr>
              <a:t>Executed Contract</a:t>
            </a:r>
          </a:p>
          <a:p>
            <a:pPr marL="171450" indent="-171450">
              <a:buFont typeface="Wingdings" panose="05000000000000000000" pitchFamily="2" charset="2"/>
              <a:buChar char="v"/>
            </a:pPr>
            <a:r>
              <a:rPr lang="en-US" sz="1200" b="0" i="0" dirty="0">
                <a:solidFill>
                  <a:srgbClr val="0070C0"/>
                </a:solidFill>
                <a:effectLst/>
                <a:latin typeface="Calibri" panose="020F0502020204030204" pitchFamily="34" charset="0"/>
              </a:rPr>
              <a:t> items are Venues approved by IEEE 802 EC, but Contract not complete.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200" b="0" i="0" dirty="0">
                <a:solidFill>
                  <a:srgbClr val="0070C0"/>
                </a:solidFill>
                <a:effectLst/>
                <a:latin typeface="Calibri" panose="020F0502020204030204" pitchFamily="34" charset="0"/>
              </a:rPr>
              <a:t>These are open Calendar items I am working with potential venues.</a:t>
            </a:r>
          </a:p>
          <a:p>
            <a:pPr marL="171450" indent="-171450">
              <a:buFont typeface="Wingdings" panose="05000000000000000000" pitchFamily="2" charset="2"/>
              <a:buChar char="q"/>
            </a:pPr>
            <a:r>
              <a:rPr lang="en-US" sz="1200" b="0" i="0" dirty="0">
                <a:solidFill>
                  <a:srgbClr val="0070C0"/>
                </a:solidFill>
                <a:effectLst/>
                <a:latin typeface="Calibri" panose="020F0502020204030204" pitchFamily="34" charset="0"/>
              </a:rPr>
              <a:t>Calendar open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endParaRPr lang="en-US" b="0" i="0" dirty="0">
              <a:solidFill>
                <a:srgbClr val="444444"/>
              </a:solidFill>
              <a:effectLst/>
              <a:latin typeface="Calibri" panose="020F0502020204030204" pitchFamily="34" charset="0"/>
            </a:endParaRP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7A52B0D-DD1E-4554-8B26-BB0942B0983C}" type="slidenum">
              <a:rPr lang="en-US" altLang="en-US" smtClean="0"/>
              <a:pPr/>
              <a:t>3</a:t>
            </a:fld>
            <a:endParaRPr lang="en-US" alt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A3BA170-C2F2-4DE2-9ED7-EFDC36CB4663}"/>
              </a:ext>
            </a:extLst>
          </p:cNvPr>
          <p:cNvSpPr>
            <a:spLocks noGrp="1"/>
          </p:cNvSpPr>
          <p:nvPr>
            <p:ph type="dt" idx="1"/>
          </p:nvPr>
        </p:nvSpPr>
        <p:spPr/>
        <p:txBody>
          <a:bodyPr/>
          <a:lstStyle/>
          <a:p>
            <a:r>
              <a:rPr lang="en-US" altLang="en-US"/>
              <a:t>November 2022</a:t>
            </a:r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FDCCCEF-1EEE-440B-B6E4-D171747D3EEA}"/>
              </a:ext>
            </a:extLst>
          </p:cNvPr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r>
              <a:rPr lang="en-US" altLang="en-US"/>
              <a:t>802 EC-22-0203-00-00EC</a:t>
            </a:r>
          </a:p>
        </p:txBody>
      </p:sp>
    </p:spTree>
    <p:extLst>
      <p:ext uri="{BB962C8B-B14F-4D97-AF65-F5344CB8AC3E}">
        <p14:creationId xmlns:p14="http://schemas.microsoft.com/office/powerpoint/2010/main" val="15157221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754" name="Rectangle 2"/>
          <p:cNvSpPr>
            <a:spLocks noChangeArrowheads="1"/>
          </p:cNvSpPr>
          <p:nvPr/>
        </p:nvSpPr>
        <p:spPr bwMode="auto">
          <a:xfrm>
            <a:off x="14288" y="6597650"/>
            <a:ext cx="9129712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5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33075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  <p:sp>
        <p:nvSpPr>
          <p:cNvPr id="330758" name="Text Box 6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A675AA46-8D8E-47B7-8801-0994167B9515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30759" name="Text Box 7"/>
          <p:cNvSpPr txBox="1">
            <a:spLocks noChangeArrowheads="1"/>
          </p:cNvSpPr>
          <p:nvPr/>
        </p:nvSpPr>
        <p:spPr bwMode="auto">
          <a:xfrm>
            <a:off x="0" y="65913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December 12, 2022 Telecon</a:t>
            </a:r>
          </a:p>
        </p:txBody>
      </p:sp>
      <p:sp>
        <p:nvSpPr>
          <p:cNvPr id="330760" name="Text Box 8"/>
          <p:cNvSpPr txBox="1">
            <a:spLocks noChangeArrowheads="1"/>
          </p:cNvSpPr>
          <p:nvPr/>
        </p:nvSpPr>
        <p:spPr bwMode="auto">
          <a:xfrm>
            <a:off x="0" y="6589713"/>
            <a:ext cx="9525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>
                <a:solidFill>
                  <a:schemeClr val="bg1"/>
                </a:solidFill>
              </a:rPr>
              <a:t>Version 1.0</a:t>
            </a:r>
          </a:p>
        </p:txBody>
      </p:sp>
      <p:grpSp>
        <p:nvGrpSpPr>
          <p:cNvPr id="330761" name="Group 9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30762" name="Rectangle 10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30763" name="Text Box 11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30764" name="Line 12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30765" name="Text Box 13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9820304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78600" y="404813"/>
            <a:ext cx="2108200" cy="546258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0825" y="404813"/>
            <a:ext cx="6175375" cy="546258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9435093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6925278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3946505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4299976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13175750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1232702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52433768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3487946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8462249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94946030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96502570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58816386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04813"/>
            <a:ext cx="2057400" cy="57721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04813"/>
            <a:ext cx="6019800" cy="57721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6782830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51425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0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41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755876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221813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0089470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987325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4343828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448968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73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329733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250825" y="1341438"/>
            <a:ext cx="8229600" cy="45259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dirty="0"/>
              <a:t>Click to edit Master text styles</a:t>
            </a:r>
          </a:p>
          <a:p>
            <a:pPr lvl="1"/>
            <a:r>
              <a:rPr lang="en-US" altLang="en-US" dirty="0"/>
              <a:t>Second level</a:t>
            </a:r>
          </a:p>
          <a:p>
            <a:pPr lvl="2"/>
            <a:r>
              <a:rPr lang="en-US" altLang="en-US" dirty="0"/>
              <a:t>Third level</a:t>
            </a:r>
          </a:p>
          <a:p>
            <a:pPr lvl="3"/>
            <a:r>
              <a:rPr lang="en-US" altLang="en-US" dirty="0"/>
              <a:t>Fourth level</a:t>
            </a:r>
          </a:p>
          <a:p>
            <a:pPr lvl="4"/>
            <a:r>
              <a:rPr lang="en-US" altLang="en-US" dirty="0"/>
              <a:t>Fifth level</a:t>
            </a:r>
          </a:p>
        </p:txBody>
      </p:sp>
      <p:sp>
        <p:nvSpPr>
          <p:cNvPr id="32973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2973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22911FA0-5671-41EA-8B61-D6FE3F397446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29736" name="Text Box 8"/>
          <p:cNvSpPr txBox="1">
            <a:spLocks noChangeArrowheads="1"/>
          </p:cNvSpPr>
          <p:nvPr/>
        </p:nvSpPr>
        <p:spPr bwMode="auto">
          <a:xfrm>
            <a:off x="0" y="6589713"/>
            <a:ext cx="9525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>
                <a:solidFill>
                  <a:schemeClr val="bg1"/>
                </a:solidFill>
              </a:rPr>
              <a:t>Version 1.0</a:t>
            </a:r>
          </a:p>
        </p:txBody>
      </p:sp>
      <p:sp>
        <p:nvSpPr>
          <p:cNvPr id="329737" name="Text Box 9"/>
          <p:cNvSpPr txBox="1">
            <a:spLocks noChangeArrowheads="1"/>
          </p:cNvSpPr>
          <p:nvPr/>
        </p:nvSpPr>
        <p:spPr bwMode="auto">
          <a:xfrm>
            <a:off x="0" y="65913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December 12, 2022 Telecon</a:t>
            </a:r>
          </a:p>
        </p:txBody>
      </p:sp>
      <p:grpSp>
        <p:nvGrpSpPr>
          <p:cNvPr id="329748" name="Group 20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29746" name="Rectangle 18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29743" name="Text Box 15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29745" name="Line 17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29747" name="Text Box 19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61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061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061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58061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8061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7FEE748D-6DB8-4134-84B0-473C4C01471F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580616" name="Text Box 8"/>
          <p:cNvSpPr txBox="1">
            <a:spLocks noChangeArrowheads="1"/>
          </p:cNvSpPr>
          <p:nvPr/>
        </p:nvSpPr>
        <p:spPr bwMode="auto">
          <a:xfrm>
            <a:off x="0" y="6589713"/>
            <a:ext cx="9525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>
                <a:solidFill>
                  <a:schemeClr val="bg1"/>
                </a:solidFill>
              </a:rPr>
              <a:t>Version 1.0</a:t>
            </a:r>
          </a:p>
        </p:txBody>
      </p:sp>
      <p:sp>
        <p:nvSpPr>
          <p:cNvPr id="580617" name="Text Box 9"/>
          <p:cNvSpPr txBox="1">
            <a:spLocks noChangeArrowheads="1"/>
          </p:cNvSpPr>
          <p:nvPr/>
        </p:nvSpPr>
        <p:spPr bwMode="auto">
          <a:xfrm>
            <a:off x="0" y="65913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/>
            <a:r>
              <a:rPr lang="en-US" altLang="en-US" sz="1200">
                <a:solidFill>
                  <a:schemeClr val="bg1"/>
                </a:solidFill>
              </a:rPr>
              <a:t>IEEE 802 March 2011 workshop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-ec/dcn/20/ec-20-0001-05-00EC-802-plenary-future-venue-contract-status.xlsx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620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081213"/>
            <a:ext cx="7772400" cy="722312"/>
          </a:xfrm>
        </p:spPr>
        <p:txBody>
          <a:bodyPr/>
          <a:lstStyle/>
          <a:p>
            <a:r>
              <a:rPr lang="en-US" altLang="en-US" sz="4000" dirty="0"/>
              <a:t>Future Venue Contract Status</a:t>
            </a:r>
            <a:endParaRPr lang="en-US" altLang="en-US" sz="4400" dirty="0"/>
          </a:p>
        </p:txBody>
      </p:sp>
      <p:sp>
        <p:nvSpPr>
          <p:cNvPr id="111621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08425"/>
            <a:ext cx="6400800" cy="17526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altLang="en-US" sz="3300" dirty="0"/>
              <a:t>Jon Rosdahl</a:t>
            </a:r>
          </a:p>
          <a:p>
            <a:pPr>
              <a:lnSpc>
                <a:spcPct val="80000"/>
              </a:lnSpc>
            </a:pPr>
            <a:r>
              <a:rPr lang="en-US" altLang="en-US" sz="3300" dirty="0"/>
              <a:t>IEEE 802 Executive Secretary</a:t>
            </a:r>
          </a:p>
          <a:p>
            <a:pPr>
              <a:lnSpc>
                <a:spcPct val="80000"/>
              </a:lnSpc>
            </a:pPr>
            <a:r>
              <a:rPr lang="en-US" altLang="en-US" sz="3300" dirty="0"/>
              <a:t>jrosdahl@ieee.org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8020" name="Rectangle 4">
            <a:extLst>
              <a:ext uri="{FF2B5EF4-FFF2-40B4-BE49-F238E27FC236}">
                <a16:creationId xmlns:a16="http://schemas.microsoft.com/office/drawing/2014/main" id="{EA070EC2-6458-4DC6-97AA-F4CD63687C31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Notice Monthly IEEE 802 EC Telecons</a:t>
            </a:r>
          </a:p>
        </p:txBody>
      </p:sp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82277739-66B6-40EB-9580-9458386E0E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00101" y="1863327"/>
            <a:ext cx="7486649" cy="4589859"/>
          </a:xfrm>
        </p:spPr>
        <p:txBody>
          <a:bodyPr/>
          <a:lstStyle/>
          <a:p>
            <a:pPr marL="0" indent="0">
              <a:buNone/>
            </a:pPr>
            <a:r>
              <a:rPr lang="en-US" sz="1800" dirty="0"/>
              <a:t>Previous Announcements of 802 EC Interim Telecon </a:t>
            </a:r>
          </a:p>
          <a:p>
            <a:r>
              <a:rPr lang="en-US" sz="1800" dirty="0"/>
              <a:t>     Tuesday 13 Dec 2022, 20:00-22:00 UTC</a:t>
            </a:r>
          </a:p>
          <a:p>
            <a:pPr lvl="1"/>
            <a:r>
              <a:rPr lang="en-US" sz="1400" dirty="0"/>
              <a:t>Call Time: 3:00 PM - 5:00 PM Tuesday, (UTC-04:00) Eastern Time (US &amp; Canada)</a:t>
            </a:r>
          </a:p>
          <a:p>
            <a:pPr lvl="1"/>
            <a:endParaRPr lang="en-US" sz="1400" dirty="0"/>
          </a:p>
          <a:p>
            <a:r>
              <a:rPr lang="en-US" sz="1800" dirty="0"/>
              <a:t>     Tuesday 10 Jan 2023, 19:00-21:00 UTC</a:t>
            </a:r>
          </a:p>
          <a:p>
            <a:r>
              <a:rPr lang="en-US" sz="1800" dirty="0"/>
              <a:t>     Tuesday 07 Feb 2023, 19:00-21:00 UTC</a:t>
            </a:r>
          </a:p>
          <a:p>
            <a:pPr lvl="1"/>
            <a:r>
              <a:rPr lang="en-US" sz="1400" dirty="0"/>
              <a:t>Call Time: 2:00 PM - 4:00 PM Tuesday, (UTC-04:00) Eastern Time (US &amp; Canada)</a:t>
            </a:r>
          </a:p>
          <a:p>
            <a:r>
              <a:rPr lang="en-US" sz="1800" dirty="0"/>
              <a:t>Recurrence: Occurs Generally the first Tuesday of every month.</a:t>
            </a:r>
          </a:p>
          <a:p>
            <a:r>
              <a:rPr lang="en-US" sz="1800" dirty="0"/>
              <a:t>From 7:00 PM to 9:00 PM, (UTC+00:00) Monrovia, Reykjavik time zone.</a:t>
            </a:r>
          </a:p>
          <a:p>
            <a:endParaRPr lang="en-US" sz="1800" dirty="0"/>
          </a:p>
          <a:p>
            <a:pPr marL="0" indent="0">
              <a:buNone/>
            </a:pPr>
            <a:r>
              <a:rPr lang="en-US" sz="1800" dirty="0"/>
              <a:t>Calls after March to be Scheduled during 2023 March IEEE 802 EC Closing Plenary meeting.</a:t>
            </a:r>
            <a:br>
              <a:rPr lang="en-US" sz="1800" dirty="0"/>
            </a:br>
            <a:endParaRPr lang="en-US" sz="1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124CE6-4087-496B-88B7-AB7F112E60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Future Venue Contract Status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C2C8B8-206C-4A99-8624-93A2C2F383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14324" y="1447799"/>
            <a:ext cx="8448676" cy="5005387"/>
          </a:xfrm>
        </p:spPr>
        <p:txBody>
          <a:bodyPr/>
          <a:lstStyle/>
          <a:p>
            <a:r>
              <a:rPr lang="en-US" sz="1400" dirty="0">
                <a:highlight>
                  <a:srgbClr val="33CCFF"/>
                </a:highlight>
              </a:rPr>
              <a:t>2023 March 12-17 –Hilton Atlanta, Atlanta, GA, United States (1 of 2 – March 2020)</a:t>
            </a:r>
          </a:p>
          <a:p>
            <a:r>
              <a:rPr lang="en-US" sz="1400" dirty="0"/>
              <a:t>2023 July 9-14 – </a:t>
            </a:r>
            <a:r>
              <a:rPr lang="en-US" sz="1400" dirty="0" err="1"/>
              <a:t>Estrel</a:t>
            </a:r>
            <a:r>
              <a:rPr lang="en-US" sz="1400" dirty="0"/>
              <a:t> Berlin, Berlin, Germany</a:t>
            </a:r>
          </a:p>
          <a:p>
            <a:r>
              <a:rPr lang="en-US" sz="1400" dirty="0"/>
              <a:t>2023 Nov 12-17 – Hawaiian Village, Oahu, Hawaii, United States</a:t>
            </a:r>
          </a:p>
          <a:p>
            <a:r>
              <a:rPr lang="en-US" sz="1400" dirty="0">
                <a:highlight>
                  <a:srgbClr val="33CCFF"/>
                </a:highlight>
              </a:rPr>
              <a:t>2024 March 10-15 – Hyatt Regency Denver at Colorado Convention Center, Denver, CO, (March 2021)</a:t>
            </a:r>
          </a:p>
          <a:p>
            <a:r>
              <a:rPr lang="en-US" sz="1400" dirty="0">
                <a:highlight>
                  <a:srgbClr val="33CCFF"/>
                </a:highlight>
              </a:rPr>
              <a:t>2024 July 14-19 – Sheraton Le Centre Montreal, Montreal, Quebec, Canada (July 2020)</a:t>
            </a:r>
          </a:p>
          <a:p>
            <a:r>
              <a:rPr lang="en-US" sz="1400" dirty="0">
                <a:highlight>
                  <a:srgbClr val="33CCFF"/>
                </a:highlight>
              </a:rPr>
              <a:t>2024 Nov 10-15 –Hyatt Regency Vancouver, Vancouver, Canada (Nov 2021)</a:t>
            </a:r>
          </a:p>
          <a:p>
            <a:r>
              <a:rPr lang="en-US" sz="1400" dirty="0">
                <a:highlight>
                  <a:srgbClr val="33CCFF"/>
                </a:highlight>
              </a:rPr>
              <a:t>2025 March 9-14 –Hilton Atlanta, Atlanta, GA, United States (2 of 2 – March 2020).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1400" dirty="0">
                <a:highlight>
                  <a:srgbClr val="33CCFF"/>
                </a:highlight>
              </a:rPr>
              <a:t>2025 July 13-18 –Marriott Madrid Auditorium, Madrid, Spain (July 2021)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en-US" sz="1400" dirty="0">
                <a:highlight>
                  <a:srgbClr val="99FF99"/>
                </a:highlight>
              </a:rPr>
              <a:t>2025 Nov 9-24 – Possible need for penalty 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1400" dirty="0">
                <a:highlight>
                  <a:srgbClr val="33CCFF"/>
                </a:highlight>
              </a:rPr>
              <a:t>2026 March 8-13 - Hyatt Regency Chicago, Chicago, IL, United States (March 2024)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1400" dirty="0">
                <a:highlight>
                  <a:srgbClr val="33CCFF"/>
                </a:highlight>
              </a:rPr>
              <a:t>2026 July 13-18 – Le Centre Sheraton Montreal, Montreal (July 2022 attrition offset)</a:t>
            </a:r>
          </a:p>
          <a:p>
            <a:pPr marR="0" lvl="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Wingdings" panose="05000000000000000000" pitchFamily="2" charset="2"/>
              <a:buChar char="q"/>
              <a:tabLst/>
              <a:defRPr/>
            </a:pPr>
            <a:r>
              <a:rPr lang="en-US" sz="1400" dirty="0">
                <a:highlight>
                  <a:srgbClr val="99FF99"/>
                </a:highlight>
              </a:rPr>
              <a:t>2026 Nov 8-13 -  </a:t>
            </a:r>
            <a:r>
              <a: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highlight>
                  <a:srgbClr val="99FF99"/>
                </a:highlight>
                <a:uLnTx/>
                <a:uFillTx/>
                <a:latin typeface="Arial"/>
                <a:ea typeface="+mn-ea"/>
                <a:cs typeface="+mn-cs"/>
              </a:rPr>
              <a:t>Possible need for penalty </a:t>
            </a:r>
            <a:endParaRPr lang="en-US" sz="1400" dirty="0">
              <a:highlight>
                <a:srgbClr val="33CCFF"/>
              </a:highlight>
            </a:endParaRPr>
          </a:p>
          <a:p>
            <a:pPr>
              <a:buFont typeface="Wingdings" panose="05000000000000000000" pitchFamily="2" charset="2"/>
              <a:buChar char="Ø"/>
            </a:pPr>
            <a:r>
              <a:rPr lang="en-US" sz="1400" dirty="0">
                <a:highlight>
                  <a:srgbClr val="33CCFF"/>
                </a:highlight>
              </a:rPr>
              <a:t>2027 March –Hilton Atlanta, Atlanta, GA, United States ( offset potential shortfall 2023/2025)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en-US" sz="1400" dirty="0">
                <a:highlight>
                  <a:srgbClr val="99FF99"/>
                </a:highlight>
              </a:rPr>
              <a:t>2027 July  11-16 -  </a:t>
            </a:r>
            <a:r>
              <a:rPr kumimoji="0" lang="en-US" sz="14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highlight>
                  <a:srgbClr val="99FF99"/>
                </a:highlight>
                <a:uLnTx/>
                <a:uFillTx/>
                <a:latin typeface="Arial"/>
                <a:ea typeface="+mn-ea"/>
                <a:cs typeface="+mn-cs"/>
              </a:rPr>
              <a:t>Possible need for penalty </a:t>
            </a:r>
            <a:endParaRPr lang="en-US" sz="1400" dirty="0">
              <a:highlight>
                <a:srgbClr val="99FF99"/>
              </a:highlight>
            </a:endParaRPr>
          </a:p>
          <a:p>
            <a:r>
              <a:rPr lang="en-US" sz="1400" dirty="0"/>
              <a:t>2027 Nov 14-19 – Hawaiian Village, Oahu, Hawaii, United States</a:t>
            </a:r>
          </a:p>
          <a:p>
            <a:r>
              <a:rPr lang="en-US" sz="1400">
                <a:solidFill>
                  <a:srgbClr val="0070C0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</a:t>
            </a:r>
            <a:r>
              <a:rPr lang="en-US" sz="1400" dirty="0">
                <a:solidFill>
                  <a:srgbClr val="0070C0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://mentor.ieee.org/802-ec/dcn/20/ec-20-0001-05-00EC-802-plenary-future-venue-contract-status.xlsx</a:t>
            </a:r>
            <a:endParaRPr lang="en-US" sz="1400" dirty="0">
              <a:solidFill>
                <a:srgbClr val="0070C0"/>
              </a:solidFill>
            </a:endParaRPr>
          </a:p>
          <a:p>
            <a:pPr>
              <a:buFont typeface="Wingdings" panose="05000000000000000000" pitchFamily="2" charset="2"/>
              <a:buChar char="v"/>
            </a:pPr>
            <a:r>
              <a:rPr lang="en-US" sz="1400">
                <a:solidFill>
                  <a:srgbClr val="0070C0"/>
                </a:solidFill>
              </a:rPr>
              <a:t>802 </a:t>
            </a:r>
            <a:r>
              <a:rPr lang="en-US" sz="1400" dirty="0">
                <a:solidFill>
                  <a:srgbClr val="0070C0"/>
                </a:solidFill>
              </a:rPr>
              <a:t>EC Approved – Contract is being Negotiated.</a:t>
            </a:r>
          </a:p>
        </p:txBody>
      </p:sp>
    </p:spTree>
    <p:extLst>
      <p:ext uri="{BB962C8B-B14F-4D97-AF65-F5344CB8AC3E}">
        <p14:creationId xmlns:p14="http://schemas.microsoft.com/office/powerpoint/2010/main" val="3535047406"/>
      </p:ext>
    </p:extLst>
  </p:cSld>
  <p:clrMapOvr>
    <a:masterClrMapping/>
  </p:clrMapOvr>
</p:sld>
</file>

<file path=ppt/theme/theme1.xml><?xml version="1.0" encoding="utf-8"?>
<a:theme xmlns:a="http://schemas.openxmlformats.org/drawingml/2006/main" name="Title slide">
  <a:themeElements>
    <a:clrScheme name="Title slid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slid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slid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Presentation1" id="{5DE86786-BF65-4260-BD5A-06661D136036}" vid="{09234F6B-82BD-40B1-B7D0-68C9A6245F6F}"/>
    </a:ext>
  </a:extLst>
</a:theme>
</file>

<file path=ppt/theme/theme2.xml><?xml version="1.0" encoding="utf-8"?>
<a:theme xmlns:a="http://schemas.openxmlformats.org/drawingml/2006/main" name="Title only">
  <a:themeElements>
    <a:clrScheme name="Title only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only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only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Presentation1" id="{5DE86786-BF65-4260-BD5A-06661D136036}" vid="{B57C1F79-DA0D-4FE6-9C7E-E89E13740D19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IEEE 802 template2016</Template>
  <TotalTime>437</TotalTime>
  <Words>570</Words>
  <Application>Microsoft Office PowerPoint</Application>
  <PresentationFormat>On-screen Show (4:3)</PresentationFormat>
  <Paragraphs>56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Wingdings</vt:lpstr>
      <vt:lpstr>Title slide</vt:lpstr>
      <vt:lpstr>Title only</vt:lpstr>
      <vt:lpstr>Future Venue Contract Status</vt:lpstr>
      <vt:lpstr>Notice Monthly IEEE 802 EC Telecons</vt:lpstr>
      <vt:lpstr>Future Venue Contract Status</vt:lpstr>
    </vt:vector>
  </TitlesOfParts>
  <Company>Qualcomm Technologies,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ec-22-0265-00-00EC-Future Venue Contract Status</dc:title>
  <dc:subject>IEEE 802 December 12, 2022 Telecon</dc:subject>
  <dc:creator>Jon Rosdahl</dc:creator>
  <dc:description>Jon Rosdahl, Qualcomm</dc:description>
  <cp:lastModifiedBy>Jon Rosdahl</cp:lastModifiedBy>
  <cp:revision>1</cp:revision>
  <dcterms:created xsi:type="dcterms:W3CDTF">2022-12-13T19:50:11Z</dcterms:created>
  <dcterms:modified xsi:type="dcterms:W3CDTF">2022-12-14T03:07:34Z</dcterms:modified>
</cp:coreProperties>
</file>

<file path=docProps/thumbnail.jpeg>
</file>