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handoutMasterIdLst>
    <p:handoutMasterId r:id="rId9"/>
  </p:handoutMasterIdLst>
  <p:sldIdLst>
    <p:sldId id="361" r:id="rId2"/>
    <p:sldId id="691" r:id="rId3"/>
    <p:sldId id="672" r:id="rId4"/>
    <p:sldId id="701" r:id="rId5"/>
    <p:sldId id="698" r:id="rId6"/>
    <p:sldId id="359" r:id="rId7"/>
  </p:sldIdLst>
  <p:sldSz cx="12192000" cy="6858000"/>
  <p:notesSz cx="70104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1152" userDrawn="1">
          <p15:clr>
            <a:srgbClr val="A4A3A4"/>
          </p15:clr>
        </p15:guide>
        <p15:guide id="2" pos="3904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9" userDrawn="1">
          <p15:clr>
            <a:srgbClr val="A4A3A4"/>
          </p15:clr>
        </p15:guide>
        <p15:guide id="2" pos="2208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782" autoAdjust="0"/>
    <p:restoredTop sz="95488" autoAdjust="0"/>
  </p:normalViewPr>
  <p:slideViewPr>
    <p:cSldViewPr>
      <p:cViewPr varScale="1">
        <p:scale>
          <a:sx n="107" d="100"/>
          <a:sy n="107" d="100"/>
        </p:scale>
        <p:origin x="630" y="78"/>
      </p:cViewPr>
      <p:guideLst>
        <p:guide orient="horz" pos="1152"/>
        <p:guide pos="3904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50" d="100"/>
        <a:sy n="5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54" d="100"/>
          <a:sy n="54" d="100"/>
        </p:scale>
        <p:origin x="-1386" y="-108"/>
      </p:cViewPr>
      <p:guideLst>
        <p:guide orient="horz" pos="2929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9F042E5D-BF76-408E-AF8C-1E201793EC8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925208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50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407988" y="701675"/>
            <a:ext cx="6196012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4199" y="4416746"/>
            <a:ext cx="5142016" cy="41789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3F4789A0-AAA0-4A8A-9A40-13BCD623760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195152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407988" y="701675"/>
            <a:ext cx="6196012" cy="348615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F4789A0-AAA0-4A8A-9A40-13BCD6237604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20287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021F72-5A2D-4EBF-9D13-D35A5BD6752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21FD272-7419-4152-A918-3B2CE6CB50B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6800" y="609600"/>
            <a:ext cx="2590800" cy="54864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609600"/>
            <a:ext cx="7569200" cy="54864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8916C83-32D5-4183-8BB8-F71204289A3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609600"/>
            <a:ext cx="10363200" cy="11430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914400" y="1981200"/>
            <a:ext cx="10363200" cy="4114800"/>
          </a:xfrm>
        </p:spPr>
        <p:txBody>
          <a:bodyPr/>
          <a:lstStyle/>
          <a:p>
            <a:pPr lvl="0"/>
            <a:endParaRPr lang="en-US" noProof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CCB76B9-85C7-4C18-BFB5-33B122916F6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8910AE4-85DC-4894-8AA6-C2187499416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FAFA7F-DAC6-4AD4-9B8D-4F97BD8402E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4400" y="1981200"/>
            <a:ext cx="508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0" y="1981200"/>
            <a:ext cx="508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F756E78-B411-4A49-8A56-75D9C3D57CC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38CEB37-5104-4A8D-B584-F10BB83859B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67EF0D1-CDA8-4A2C-97F1-BCCEC62488B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F5AC62-79C9-439A-9F92-7BF53B4E81E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1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1" y="1435101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3102C4A-262E-4FC3-8014-622FD9074A7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FCBBC5D-32F8-4359-BF9B-38DBA3AD3F0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914400" y="609600"/>
            <a:ext cx="103632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1981200"/>
            <a:ext cx="10363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14400" y="6248400"/>
            <a:ext cx="2540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165600" y="6248400"/>
            <a:ext cx="3860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737600" y="6248400"/>
            <a:ext cx="2540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fld id="{9D398DEB-576E-470D-A31C-B5D1605DDD3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s://standards.ieee.org/content/dam/ieee-standards/standards/web/documents/other/Participant-Behavior-Individual-Method.pdf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120C4F2-6A6A-43CE-B303-91A81F3DB43A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  <p:sp>
        <p:nvSpPr>
          <p:cNvPr id="2052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0" y="3886200"/>
            <a:ext cx="5283132" cy="1143000"/>
          </a:xfrm>
        </p:spPr>
        <p:txBody>
          <a:bodyPr/>
          <a:lstStyle/>
          <a:p>
            <a:pPr eaLnBrk="1" hangingPunct="1"/>
            <a:r>
              <a:rPr lang="en-US" sz="4000" dirty="0"/>
              <a:t>IEEE 802 LMSC</a:t>
            </a:r>
            <a:br>
              <a:rPr lang="en-US" sz="4000" dirty="0"/>
            </a:br>
            <a:r>
              <a:rPr lang="en-US" sz="4000" dirty="0"/>
              <a:t>Executive Committee </a:t>
            </a:r>
            <a:br>
              <a:rPr lang="en-US" sz="4000" dirty="0"/>
            </a:br>
            <a:br>
              <a:rPr lang="en-US" sz="4000" dirty="0"/>
            </a:br>
            <a:r>
              <a:rPr lang="en-US" sz="4000" dirty="0"/>
              <a:t>13 December 2022</a:t>
            </a:r>
            <a:br>
              <a:rPr lang="en-US" sz="4000" dirty="0"/>
            </a:br>
            <a:r>
              <a:rPr lang="en-US" sz="2800" dirty="0"/>
              <a:t>Electronic Meeting</a:t>
            </a:r>
            <a:br>
              <a:rPr lang="en-US" sz="2800" dirty="0"/>
            </a:br>
            <a:r>
              <a:rPr lang="en-US" sz="2800" dirty="0"/>
              <a:t>20:00-22:00 UTC</a:t>
            </a:r>
            <a:br>
              <a:rPr lang="en-US" sz="2800" dirty="0"/>
            </a:br>
            <a:r>
              <a:rPr lang="en-US" sz="2800" dirty="0"/>
              <a:t>15:00-17:00 ET</a:t>
            </a:r>
            <a:br>
              <a:rPr lang="en-US" sz="4000" dirty="0"/>
            </a:br>
            <a:br>
              <a:rPr lang="en-US" sz="4000" dirty="0"/>
            </a:br>
            <a:endParaRPr lang="en-US" sz="4000" dirty="0"/>
          </a:p>
        </p:txBody>
      </p:sp>
      <p:sp>
        <p:nvSpPr>
          <p:cNvPr id="2" name="TextBox 1"/>
          <p:cNvSpPr txBox="1"/>
          <p:nvPr/>
        </p:nvSpPr>
        <p:spPr>
          <a:xfrm>
            <a:off x="5562601" y="6488668"/>
            <a:ext cx="52831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/>
              <a:t>DCN ec-22-262-00-00EC</a:t>
            </a:r>
            <a:endParaRPr lang="en-US" dirty="0"/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F44ADD4C-25DD-437C-B213-64B4D89B4C1C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40247" y="406393"/>
            <a:ext cx="4822354" cy="6236749"/>
          </a:xfrm>
          <a:prstGeom prst="rect">
            <a:avLst/>
          </a:prstGeom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5DAC9C6-36EA-4C1E-92FE-FED0C5A082D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1295400"/>
            <a:ext cx="11049000" cy="4800600"/>
          </a:xfrm>
        </p:spPr>
        <p:txBody>
          <a:bodyPr/>
          <a:lstStyle/>
          <a:p>
            <a:r>
              <a:rPr lang="en-US" dirty="0"/>
              <a:t>1.00 Meeting called to order/roll call</a:t>
            </a:r>
          </a:p>
          <a:p>
            <a:r>
              <a:rPr lang="en-US" dirty="0"/>
              <a:t>2.00 Review/modify/approve agenda</a:t>
            </a:r>
          </a:p>
          <a:p>
            <a:pPr lvl="0">
              <a:buFont typeface="Arial" panose="020B0604020202020204" pitchFamily="34" charset="0"/>
              <a:buChar char="•"/>
            </a:pPr>
            <a:r>
              <a:rPr lang="en-US" dirty="0"/>
              <a:t>2.01 </a:t>
            </a:r>
            <a:r>
              <a:rPr lang="en-US" dirty="0">
                <a:solidFill>
                  <a:srgbClr val="000000"/>
                </a:solidFill>
              </a:rPr>
              <a:t>Participation Slide Set URLs:</a:t>
            </a:r>
            <a:endParaRPr lang="en-US" sz="2800" dirty="0">
              <a:solidFill>
                <a:srgbClr val="000000"/>
              </a:solidFill>
              <a:hlinkClick r:id="rId2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endParaRPr>
          </a:p>
          <a:p>
            <a:pPr marL="0" indent="0">
              <a:buNone/>
            </a:pPr>
            <a:r>
              <a:rPr lang="en-US" sz="1600" dirty="0">
                <a:solidFill>
                  <a:srgbClr val="000000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https://ieee802.org/sapolicies.shtml </a:t>
            </a:r>
          </a:p>
          <a:p>
            <a:pPr marL="0" indent="0">
              <a:buNone/>
            </a:pPr>
            <a:r>
              <a:rPr lang="en-US" sz="1600" dirty="0">
                <a:solidFill>
                  <a:srgbClr val="000000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https://standards.ieee.org/content/dam/ieee-standards/standards/web/documents/other/Participant-Behavior-Individual-Method.pdf</a:t>
            </a:r>
            <a:endParaRPr lang="en-US" sz="1600" dirty="0">
              <a:solidFill>
                <a:srgbClr val="000000"/>
              </a:solidFill>
            </a:endParaRPr>
          </a:p>
          <a:p>
            <a:pPr lvl="0"/>
            <a:endParaRPr lang="en-US" sz="1600" dirty="0">
              <a:solidFill>
                <a:srgbClr val="000000"/>
              </a:solidFill>
            </a:endParaRPr>
          </a:p>
          <a:p>
            <a:pPr lvl="0"/>
            <a:r>
              <a:rPr lang="en-US" sz="1600" dirty="0">
                <a:solidFill>
                  <a:srgbClr val="000000"/>
                </a:solidFill>
              </a:rPr>
              <a:t>Participant behavior is guided by IEEE Code of Ethics &amp; Conduct</a:t>
            </a:r>
          </a:p>
          <a:p>
            <a:pPr lvl="0"/>
            <a:r>
              <a:rPr lang="en-US" sz="1600" dirty="0">
                <a:solidFill>
                  <a:srgbClr val="000000"/>
                </a:solidFill>
              </a:rPr>
              <a:t>Participants shall act independently of others, including employers</a:t>
            </a:r>
          </a:p>
          <a:p>
            <a:pPr lvl="0"/>
            <a:r>
              <a:rPr lang="en-US" sz="1600" dirty="0">
                <a:solidFill>
                  <a:srgbClr val="000000"/>
                </a:solidFill>
              </a:rPr>
              <a:t>Standards activities shall allow the fair &amp; equitable consideration of all viewpoints</a:t>
            </a:r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39153D1-5C5D-456F-969E-A7D21AF83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113444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3.00 Chair’s Announcements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" y="1905000"/>
            <a:ext cx="11430000" cy="4114800"/>
          </a:xfrm>
        </p:spPr>
        <p:txBody>
          <a:bodyPr/>
          <a:lstStyle/>
          <a:p>
            <a:pPr marL="914400" lvl="1" indent="-457200"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</a:pPr>
            <a:r>
              <a:rPr lang="en-US" sz="2000" dirty="0"/>
              <a:t>Proforma:</a:t>
            </a:r>
          </a:p>
          <a:p>
            <a:pPr marL="1314450" lvl="2" indent="-45720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sz="2000" dirty="0"/>
              <a:t>Use IMAT to log your attendance</a:t>
            </a:r>
          </a:p>
          <a:p>
            <a:pPr marL="1314450" lvl="2" indent="-45720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sz="2000" dirty="0"/>
              <a:t>Please enable mute when you are not speaking</a:t>
            </a:r>
          </a:p>
          <a:p>
            <a:pPr marL="1314450" lvl="2" indent="-45720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sz="2000" dirty="0"/>
              <a:t>Please use the chat function to request being put in the queue</a:t>
            </a:r>
            <a:br>
              <a:rPr lang="en-US" sz="2000" dirty="0"/>
            </a:br>
            <a:endParaRPr lang="en-US" sz="2000" dirty="0"/>
          </a:p>
          <a:p>
            <a:pPr marL="971550" lvl="1" indent="-514350"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</a:pPr>
            <a:r>
              <a:rPr lang="en-US" sz="2000" dirty="0"/>
              <a:t>Reminders</a:t>
            </a:r>
          </a:p>
          <a:p>
            <a:pPr marL="1371600" lvl="2" indent="-514350">
              <a:spcBef>
                <a:spcPts val="0"/>
              </a:spcBef>
              <a:spcAft>
                <a:spcPts val="0"/>
              </a:spcAft>
            </a:pPr>
            <a:r>
              <a:rPr lang="en-US" sz="2000" dirty="0"/>
              <a:t>Next 802/SA Task Force meeting tentatively scheduled for Monday 30 January 4-5pm ET</a:t>
            </a:r>
          </a:p>
          <a:p>
            <a:pPr marL="1828800" lvl="3" indent="-514350">
              <a:spcBef>
                <a:spcPts val="0"/>
              </a:spcBef>
              <a:spcAft>
                <a:spcPts val="0"/>
              </a:spcAft>
            </a:pPr>
            <a:r>
              <a:rPr lang="en-US" sz="1600" dirty="0"/>
              <a:t>Contact 802 chair with potential agenda items</a:t>
            </a:r>
          </a:p>
          <a:p>
            <a:pPr marL="1828800" lvl="3" indent="-514350">
              <a:spcBef>
                <a:spcPts val="0"/>
              </a:spcBef>
              <a:spcAft>
                <a:spcPts val="0"/>
              </a:spcAft>
            </a:pPr>
            <a:r>
              <a:rPr lang="en-US" sz="1600" dirty="0"/>
              <a:t>Meeting will be cancelled if no agenda items are received</a:t>
            </a:r>
            <a:br>
              <a:rPr lang="en-US" sz="1600" dirty="0"/>
            </a:br>
            <a:endParaRPr lang="en-US" sz="1600" dirty="0"/>
          </a:p>
          <a:p>
            <a:pPr marL="457200" lvl="1" indent="0">
              <a:spcBef>
                <a:spcPts val="0"/>
              </a:spcBef>
              <a:spcAft>
                <a:spcPts val="0"/>
              </a:spcAft>
              <a:buNone/>
            </a:pPr>
            <a:endParaRPr lang="en-US" sz="2000" dirty="0"/>
          </a:p>
          <a:p>
            <a:pPr marL="1314450" lvl="2" indent="-457200">
              <a:spcBef>
                <a:spcPts val="0"/>
              </a:spcBef>
              <a:spcAft>
                <a:spcPts val="1200"/>
              </a:spcAft>
              <a:buFont typeface="+mj-lt"/>
              <a:buAutoNum type="arabicPeriod"/>
            </a:pPr>
            <a:endParaRPr lang="en-US" sz="2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98374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C40BA2-5E0E-4B1F-8938-E5A9588084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6.0 EC Any Other Business?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A6CA8C6-97BC-40FB-9E02-15B44FA77F1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1000" y="1981200"/>
            <a:ext cx="11430000" cy="4114800"/>
          </a:xfrm>
        </p:spPr>
        <p:txBody>
          <a:bodyPr/>
          <a:lstStyle/>
          <a:p>
            <a:pPr marL="0" indent="0">
              <a:buNone/>
            </a:pPr>
            <a:r>
              <a:rPr lang="en-US" sz="2000" dirty="0"/>
              <a:t>Any other business?</a:t>
            </a:r>
          </a:p>
          <a:p>
            <a:r>
              <a:rPr lang="en-US" sz="2000" dirty="0" err="1">
                <a:solidFill>
                  <a:srgbClr val="000000"/>
                </a:solidFill>
                <a:latin typeface="+mj-lt"/>
              </a:rPr>
              <a:t>tbd</a:t>
            </a:r>
            <a:endParaRPr lang="en-US" sz="2000" dirty="0">
              <a:solidFill>
                <a:srgbClr val="000000"/>
              </a:solidFill>
              <a:latin typeface="+mj-lt"/>
            </a:endParaRPr>
          </a:p>
          <a:p>
            <a:pPr marL="0" indent="0">
              <a:buNone/>
            </a:pPr>
            <a:endParaRPr lang="en-US" sz="2000" dirty="0">
              <a:solidFill>
                <a:srgbClr val="000000"/>
              </a:solidFill>
              <a:latin typeface="+mj-lt"/>
            </a:endParaRP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31F008D-F1E1-4F8D-8B0B-293DE55C22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693983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C40BA2-5E0E-4B1F-8938-E5A9588084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9.0 EC Action Item Status Review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A6CA8C6-97BC-40FB-9E02-15B44FA77F1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1000" y="1981200"/>
            <a:ext cx="11430000" cy="4114800"/>
          </a:xfrm>
        </p:spPr>
        <p:txBody>
          <a:bodyPr/>
          <a:lstStyle/>
          <a:p>
            <a:pPr marL="0" indent="0">
              <a:buNone/>
            </a:pPr>
            <a:r>
              <a:rPr lang="en-US" sz="2000" dirty="0"/>
              <a:t>Review Action Items from this meeting</a:t>
            </a:r>
          </a:p>
          <a:p>
            <a:r>
              <a:rPr lang="en-US" sz="2000" dirty="0" err="1">
                <a:solidFill>
                  <a:srgbClr val="000000"/>
                </a:solidFill>
                <a:latin typeface="+mj-lt"/>
              </a:rPr>
              <a:t>tbd</a:t>
            </a:r>
            <a:endParaRPr lang="en-US" sz="2000" dirty="0">
              <a:solidFill>
                <a:srgbClr val="000000"/>
              </a:solidFill>
              <a:latin typeface="+mj-lt"/>
            </a:endParaRPr>
          </a:p>
          <a:p>
            <a:pPr marL="0" indent="0">
              <a:buNone/>
            </a:pPr>
            <a:endParaRPr lang="en-US" sz="2000" dirty="0">
              <a:solidFill>
                <a:srgbClr val="000000"/>
              </a:solidFill>
              <a:latin typeface="+mj-lt"/>
            </a:endParaRP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31F008D-F1E1-4F8D-8B0B-293DE55C22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45843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C22791D-10B7-4ED3-A051-1D6710D95BE8}" type="slidenum">
              <a:rPr lang="en-US" smtClean="0"/>
              <a:pPr>
                <a:defRPr/>
              </a:pPr>
              <a:t>6</a:t>
            </a:fld>
            <a:endParaRPr lang="en-US"/>
          </a:p>
        </p:txBody>
      </p:sp>
      <p:sp>
        <p:nvSpPr>
          <p:cNvPr id="2150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4000" dirty="0"/>
              <a:t>Adjourn EC Meeting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260194</TotalTime>
  <Words>211</Words>
  <Application>Microsoft Office PowerPoint</Application>
  <PresentationFormat>Widescreen</PresentationFormat>
  <Paragraphs>34</Paragraphs>
  <Slides>6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9" baseType="lpstr">
      <vt:lpstr>Arial</vt:lpstr>
      <vt:lpstr>Times New Roman</vt:lpstr>
      <vt:lpstr>Default Design</vt:lpstr>
      <vt:lpstr>IEEE 802 LMSC Executive Committee   13 December 2022 Electronic Meeting 20:00-22:00 UTC 15:00-17:00 ET  </vt:lpstr>
      <vt:lpstr>PowerPoint Presentation</vt:lpstr>
      <vt:lpstr>3.00 Chair’s Announcements</vt:lpstr>
      <vt:lpstr>6.0 EC Any Other Business?</vt:lpstr>
      <vt:lpstr>9.0 EC Action Item Status Review</vt:lpstr>
      <vt:lpstr>Adjourn EC Meeting</vt:lpstr>
    </vt:vector>
  </TitlesOfParts>
  <Company>self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802 LMSC Opening EC meeting</dc:title>
  <dc:subject>IEEE 802 LMSC Plenary Session</dc:subject>
  <dc:creator>Paul Nikolich</dc:creator>
  <cp:lastModifiedBy>Paul Nikolich</cp:lastModifiedBy>
  <cp:revision>3985</cp:revision>
  <cp:lastPrinted>2022-06-07T18:20:28Z</cp:lastPrinted>
  <dcterms:created xsi:type="dcterms:W3CDTF">2002-03-10T15:43:16Z</dcterms:created>
  <dcterms:modified xsi:type="dcterms:W3CDTF">2022-12-11T19:28:21Z</dcterms:modified>
</cp:coreProperties>
</file>