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33"/>
  </p:notesMasterIdLst>
  <p:handoutMasterIdLst>
    <p:handoutMasterId r:id="rId34"/>
  </p:handoutMasterIdLst>
  <p:sldIdLst>
    <p:sldId id="361" r:id="rId3"/>
    <p:sldId id="287" r:id="rId4"/>
    <p:sldId id="288" r:id="rId5"/>
    <p:sldId id="289" r:id="rId6"/>
    <p:sldId id="692" r:id="rId7"/>
    <p:sldId id="698" r:id="rId8"/>
    <p:sldId id="619" r:id="rId9"/>
    <p:sldId id="677" r:id="rId10"/>
    <p:sldId id="682" r:id="rId11"/>
    <p:sldId id="672" r:id="rId12"/>
    <p:sldId id="694" r:id="rId13"/>
    <p:sldId id="697" r:id="rId14"/>
    <p:sldId id="649" r:id="rId15"/>
    <p:sldId id="381" r:id="rId16"/>
    <p:sldId id="366" r:id="rId17"/>
    <p:sldId id="670" r:id="rId18"/>
    <p:sldId id="671" r:id="rId19"/>
    <p:sldId id="293" r:id="rId20"/>
    <p:sldId id="294" r:id="rId21"/>
    <p:sldId id="650" r:id="rId22"/>
    <p:sldId id="310" r:id="rId23"/>
    <p:sldId id="641" r:id="rId24"/>
    <p:sldId id="673" r:id="rId25"/>
    <p:sldId id="668" r:id="rId26"/>
    <p:sldId id="661" r:id="rId27"/>
    <p:sldId id="683" r:id="rId28"/>
    <p:sldId id="699" r:id="rId29"/>
    <p:sldId id="687" r:id="rId30"/>
    <p:sldId id="696" r:id="rId31"/>
    <p:sldId id="359" r:id="rId32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3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10" autoAdjust="0"/>
    <p:restoredTop sz="95488" autoAdjust="0"/>
  </p:normalViewPr>
  <p:slideViewPr>
    <p:cSldViewPr>
      <p:cViewPr varScale="1">
        <p:scale>
          <a:sx n="111" d="100"/>
          <a:sy n="111" d="100"/>
        </p:scale>
        <p:origin x="144" y="180"/>
      </p:cViewPr>
      <p:guideLst>
        <p:guide orient="horz" pos="1152"/>
        <p:guide pos="3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701675"/>
            <a:ext cx="61960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701675"/>
            <a:ext cx="61960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375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6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9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8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135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79514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59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2" y="1981201"/>
            <a:ext cx="5077884" cy="411321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4430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6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36915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2716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76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5379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2" y="685803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3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01710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line Bluebar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F87ABBB-8493-4657-AF76-3FB0E8D54470}"/>
              </a:ext>
            </a:extLst>
          </p:cNvPr>
          <p:cNvSpPr/>
          <p:nvPr/>
        </p:nvSpPr>
        <p:spPr>
          <a:xfrm>
            <a:off x="615952" y="823388"/>
            <a:ext cx="1608667" cy="80433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 cap="none" baseline="0">
                <a:solidFill>
                  <a:schemeClr val="tx1"/>
                </a:solidFill>
              </a:defRPr>
            </a:lvl1pPr>
            <a:lvl2pPr>
              <a:spcBef>
                <a:spcPts val="450"/>
              </a:spcBef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214308" indent="-128585">
              <a:buFont typeface="Lucida Grande"/>
              <a:buChar char="﹣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298840" indent="-82152" defTabSz="513147">
              <a:buFont typeface="Lucida Grande"/>
              <a:buChar char="･"/>
              <a:tabLst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9" name="Picture 6">
            <a:extLst>
              <a:ext uri="{FF2B5EF4-FFF2-40B4-BE49-F238E27FC236}">
                <a16:creationId xmlns:a16="http://schemas.microsoft.com/office/drawing/2014/main" id="{ED3407E6-7882-40C3-8350-8BC5F1D49C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142503" y="6241965"/>
            <a:ext cx="979311" cy="214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077763-78F2-4310-9E3D-B9E137BE33B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979A82-1A5E-4C7B-AFC0-111CA6C3130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DB1747-FC43-43A9-9309-44FED6084D8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9602" y="6267258"/>
            <a:ext cx="2092684" cy="288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1192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2" y="685803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2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8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135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November 2019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6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9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20" y="6475416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9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18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6" y="6475415"/>
            <a:ext cx="314189" cy="1384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en-GB" sz="900" dirty="0">
                <a:solidFill>
                  <a:srgbClr val="000000"/>
                </a:solidFill>
              </a:rPr>
              <a:t>Report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18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5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3369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r>
              <a:rPr kumimoji="0" lang="en-GB" sz="13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802.11-19/1753r0</a:t>
            </a:r>
          </a:p>
        </p:txBody>
      </p:sp>
    </p:spTree>
    <p:extLst>
      <p:ext uri="{BB962C8B-B14F-4D97-AF65-F5344CB8AC3E}">
        <p14:creationId xmlns:p14="http://schemas.microsoft.com/office/powerpoint/2010/main" val="1028579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hf hdr="0"/>
  <p:txStyles>
    <p:titleStyle>
      <a:lvl1pPr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j-lt"/>
          <a:ea typeface="+mj-ea"/>
          <a:cs typeface="+mj-cs"/>
        </a:defRPr>
      </a:lvl1pPr>
      <a:lvl2pPr marL="557213" indent="-214313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8572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2001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15430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18859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2288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25717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29146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257175" indent="-257175" algn="l" defTabSz="336947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00"/>
          </a:solidFill>
          <a:latin typeface="+mn-lt"/>
          <a:ea typeface="+mn-ea"/>
          <a:cs typeface="+mn-cs"/>
        </a:defRPr>
      </a:lvl1pPr>
      <a:lvl2pPr marL="557213" indent="-214313" algn="l" defTabSz="336947" rtl="0" eaLnBrk="1" fontAlgn="base" hangingPunct="1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500">
          <a:solidFill>
            <a:srgbClr val="000000"/>
          </a:solidFill>
          <a:latin typeface="+mn-lt"/>
          <a:ea typeface="+mn-ea"/>
        </a:defRPr>
      </a:lvl2pPr>
      <a:lvl3pPr marL="857250" indent="-171450" algn="l" defTabSz="336947" rtl="0" eaLnBrk="1" fontAlgn="base" hangingPunct="1">
        <a:spcBef>
          <a:spcPts val="33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2001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4pPr>
      <a:lvl5pPr marL="15430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5pPr>
      <a:lvl6pPr marL="18859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6pPr>
      <a:lvl7pPr marL="22288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7pPr>
      <a:lvl8pPr marL="25717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8pPr>
      <a:lvl9pPr marL="29146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eee.org/content/dam/ieee-org/ieee/web/org/about/ieee_code_of_conduct.pdf" TargetMode="External"/><Relationship Id="rId2" Type="http://schemas.openxmlformats.org/officeDocument/2006/relationships/hyperlink" Target="http://www.ieee.org/about/corporate/governance/p7-8.html" TargetMode="Externa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://www.ieee.org/about/corporate/governance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standards.ieee.org/develop/policies/bylaws/sb_bylaws.pdf" TargetMode="Externa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standards.ieee.org/develop/policies/bylaws/sb_bylaws.pdf" TargetMode="Externa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cabo@tzi.org" TargetMode="External"/><Relationship Id="rId2" Type="http://schemas.openxmlformats.org/officeDocument/2006/relationships/hyperlink" Target="mailto:rwilton@cisco.co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a.f.moran@ieee.org" TargetMode="External"/><Relationship Id="rId7" Type="http://schemas.openxmlformats.org/officeDocument/2006/relationships/hyperlink" Target="mailto:thomas.thompson@ieee.org" TargetMode="External"/><Relationship Id="rId2" Type="http://schemas.openxmlformats.org/officeDocument/2006/relationships/hyperlink" Target="mailto:e.spiewak@ieee.or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j.santulli@ieee.org" TargetMode="External"/><Relationship Id="rId5" Type="http://schemas.openxmlformats.org/officeDocument/2006/relationships/hyperlink" Target="mailto:m.zaman@ieee.org" TargetMode="External"/><Relationship Id="rId4" Type="http://schemas.openxmlformats.org/officeDocument/2006/relationships/hyperlink" Target="mailto:p.roder@ieee.org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pic>
        <p:nvPicPr>
          <p:cNvPr id="2051" name="Picture 5"/>
          <p:cNvPicPr>
            <a:picLocks noChangeAspect="1" noChangeArrowheads="1"/>
          </p:cNvPicPr>
          <p:nvPr/>
        </p:nvPicPr>
        <p:blipFill>
          <a:blip r:embed="rId3" cstate="print">
            <a:lum bright="-48000" contrast="66000"/>
            <a:grayscl/>
          </a:blip>
          <a:srcRect/>
          <a:stretch>
            <a:fillRect/>
          </a:stretch>
        </p:blipFill>
        <p:spPr bwMode="auto">
          <a:xfrm>
            <a:off x="1048410" y="733245"/>
            <a:ext cx="4070350" cy="5562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5181600" y="3886200"/>
            <a:ext cx="6781800" cy="11430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 </a:t>
            </a:r>
            <a:br>
              <a:rPr lang="en-US" sz="4000" dirty="0"/>
            </a:br>
            <a:r>
              <a:rPr lang="en-US" sz="4000" dirty="0"/>
              <a:t>130th Plenary Session</a:t>
            </a:r>
            <a:br>
              <a:rPr lang="en-US" sz="4000" dirty="0"/>
            </a:br>
            <a:r>
              <a:rPr lang="en-US" sz="2800" dirty="0"/>
              <a:t>(1st mixed mode Plenary Session)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11 July 2022 to</a:t>
            </a:r>
            <a:br>
              <a:rPr lang="en-US" sz="4000" dirty="0"/>
            </a:br>
            <a:r>
              <a:rPr lang="en-US" sz="4000" dirty="0"/>
              <a:t>15 July 2022</a:t>
            </a:r>
            <a:br>
              <a:rPr lang="en-US" sz="4000" dirty="0"/>
            </a:br>
            <a:br>
              <a:rPr lang="en-US" sz="4000" dirty="0"/>
            </a:b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5562601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DCN ec-22-0129-00-00EC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5.01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5494"/>
            <a:ext cx="11277600" cy="4114800"/>
          </a:xfrm>
        </p:spPr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Reminder #1: Please use IMAT to log your attendance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Reminder #2: Interim EC meeting scheduled for 20:00-22:00 UTC 02 August (15:00-17:00 ET)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Reminder #3: </a:t>
            </a:r>
            <a:br>
              <a:rPr lang="en-US" sz="2000" dirty="0"/>
            </a:br>
            <a:r>
              <a:rPr lang="en-US" sz="2000" dirty="0"/>
              <a:t>closing EC consent agenda items due 19:00 UTC Wednesday 13 July 2022 (14:00 ET)</a:t>
            </a:r>
            <a:br>
              <a:rPr lang="en-US" sz="2000" dirty="0"/>
            </a:br>
            <a:r>
              <a:rPr lang="en-US" sz="2000" dirty="0"/>
              <a:t>  -- 48 hours prior to the start of the closing EC meeting.  </a:t>
            </a:r>
            <a:br>
              <a:rPr lang="en-US" sz="2000" dirty="0"/>
            </a:br>
            <a:r>
              <a:rPr lang="en-US" sz="2000" dirty="0"/>
              <a:t>vote tallies in support of consent agenda items due 17:00 UTC Friday 15 July 2022 (12:00 ET)</a:t>
            </a:r>
            <a:br>
              <a:rPr lang="en-US" sz="2000" dirty="0"/>
            </a:br>
            <a:r>
              <a:rPr lang="en-US" sz="2000" dirty="0"/>
              <a:t>  -- 2 hours prior to the start of the closing EC plenary meeting.</a:t>
            </a:r>
            <a:br>
              <a:rPr lang="en-US" sz="2000" dirty="0"/>
            </a:br>
            <a:endParaRPr lang="en-US" sz="2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Reminder #4: </a:t>
            </a:r>
            <a:br>
              <a:rPr lang="en-US" sz="1800" dirty="0"/>
            </a:br>
            <a:r>
              <a:rPr lang="en-US" sz="1800" dirty="0"/>
              <a:t>TBD</a:t>
            </a:r>
            <a:br>
              <a:rPr lang="en-US" sz="2000" dirty="0"/>
            </a:br>
            <a:endParaRPr lang="en-US" sz="2000" dirty="0"/>
          </a:p>
          <a:p>
            <a:pPr marL="457200" lvl="1" indent="0">
              <a:buNone/>
            </a:pPr>
            <a:br>
              <a:rPr lang="en-US" sz="2000" dirty="0"/>
            </a:br>
            <a:br>
              <a:rPr lang="en-US" sz="2000" dirty="0"/>
            </a:br>
            <a:endParaRPr lang="en-US" sz="3200" dirty="0"/>
          </a:p>
          <a:p>
            <a:pPr lvl="1"/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9837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C4334-ADBF-452C-8BD5-E45A6FE11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5.01  802 LMSC Analytics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22177C-C74C-4DE7-9779-B8A8842D3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F8CF440-0909-4255-A213-527EB9AFBB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3710" y="2051183"/>
            <a:ext cx="5727290" cy="318417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8040B3C-9CDA-49E1-A4CD-2EB1A15815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99" y="2051183"/>
            <a:ext cx="5677977" cy="31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5187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62000" y="1447800"/>
            <a:ext cx="10744200" cy="4114800"/>
          </a:xfrm>
        </p:spPr>
        <p:txBody>
          <a:bodyPr/>
          <a:lstStyle/>
          <a:p>
            <a:r>
              <a:rPr lang="en-US" sz="2800" dirty="0"/>
              <a:t>SA </a:t>
            </a:r>
            <a:r>
              <a:rPr lang="en-US" sz="2800" dirty="0" err="1"/>
              <a:t>BoG</a:t>
            </a:r>
            <a:r>
              <a:rPr lang="en-US" sz="2800" dirty="0"/>
              <a:t> May 2022</a:t>
            </a:r>
          </a:p>
          <a:p>
            <a:pPr lvl="1"/>
            <a:r>
              <a:rPr lang="en-US" sz="2000" dirty="0"/>
              <a:t>The IEEE SA BOG approved the special use of funds in 2022 in accordance with the IEEE FOM, with the funds coming from the IEEE SA 2021 budget surplus, for a $4.5 Million contribution to the X-Prize Foundation to support the X-Prize IEEE Energizing The Future prize package.</a:t>
            </a:r>
          </a:p>
          <a:p>
            <a:pPr lvl="1"/>
            <a:r>
              <a:rPr lang="en-US" sz="2000" dirty="0"/>
              <a:t>The BOG also approved an additional amount of up to $175,000 to be spent to support related IEEE X-Prize sustainability activities within IEEE, including a student competition.</a:t>
            </a:r>
          </a:p>
          <a:p>
            <a:pPr lvl="1"/>
            <a:r>
              <a:rPr lang="en-US" sz="2000" dirty="0"/>
              <a:t>The BOG approved IEEE SA Individual Membership pricing principles.</a:t>
            </a:r>
            <a:endParaRPr lang="en-US" sz="1800" dirty="0"/>
          </a:p>
          <a:p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802 EC members on the SA </a:t>
            </a:r>
            <a:r>
              <a:rPr lang="en-US" sz="2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BoG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David Law, SASB Chair; George Zimmerman and Glenn Parson, MALs</a:t>
            </a:r>
          </a:p>
          <a:p>
            <a:pPr lvl="1"/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56E78-B411-4A49-8A56-75D9C3D57CC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Rectangle 7"/>
          <p:cNvSpPr txBox="1">
            <a:spLocks noChangeArrowheads="1"/>
          </p:cNvSpPr>
          <p:nvPr/>
        </p:nvSpPr>
        <p:spPr>
          <a:xfrm>
            <a:off x="2133600" y="304800"/>
            <a:ext cx="7772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4000" kern="0" dirty="0"/>
              <a:t>5.02 IEEE SA </a:t>
            </a:r>
            <a:r>
              <a:rPr lang="en-US" sz="4000" kern="0" dirty="0" err="1"/>
              <a:t>BoG</a:t>
            </a:r>
            <a:r>
              <a:rPr lang="en-US" sz="4000" kern="0" dirty="0"/>
              <a:t> Actions</a:t>
            </a:r>
          </a:p>
        </p:txBody>
      </p:sp>
    </p:spTree>
    <p:extLst>
      <p:ext uri="{BB962C8B-B14F-4D97-AF65-F5344CB8AC3E}">
        <p14:creationId xmlns:p14="http://schemas.microsoft.com/office/powerpoint/2010/main" val="1916508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62000" y="1447800"/>
            <a:ext cx="10744200" cy="4114800"/>
          </a:xfrm>
        </p:spPr>
        <p:txBody>
          <a:bodyPr/>
          <a:lstStyle/>
          <a:p>
            <a:r>
              <a:rPr lang="en-US" sz="2800" dirty="0"/>
              <a:t>Standards Association Standards Board February 2022</a:t>
            </a:r>
            <a:endParaRPr lang="en-US" sz="1600" dirty="0"/>
          </a:p>
          <a:p>
            <a:pPr lvl="1"/>
            <a:r>
              <a:rPr lang="en-US" sz="1600" dirty="0"/>
              <a:t>The SASB recognized the Broadcast Technology Society/Broadcast Technology Standards Committee, to be abbreviated as BTS/BTSC, as an official Standards Committee, in accordance with IEEE SASB Bylaws 5.2.2.</a:t>
            </a:r>
          </a:p>
          <a:p>
            <a:pPr lvl="1"/>
            <a:r>
              <a:rPr lang="en-US" sz="1600" dirty="0"/>
              <a:t>802 Members on SASB: David Law, Dorothy Stanley, Jon </a:t>
            </a:r>
            <a:r>
              <a:rPr lang="en-US" sz="1600" dirty="0" err="1"/>
              <a:t>Rosdahl</a:t>
            </a:r>
            <a:r>
              <a:rPr lang="en-US" sz="1600" dirty="0"/>
              <a:t>, Guido </a:t>
            </a:r>
            <a:r>
              <a:rPr lang="en-US" sz="1600" dirty="0" err="1"/>
              <a:t>Hiertz</a:t>
            </a:r>
            <a:r>
              <a:rPr lang="en-US" sz="1600" dirty="0"/>
              <a:t>, Andrew Myles</a:t>
            </a:r>
          </a:p>
          <a:p>
            <a:r>
              <a:rPr lang="en-US" sz="2800" dirty="0"/>
              <a:t>Computer Society </a:t>
            </a:r>
            <a:r>
              <a:rPr lang="en-US" sz="2800" dirty="0" err="1"/>
              <a:t>BoG</a:t>
            </a:r>
            <a:r>
              <a:rPr lang="en-US" sz="2800" dirty="0"/>
              <a:t> &amp; SAB May 2022</a:t>
            </a:r>
          </a:p>
          <a:p>
            <a:pPr lvl="1"/>
            <a:r>
              <a:rPr lang="en-US" sz="1600" dirty="0"/>
              <a:t>SA Staff internally met with legal, risk, and a few key volunteers to discuss the definition of a “Standards Development Meeting”. This is still early in the investigation and no specific resolution at this time, but there have been discussions if there is a difference between standards development and other SA meetings. Matt Ceglia, SA staff, will continue to provide updates related to the discussion..</a:t>
            </a:r>
            <a:r>
              <a:rPr lang="en-US" sz="1800" dirty="0"/>
              <a:t> </a:t>
            </a:r>
          </a:p>
          <a:p>
            <a:r>
              <a:rPr lang="en-US" sz="2800" dirty="0"/>
              <a:t>IEEE Technical Activities and </a:t>
            </a:r>
            <a:r>
              <a:rPr lang="en-US" sz="2800" dirty="0" err="1"/>
              <a:t>BoD</a:t>
            </a:r>
            <a:r>
              <a:rPr lang="en-US" sz="2800" dirty="0"/>
              <a:t> meetings June 2022</a:t>
            </a:r>
            <a:endParaRPr lang="en-US" dirty="0"/>
          </a:p>
          <a:p>
            <a:pPr lvl="1"/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Technical Activities Board (TAB) Committee on Standards (</a:t>
            </a:r>
            <a:r>
              <a:rPr lang="en-US" sz="1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CoS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) continues to encourage initiation of standards activities across all TAB Societies and Councils.  The VP of Technical Activities has reserved $100k for ‘special projects’.  Please contact Paul </a:t>
            </a:r>
            <a:r>
              <a:rPr lang="en-US" sz="1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Nikolich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for details.</a:t>
            </a:r>
          </a:p>
          <a:p>
            <a:pPr lvl="1"/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TAB </a:t>
            </a:r>
            <a:r>
              <a:rPr lang="en-US" sz="1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CoS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is working with Roger Fuji, TAB Strategic Planning Committee Chair, to integrate standards activities into the IEEE 2050 Strategic Plan.  Please contact Paul </a:t>
            </a:r>
            <a:r>
              <a:rPr lang="en-US" sz="1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Nikolich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for details.</a:t>
            </a:r>
          </a:p>
          <a:p>
            <a:pPr lvl="1"/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56E78-B411-4A49-8A56-75D9C3D57CC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Rectangle 7"/>
          <p:cNvSpPr txBox="1">
            <a:spLocks noChangeArrowheads="1"/>
          </p:cNvSpPr>
          <p:nvPr/>
        </p:nvSpPr>
        <p:spPr>
          <a:xfrm>
            <a:off x="2133600" y="304800"/>
            <a:ext cx="7772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4000" kern="0" dirty="0"/>
              <a:t>5.02 IEEE Boards updates</a:t>
            </a:r>
          </a:p>
        </p:txBody>
      </p:sp>
    </p:spTree>
    <p:extLst>
      <p:ext uri="{BB962C8B-B14F-4D97-AF65-F5344CB8AC3E}">
        <p14:creationId xmlns:p14="http://schemas.microsoft.com/office/powerpoint/2010/main" val="19178924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1B5D0C-A3CA-4015-90F1-B87437697A9D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381000" y="1752601"/>
            <a:ext cx="1150620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u="sng" dirty="0"/>
              <a:t>802 Project Authorization SASB Approvals March/April 2022</a:t>
            </a:r>
            <a:endParaRPr lang="en-US" sz="2800" dirty="0"/>
          </a:p>
          <a:p>
            <a:pPr lvl="0"/>
            <a:r>
              <a:rPr lang="en-US" sz="2000" dirty="0"/>
              <a:t> </a:t>
            </a:r>
            <a:br>
              <a:rPr lang="en-US" sz="2000" dirty="0"/>
            </a:br>
            <a:r>
              <a:rPr lang="en-US" sz="2000" dirty="0"/>
              <a:t>- New: 	P802.3dg 100 Mb/s over a Single Balanced Pair of Conductors, </a:t>
            </a:r>
          </a:p>
          <a:p>
            <a:pPr lvl="0"/>
            <a:r>
              <a:rPr lang="en-US" sz="2000" dirty="0"/>
              <a:t>	P802.3dh Physical Layer Specifications for multi-gigabit optical, </a:t>
            </a:r>
          </a:p>
          <a:p>
            <a:pPr lvl="0"/>
            <a:r>
              <a:rPr lang="en-US" sz="2000" dirty="0"/>
              <a:t>	P802.1Qdt Priority-based Flow Control Enhancements</a:t>
            </a:r>
          </a:p>
          <a:p>
            <a:pPr lvl="0"/>
            <a:endParaRPr lang="en-US" sz="2000" dirty="0"/>
          </a:p>
          <a:p>
            <a:pPr lvl="0"/>
            <a:r>
              <a:rPr lang="en-US" sz="2000" dirty="0"/>
              <a:t>- Extensions: none</a:t>
            </a:r>
          </a:p>
          <a:p>
            <a:pPr lvl="0"/>
            <a:endParaRPr lang="en-US" sz="2000" dirty="0"/>
          </a:p>
          <a:p>
            <a:pPr lvl="0"/>
            <a:r>
              <a:rPr lang="en-US" sz="2000" dirty="0"/>
              <a:t>- PAR Modifications: none</a:t>
            </a:r>
          </a:p>
          <a:p>
            <a:endParaRPr lang="en-US" sz="2800" b="1" u="sng" dirty="0"/>
          </a:p>
          <a:p>
            <a:r>
              <a:rPr lang="en-US" sz="2800" u="sng" dirty="0"/>
              <a:t>SASB 802 Standard Ratifications in May/June 2022</a:t>
            </a:r>
          </a:p>
          <a:p>
            <a:endParaRPr lang="en-US" sz="1600" u="sng" dirty="0"/>
          </a:p>
          <a:p>
            <a:pPr marL="285750" lvl="0" indent="-285750">
              <a:buFontTx/>
              <a:buChar char="-"/>
            </a:pPr>
            <a:r>
              <a:rPr lang="en-US" sz="2000" dirty="0"/>
              <a:t>IEEE Std 802.3™-2022  Revision/roll up (7023 pages)</a:t>
            </a:r>
          </a:p>
          <a:p>
            <a:pPr marL="285750" lvl="0" indent="-285750">
              <a:buFontTx/>
              <a:buChar char="-"/>
            </a:pPr>
            <a:r>
              <a:rPr lang="en-US" sz="2000" dirty="0"/>
              <a:t>IEEE Std 802.3dd™-2022 editorial and technical corrections to </a:t>
            </a:r>
            <a:r>
              <a:rPr lang="en-US" sz="2000" dirty="0" err="1"/>
              <a:t>PoDL</a:t>
            </a:r>
            <a:r>
              <a:rPr lang="en-US" sz="2000" dirty="0"/>
              <a:t> (33 pages)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9144000" cy="1143000"/>
          </a:xfrm>
        </p:spPr>
        <p:txBody>
          <a:bodyPr/>
          <a:lstStyle/>
          <a:p>
            <a:pPr eaLnBrk="1" hangingPunct="1"/>
            <a:r>
              <a:rPr lang="en-US" sz="4000" dirty="0"/>
              <a:t>5.03 SA Standards Board Actions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6A0207-7A54-48DC-BD5F-14CCF73675DA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5.04</a:t>
            </a:r>
            <a:br>
              <a:rPr lang="en-US" sz="4000" dirty="0"/>
            </a:br>
            <a:r>
              <a:rPr lang="en-US" sz="4000" dirty="0"/>
              <a:t> LMSC Email Ballot Recap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10363200" cy="4114800"/>
          </a:xfrm>
        </p:spPr>
        <p:txBody>
          <a:bodyPr/>
          <a:lstStyle/>
          <a:p>
            <a:pPr eaLnBrk="1" hangingPunct="1">
              <a:buNone/>
              <a:tabLst>
                <a:tab pos="1141413" algn="l"/>
              </a:tabLst>
            </a:pPr>
            <a:r>
              <a:rPr lang="en-US" sz="2000" dirty="0"/>
              <a:t>	</a:t>
            </a:r>
            <a:r>
              <a:rPr lang="en-US" sz="2000" u="sng" dirty="0"/>
              <a:t>open date	          topic			yes/no/abs/</a:t>
            </a:r>
            <a:r>
              <a:rPr lang="en-US" sz="2000" u="sng" dirty="0" err="1"/>
              <a:t>dnv</a:t>
            </a:r>
            <a:r>
              <a:rPr lang="en-US" sz="2000" u="sng" dirty="0"/>
              <a:t>*	result</a:t>
            </a:r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r>
              <a:rPr lang="en-US" sz="2000" dirty="0"/>
              <a:t>29MAR Approval of comments to UK </a:t>
            </a:r>
            <a:r>
              <a:rPr lang="en-US" sz="2000" dirty="0" err="1"/>
              <a:t>Ofcom</a:t>
            </a:r>
            <a:r>
              <a:rPr lang="en-US" sz="2000" dirty="0"/>
              <a:t>	09/00/03/01	pass</a:t>
            </a:r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r>
              <a:rPr lang="en-US" sz="2000" dirty="0"/>
              <a:t>08APR Approval of ITU-R WP 5A liaisons	08/00/01/04	pass</a:t>
            </a:r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r>
              <a:rPr lang="en-US" sz="2000" dirty="0"/>
              <a:t>25MAY Approval of PSDO status report for SC6	10/00/00/03	pass</a:t>
            </a:r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r>
              <a:rPr lang="en-US" sz="2000" dirty="0"/>
              <a:t>22JUN	Approval of P802.3dg blog post		11/00/00/02	pass</a:t>
            </a:r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endParaRPr lang="en-US" sz="2000" dirty="0"/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endParaRPr lang="en-US" sz="2000" dirty="0"/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endParaRPr lang="en-US" sz="2000" dirty="0"/>
          </a:p>
          <a:p>
            <a:pPr marL="0" indent="0" eaLnBrk="1" hangingPunct="1">
              <a:buNone/>
              <a:tabLst>
                <a:tab pos="1141413" algn="l"/>
              </a:tabLst>
            </a:pPr>
            <a:r>
              <a:rPr lang="en-US" sz="2000" dirty="0"/>
              <a:t>* 802 chair is counted as DNV unless his vote is required</a:t>
            </a:r>
          </a:p>
          <a:p>
            <a:pPr marL="0" indent="0" eaLnBrk="1" hangingPunct="1">
              <a:buNone/>
            </a:pPr>
            <a:endParaRPr lang="en-US" sz="2000" dirty="0"/>
          </a:p>
          <a:p>
            <a:pPr eaLnBrk="1" hangingPunct="1"/>
            <a:endParaRPr lang="en-US" sz="2000" dirty="0"/>
          </a:p>
          <a:p>
            <a:pPr eaLnBrk="1" hangingPunct="1"/>
            <a:endParaRPr lang="en-US" sz="2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981200" y="14177"/>
            <a:ext cx="7772400" cy="1143000"/>
          </a:xfrm>
        </p:spPr>
        <p:txBody>
          <a:bodyPr/>
          <a:lstStyle/>
          <a:p>
            <a:r>
              <a:rPr lang="en-US" dirty="0"/>
              <a:t>5.05 EC Affiliation Update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1462E6A-084D-4450-8167-8F85C30552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3087604"/>
              </p:ext>
            </p:extLst>
          </p:nvPr>
        </p:nvGraphicFramePr>
        <p:xfrm>
          <a:off x="1104900" y="1354720"/>
          <a:ext cx="9982200" cy="48936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768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41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11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5755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+mj-lt"/>
                        </a:rPr>
                        <a:t>IEEE 802 Executive Committee Members</a:t>
                      </a:r>
                      <a:endParaRPr lang="en-US" sz="1600" b="1" i="0" u="none" strike="noStrike" dirty="0">
                        <a:solidFill>
                          <a:srgbClr val="55AA8F"/>
                        </a:solidFill>
                        <a:effectLst/>
                        <a:latin typeface="+mj-lt"/>
                      </a:endParaRPr>
                    </a:p>
                  </a:txBody>
                  <a:tcPr marL="100584" marR="100584" marT="908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Position</a:t>
                      </a:r>
                      <a:endParaRPr lang="en-US" sz="1200" b="1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Name</a:t>
                      </a:r>
                      <a:endParaRPr lang="en-US" sz="1200" b="1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Affiliation</a:t>
                      </a:r>
                      <a:endParaRPr lang="en-US" sz="1200" b="1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62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Chair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Paul Nikolich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Self,  HPE, Huawei, YAS BBV</a:t>
                      </a:r>
                      <a:endParaRPr lang="en-US" sz="1200" u="none" strike="noStrike" baseline="0" dirty="0">
                        <a:effectLst/>
                        <a:latin typeface="+mj-lt"/>
                      </a:endParaRPr>
                    </a:p>
                    <a:p>
                      <a:pPr algn="l" fontAlgn="ctr"/>
                      <a:r>
                        <a:rPr lang="en-US" sz="1200" u="none" strike="noStrike" baseline="0" dirty="0">
                          <a:effectLst/>
                          <a:latin typeface="+mj-lt"/>
                        </a:rPr>
                        <a:t>Origin Wireless, </a:t>
                      </a:r>
                      <a:r>
                        <a:rPr lang="en-US" sz="1200" u="none" strike="noStrike" baseline="0" dirty="0" err="1">
                          <a:effectLst/>
                          <a:latin typeface="+mj-lt"/>
                        </a:rPr>
                        <a:t>Wyebot</a:t>
                      </a:r>
                      <a:endParaRPr lang="en-US" sz="1200" b="0" i="0" u="none" strike="sngStrike" baseline="0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First Vice Chair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James P. K.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Gilb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General Atomics Aeronautical Systems, Inc., Univ of San Diego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Second Vice Chair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Roger Marks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EthAirNet</a:t>
                      </a:r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 Associates, Huawei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Treasurer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George Zimmerman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CME Consulting, Analog Devices, Marvell, Cisco Systems, CommScope, Sen </a:t>
                      </a:r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Tekse</a:t>
                      </a:r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 LLC, APL Group 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Recording Secretary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John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D'Ambrosia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Futurewei</a:t>
                      </a:r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, a U.S. subsidiary of Huawei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Executive Secretary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Jon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Rosdahl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Qualcomm</a:t>
                      </a:r>
                      <a:r>
                        <a:rPr lang="en-US" sz="1200" b="0" i="0" u="none" strike="noStrike" baseline="0" dirty="0">
                          <a:effectLst/>
                          <a:latin typeface="+mj-lt"/>
                        </a:rPr>
                        <a:t> Technologies, Inc.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P802.1 High Level Interface (HILI)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Glenn Parsons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Ericsson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P802.3 Ethernet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David Law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Hewlett Packard Enterprise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P802.11 Wireless Local Area Network (WLAN)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Dorothy Stanley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Hewlett Packard Enterprise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P802.15 Wireless Specialty Networks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Pat Kinney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Kinney Consulting, LLC.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P802.18 Radio Regulatory TAG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Jay Holcomb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Itron</a:t>
                      </a:r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 Inc.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P802.19 Wireless Coexistence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Steve Shellhammer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Qualcomm</a:t>
                      </a:r>
                      <a:r>
                        <a:rPr lang="en-US" sz="1200" u="none" strike="noStrike" baseline="0" dirty="0">
                          <a:effectLst/>
                          <a:latin typeface="+mj-lt"/>
                        </a:rPr>
                        <a:t> Technologies, 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Inc.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P802.24 Vertical</a:t>
                      </a:r>
                      <a:r>
                        <a:rPr lang="en-US" sz="1200" u="none" strike="noStrike" baseline="0" dirty="0">
                          <a:effectLst/>
                          <a:latin typeface="+mj-lt"/>
                        </a:rPr>
                        <a:t> Network Applications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 TAG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Tim</a:t>
                      </a:r>
                      <a:r>
                        <a:rPr lang="en-US" sz="1200" u="none" strike="noStrike" baseline="0" dirty="0">
                          <a:effectLst/>
                          <a:latin typeface="+mj-lt"/>
                        </a:rPr>
                        <a:t> 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Godfrey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Electric Power Research Institute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Member Emeritus</a:t>
                      </a:r>
                    </a:p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Member Emeritus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Geoff Thompson</a:t>
                      </a:r>
                    </a:p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Clint Chaplin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Self,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GraCaSI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 Standards Advisors</a:t>
                      </a:r>
                    </a:p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Self, Samsung Research America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endParaRPr lang="en-US" sz="120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2575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+mj-lt"/>
                        </a:rPr>
                        <a:t>Hibernating Working Groups</a:t>
                      </a:r>
                      <a:endParaRPr lang="en-US" sz="1600" b="1" i="0" u="none" strike="noStrike" dirty="0">
                        <a:solidFill>
                          <a:srgbClr val="55AA8F"/>
                        </a:solidFill>
                        <a:effectLst/>
                        <a:latin typeface="+mj-lt"/>
                      </a:endParaRPr>
                    </a:p>
                  </a:txBody>
                  <a:tcPr marL="100584" marR="100584" marT="908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P802.16 Broadband Wireless Access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Roger Marks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EthAirNet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 Associates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P802.21 Media-independent Handover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Subir Das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baseline="0" dirty="0" err="1">
                          <a:effectLst/>
                          <a:latin typeface="+mj-lt"/>
                        </a:rPr>
                        <a:t>Peraton</a:t>
                      </a:r>
                      <a:r>
                        <a:rPr lang="en-US" sz="1200" b="0" i="0" u="none" strike="noStrike" baseline="0" dirty="0">
                          <a:effectLst/>
                          <a:latin typeface="+mj-lt"/>
                        </a:rPr>
                        <a:t> Labs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P802.22 Wireless Regional Area Networks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Apurva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Mody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A5 Systems,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AiRANACULUS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, White Space Alliance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1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64222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2209800" y="609600"/>
            <a:ext cx="7772400" cy="1143000"/>
          </a:xfrm>
        </p:spPr>
        <p:txBody>
          <a:bodyPr/>
          <a:lstStyle/>
          <a:p>
            <a:r>
              <a:rPr lang="en-US" dirty="0"/>
              <a:t>5.05 EC Affiliation Update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Changes in affiliation among EC members from previous slide?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8E4A3D-AB95-4B4A-84C7-234C77122C9E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8272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9634C9-9B8D-4F3A-BA54-F468EE4672C2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5.06 Drafts to SA Ballot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+mj-lt"/>
              <a:buAutoNum type="arabicPeriod"/>
            </a:pPr>
            <a:r>
              <a:rPr lang="en-US" sz="2400" dirty="0"/>
              <a:t>802.01:  802.1Qcw YANG models, 802.1AEdk MAC Privacy and 802f O&amp;A YANG Model for </a:t>
            </a:r>
            <a:r>
              <a:rPr lang="en-US" sz="2400" dirty="0" err="1"/>
              <a:t>Ethertypes</a:t>
            </a:r>
            <a:endParaRPr lang="en-US" sz="2400" dirty="0"/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802.03: P802.3cx Improved PTP timestamping accuracy (Conditional) and P802.3cz Multi-Gigabit Optical Automotive Ethernet (Conditional)</a:t>
            </a:r>
            <a:endParaRPr lang="en-US" sz="1800" dirty="0"/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802.11: none</a:t>
            </a:r>
            <a:endParaRPr lang="en-US" sz="1800" dirty="0"/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802.15: none</a:t>
            </a:r>
            <a:endParaRPr lang="en-US" sz="1800" dirty="0"/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802.19: none</a:t>
            </a:r>
          </a:p>
          <a:p>
            <a:pPr marL="457200" indent="-457200" eaLnBrk="1" hangingPunct="1">
              <a:buFont typeface="+mj-lt"/>
              <a:buAutoNum type="arabicPeriod"/>
            </a:pPr>
            <a:endParaRPr lang="en-US" sz="2400" dirty="0"/>
          </a:p>
          <a:p>
            <a:pPr marL="457200" indent="-457200" eaLnBrk="1" hangingPunct="1">
              <a:buFont typeface="+mj-lt"/>
              <a:buAutoNum type="arabicPeriod"/>
            </a:pPr>
            <a:endParaRPr lang="en-US" sz="2400" dirty="0"/>
          </a:p>
          <a:p>
            <a:pPr marL="457200" indent="-457200" eaLnBrk="1" hangingPunct="1">
              <a:buFont typeface="+mj-lt"/>
              <a:buAutoNum type="arabicPeriod"/>
            </a:pPr>
            <a:endParaRPr lang="en-US" sz="2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E14AEC-809A-4985-B262-84775D5738F9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5.07 Drafts to </a:t>
            </a:r>
            <a:r>
              <a:rPr lang="en-US" dirty="0" err="1"/>
              <a:t>RevCom</a:t>
            </a:r>
            <a:endParaRPr lang="en-US" dirty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+mj-lt"/>
              <a:buAutoNum type="arabicPeriod"/>
            </a:pPr>
            <a:r>
              <a:rPr lang="en-US" sz="2400" dirty="0"/>
              <a:t>802.01: P802.1Q-Rev Bridges</a:t>
            </a:r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802.03: P802.3ck 100 Gb/s, 200 Gb/s, and 400 Gb/s Electrical Interfaces (Conditional), P802.3cs Increased-reach Ethernet optical subscriber access (Super-PON) and P802.3db 100 Gb/s, 200 Gb/s, and 400 Gb/s Short Reach Fiber (Conditional)</a:t>
            </a:r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802.11: none</a:t>
            </a:r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802.15: P805.15.4 Cor1</a:t>
            </a:r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802.19: none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 Participant behavior in IEEE-SA activities is guided</a:t>
            </a:r>
            <a:br>
              <a:rPr lang="en-US" dirty="0"/>
            </a:br>
            <a:r>
              <a:rPr lang="en-US" dirty="0"/>
              <a:t>by the IEEE Codes of Ethics &amp; Conduct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All participants in IEEE-SA activities are expected to adhere to the core principles underlying the: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>
                <a:hlinkClick r:id="rId2"/>
              </a:rPr>
              <a:t>IEEE Code of Ethics</a:t>
            </a:r>
            <a:endParaRPr lang="en-US" sz="135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>
                <a:hlinkClick r:id="rId3"/>
              </a:rPr>
              <a:t>IEEE Code of Conduct</a:t>
            </a:r>
            <a:endParaRPr lang="en-US" sz="135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core principles of the IEEE Codes of Ethics &amp; Conduct are to: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Uphold the highest standards of integrity, responsible behavior, and ethical and professional conduct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Treat people fairly and with respect, to not engage in harassment, discrimination, or retaliation, and to protect people's privacy.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Avoid injuring others, their property, reputation, or employment by false or malicious action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most recent versions of these Codes are available at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>
                <a:hlinkClick r:id="rId4"/>
              </a:rPr>
              <a:t>http://www.ieee.org/about/corporate/governance</a:t>
            </a:r>
            <a:endParaRPr lang="en-US" sz="13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>
                <a:latin typeface="Times New Roman" pitchFamily="16" charset="0"/>
                <a:ea typeface="MS Gothic" charset="-128"/>
              </a:rPr>
              <a:t>Slide </a:t>
            </a:r>
            <a:fld id="{440F5867-744E-4AA6-B0ED-4C44D2DFBB7B}" type="slidenum">
              <a:rPr lang="en-GB">
                <a:latin typeface="Times New Roman" pitchFamily="16" charset="0"/>
                <a:ea typeface="MS Gothic" charset="-128"/>
              </a:rPr>
              <a:pPr defTabSz="336947" eaLnBrk="0" hangingPunct="0">
                <a:buClr>
                  <a:srgbClr val="000000"/>
                </a:buClr>
                <a:buSzPct val="100000"/>
                <a:defRPr/>
              </a:pPr>
              <a:t>2</a:t>
            </a:fld>
            <a:endParaRPr lang="en-GB" dirty="0">
              <a:latin typeface="Times New Roman" pitchFamily="16" charset="0"/>
              <a:ea typeface="MS Gothic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 dirty="0">
                <a:latin typeface="Times New Roman" pitchFamily="16" charset="0"/>
                <a:ea typeface="MS Gothic" charset="-128"/>
              </a:rPr>
              <a:t>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US" dirty="0">
                <a:latin typeface="Times New Roman" pitchFamily="16" charset="0"/>
                <a:ea typeface="MS Gothic" charset="-128"/>
              </a:rPr>
              <a:t>November 2019</a:t>
            </a:r>
            <a:endParaRPr lang="en-GB" dirty="0"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33083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 bwMode="auto">
          <a:xfrm>
            <a:off x="8077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E79634C9-9B8D-4F3A-BA54-F468EE4672C2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/>
              <a:t>5.08 Draft Documents or Actions</a:t>
            </a:r>
            <a:br>
              <a:rPr lang="en-US" dirty="0"/>
            </a:br>
            <a:r>
              <a:rPr lang="en-US" dirty="0"/>
              <a:t>for EC to consider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609600" y="17526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+mj-lt"/>
              <a:buAutoNum type="arabicPeriod"/>
            </a:pPr>
            <a:r>
              <a:rPr lang="en-US" sz="2000" kern="0" dirty="0"/>
              <a:t>802.EC: </a:t>
            </a:r>
            <a:r>
              <a:rPr lang="en-US" sz="2000" kern="0" dirty="0" err="1"/>
              <a:t>tbd</a:t>
            </a:r>
            <a:r>
              <a:rPr lang="en-US" sz="2000" kern="0" dirty="0"/>
              <a:t>.</a:t>
            </a:r>
          </a:p>
          <a:p>
            <a:pPr eaLnBrk="1" hangingPunct="1">
              <a:buFont typeface="+mj-lt"/>
              <a:buAutoNum type="arabicPeriod"/>
            </a:pPr>
            <a:r>
              <a:rPr lang="en-US" sz="2000" kern="0" dirty="0"/>
              <a:t>802.01: SC6 ballot responses, ITU-T SG15; Technical Plenary Monday night 11 July</a:t>
            </a:r>
          </a:p>
          <a:p>
            <a:pPr eaLnBrk="1" hangingPunct="1">
              <a:buFont typeface="+mj-lt"/>
              <a:buAutoNum type="arabicPeriod"/>
            </a:pPr>
            <a:r>
              <a:rPr lang="en-US" sz="2000" kern="0" dirty="0"/>
              <a:t>802.03: Delegation to ISO/IEC JTC1 SC25/WG3 September 2022 meeting and Direction of IEEE 802.3 delegation to ISO/IEC JTC1 SC25/WG3 September 2022 meeting</a:t>
            </a:r>
          </a:p>
          <a:p>
            <a:pPr eaLnBrk="1" hangingPunct="1">
              <a:buFont typeface="+mj-lt"/>
              <a:buAutoNum type="arabicPeriod"/>
            </a:pPr>
            <a:r>
              <a:rPr lang="en-US" sz="2000" kern="0" dirty="0"/>
              <a:t>802.11: none</a:t>
            </a:r>
          </a:p>
          <a:p>
            <a:pPr eaLnBrk="1" hangingPunct="1">
              <a:buFont typeface="+mj-lt"/>
              <a:buAutoNum type="arabicPeriod"/>
            </a:pPr>
            <a:r>
              <a:rPr lang="en-US" sz="2000" kern="0" dirty="0"/>
              <a:t>802.15: none</a:t>
            </a:r>
          </a:p>
          <a:p>
            <a:pPr eaLnBrk="1" hangingPunct="1">
              <a:buFont typeface="+mj-lt"/>
              <a:buAutoNum type="arabicPeriod"/>
            </a:pPr>
            <a:r>
              <a:rPr lang="en-US" sz="2000" kern="0" dirty="0"/>
              <a:t>802.18: IEEE 802 Regulatory Report and plans for 2022 July plenary</a:t>
            </a:r>
          </a:p>
          <a:p>
            <a:pPr eaLnBrk="1" hangingPunct="1">
              <a:buFont typeface="+mj-lt"/>
              <a:buAutoNum type="arabicPeriod"/>
            </a:pPr>
            <a:r>
              <a:rPr lang="en-US" sz="2000" kern="0" dirty="0"/>
              <a:t>802.19: none</a:t>
            </a:r>
          </a:p>
          <a:p>
            <a:pPr>
              <a:buFont typeface="+mj-lt"/>
              <a:buAutoNum type="arabicPeriod"/>
            </a:pPr>
            <a:r>
              <a:rPr lang="en-US" sz="2000" kern="0" dirty="0">
                <a:solidFill>
                  <a:schemeClr val="tx2"/>
                </a:solidFill>
              </a:rPr>
              <a:t>802.24: none</a:t>
            </a:r>
            <a:endParaRPr lang="en-US" sz="2000" dirty="0"/>
          </a:p>
          <a:p>
            <a:pPr>
              <a:buFont typeface="+mj-lt"/>
              <a:buAutoNum type="arabicPeriod"/>
            </a:pPr>
            <a:r>
              <a:rPr lang="en-US" sz="2000" kern="0" dirty="0">
                <a:solidFill>
                  <a:schemeClr val="tx2"/>
                </a:solidFill>
              </a:rPr>
              <a:t>802/JTC1 SC: </a:t>
            </a:r>
            <a:r>
              <a:rPr lang="en-US" sz="2000" kern="0" dirty="0"/>
              <a:t>report</a:t>
            </a:r>
            <a:endParaRPr lang="en-US" sz="2000" kern="0" dirty="0">
              <a:solidFill>
                <a:schemeClr val="tx2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2000" kern="0" dirty="0">
                <a:solidFill>
                  <a:schemeClr val="tx2"/>
                </a:solidFill>
              </a:rPr>
              <a:t>802/ITU SC: report</a:t>
            </a:r>
          </a:p>
          <a:p>
            <a:pPr>
              <a:buFont typeface="+mj-lt"/>
              <a:buAutoNum type="arabicPeriod"/>
            </a:pPr>
            <a:r>
              <a:rPr lang="en-US" sz="2000" kern="0" dirty="0">
                <a:solidFill>
                  <a:schemeClr val="tx2"/>
                </a:solidFill>
              </a:rPr>
              <a:t>802/IETF SC: report</a:t>
            </a:r>
          </a:p>
          <a:p>
            <a:pPr>
              <a:buFont typeface="+mj-lt"/>
              <a:buAutoNum type="arabicPeriod"/>
            </a:pPr>
            <a:r>
              <a:rPr lang="en-US" sz="2000" kern="0" dirty="0">
                <a:solidFill>
                  <a:schemeClr val="tx2"/>
                </a:solidFill>
              </a:rPr>
              <a:t>802/Wireless Chairs SC: none</a:t>
            </a:r>
          </a:p>
          <a:p>
            <a:pPr>
              <a:buFont typeface="+mj-lt"/>
              <a:buAutoNum type="arabicPeriod"/>
            </a:pPr>
            <a:r>
              <a:rPr lang="en-US" sz="2000" kern="0" dirty="0">
                <a:solidFill>
                  <a:schemeClr val="tx2"/>
                </a:solidFill>
              </a:rPr>
              <a:t>802 Public Visibility Standing Committee: none</a:t>
            </a:r>
          </a:p>
          <a:p>
            <a:pPr marL="457200" indent="-457200" eaLnBrk="1" hangingPunct="1">
              <a:buFont typeface="+mj-lt"/>
              <a:buAutoNum type="arabicPeriod"/>
            </a:pPr>
            <a:endParaRPr lang="en-US" sz="2000" kern="0" dirty="0"/>
          </a:p>
          <a:p>
            <a:pPr marL="457200" indent="-457200" eaLnBrk="1" hangingPunct="1">
              <a:buFont typeface="+mj-lt"/>
              <a:buAutoNum type="arabicPeriod"/>
            </a:pPr>
            <a:endParaRPr lang="en-US" sz="2000" kern="0" dirty="0"/>
          </a:p>
          <a:p>
            <a:pPr marL="457200" indent="-457200" eaLnBrk="1" hangingPunct="1">
              <a:buFont typeface="+mj-lt"/>
              <a:buAutoNum type="arabicPeriod"/>
            </a:pPr>
            <a:endParaRPr lang="en-US" sz="2000" kern="0" dirty="0"/>
          </a:p>
          <a:p>
            <a:pPr marL="457200" indent="-457200" eaLnBrk="1" hangingPunct="1">
              <a:buFont typeface="+mj-lt"/>
              <a:buAutoNum type="arabicPeriod"/>
            </a:pPr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32026562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65C3D3-DD34-4FB6-9F0B-F1D195A23707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/>
              <a:t>5.09 Draft PARs to </a:t>
            </a:r>
            <a:r>
              <a:rPr lang="en-US" dirty="0" err="1"/>
              <a:t>NesCom</a:t>
            </a:r>
            <a:endParaRPr lang="en-US" dirty="0"/>
          </a:p>
        </p:txBody>
      </p:sp>
      <p:sp>
        <p:nvSpPr>
          <p:cNvPr id="717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0500" y="1295400"/>
            <a:ext cx="11811000" cy="4114800"/>
          </a:xfrm>
        </p:spPr>
        <p:txBody>
          <a:bodyPr/>
          <a:lstStyle/>
          <a:p>
            <a:pPr marL="231775" indent="-231775">
              <a:buFont typeface="+mj-lt"/>
              <a:buAutoNum type="arabicPeriod"/>
            </a:pPr>
            <a:r>
              <a:rPr lang="en-US" sz="2000" dirty="0"/>
              <a:t>P60802 - Standard - Time-Sensitive Networking Profile for Industrial Automation, PAR and CSD modified</a:t>
            </a:r>
          </a:p>
          <a:p>
            <a:pPr marL="231775" indent="-231775">
              <a:buFont typeface="+mj-lt"/>
              <a:buAutoNum type="arabicPeriod"/>
            </a:pPr>
            <a:r>
              <a:rPr lang="en-US" sz="2000" dirty="0"/>
              <a:t>P802.1Qdv - Amendment: Enhancements to Cyclic Queuing and Forwarding, PAR and CSD</a:t>
            </a:r>
          </a:p>
          <a:p>
            <a:pPr marL="231775" indent="-231775">
              <a:buFont typeface="+mj-lt"/>
              <a:buAutoNum type="arabicPeriod"/>
            </a:pPr>
            <a:r>
              <a:rPr lang="en-US" sz="2000" dirty="0"/>
              <a:t>P802.1Qdw - Amendment: Source Flow Control, PAR and CSD</a:t>
            </a:r>
          </a:p>
          <a:p>
            <a:pPr marL="231775" indent="-231775">
              <a:buFont typeface="+mj-lt"/>
              <a:buAutoNum type="arabicPeriod"/>
            </a:pPr>
            <a:r>
              <a:rPr lang="en-US" sz="2000" dirty="0" err="1"/>
              <a:t>eol</a:t>
            </a:r>
            <a:endParaRPr lang="en-US" sz="2000" dirty="0"/>
          </a:p>
          <a:p>
            <a:pPr>
              <a:buFont typeface="+mj-lt"/>
              <a:buAutoNum type="arabicPeriod"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48 hour maintenance policy PARs</a:t>
            </a:r>
          </a:p>
          <a:p>
            <a:pPr>
              <a:buFont typeface="+mj-lt"/>
              <a:buAutoNum type="arabicPeriod"/>
            </a:pPr>
            <a:r>
              <a:rPr lang="en-US" sz="2000" kern="0" dirty="0"/>
              <a:t>P60802 - Standard - Time-Sensitive Networking Profile for Industrial Automation, PAR Extension</a:t>
            </a:r>
          </a:p>
          <a:p>
            <a:pPr>
              <a:buFont typeface="+mj-lt"/>
              <a:buAutoNum type="arabicPeriod"/>
            </a:pPr>
            <a:r>
              <a:rPr lang="en-US" sz="2000" dirty="0"/>
              <a:t>P</a:t>
            </a:r>
            <a:r>
              <a:rPr lang="en-US" sz="2000" kern="0" dirty="0"/>
              <a:t>802.1CQ - Standard - Multicast and Local Address Assignment, PAR Extension</a:t>
            </a:r>
          </a:p>
          <a:p>
            <a:pPr>
              <a:buFont typeface="+mj-lt"/>
              <a:buAutoNum type="arabicPeriod"/>
            </a:pPr>
            <a:r>
              <a:rPr lang="en-US" sz="2000" dirty="0"/>
              <a:t>P</a:t>
            </a:r>
            <a:r>
              <a:rPr lang="en-US" sz="2000" kern="0" dirty="0"/>
              <a:t>802.1DC - Standard - Quality of Service Provision by Network Systems, PAR Extension</a:t>
            </a:r>
          </a:p>
          <a:p>
            <a:pPr>
              <a:buFont typeface="+mj-lt"/>
              <a:buAutoNum type="arabicPeriod"/>
            </a:pPr>
            <a:r>
              <a:rPr lang="en-US" sz="2000" dirty="0"/>
              <a:t>P802.15.4 Revision</a:t>
            </a:r>
            <a:endParaRPr lang="en-US" sz="2000" kern="0" dirty="0"/>
          </a:p>
          <a:p>
            <a:pPr>
              <a:buFont typeface="+mj-lt"/>
              <a:buAutoNum type="arabicPeriod"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PAR withdrawal requests: </a:t>
            </a:r>
          </a:p>
          <a:p>
            <a:pPr>
              <a:buFont typeface="+mj-lt"/>
              <a:buAutoNum type="arabicPeriod"/>
            </a:pPr>
            <a:r>
              <a:rPr lang="en-US" sz="2000" dirty="0"/>
              <a:t>none</a:t>
            </a:r>
            <a:endParaRPr lang="en-US" sz="40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152400"/>
            <a:ext cx="7772400" cy="685800"/>
          </a:xfrm>
        </p:spPr>
        <p:txBody>
          <a:bodyPr/>
          <a:lstStyle/>
          <a:p>
            <a:r>
              <a:rPr lang="en-US" dirty="0"/>
              <a:t>5.10 Pre-PAR activity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7256450"/>
              </p:ext>
            </p:extLst>
          </p:nvPr>
        </p:nvGraphicFramePr>
        <p:xfrm>
          <a:off x="762000" y="1329332"/>
          <a:ext cx="10515600" cy="3715107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10687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080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38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326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Group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New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Existing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535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dot01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0" dirty="0">
                          <a:solidFill>
                            <a:schemeClr val="tx1"/>
                          </a:solidFill>
                        </a:rPr>
                        <a:t>none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IC: IEEE 802 Network Enhancements for the Next Decade IC Activity (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</a:rPr>
                        <a:t>Nendica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911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dot03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Greater than 50 Gb/s Bidirectional Optical Access PHYs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SG: none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IC: </a:t>
                      </a:r>
                      <a:r>
                        <a:rPr lang="en-US" sz="2000" baseline="0" dirty="0"/>
                        <a:t>New Ethernet Applications (NEA)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583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dot11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New MAC/PHY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Topic Interest Groups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 - AI/ML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 - Ambient Power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Standing Committees</a:t>
                      </a:r>
                      <a:endParaRPr lang="en-US" sz="2000" baseline="0" dirty="0">
                        <a:solidFill>
                          <a:schemeClr val="tx1"/>
                        </a:solidFill>
                      </a:endParaRPr>
                    </a:p>
                    <a:p>
                      <a:pPr marL="233363" marR="0" lvl="1" indent="-1206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Wireless Next Generation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7360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3442761"/>
              </p:ext>
            </p:extLst>
          </p:nvPr>
        </p:nvGraphicFramePr>
        <p:xfrm>
          <a:off x="914400" y="1981200"/>
          <a:ext cx="10363200" cy="228600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1295400">
                  <a:extLst>
                    <a:ext uri="{9D8B030D-6E8A-4147-A177-3AD203B41FA5}">
                      <a16:colId xmlns:a16="http://schemas.microsoft.com/office/drawing/2014/main" val="4270207754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603295769"/>
                    </a:ext>
                  </a:extLst>
                </a:gridCol>
                <a:gridCol w="5181600">
                  <a:extLst>
                    <a:ext uri="{9D8B030D-6E8A-4147-A177-3AD203B41FA5}">
                      <a16:colId xmlns:a16="http://schemas.microsoft.com/office/drawing/2014/main" val="23491366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Group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New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Existing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12727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dot15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Interest Groups: none </a:t>
                      </a:r>
                      <a:endParaRPr lang="en-US" sz="2000" strike="sngStrike" baseline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Standing Committees: none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38367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/>
                        <a:t>dot19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kern="0" dirty="0"/>
                        <a:t>none</a:t>
                      </a:r>
                      <a:endParaRPr lang="en-US" sz="2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02737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/>
                        <a:t>dot24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0" dirty="0"/>
                        <a:t>none</a:t>
                      </a:r>
                      <a:endParaRPr lang="en-US" sz="2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06923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/>
                        <a:t>dot ECSG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3377240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5.10 Pre-PAR activity</a:t>
            </a:r>
          </a:p>
        </p:txBody>
      </p:sp>
    </p:spTree>
    <p:extLst>
      <p:ext uri="{BB962C8B-B14F-4D97-AF65-F5344CB8AC3E}">
        <p14:creationId xmlns:p14="http://schemas.microsoft.com/office/powerpoint/2010/main" val="30012729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8BFD41-4FBB-4B2A-B8EA-25FA07AA2DC6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z="4000" dirty="0"/>
              <a:t>5.11 802/SA Task Force Topics 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14400"/>
            <a:ext cx="11430000" cy="5410200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en-US" sz="2000" dirty="0"/>
              <a:t>802/SA Task Force Electronic Meeting held Monday 25 April 2022 16:00-17:00 ET</a:t>
            </a:r>
          </a:p>
          <a:p>
            <a:pPr marL="0" indent="0" eaLnBrk="1" hangingPunct="1">
              <a:buNone/>
              <a:defRPr/>
            </a:pPr>
            <a:r>
              <a:rPr lang="en-US" sz="2000" dirty="0"/>
              <a:t>	Meeting notes at ec-22-0092-00-00EC-25apr2022-802-sa-task-force-notes.docx</a:t>
            </a:r>
          </a:p>
          <a:p>
            <a:pPr marL="0" indent="0" eaLnBrk="1" hangingPunct="1">
              <a:buNone/>
              <a:defRPr/>
            </a:pPr>
            <a:endParaRPr lang="en-US" sz="300" dirty="0"/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Draft Agenda:</a:t>
            </a:r>
            <a:r>
              <a:rPr lang="en-US" sz="11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:</a:t>
            </a:r>
            <a:endParaRPr lang="en-US" sz="1000" dirty="0">
              <a:effectLst/>
              <a:ea typeface="Times New Roman" panose="02020603050405020304" pitchFamily="18" charset="0"/>
            </a:endParaRPr>
          </a:p>
          <a:p>
            <a:pPr lvl="1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IEEE SA tools update &amp; discussion</a:t>
            </a:r>
            <a:endParaRPr lang="en-US" sz="1600" dirty="0">
              <a:effectLst/>
              <a:ea typeface="Times New Roman" panose="02020603050405020304" pitchFamily="18" charset="0"/>
            </a:endParaRPr>
          </a:p>
          <a:p>
            <a:pPr lvl="2" indent="-2857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effectLst/>
                <a:ea typeface="Times New Roman" panose="02020603050405020304" pitchFamily="18" charset="0"/>
              </a:rPr>
              <a:t>Mentor, etc. tools – replacement study status, schedule, requirements, etc.</a:t>
            </a:r>
            <a:endParaRPr lang="en-US" sz="1600" dirty="0">
              <a:effectLst/>
              <a:ea typeface="Times New Roman" panose="02020603050405020304" pitchFamily="18" charset="0"/>
            </a:endParaRPr>
          </a:p>
          <a:p>
            <a:pPr lvl="2" indent="-2857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Markus to provide status on the “IEEE Volunteer Document Management Solution (DMS)”</a:t>
            </a:r>
            <a:endParaRPr lang="en-US" sz="1600" dirty="0">
              <a:effectLst/>
              <a:ea typeface="Times New Roman" panose="02020603050405020304" pitchFamily="18" charset="0"/>
            </a:endParaRPr>
          </a:p>
          <a:p>
            <a:pPr lvl="2" indent="-2857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Discuss SA’s plans to continue supplying access to </a:t>
            </a:r>
            <a:r>
              <a:rPr lang="en-US" sz="1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Webex</a:t>
            </a:r>
            <a:r>
              <a:rPr lang="en-US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in 2023</a:t>
            </a:r>
            <a:endParaRPr lang="en-US" sz="1600" dirty="0">
              <a:effectLst/>
              <a:ea typeface="Times New Roman" panose="02020603050405020304" pitchFamily="18" charset="0"/>
            </a:endParaRPr>
          </a:p>
          <a:p>
            <a:pPr lvl="1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Schedule next meeting 4-5pm ET Monday 11 July 2022</a:t>
            </a:r>
            <a:endParaRPr lang="en-US" sz="1600" dirty="0">
              <a:effectLst/>
              <a:ea typeface="Times New Roman" panose="02020603050405020304" pitchFamily="18" charset="0"/>
            </a:endParaRPr>
          </a:p>
          <a:p>
            <a:pPr lvl="1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Any other business, 5 min, all?</a:t>
            </a:r>
            <a:endParaRPr lang="en-US" sz="1600" dirty="0">
              <a:effectLst/>
              <a:ea typeface="Times New Roman" panose="02020603050405020304" pitchFamily="18" charset="0"/>
            </a:endParaRPr>
          </a:p>
          <a:p>
            <a:pPr lvl="1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Action item review, 5 min, </a:t>
            </a:r>
            <a:r>
              <a:rPr lang="en-US" sz="1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Nikolich</a:t>
            </a:r>
            <a:endParaRPr lang="en-US" sz="1600" dirty="0">
              <a:effectLst/>
              <a:ea typeface="Times New Roman" panose="02020603050405020304" pitchFamily="18" charset="0"/>
            </a:endParaRPr>
          </a:p>
          <a:p>
            <a:pPr lvl="1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Adjourn</a:t>
            </a:r>
            <a:endParaRPr lang="en-US" sz="600" dirty="0">
              <a:effectLst/>
              <a:ea typeface="Times New Roman" panose="02020603050405020304" pitchFamily="18" charset="0"/>
            </a:endParaRPr>
          </a:p>
          <a:p>
            <a:pPr marL="0" indent="0" eaLnBrk="1" hangingPunct="1">
              <a:buNone/>
              <a:defRPr/>
            </a:pPr>
            <a:r>
              <a:rPr lang="en-US" sz="2000" dirty="0">
                <a:solidFill>
                  <a:schemeClr val="tx2"/>
                </a:solidFill>
              </a:rPr>
              <a:t>Action Items from the 25 April 2022 meeting:</a:t>
            </a:r>
          </a:p>
          <a:p>
            <a:pPr marL="288925" indent="-288925" eaLnBrk="1" hangingPunct="1">
              <a:buNone/>
              <a:defRPr/>
            </a:pPr>
            <a:r>
              <a:rPr lang="en-US" sz="1400" dirty="0">
                <a:solidFill>
                  <a:schemeClr val="tx2"/>
                </a:solidFill>
              </a:rPr>
              <a:t>AI: Markus to provide status update on the “Volunteer Document Management Solutions” project at the next 802/SA TF meeting on 11 July 2022.</a:t>
            </a:r>
          </a:p>
          <a:p>
            <a:pPr marL="288925" indent="-288925" eaLnBrk="1" hangingPunct="1">
              <a:buNone/>
              <a:defRPr/>
            </a:pPr>
            <a:r>
              <a:rPr lang="en-US" sz="1400" dirty="0">
                <a:solidFill>
                  <a:schemeClr val="tx2"/>
                </a:solidFill>
              </a:rPr>
              <a:t>AI: Jodi to obtain feedback from Gary Hoffman on the status of the ‘viability assessment’.</a:t>
            </a:r>
          </a:p>
          <a:p>
            <a:pPr marL="288925" indent="-288925" eaLnBrk="1" hangingPunct="1">
              <a:buNone/>
              <a:defRPr/>
            </a:pPr>
            <a:r>
              <a:rPr lang="en-US" sz="1400" dirty="0">
                <a:solidFill>
                  <a:schemeClr val="tx2"/>
                </a:solidFill>
              </a:rPr>
              <a:t>AI: Zimmerman report status on Mixed Mode Meeting Requirements at the next 802/SA TF meeting (11 July 2022).</a:t>
            </a:r>
          </a:p>
          <a:p>
            <a:pPr marL="288925" indent="-288925" eaLnBrk="1" hangingPunct="1">
              <a:buNone/>
              <a:defRPr/>
            </a:pPr>
            <a:r>
              <a:rPr lang="en-US" sz="1400" dirty="0">
                <a:solidFill>
                  <a:schemeClr val="tx2"/>
                </a:solidFill>
              </a:rPr>
              <a:t>AI: Jodi to provide feedback on </a:t>
            </a:r>
            <a:r>
              <a:rPr lang="en-US" sz="1400" dirty="0" err="1">
                <a:solidFill>
                  <a:schemeClr val="tx2"/>
                </a:solidFill>
              </a:rPr>
              <a:t>Webex</a:t>
            </a:r>
            <a:r>
              <a:rPr lang="en-US" sz="1400" dirty="0">
                <a:solidFill>
                  <a:schemeClr val="tx2"/>
                </a:solidFill>
              </a:rPr>
              <a:t> support plans at next 802/SA TF meeting 11 July 2022.</a:t>
            </a:r>
            <a:endParaRPr lang="en-US" sz="1600" dirty="0">
              <a:solidFill>
                <a:schemeClr val="tx2"/>
              </a:solidFill>
            </a:endParaRPr>
          </a:p>
          <a:p>
            <a:pPr marL="288925" indent="-288925" eaLnBrk="1" hangingPunct="1">
              <a:buNone/>
              <a:defRPr/>
            </a:pPr>
            <a:endParaRPr lang="en-US" sz="2000" dirty="0">
              <a:solidFill>
                <a:schemeClr val="tx2"/>
              </a:solidFill>
            </a:endParaRPr>
          </a:p>
          <a:p>
            <a:pPr marL="288925" indent="-288925" eaLnBrk="1" hangingPunct="1">
              <a:buNone/>
              <a:defRPr/>
            </a:pPr>
            <a:r>
              <a:rPr lang="en-US" sz="2000" dirty="0">
                <a:solidFill>
                  <a:schemeClr val="tx2"/>
                </a:solidFill>
              </a:rPr>
              <a:t>Next 802/SA TF Meeting Scheduled for 4-5pm ET Monday 11 July 2022</a:t>
            </a:r>
            <a:endParaRPr lang="en-US" sz="1600" dirty="0"/>
          </a:p>
          <a:p>
            <a:pPr lvl="2" eaLnBrk="1" hangingPunct="1">
              <a:defRPr/>
            </a:pPr>
            <a:endParaRPr lang="en-US" sz="2000" dirty="0"/>
          </a:p>
          <a:p>
            <a:pPr lvl="2" eaLnBrk="1" hangingPunct="1">
              <a:defRPr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944343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447800"/>
            <a:ext cx="8610600" cy="5181600"/>
          </a:xfrm>
        </p:spPr>
        <p:txBody>
          <a:bodyPr/>
          <a:lstStyle/>
          <a:p>
            <a:r>
              <a:rPr lang="en-US" sz="2400" dirty="0"/>
              <a:t>Review Recording Secretary’s list of Open Action Items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22098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4000" dirty="0"/>
              <a:t>5.12 EC Action Item recap</a:t>
            </a:r>
          </a:p>
        </p:txBody>
      </p:sp>
    </p:spTree>
    <p:extLst>
      <p:ext uri="{BB962C8B-B14F-4D97-AF65-F5344CB8AC3E}">
        <p14:creationId xmlns:p14="http://schemas.microsoft.com/office/powerpoint/2010/main" val="23779375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5.13 802 LMSC Leadership Workshop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48B01C-DBDF-4832-BE4A-E2765C9445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676400"/>
            <a:ext cx="10363200" cy="4114800"/>
          </a:xfrm>
        </p:spPr>
        <p:txBody>
          <a:bodyPr/>
          <a:lstStyle/>
          <a:p>
            <a:pPr marL="347663" indent="-347663">
              <a:buNone/>
            </a:pPr>
            <a:r>
              <a:rPr lang="en-US" sz="2400" dirty="0"/>
              <a:t>Scheduled for Saturday 16 July 2022</a:t>
            </a:r>
          </a:p>
          <a:p>
            <a:pPr marL="347663" indent="-347663">
              <a:buNone/>
            </a:pPr>
            <a:r>
              <a:rPr lang="en-US" sz="2400" dirty="0"/>
              <a:t>Co-leaders George Zimmerman and Ben Rolfe</a:t>
            </a:r>
            <a:endParaRPr lang="en-US" sz="2800" dirty="0"/>
          </a:p>
          <a:p>
            <a:pPr marL="347663" indent="-347663">
              <a:buNone/>
            </a:pPr>
            <a:endParaRPr lang="en-US" sz="2000" dirty="0"/>
          </a:p>
          <a:p>
            <a:pPr marL="347663" indent="-347663">
              <a:buNone/>
            </a:pPr>
            <a:r>
              <a:rPr lang="en-US" sz="2000" dirty="0"/>
              <a:t>Potential topics:</a:t>
            </a:r>
          </a:p>
          <a:p>
            <a:pPr marL="347663" indent="-347663">
              <a:buNone/>
            </a:pPr>
            <a:r>
              <a:rPr lang="en-US" sz="2000" dirty="0"/>
              <a:t>a) 802 Overview and Architecture revision</a:t>
            </a:r>
          </a:p>
          <a:p>
            <a:pPr marL="347663" indent="-347663">
              <a:buNone/>
            </a:pPr>
            <a:r>
              <a:rPr lang="en-US" sz="2000" dirty="0"/>
              <a:t>b) impact of emerging technologies, market trends and regulations on evolving 802 standards</a:t>
            </a:r>
          </a:p>
          <a:p>
            <a:pPr marL="347663" indent="-347663">
              <a:buNone/>
            </a:pPr>
            <a:r>
              <a:rPr lang="en-US" sz="2000" dirty="0"/>
              <a:t>c) mixed mode meetings: requirements, best practices, implementation, costs, P&amp;P impact, etc.</a:t>
            </a:r>
          </a:p>
          <a:p>
            <a:pPr marL="347663" indent="-347663">
              <a:buNone/>
            </a:pPr>
            <a:r>
              <a:rPr lang="en-US" sz="2000" dirty="0"/>
              <a:t>d) long term meeting strategy -- remote only, mixed-mode, in-person only</a:t>
            </a:r>
          </a:p>
          <a:p>
            <a:pPr marL="347663" indent="-347663">
              <a:buNone/>
            </a:pPr>
            <a:r>
              <a:rPr lang="en-US" sz="2000" dirty="0"/>
              <a:t>e) tools: stability and evolution to improved platforms</a:t>
            </a:r>
          </a:p>
          <a:p>
            <a:pPr marL="347663" indent="-347663">
              <a:buNone/>
            </a:pPr>
            <a:r>
              <a:rPr lang="en-US" sz="2000" dirty="0"/>
              <a:t>f) assess relationships with regulators, external SDOs and alliances</a:t>
            </a:r>
          </a:p>
          <a:p>
            <a:pPr marL="347663" indent="-347663">
              <a:buNone/>
            </a:pPr>
            <a:r>
              <a:rPr lang="en-US" sz="2000" dirty="0"/>
              <a:t>g) 802 Next Gen Technologies Workshop improvements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212949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71949-71B1-4150-B48D-BB5096905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5.14 802 LMSC Secondary Representative to the RAC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D403B8-57DE-4243-A80C-B0F8455175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Motion</a:t>
            </a:r>
          </a:p>
          <a:p>
            <a:r>
              <a:rPr lang="en-US" dirty="0"/>
              <a:t>Approve Geoff Thompson to serve as 802 LMSC's secondary representative to the SA RAC for the 2023/2024 term</a:t>
            </a:r>
          </a:p>
          <a:p>
            <a:r>
              <a:rPr lang="en-US" dirty="0"/>
              <a:t>Mover Marks, Seconder </a:t>
            </a:r>
            <a:r>
              <a:rPr lang="en-US" dirty="0" err="1"/>
              <a:t>D'Ambrosia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F36647-22A2-488A-BDDD-C699F9082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8833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2362200"/>
            <a:ext cx="8610600" cy="4267200"/>
          </a:xfrm>
        </p:spPr>
        <p:txBody>
          <a:bodyPr/>
          <a:lstStyle/>
          <a:p>
            <a:r>
              <a:rPr lang="en-US" sz="2400" dirty="0"/>
              <a:t>Geoff Thompson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533400" y="304800"/>
            <a:ext cx="1112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4000" dirty="0"/>
              <a:t>5.15 802 IEEE Milestone Project Status Update</a:t>
            </a:r>
          </a:p>
        </p:txBody>
      </p:sp>
    </p:spTree>
    <p:extLst>
      <p:ext uri="{BB962C8B-B14F-4D97-AF65-F5344CB8AC3E}">
        <p14:creationId xmlns:p14="http://schemas.microsoft.com/office/powerpoint/2010/main" val="32454188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AC084-1002-4478-B662-E4C3F3F9C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609600"/>
            <a:ext cx="11125200" cy="1143000"/>
          </a:xfrm>
        </p:spPr>
        <p:txBody>
          <a:bodyPr/>
          <a:lstStyle/>
          <a:p>
            <a:r>
              <a:rPr lang="en-US" dirty="0"/>
              <a:t>11.0 Cross 802 Activities EC Meeting Schedule</a:t>
            </a:r>
            <a:br>
              <a:rPr lang="en-US" dirty="0"/>
            </a:br>
            <a:r>
              <a:rPr lang="en-US" dirty="0"/>
              <a:t> </a:t>
            </a:r>
            <a:r>
              <a:rPr lang="en-US" sz="3200" dirty="0"/>
              <a:t>(all times ET)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BAD20D-4EDE-4766-AC83-F2C2B00985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81200"/>
            <a:ext cx="113538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LMSC Rules				TBD Sun 10 July</a:t>
            </a:r>
          </a:p>
          <a:p>
            <a:pPr marL="0" indent="0">
              <a:buNone/>
            </a:pPr>
            <a:r>
              <a:rPr lang="en-US" sz="2400" dirty="0"/>
              <a:t>Orientation				09:00-10:00 Mon 11 July</a:t>
            </a:r>
          </a:p>
          <a:p>
            <a:pPr marL="0" indent="0">
              <a:buNone/>
            </a:pPr>
            <a:r>
              <a:rPr lang="en-US" sz="2400" dirty="0"/>
              <a:t>Opening EC Meeting			08:00-10:30 Mon 11 July</a:t>
            </a:r>
          </a:p>
          <a:p>
            <a:pPr marL="0" indent="0">
              <a:buNone/>
            </a:pPr>
            <a:r>
              <a:rPr lang="en-US" sz="2400" dirty="0"/>
              <a:t>Technical Plenary 			18:00- 20:00 Mon 11 July</a:t>
            </a:r>
          </a:p>
          <a:p>
            <a:pPr marL="0" indent="0">
              <a:buNone/>
            </a:pPr>
            <a:r>
              <a:rPr lang="en-US" sz="2400" dirty="0"/>
              <a:t>802/JTC1 </a:t>
            </a:r>
            <a:r>
              <a:rPr lang="en-US" sz="2400" dirty="0" err="1"/>
              <a:t>Stdng</a:t>
            </a:r>
            <a:r>
              <a:rPr lang="en-US" sz="2400" dirty="0"/>
              <a:t> </a:t>
            </a:r>
            <a:r>
              <a:rPr lang="en-US" sz="2400" dirty="0" err="1"/>
              <a:t>Cmte</a:t>
            </a:r>
            <a:r>
              <a:rPr lang="en-US" sz="2400" dirty="0"/>
              <a:t>			TBD July</a:t>
            </a:r>
          </a:p>
          <a:p>
            <a:pPr marL="0" indent="0">
              <a:buNone/>
            </a:pPr>
            <a:r>
              <a:rPr lang="en-US" sz="2400" dirty="0"/>
              <a:t>Public Visibility </a:t>
            </a:r>
            <a:r>
              <a:rPr lang="en-US" sz="2400" dirty="0" err="1"/>
              <a:t>Stdng</a:t>
            </a:r>
            <a:r>
              <a:rPr lang="en-US" sz="2400" dirty="0"/>
              <a:t> </a:t>
            </a:r>
            <a:r>
              <a:rPr lang="en-US" sz="2400" dirty="0" err="1"/>
              <a:t>Cmte</a:t>
            </a:r>
            <a:r>
              <a:rPr lang="en-US" sz="2400" dirty="0"/>
              <a:t>		TBD July</a:t>
            </a:r>
          </a:p>
          <a:p>
            <a:pPr marL="0" indent="0">
              <a:buNone/>
            </a:pPr>
            <a:r>
              <a:rPr lang="en-US" sz="2400" dirty="0"/>
              <a:t>Restructuring Ad Hoc			TBD July</a:t>
            </a:r>
          </a:p>
          <a:p>
            <a:pPr marL="0" indent="0">
              <a:buNone/>
            </a:pPr>
            <a:r>
              <a:rPr lang="en-US" sz="2400" dirty="0"/>
              <a:t>802/ITU </a:t>
            </a:r>
            <a:r>
              <a:rPr lang="en-US" sz="2400" dirty="0" err="1"/>
              <a:t>Stdg</a:t>
            </a:r>
            <a:r>
              <a:rPr lang="en-US" sz="2400" dirty="0"/>
              <a:t> </a:t>
            </a:r>
            <a:r>
              <a:rPr lang="en-US" sz="2400" dirty="0" err="1"/>
              <a:t>Cmte</a:t>
            </a:r>
            <a:r>
              <a:rPr lang="en-US" sz="2400" dirty="0"/>
              <a:t>			TBD July</a:t>
            </a:r>
          </a:p>
          <a:p>
            <a:pPr marL="0" indent="0">
              <a:buNone/>
            </a:pPr>
            <a:r>
              <a:rPr lang="en-US" sz="2400" dirty="0"/>
              <a:t>Closing EC Meeting			13:00-18:00 Fri 15 July</a:t>
            </a:r>
          </a:p>
          <a:p>
            <a:pPr marL="0" indent="0">
              <a:buNone/>
            </a:pPr>
            <a:r>
              <a:rPr lang="en-US" sz="2400" dirty="0"/>
              <a:t>802 Leadership Workshop		08:00-17:00 Sat 16 July</a:t>
            </a:r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3BDF0A-2766-4966-BE69-E869017AA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7476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1" y="685803"/>
            <a:ext cx="7999414" cy="1065213"/>
          </a:xfrm>
        </p:spPr>
        <p:txBody>
          <a:bodyPr/>
          <a:lstStyle/>
          <a:p>
            <a:r>
              <a:rPr lang="en-US" dirty="0"/>
              <a:t>3.0 Participants in the IEEE-SA “individual process” shall</a:t>
            </a:r>
            <a:br>
              <a:rPr lang="en-US" dirty="0"/>
            </a:br>
            <a:r>
              <a:rPr lang="en-US" dirty="0"/>
              <a:t>act independently of others, including employers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The </a:t>
            </a:r>
            <a:r>
              <a:rPr lang="en-US" sz="1500" dirty="0">
                <a:hlinkClick r:id="rId2"/>
              </a:rPr>
              <a:t>IEEE-SA Standards Board Bylaws </a:t>
            </a:r>
            <a:r>
              <a:rPr lang="en-US" sz="1500" dirty="0"/>
              <a:t>require that “participants in the IEEE standards development individual process shall act based on their qualifications and experience”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This means participants: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b="1" dirty="0">
                <a:solidFill>
                  <a:srgbClr val="00B050"/>
                </a:solidFill>
              </a:rPr>
              <a:t>Shall act &amp; vote </a:t>
            </a:r>
            <a:r>
              <a:rPr lang="en-US" sz="1350" dirty="0"/>
              <a:t>based on their personal &amp; independent opinions derived from their expertise, knowledge, and qualifications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b="1" dirty="0">
                <a:solidFill>
                  <a:srgbClr val="FF0000"/>
                </a:solidFill>
              </a:rPr>
              <a:t>Shall not act or vote </a:t>
            </a:r>
            <a:r>
              <a:rPr lang="en-US" sz="1350" dirty="0"/>
              <a:t>based on any obligation to or any direction from any other person or organization, including an employer or client, regardless of any external commitments, agreements, contracts, or orders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b="1" dirty="0">
                <a:solidFill>
                  <a:srgbClr val="FF0000"/>
                </a:solidFill>
              </a:rPr>
              <a:t>Shall not direct </a:t>
            </a:r>
            <a:r>
              <a:rPr lang="en-US" sz="1350" dirty="0"/>
              <a:t>the actions or votes of other participants or retaliate against other participants for fulfilling their responsibility to act &amp; vote based on their personal &amp; independently developed opinions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By participating in standards activities using the “</a:t>
            </a:r>
            <a:r>
              <a:rPr lang="en-US" sz="1500" i="1" dirty="0"/>
              <a:t>individual process</a:t>
            </a:r>
            <a:r>
              <a:rPr lang="en-US" sz="1500" dirty="0"/>
              <a:t>”, you are deemed to accept these requirements; if you are unable to satisfy these requirements then you shall immediately cease any participation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>
                <a:latin typeface="Times New Roman" pitchFamily="16" charset="0"/>
                <a:ea typeface="MS Gothic" charset="-128"/>
              </a:rPr>
              <a:t>Slide </a:t>
            </a:r>
            <a:fld id="{440F5867-744E-4AA6-B0ED-4C44D2DFBB7B}" type="slidenum">
              <a:rPr lang="en-GB">
                <a:latin typeface="Times New Roman" pitchFamily="16" charset="0"/>
                <a:ea typeface="MS Gothic" charset="-128"/>
              </a:rPr>
              <a:pPr defTabSz="336947" eaLnBrk="0" hangingPunct="0">
                <a:buClr>
                  <a:srgbClr val="000000"/>
                </a:buClr>
                <a:buSzPct val="100000"/>
                <a:defRPr/>
              </a:pPr>
              <a:t>3</a:t>
            </a:fld>
            <a:endParaRPr lang="en-GB" dirty="0">
              <a:latin typeface="Times New Roman" pitchFamily="16" charset="0"/>
              <a:ea typeface="MS Gothic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 dirty="0">
                <a:latin typeface="Times New Roman" pitchFamily="16" charset="0"/>
                <a:ea typeface="MS Gothic" charset="-128"/>
              </a:rPr>
              <a:t>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US">
                <a:latin typeface="Times New Roman" pitchFamily="16" charset="0"/>
                <a:ea typeface="MS Gothic" charset="-128"/>
              </a:rPr>
              <a:t>November 2019</a:t>
            </a:r>
            <a:endParaRPr lang="en-GB" dirty="0"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37058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22791D-10B7-4ED3-A051-1D6710D95BE8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End of Opening EC Meeting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 IEEE-SA standards activities shall allow the fair &amp;</a:t>
            </a:r>
            <a:br>
              <a:rPr lang="en-US" dirty="0"/>
            </a:br>
            <a:r>
              <a:rPr lang="en-US" dirty="0"/>
              <a:t>equitable consideration of all viewpoints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dirty="0">
                <a:hlinkClick r:id="rId2"/>
              </a:rPr>
              <a:t>IEEE-SA Standards Board Bylaws </a:t>
            </a:r>
            <a:r>
              <a:rPr lang="en-US" dirty="0"/>
              <a:t>(clause 5.2.1.3) specifies that “</a:t>
            </a:r>
            <a:r>
              <a:rPr lang="en-US" i="1" dirty="0"/>
              <a:t>the standards development process shall not be dominated by any single interest category, individual, or organization</a:t>
            </a:r>
            <a:r>
              <a:rPr lang="en-US" dirty="0"/>
              <a:t>”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This means no participant may exercise “</a:t>
            </a:r>
            <a:r>
              <a:rPr lang="en-US" sz="1350" i="1" dirty="0"/>
              <a:t>authority, leadership, or influence by reason of superior leverage, strength, or representation to the exclusion of fair and equitable consideration of other viewpoints</a:t>
            </a:r>
            <a:r>
              <a:rPr lang="en-US" sz="1350" dirty="0"/>
              <a:t>” or “</a:t>
            </a:r>
            <a:r>
              <a:rPr lang="en-US" sz="1350" i="1" dirty="0"/>
              <a:t>to hinder the progress of the standards development activity</a:t>
            </a:r>
            <a:r>
              <a:rPr lang="en-US" sz="1350" dirty="0"/>
              <a:t>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This rule applies equally to those participating in a standards development project and to that project’s leadership group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Any person who reasonably suspects that dominance is occurring in a standards development project is encouraged to bring the issue to the attention of the Standards Committee or the project’s IEEE-SA Program Manager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>
                <a:latin typeface="Times New Roman" pitchFamily="16" charset="0"/>
                <a:ea typeface="MS Gothic" charset="-128"/>
              </a:rPr>
              <a:t>Slide </a:t>
            </a:r>
            <a:fld id="{440F5867-744E-4AA6-B0ED-4C44D2DFBB7B}" type="slidenum">
              <a:rPr lang="en-GB">
                <a:latin typeface="Times New Roman" pitchFamily="16" charset="0"/>
                <a:ea typeface="MS Gothic" charset="-128"/>
              </a:rPr>
              <a:pPr defTabSz="336947" eaLnBrk="0" hangingPunct="0">
                <a:buClr>
                  <a:srgbClr val="000000"/>
                </a:buClr>
                <a:buSzPct val="100000"/>
                <a:defRPr/>
              </a:pPr>
              <a:t>4</a:t>
            </a:fld>
            <a:endParaRPr lang="en-GB" dirty="0">
              <a:latin typeface="Times New Roman" pitchFamily="16" charset="0"/>
              <a:ea typeface="MS Gothic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 dirty="0">
                <a:latin typeface="Times New Roman" pitchFamily="16" charset="0"/>
                <a:ea typeface="MS Gothic" charset="-128"/>
              </a:rPr>
              <a:t>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US">
                <a:latin typeface="Times New Roman" pitchFamily="16" charset="0"/>
                <a:ea typeface="MS Gothic" charset="-128"/>
              </a:rPr>
              <a:t>November 2019</a:t>
            </a:r>
            <a:endParaRPr lang="en-GB" dirty="0"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9542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F1DEE-F1E7-446E-9743-57AEDFA99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3.02 Fee Waivers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F0B18A-BC62-4306-8494-6696DFD5B3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524000"/>
            <a:ext cx="10363200" cy="43434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Motion: Approve waiving the plenary session registration fee for the following individuals:</a:t>
            </a:r>
          </a:p>
          <a:p>
            <a:pPr marL="0" indent="0">
              <a:buNone/>
            </a:pPr>
            <a:r>
              <a:rPr lang="en-US" sz="2000" dirty="0"/>
              <a:t>Mover: Glenn Parsons 	Seconder: Roger Marks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0B1513-670B-4A38-BD54-B0D21C10F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AB358E6-512C-468C-9ECF-3605DD00B6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4487840"/>
              </p:ext>
            </p:extLst>
          </p:nvPr>
        </p:nvGraphicFramePr>
        <p:xfrm>
          <a:off x="914400" y="2819400"/>
          <a:ext cx="7921626" cy="2362201"/>
        </p:xfrm>
        <a:graphic>
          <a:graphicData uri="http://schemas.openxmlformats.org/drawingml/2006/table">
            <a:tbl>
              <a:tblPr/>
              <a:tblGrid>
                <a:gridCol w="2639930">
                  <a:extLst>
                    <a:ext uri="{9D8B030D-6E8A-4147-A177-3AD203B41FA5}">
                      <a16:colId xmlns:a16="http://schemas.microsoft.com/office/drawing/2014/main" val="665534945"/>
                    </a:ext>
                  </a:extLst>
                </a:gridCol>
                <a:gridCol w="2640848">
                  <a:extLst>
                    <a:ext uri="{9D8B030D-6E8A-4147-A177-3AD203B41FA5}">
                      <a16:colId xmlns:a16="http://schemas.microsoft.com/office/drawing/2014/main" val="822103227"/>
                    </a:ext>
                  </a:extLst>
                </a:gridCol>
                <a:gridCol w="2640848">
                  <a:extLst>
                    <a:ext uri="{9D8B030D-6E8A-4147-A177-3AD203B41FA5}">
                      <a16:colId xmlns:a16="http://schemas.microsoft.com/office/drawing/2014/main" val="4043595208"/>
                    </a:ext>
                  </a:extLst>
                </a:gridCol>
              </a:tblGrid>
              <a:tr h="33745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 panose="020F0502020204030204" pitchFamily="34" charset="0"/>
                        </a:rPr>
                        <a:t>Participant</a:t>
                      </a:r>
                      <a:endParaRPr lang="en-US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 panose="020F0502020204030204" pitchFamily="34" charset="0"/>
                        </a:rPr>
                        <a:t>Affiliation</a:t>
                      </a:r>
                      <a:endParaRPr lang="en-US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 panose="020F0502020204030204" pitchFamily="34" charset="0"/>
                        </a:rPr>
                        <a:t>Rationale</a:t>
                      </a:r>
                      <a:endParaRPr lang="en-US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4887075"/>
                  </a:ext>
                </a:extLst>
              </a:tr>
              <a:tr h="101237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</a:rPr>
                        <a:t>Mr. Rob Wilton</a:t>
                      </a:r>
                      <a:br>
                        <a:rPr lang="en-US" sz="1600"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600">
                          <a:solidFill>
                            <a:srgbClr val="0000EE"/>
                          </a:solidFill>
                          <a:effectLst/>
                          <a:latin typeface="Calibri" panose="020F0502020204030204" pitchFamily="34" charset="0"/>
                          <a:hlinkClick r:id="rId2"/>
                        </a:rPr>
                        <a:t>rwilton@cisco.com</a:t>
                      </a:r>
                      <a:endParaRPr lang="en-US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Cisco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IETF Operations &amp; Management Area Director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</a:rPr>
                        <a:t>Attendance at YANGsters meeting to discuss IETF management of YANG ids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3197137"/>
                  </a:ext>
                </a:extLst>
              </a:tr>
              <a:tr h="101237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</a:rPr>
                        <a:t>Mr. Carsten Bormann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EE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cabo@tzi.org</a:t>
                      </a:r>
                      <a:endParaRPr lang="en-US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</a:rPr>
                        <a:t>Universität Bremen TZI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</a:rPr>
                        <a:t>IETF YANG SID co-author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Attendance at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</a:rPr>
                        <a:t>YANGsters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 meeting to discuss IETF management of YANG ids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6357272"/>
                  </a:ext>
                </a:extLst>
              </a:tr>
            </a:tbl>
          </a:graphicData>
        </a:graphic>
      </p:graphicFrame>
      <p:sp>
        <p:nvSpPr>
          <p:cNvPr id="7" name="Rectangle 1">
            <a:extLst>
              <a:ext uri="{FF2B5EF4-FFF2-40B4-BE49-F238E27FC236}">
                <a16:creationId xmlns:a16="http://schemas.microsoft.com/office/drawing/2014/main" id="{D3D2F7C8-CDED-45AA-932F-129D85ACD8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5975" y="34512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754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64F60-C851-4650-A5FF-5F644057E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3.03 Service Awards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3A1AEA-5E26-4E0A-B9FF-007922FF43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Jay Holcomb</a:t>
            </a:r>
          </a:p>
          <a:p>
            <a:r>
              <a:rPr lang="en-US" dirty="0"/>
              <a:t>Pat Kinney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4CAA9C-9088-4962-B6CC-AF9D63549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5208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C0D808-C12B-42EF-9B57-97A94A12D14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/>
              <a:t>4.00 IEEE Staff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11353800" cy="2286000"/>
          </a:xfrm>
        </p:spPr>
        <p:txBody>
          <a:bodyPr/>
          <a:lstStyle/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1800" dirty="0"/>
              <a:t>Michelle Turner	role: 802 lead editorial support</a:t>
            </a:r>
            <a:br>
              <a:rPr lang="en-US" sz="1800" dirty="0"/>
            </a:br>
            <a:r>
              <a:rPr lang="en-US" sz="1800" dirty="0"/>
              <a:t>	title: Managing Editor, Content Production Management</a:t>
            </a:r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endParaRPr lang="en-US" sz="1800" dirty="0"/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1800" dirty="0"/>
              <a:t>Catherine Berger	role: 802 editorial support</a:t>
            </a:r>
            <a:br>
              <a:rPr lang="en-US" sz="1800" dirty="0"/>
            </a:br>
            <a:r>
              <a:rPr lang="en-US" sz="1800" dirty="0"/>
              <a:t>	title: Senior Program &amp; Special Project Manager</a:t>
            </a:r>
            <a:br>
              <a:rPr lang="en-US" sz="1800" dirty="0"/>
            </a:br>
            <a:endParaRPr lang="en-US" sz="1800" dirty="0"/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1800" dirty="0"/>
              <a:t>Jodi </a:t>
            </a:r>
            <a:r>
              <a:rPr lang="en-US" sz="1800" dirty="0" err="1"/>
              <a:t>Haasz</a:t>
            </a:r>
            <a:r>
              <a:rPr lang="en-US" sz="1800" dirty="0"/>
              <a:t>	role: 802 lead</a:t>
            </a:r>
            <a:br>
              <a:rPr lang="en-US" sz="1800" dirty="0"/>
            </a:br>
            <a:r>
              <a:rPr lang="en-US" sz="1800" dirty="0"/>
              <a:t>	supports: dot03 and dot18 groups</a:t>
            </a:r>
            <a:br>
              <a:rPr lang="en-US" sz="1800" dirty="0"/>
            </a:br>
            <a:r>
              <a:rPr lang="en-US" sz="1800" dirty="0"/>
              <a:t>	title: Operational Program Management Senior Manager</a:t>
            </a:r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endParaRPr lang="en-US" sz="1800" dirty="0"/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1800" dirty="0"/>
              <a:t>Christy Bahn	role: supports dot11, dot15, dot19 and, dot24 groups</a:t>
            </a:r>
            <a:br>
              <a:rPr lang="en-US" sz="1800" dirty="0"/>
            </a:br>
            <a:r>
              <a:rPr lang="en-US" sz="1800" dirty="0"/>
              <a:t>	title: Operational Program Management Program Manager</a:t>
            </a:r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endParaRPr lang="en-US" sz="1800" dirty="0"/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1800" dirty="0"/>
              <a:t>Christian Orlando	role: supports dot01</a:t>
            </a:r>
            <a:br>
              <a:rPr lang="en-US" sz="1800" dirty="0"/>
            </a:br>
            <a:r>
              <a:rPr lang="en-US" sz="1800" dirty="0"/>
              <a:t>	title: Operational Program Management Program Coordinator</a:t>
            </a:r>
            <a:br>
              <a:rPr lang="en-US" sz="1800" dirty="0"/>
            </a:br>
            <a:br>
              <a:rPr lang="en-US" sz="1800" dirty="0"/>
            </a:br>
            <a:r>
              <a:rPr lang="en-US" sz="1400" dirty="0"/>
              <a:t>NOTE additional staff support: </a:t>
            </a:r>
            <a:br>
              <a:rPr lang="en-US" sz="1400" dirty="0"/>
            </a:br>
            <a:r>
              <a:rPr lang="en-US" sz="1400" dirty="0"/>
              <a:t>Erin Morales, Director, Operational Program </a:t>
            </a:r>
            <a:r>
              <a:rPr lang="en-US" sz="1400" dirty="0" err="1"/>
              <a:t>Managerment</a:t>
            </a:r>
            <a:r>
              <a:rPr lang="en-US" sz="1400" dirty="0"/>
              <a:t> (</a:t>
            </a:r>
            <a:r>
              <a:rPr lang="en-US" sz="14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e.spiewak@ieee.org</a:t>
            </a:r>
            <a:r>
              <a:rPr lang="en-US" sz="1400" dirty="0"/>
              <a:t>), Ashley Moran, Program Manager, Operational Program Management (</a:t>
            </a:r>
            <a:r>
              <a:rPr lang="en-US" sz="14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a.f.moran@ieee.org</a:t>
            </a:r>
            <a:r>
              <a:rPr lang="en-US" sz="1400" dirty="0"/>
              <a:t>), Patricia </a:t>
            </a:r>
            <a:r>
              <a:rPr lang="en-US" sz="1400" dirty="0" err="1"/>
              <a:t>Roder</a:t>
            </a:r>
            <a:r>
              <a:rPr lang="en-US" sz="1400" dirty="0"/>
              <a:t>, Senior Program Manager, Operational Program Management (</a:t>
            </a:r>
            <a:r>
              <a:rPr lang="en-US" sz="14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p.roder@ieee.org</a:t>
            </a:r>
            <a:r>
              <a:rPr lang="en-US" sz="1400" dirty="0"/>
              <a:t>), Malia Zaman, Senior Program Manager, Operational Program Management (</a:t>
            </a:r>
            <a:r>
              <a:rPr lang="en-US" sz="1400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m.zaman@ieee.org</a:t>
            </a:r>
            <a:r>
              <a:rPr lang="en-US" sz="1400" dirty="0"/>
              <a:t>), Jennifer </a:t>
            </a:r>
            <a:r>
              <a:rPr lang="en-US" sz="1400" dirty="0" err="1"/>
              <a:t>Santulli</a:t>
            </a:r>
            <a:r>
              <a:rPr lang="en-US" sz="1400" dirty="0"/>
              <a:t>, Program Manager, Operational Program Management (</a:t>
            </a:r>
            <a:r>
              <a:rPr lang="en-US" sz="1400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j.santulli@ieee.org</a:t>
            </a:r>
            <a:r>
              <a:rPr lang="en-US" sz="1400" dirty="0"/>
              <a:t>), Tom Thompson, Program Manager, Operational Program Management (</a:t>
            </a:r>
            <a:r>
              <a:rPr lang="en-US" sz="1400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thomas.thompson@ieee.org</a:t>
            </a:r>
            <a:r>
              <a:rPr lang="en-US" sz="1400" dirty="0"/>
              <a:t>), Vanessa </a:t>
            </a:r>
            <a:r>
              <a:rPr lang="en-US" sz="1400" dirty="0" err="1"/>
              <a:t>Lalitte</a:t>
            </a:r>
            <a:r>
              <a:rPr lang="en-US" sz="1400" dirty="0"/>
              <a:t> (v.lalitte@ieee.org), Program Coordinator, Operational Program Management, Mike </a:t>
            </a:r>
            <a:r>
              <a:rPr lang="en-US" sz="1400" dirty="0" err="1"/>
              <a:t>Kipness</a:t>
            </a:r>
            <a:r>
              <a:rPr lang="en-US" sz="1400" dirty="0"/>
              <a:t> (m.kipness@ieee.org), Program Manager, Operational Program Management</a:t>
            </a:r>
          </a:p>
          <a:p>
            <a:pPr marL="0" indent="0" defTabSz="1371600" eaLnBrk="1" hangingPunct="1">
              <a:lnSpc>
                <a:spcPct val="80000"/>
              </a:lnSpc>
              <a:buNone/>
              <a:tabLst>
                <a:tab pos="2228850" algn="l"/>
                <a:tab pos="6862763" algn="l"/>
              </a:tabLst>
            </a:pPr>
            <a:endParaRPr lang="en-US" sz="1800" dirty="0"/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endParaRPr lang="en-US" sz="1800" dirty="0"/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endParaRPr lang="en-US" sz="1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797FA-4349-4FFA-8969-F3DDF5BC0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2857500"/>
            <a:ext cx="10363200" cy="1143000"/>
          </a:xfrm>
        </p:spPr>
        <p:txBody>
          <a:bodyPr/>
          <a:lstStyle/>
          <a:p>
            <a:r>
              <a:rPr lang="en-US" dirty="0"/>
              <a:t>5.01 Chair’s Announcements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6C5EFF-860A-43B9-8CAA-487FCCBF0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000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5.01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806515"/>
            <a:ext cx="9829800" cy="4114800"/>
          </a:xfrm>
        </p:spPr>
        <p:txBody>
          <a:bodyPr/>
          <a:lstStyle/>
          <a:p>
            <a:r>
              <a:rPr lang="en-US" sz="2000" dirty="0"/>
              <a:t>In person interaction is vital to our productivity and creativity.</a:t>
            </a:r>
          </a:p>
          <a:p>
            <a:pPr lvl="1"/>
            <a:r>
              <a:rPr lang="en-US" sz="1800" dirty="0"/>
              <a:t>I look forward to a safe and productive return to in person sessions this week.</a:t>
            </a:r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endParaRPr lang="en-US" sz="1800" dirty="0"/>
          </a:p>
          <a:p>
            <a:endParaRPr lang="en-US" sz="2000" dirty="0"/>
          </a:p>
          <a:p>
            <a:pPr marL="457200" lvl="1" indent="0">
              <a:buNone/>
            </a:pPr>
            <a:br>
              <a:rPr lang="en-US" sz="2000" dirty="0"/>
            </a:br>
            <a:br>
              <a:rPr lang="en-US" sz="2000" dirty="0"/>
            </a:br>
            <a:endParaRPr lang="en-US" sz="2000" dirty="0"/>
          </a:p>
          <a:p>
            <a:pPr lvl="1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89467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70C0"/>
      </a:hlink>
      <a:folHlink>
        <a:srgbClr val="00B0F0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lace presentation subject title text here].potx" id="{9F2EEA62-9711-4D79-A2F1-C9EE3C92C099}" vid="{BDB7B821-D8C8-422B-824F-241F074B2013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256532</TotalTime>
  <Words>2721</Words>
  <Application>Microsoft Office PowerPoint</Application>
  <PresentationFormat>Widescreen</PresentationFormat>
  <Paragraphs>344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Lucida Grande</vt:lpstr>
      <vt:lpstr>Times New Roman</vt:lpstr>
      <vt:lpstr>Default Design</vt:lpstr>
      <vt:lpstr>Office Theme</vt:lpstr>
      <vt:lpstr>IEEE 802 LMSC  130th Plenary Session (1st mixed mode Plenary Session)  11 July 2022 to 15 July 2022    </vt:lpstr>
      <vt:lpstr>3.0 Participant behavior in IEEE-SA activities is guided by the IEEE Codes of Ethics &amp; Conduct</vt:lpstr>
      <vt:lpstr>3.0 Participants in the IEEE-SA “individual process” shall act independently of others, including employers</vt:lpstr>
      <vt:lpstr>3.0 IEEE-SA standards activities shall allow the fair &amp; equitable consideration of all viewpoints</vt:lpstr>
      <vt:lpstr>3.02 Fee Waivers</vt:lpstr>
      <vt:lpstr>3.03 Service Awards</vt:lpstr>
      <vt:lpstr>4.00 IEEE Staff</vt:lpstr>
      <vt:lpstr>5.01 Chair’s Announcements</vt:lpstr>
      <vt:lpstr>5.01 Chair’s Announcements</vt:lpstr>
      <vt:lpstr>5.01 Chair’s Announcements</vt:lpstr>
      <vt:lpstr>5.01  802 LMSC Analytics</vt:lpstr>
      <vt:lpstr>PowerPoint Presentation</vt:lpstr>
      <vt:lpstr>PowerPoint Presentation</vt:lpstr>
      <vt:lpstr>5.03 SA Standards Board Actions</vt:lpstr>
      <vt:lpstr>5.04  LMSC Email Ballot Recap</vt:lpstr>
      <vt:lpstr>5.05 EC Affiliation Update</vt:lpstr>
      <vt:lpstr>5.05 EC Affiliation Update</vt:lpstr>
      <vt:lpstr>5.06 Drafts to SA Ballot</vt:lpstr>
      <vt:lpstr>5.07 Drafts to RevCom</vt:lpstr>
      <vt:lpstr>5.08 Draft Documents or Actions for EC to consider</vt:lpstr>
      <vt:lpstr>5.09 Draft PARs to NesCom</vt:lpstr>
      <vt:lpstr>5.10 Pre-PAR activity</vt:lpstr>
      <vt:lpstr>5.10 Pre-PAR activity</vt:lpstr>
      <vt:lpstr>5.11 802/SA Task Force Topics </vt:lpstr>
      <vt:lpstr>5.12 EC Action Item recap</vt:lpstr>
      <vt:lpstr>5.13 802 LMSC Leadership Workshop</vt:lpstr>
      <vt:lpstr>5.14 802 LMSC Secondary Representative to the RAC</vt:lpstr>
      <vt:lpstr>5.15 802 IEEE Milestone Project Status Update</vt:lpstr>
      <vt:lpstr>11.0 Cross 802 Activities EC Meeting Schedule  (all times ET)</vt:lpstr>
      <vt:lpstr>End of Opening EC Meeting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paulnikolich paulnikolich</cp:lastModifiedBy>
  <cp:revision>4005</cp:revision>
  <cp:lastPrinted>2022-03-04T19:16:52Z</cp:lastPrinted>
  <dcterms:created xsi:type="dcterms:W3CDTF">2002-03-10T15:43:16Z</dcterms:created>
  <dcterms:modified xsi:type="dcterms:W3CDTF">2022-07-01T20:37:34Z</dcterms:modified>
</cp:coreProperties>
</file>