
<file path=[Content_Types].xml><?xml version="1.0" encoding="utf-8"?>
<Types xmlns="http://schemas.openxmlformats.org/package/2006/content-types">
  <Default Extension="docx" ContentType="application/vnd.openxmlformats-officedocument.wordprocessingml.document"/>
  <Default Extension="emf" ContentType="image/x-emf"/>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trictFirstAndLastChars="0" saveSubsetFonts="1" bookmarkIdSeed="2">
  <p:sldMasterIdLst>
    <p:sldMasterId id="2147483648" r:id="rId1"/>
  </p:sldMasterIdLst>
  <p:notesMasterIdLst>
    <p:notesMasterId r:id="rId16"/>
  </p:notesMasterIdLst>
  <p:handoutMasterIdLst>
    <p:handoutMasterId r:id="rId17"/>
  </p:handoutMasterIdLst>
  <p:sldIdLst>
    <p:sldId id="269" r:id="rId2"/>
    <p:sldId id="282" r:id="rId3"/>
    <p:sldId id="277" r:id="rId4"/>
    <p:sldId id="318" r:id="rId5"/>
    <p:sldId id="291" r:id="rId6"/>
    <p:sldId id="292" r:id="rId7"/>
    <p:sldId id="288" r:id="rId8"/>
    <p:sldId id="306" r:id="rId9"/>
    <p:sldId id="316" r:id="rId10"/>
    <p:sldId id="317" r:id="rId11"/>
    <p:sldId id="320" r:id="rId12"/>
    <p:sldId id="321" r:id="rId13"/>
    <p:sldId id="319" r:id="rId14"/>
    <p:sldId id="322" r:id="rId15"/>
  </p:sldIdLst>
  <p:sldSz cx="9144000" cy="6858000" type="screen4x3"/>
  <p:notesSz cx="6934200" cy="9280525"/>
  <p:defaultTextStyle>
    <a:defPPr>
      <a:defRPr lang="en-US"/>
    </a:defPPr>
    <a:lvl1pPr algn="l" rtl="0" fontAlgn="base">
      <a:spcBef>
        <a:spcPct val="0"/>
      </a:spcBef>
      <a:spcAft>
        <a:spcPct val="0"/>
      </a:spcAft>
      <a:defRPr sz="1200" kern="1200">
        <a:solidFill>
          <a:schemeClr val="tx1"/>
        </a:solidFill>
        <a:latin typeface="Times New Roman" pitchFamily="18" charset="0"/>
        <a:ea typeface="+mn-ea"/>
        <a:cs typeface="Arial" pitchFamily="34" charset="0"/>
      </a:defRPr>
    </a:lvl1pPr>
    <a:lvl2pPr marL="457200" algn="l" rtl="0" fontAlgn="base">
      <a:spcBef>
        <a:spcPct val="0"/>
      </a:spcBef>
      <a:spcAft>
        <a:spcPct val="0"/>
      </a:spcAft>
      <a:defRPr sz="1200" kern="1200">
        <a:solidFill>
          <a:schemeClr val="tx1"/>
        </a:solidFill>
        <a:latin typeface="Times New Roman" pitchFamily="18" charset="0"/>
        <a:ea typeface="+mn-ea"/>
        <a:cs typeface="Arial" pitchFamily="34" charset="0"/>
      </a:defRPr>
    </a:lvl2pPr>
    <a:lvl3pPr marL="914400" algn="l" rtl="0" fontAlgn="base">
      <a:spcBef>
        <a:spcPct val="0"/>
      </a:spcBef>
      <a:spcAft>
        <a:spcPct val="0"/>
      </a:spcAft>
      <a:defRPr sz="1200" kern="1200">
        <a:solidFill>
          <a:schemeClr val="tx1"/>
        </a:solidFill>
        <a:latin typeface="Times New Roman" pitchFamily="18" charset="0"/>
        <a:ea typeface="+mn-ea"/>
        <a:cs typeface="Arial" pitchFamily="34" charset="0"/>
      </a:defRPr>
    </a:lvl3pPr>
    <a:lvl4pPr marL="1371600" algn="l" rtl="0" fontAlgn="base">
      <a:spcBef>
        <a:spcPct val="0"/>
      </a:spcBef>
      <a:spcAft>
        <a:spcPct val="0"/>
      </a:spcAft>
      <a:defRPr sz="1200" kern="1200">
        <a:solidFill>
          <a:schemeClr val="tx1"/>
        </a:solidFill>
        <a:latin typeface="Times New Roman" pitchFamily="18" charset="0"/>
        <a:ea typeface="+mn-ea"/>
        <a:cs typeface="Arial" pitchFamily="34" charset="0"/>
      </a:defRPr>
    </a:lvl4pPr>
    <a:lvl5pPr marL="1828800" algn="l" rtl="0" fontAlgn="base">
      <a:spcBef>
        <a:spcPct val="0"/>
      </a:spcBef>
      <a:spcAft>
        <a:spcPct val="0"/>
      </a:spcAft>
      <a:defRPr sz="1200" kern="1200">
        <a:solidFill>
          <a:schemeClr val="tx1"/>
        </a:solidFill>
        <a:latin typeface="Times New Roman" pitchFamily="18" charset="0"/>
        <a:ea typeface="+mn-ea"/>
        <a:cs typeface="Arial" pitchFamily="34" charset="0"/>
      </a:defRPr>
    </a:lvl5pPr>
    <a:lvl6pPr marL="2286000" algn="l" defTabSz="914400" rtl="0" eaLnBrk="1" latinLnBrk="0" hangingPunct="1">
      <a:defRPr sz="1200" kern="1200">
        <a:solidFill>
          <a:schemeClr val="tx1"/>
        </a:solidFill>
        <a:latin typeface="Times New Roman" pitchFamily="18" charset="0"/>
        <a:ea typeface="+mn-ea"/>
        <a:cs typeface="Arial" pitchFamily="34" charset="0"/>
      </a:defRPr>
    </a:lvl6pPr>
    <a:lvl7pPr marL="2743200" algn="l" defTabSz="914400" rtl="0" eaLnBrk="1" latinLnBrk="0" hangingPunct="1">
      <a:defRPr sz="1200" kern="1200">
        <a:solidFill>
          <a:schemeClr val="tx1"/>
        </a:solidFill>
        <a:latin typeface="Times New Roman" pitchFamily="18" charset="0"/>
        <a:ea typeface="+mn-ea"/>
        <a:cs typeface="Arial" pitchFamily="34" charset="0"/>
      </a:defRPr>
    </a:lvl7pPr>
    <a:lvl8pPr marL="3200400" algn="l" defTabSz="914400" rtl="0" eaLnBrk="1" latinLnBrk="0" hangingPunct="1">
      <a:defRPr sz="1200" kern="1200">
        <a:solidFill>
          <a:schemeClr val="tx1"/>
        </a:solidFill>
        <a:latin typeface="Times New Roman" pitchFamily="18" charset="0"/>
        <a:ea typeface="+mn-ea"/>
        <a:cs typeface="Arial" pitchFamily="34" charset="0"/>
      </a:defRPr>
    </a:lvl8pPr>
    <a:lvl9pPr marL="3657600" algn="l" defTabSz="914400" rtl="0" eaLnBrk="1" latinLnBrk="0" hangingPunct="1">
      <a:defRPr sz="1200" kern="1200">
        <a:solidFill>
          <a:schemeClr val="tx1"/>
        </a:solidFill>
        <a:latin typeface="Times New Roman" pitchFamily="18" charset="0"/>
        <a:ea typeface="+mn-ea"/>
        <a:cs typeface="Arial"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160">
          <p15:clr>
            <a:srgbClr val="A4A3A4"/>
          </p15:clr>
        </p15:guide>
        <p15:guide id="2" pos="288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3"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a:srgbClr val="FFFF00"/>
    <a:srgbClr val="FF9900"/>
    <a:srgbClr val="FF0000"/>
    <a:srgbClr val="2D2DB9"/>
    <a:srgbClr val="FF9999"/>
    <a:srgbClr val="FFCC99"/>
    <a:srgbClr val="99FF99"/>
    <a:srgbClr val="B2B2B2"/>
    <a:srgbClr val="FFC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650" autoAdjust="0"/>
    <p:restoredTop sz="96704" autoAdjust="0"/>
  </p:normalViewPr>
  <p:slideViewPr>
    <p:cSldViewPr>
      <p:cViewPr varScale="1">
        <p:scale>
          <a:sx n="161" d="100"/>
          <a:sy n="161" d="100"/>
        </p:scale>
        <p:origin x="2188" y="108"/>
      </p:cViewPr>
      <p:guideLst>
        <p:guide orient="horz" pos="2160"/>
        <p:guide pos="2880"/>
      </p:guideLst>
    </p:cSldViewPr>
  </p:slideViewPr>
  <p:outlineViewPr>
    <p:cViewPr>
      <p:scale>
        <a:sx n="50" d="100"/>
        <a:sy n="50" d="100"/>
      </p:scale>
      <p:origin x="0" y="-58044"/>
    </p:cViewPr>
  </p:outlineViewPr>
  <p:notesTextViewPr>
    <p:cViewPr>
      <p:scale>
        <a:sx n="100" d="100"/>
        <a:sy n="100" d="100"/>
      </p:scale>
      <p:origin x="0" y="0"/>
    </p:cViewPr>
  </p:notesTextViewPr>
  <p:sorterViewPr>
    <p:cViewPr>
      <p:scale>
        <a:sx n="100" d="100"/>
        <a:sy n="100" d="100"/>
      </p:scale>
      <p:origin x="0" y="0"/>
    </p:cViewPr>
  </p:sorterViewPr>
  <p:notesViewPr>
    <p:cSldViewPr>
      <p:cViewPr>
        <p:scale>
          <a:sx n="100" d="100"/>
          <a:sy n="100" d="100"/>
        </p:scale>
        <p:origin x="3444" y="-564"/>
      </p:cViewPr>
      <p:guideLst>
        <p:guide orient="horz" pos="2160"/>
        <p:guide pos="288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4224349" y="177284"/>
            <a:ext cx="2014526" cy="184666"/>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algn="r" defTabSz="933450" eaLnBrk="0" hangingPunct="0">
              <a:defRPr sz="1200" b="1" dirty="0">
                <a:latin typeface="Arial" pitchFamily="34" charset="0"/>
                <a:cs typeface="Arial" pitchFamily="34" charset="0"/>
              </a:defRPr>
            </a:lvl1pPr>
          </a:lstStyle>
          <a:p>
            <a:pPr>
              <a:defRPr/>
            </a:pPr>
            <a:r>
              <a:rPr lang="en-US" dirty="0"/>
              <a:t>doc.: IEEE 802.11-17/0291r0</a:t>
            </a:r>
          </a:p>
        </p:txBody>
      </p:sp>
      <p:sp>
        <p:nvSpPr>
          <p:cNvPr id="3075" name="Rectangle 3"/>
          <p:cNvSpPr>
            <a:spLocks noGrp="1" noChangeArrowheads="1"/>
          </p:cNvSpPr>
          <p:nvPr>
            <p:ph type="dt" sz="quarter" idx="1"/>
          </p:nvPr>
        </p:nvSpPr>
        <p:spPr bwMode="auto">
          <a:xfrm>
            <a:off x="695325" y="177284"/>
            <a:ext cx="655629" cy="184666"/>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defTabSz="933450" eaLnBrk="0" hangingPunct="0">
              <a:defRPr sz="1200" b="1">
                <a:latin typeface="Arial" pitchFamily="34" charset="0"/>
                <a:cs typeface="Arial" pitchFamily="34" charset="0"/>
              </a:defRPr>
            </a:lvl1pPr>
          </a:lstStyle>
          <a:p>
            <a:pPr>
              <a:defRPr/>
            </a:pPr>
            <a:r>
              <a:rPr lang="en-US" dirty="0"/>
              <a:t>Mar 2017</a:t>
            </a:r>
          </a:p>
        </p:txBody>
      </p:sp>
      <p:sp>
        <p:nvSpPr>
          <p:cNvPr id="3076" name="Rectangle 4"/>
          <p:cNvSpPr>
            <a:spLocks noGrp="1" noChangeArrowheads="1"/>
          </p:cNvSpPr>
          <p:nvPr>
            <p:ph type="ftr" sz="quarter" idx="2"/>
          </p:nvPr>
        </p:nvSpPr>
        <p:spPr bwMode="auto">
          <a:xfrm>
            <a:off x="5851525" y="8982075"/>
            <a:ext cx="466725"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defTabSz="933450" eaLnBrk="0" hangingPunct="0">
              <a:defRPr>
                <a:cs typeface="+mn-cs"/>
              </a:defRPr>
            </a:lvl1pPr>
          </a:lstStyle>
          <a:p>
            <a:pPr>
              <a:defRPr/>
            </a:pPr>
            <a:r>
              <a:rPr lang="en-US" dirty="0"/>
              <a:t>Andrew Myles, Cisco</a:t>
            </a:r>
          </a:p>
        </p:txBody>
      </p:sp>
      <p:sp>
        <p:nvSpPr>
          <p:cNvPr id="3077" name="Rectangle 5"/>
          <p:cNvSpPr>
            <a:spLocks noGrp="1" noChangeArrowheads="1"/>
          </p:cNvSpPr>
          <p:nvPr>
            <p:ph type="sldNum" sz="quarter" idx="3"/>
          </p:nvPr>
        </p:nvSpPr>
        <p:spPr bwMode="auto">
          <a:xfrm>
            <a:off x="3133725" y="8982075"/>
            <a:ext cx="512763"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ctr" defTabSz="933450" eaLnBrk="0" hangingPunct="0">
              <a:defRPr>
                <a:cs typeface="+mn-cs"/>
              </a:defRPr>
            </a:lvl1pPr>
          </a:lstStyle>
          <a:p>
            <a:pPr>
              <a:defRPr/>
            </a:pPr>
            <a:r>
              <a:rPr lang="en-US" dirty="0"/>
              <a:t>Page </a:t>
            </a:r>
            <a:fld id="{0AC92585-5460-48EC-A28F-298482A080F4}" type="slidenum">
              <a:rPr lang="en-US"/>
              <a:pPr>
                <a:defRPr/>
              </a:pPr>
              <a:t>‹#›</a:t>
            </a:fld>
            <a:endParaRPr lang="en-US" dirty="0"/>
          </a:p>
        </p:txBody>
      </p:sp>
      <p:sp>
        <p:nvSpPr>
          <p:cNvPr id="91142" name="Line 6"/>
          <p:cNvSpPr>
            <a:spLocks noChangeShapeType="1"/>
          </p:cNvSpPr>
          <p:nvPr/>
        </p:nvSpPr>
        <p:spPr bwMode="auto">
          <a:xfrm>
            <a:off x="693738" y="387350"/>
            <a:ext cx="5546725"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AU" dirty="0"/>
          </a:p>
        </p:txBody>
      </p:sp>
      <p:sp>
        <p:nvSpPr>
          <p:cNvPr id="91143" name="Rectangle 7"/>
          <p:cNvSpPr>
            <a:spLocks noChangeArrowheads="1"/>
          </p:cNvSpPr>
          <p:nvPr/>
        </p:nvSpPr>
        <p:spPr bwMode="auto">
          <a:xfrm>
            <a:off x="693738" y="8982075"/>
            <a:ext cx="711200" cy="1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defTabSz="933450" eaLnBrk="0" hangingPunct="0"/>
            <a:r>
              <a:rPr lang="en-US" dirty="0"/>
              <a:t>Submission</a:t>
            </a:r>
          </a:p>
        </p:txBody>
      </p:sp>
      <p:sp>
        <p:nvSpPr>
          <p:cNvPr id="91144" name="Line 8"/>
          <p:cNvSpPr>
            <a:spLocks noChangeShapeType="1"/>
          </p:cNvSpPr>
          <p:nvPr/>
        </p:nvSpPr>
        <p:spPr bwMode="auto">
          <a:xfrm>
            <a:off x="693738" y="8970963"/>
            <a:ext cx="5700712"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AU" dirty="0"/>
          </a:p>
        </p:txBody>
      </p:sp>
    </p:spTree>
    <p:extLst>
      <p:ext uri="{BB962C8B-B14F-4D97-AF65-F5344CB8AC3E}">
        <p14:creationId xmlns:p14="http://schemas.microsoft.com/office/powerpoint/2010/main" val="102149440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4267212" y="97909"/>
            <a:ext cx="2014526" cy="184666"/>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algn="r" defTabSz="933450" eaLnBrk="0" hangingPunct="0">
              <a:defRPr sz="1200" b="1" dirty="0" smtClean="0">
                <a:latin typeface="Arial" pitchFamily="34" charset="0"/>
                <a:cs typeface="Arial" pitchFamily="34" charset="0"/>
              </a:defRPr>
            </a:lvl1pPr>
          </a:lstStyle>
          <a:p>
            <a:pPr>
              <a:defRPr/>
            </a:pPr>
            <a:r>
              <a:rPr lang="en-US" dirty="0"/>
              <a:t>doc.: IEEE 802.11-17/0291r0</a:t>
            </a:r>
          </a:p>
        </p:txBody>
      </p:sp>
      <p:sp>
        <p:nvSpPr>
          <p:cNvPr id="2051" name="Rectangle 3"/>
          <p:cNvSpPr>
            <a:spLocks noGrp="1" noChangeArrowheads="1"/>
          </p:cNvSpPr>
          <p:nvPr>
            <p:ph type="dt" idx="1"/>
          </p:nvPr>
        </p:nvSpPr>
        <p:spPr bwMode="auto">
          <a:xfrm>
            <a:off x="654050" y="97909"/>
            <a:ext cx="655629" cy="184666"/>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defTabSz="933450" eaLnBrk="0" hangingPunct="0">
              <a:defRPr sz="1200" b="1">
                <a:latin typeface="Arial" pitchFamily="34" charset="0"/>
                <a:cs typeface="Arial" pitchFamily="34" charset="0"/>
              </a:defRPr>
            </a:lvl1pPr>
          </a:lstStyle>
          <a:p>
            <a:pPr>
              <a:defRPr/>
            </a:pPr>
            <a:r>
              <a:rPr lang="en-US" dirty="0"/>
              <a:t>Mar 2017</a:t>
            </a:r>
          </a:p>
        </p:txBody>
      </p:sp>
      <p:sp>
        <p:nvSpPr>
          <p:cNvPr id="67588" name="Rectangle 4"/>
          <p:cNvSpPr>
            <a:spLocks noGrp="1" noRot="1" noChangeAspect="1" noChangeArrowheads="1" noTextEdit="1"/>
          </p:cNvSpPr>
          <p:nvPr>
            <p:ph type="sldImg" idx="2"/>
          </p:nvPr>
        </p:nvSpPr>
        <p:spPr bwMode="auto">
          <a:xfrm>
            <a:off x="1152525" y="701675"/>
            <a:ext cx="4629150" cy="3468688"/>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sp>
      <p:sp>
        <p:nvSpPr>
          <p:cNvPr id="2053" name="Rectangle 5"/>
          <p:cNvSpPr>
            <a:spLocks noGrp="1" noChangeArrowheads="1"/>
          </p:cNvSpPr>
          <p:nvPr>
            <p:ph type="body" sz="quarter" idx="3"/>
          </p:nvPr>
        </p:nvSpPr>
        <p:spPr bwMode="auto">
          <a:xfrm>
            <a:off x="923925" y="4408488"/>
            <a:ext cx="5086350" cy="4176712"/>
          </a:xfrm>
          <a:prstGeom prst="rect">
            <a:avLst/>
          </a:prstGeom>
          <a:noFill/>
          <a:ln w="9525">
            <a:noFill/>
            <a:miter lim="800000"/>
            <a:headEnd/>
            <a:tailEnd/>
          </a:ln>
          <a:effectLst/>
        </p:spPr>
        <p:txBody>
          <a:bodyPr vert="horz" wrap="square" lIns="93662" tIns="46038" rIns="93662" bIns="46038"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054" name="Rectangle 6"/>
          <p:cNvSpPr>
            <a:spLocks noGrp="1" noChangeArrowheads="1"/>
          </p:cNvSpPr>
          <p:nvPr>
            <p:ph type="ftr" sz="quarter" idx="4"/>
          </p:nvPr>
        </p:nvSpPr>
        <p:spPr bwMode="auto">
          <a:xfrm>
            <a:off x="5357813" y="8985250"/>
            <a:ext cx="923925"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5pPr marL="457200" lvl="4" algn="r" defTabSz="933450" eaLnBrk="0" hangingPunct="0">
              <a:defRPr>
                <a:cs typeface="+mn-cs"/>
              </a:defRPr>
            </a:lvl5pPr>
          </a:lstStyle>
          <a:p>
            <a:pPr lvl="4">
              <a:defRPr/>
            </a:pPr>
            <a:r>
              <a:rPr lang="en-US" dirty="0"/>
              <a:t>Andrew Myles, Cisco</a:t>
            </a:r>
          </a:p>
        </p:txBody>
      </p:sp>
      <p:sp>
        <p:nvSpPr>
          <p:cNvPr id="2055" name="Rectangle 7"/>
          <p:cNvSpPr>
            <a:spLocks noGrp="1" noChangeArrowheads="1"/>
          </p:cNvSpPr>
          <p:nvPr>
            <p:ph type="sldNum" sz="quarter" idx="5"/>
          </p:nvPr>
        </p:nvSpPr>
        <p:spPr bwMode="auto">
          <a:xfrm>
            <a:off x="3222625" y="8985250"/>
            <a:ext cx="512763"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defTabSz="933450" eaLnBrk="0" hangingPunct="0">
              <a:defRPr>
                <a:cs typeface="+mn-cs"/>
              </a:defRPr>
            </a:lvl1pPr>
          </a:lstStyle>
          <a:p>
            <a:pPr>
              <a:defRPr/>
            </a:pPr>
            <a:r>
              <a:rPr lang="en-US" dirty="0"/>
              <a:t>Page </a:t>
            </a:r>
            <a:fld id="{18D10512-F400-46E6-9813-0191A717DA9A}" type="slidenum">
              <a:rPr lang="en-US"/>
              <a:pPr>
                <a:defRPr/>
              </a:pPr>
              <a:t>‹#›</a:t>
            </a:fld>
            <a:endParaRPr lang="en-US" dirty="0"/>
          </a:p>
        </p:txBody>
      </p:sp>
      <p:sp>
        <p:nvSpPr>
          <p:cNvPr id="67592" name="Rectangle 8"/>
          <p:cNvSpPr>
            <a:spLocks noChangeArrowheads="1"/>
          </p:cNvSpPr>
          <p:nvPr/>
        </p:nvSpPr>
        <p:spPr bwMode="auto">
          <a:xfrm>
            <a:off x="723900" y="8985250"/>
            <a:ext cx="711200" cy="1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eaLnBrk="0" hangingPunct="0"/>
            <a:r>
              <a:rPr lang="en-US" dirty="0"/>
              <a:t>Submission</a:t>
            </a:r>
          </a:p>
        </p:txBody>
      </p:sp>
      <p:sp>
        <p:nvSpPr>
          <p:cNvPr id="67593" name="Line 9"/>
          <p:cNvSpPr>
            <a:spLocks noChangeShapeType="1"/>
          </p:cNvSpPr>
          <p:nvPr/>
        </p:nvSpPr>
        <p:spPr bwMode="auto">
          <a:xfrm>
            <a:off x="723900" y="8983663"/>
            <a:ext cx="54864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AU" dirty="0"/>
          </a:p>
        </p:txBody>
      </p:sp>
      <p:sp>
        <p:nvSpPr>
          <p:cNvPr id="67594" name="Line 10"/>
          <p:cNvSpPr>
            <a:spLocks noChangeShapeType="1"/>
          </p:cNvSpPr>
          <p:nvPr/>
        </p:nvSpPr>
        <p:spPr bwMode="auto">
          <a:xfrm>
            <a:off x="647700" y="296863"/>
            <a:ext cx="5638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AU" dirty="0"/>
          </a:p>
        </p:txBody>
      </p:sp>
    </p:spTree>
    <p:extLst>
      <p:ext uri="{BB962C8B-B14F-4D97-AF65-F5344CB8AC3E}">
        <p14:creationId xmlns:p14="http://schemas.microsoft.com/office/powerpoint/2010/main" val="936411493"/>
      </p:ext>
    </p:extLst>
  </p:cSld>
  <p:clrMap bg1="lt1" tx1="dk1" bg2="lt2" tx2="dk2" accent1="accent1" accent2="accent2" accent3="accent3" accent4="accent4" accent5="accent5" accent6="accent6" hlink="hlink" folHlink="folHlink"/>
  <p:hf/>
  <p:notesStyle>
    <a:lvl1pPr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1143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2286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3429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4572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200">
                <a:solidFill>
                  <a:schemeClr val="tx1"/>
                </a:solidFill>
                <a:latin typeface="Times New Roman" pitchFamily="18" charset="0"/>
                <a:cs typeface="Arial" pitchFamily="34" charset="0"/>
              </a:defRPr>
            </a:lvl1pPr>
            <a:lvl2pPr marL="742950" indent="-285750" defTabSz="933450" eaLnBrk="0" hangingPunct="0">
              <a:defRPr sz="1200">
                <a:solidFill>
                  <a:schemeClr val="tx1"/>
                </a:solidFill>
                <a:latin typeface="Times New Roman" pitchFamily="18" charset="0"/>
                <a:cs typeface="Arial" pitchFamily="34" charset="0"/>
              </a:defRPr>
            </a:lvl2pPr>
            <a:lvl3pPr marL="1143000" indent="-228600" defTabSz="933450" eaLnBrk="0" hangingPunct="0">
              <a:defRPr sz="1200">
                <a:solidFill>
                  <a:schemeClr val="tx1"/>
                </a:solidFill>
                <a:latin typeface="Times New Roman" pitchFamily="18" charset="0"/>
                <a:cs typeface="Arial" pitchFamily="34" charset="0"/>
              </a:defRPr>
            </a:lvl3pPr>
            <a:lvl4pPr marL="1600200" indent="-228600" defTabSz="933450" eaLnBrk="0" hangingPunct="0">
              <a:defRPr sz="1200">
                <a:solidFill>
                  <a:schemeClr val="tx1"/>
                </a:solidFill>
                <a:latin typeface="Times New Roman" pitchFamily="18" charset="0"/>
                <a:cs typeface="Arial" pitchFamily="34" charset="0"/>
              </a:defRPr>
            </a:lvl4pPr>
            <a:lvl5pPr marL="2057400" indent="-228600" defTabSz="933450" eaLnBrk="0" hangingPunct="0">
              <a:defRPr sz="1200">
                <a:solidFill>
                  <a:schemeClr val="tx1"/>
                </a:solidFill>
                <a:latin typeface="Times New Roman" pitchFamily="18" charset="0"/>
                <a:cs typeface="Arial" pitchFamily="34"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cs typeface="Arial" pitchFamily="34"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cs typeface="Arial" pitchFamily="34"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cs typeface="Arial" pitchFamily="34"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cs typeface="Arial" pitchFamily="34" charset="0"/>
              </a:defRPr>
            </a:lvl9pPr>
          </a:lstStyle>
          <a:p>
            <a:r>
              <a:rPr lang="en-US" dirty="0">
                <a:latin typeface="Arial" pitchFamily="34" charset="0"/>
              </a:rPr>
              <a:t>doc.: IEEE 802.11-10/0xxxr0</a:t>
            </a:r>
          </a:p>
        </p:txBody>
      </p:sp>
      <p:sp>
        <p:nvSpPr>
          <p:cNvPr id="68611"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200">
                <a:solidFill>
                  <a:schemeClr val="tx1"/>
                </a:solidFill>
                <a:latin typeface="Times New Roman" pitchFamily="18" charset="0"/>
                <a:cs typeface="Arial" pitchFamily="34" charset="0"/>
              </a:defRPr>
            </a:lvl1pPr>
            <a:lvl2pPr marL="742950" indent="-285750" defTabSz="933450" eaLnBrk="0" hangingPunct="0">
              <a:defRPr sz="1200">
                <a:solidFill>
                  <a:schemeClr val="tx1"/>
                </a:solidFill>
                <a:latin typeface="Times New Roman" pitchFamily="18" charset="0"/>
                <a:cs typeface="Arial" pitchFamily="34" charset="0"/>
              </a:defRPr>
            </a:lvl2pPr>
            <a:lvl3pPr marL="1143000" indent="-228600" defTabSz="933450" eaLnBrk="0" hangingPunct="0">
              <a:defRPr sz="1200">
                <a:solidFill>
                  <a:schemeClr val="tx1"/>
                </a:solidFill>
                <a:latin typeface="Times New Roman" pitchFamily="18" charset="0"/>
                <a:cs typeface="Arial" pitchFamily="34" charset="0"/>
              </a:defRPr>
            </a:lvl3pPr>
            <a:lvl4pPr marL="1600200" indent="-228600" defTabSz="933450" eaLnBrk="0" hangingPunct="0">
              <a:defRPr sz="1200">
                <a:solidFill>
                  <a:schemeClr val="tx1"/>
                </a:solidFill>
                <a:latin typeface="Times New Roman" pitchFamily="18" charset="0"/>
                <a:cs typeface="Arial" pitchFamily="34" charset="0"/>
              </a:defRPr>
            </a:lvl4pPr>
            <a:lvl5pPr marL="2057400" indent="-228600" defTabSz="933450" eaLnBrk="0" hangingPunct="0">
              <a:defRPr sz="1200">
                <a:solidFill>
                  <a:schemeClr val="tx1"/>
                </a:solidFill>
                <a:latin typeface="Times New Roman" pitchFamily="18" charset="0"/>
                <a:cs typeface="Arial" pitchFamily="34"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cs typeface="Arial" pitchFamily="34"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cs typeface="Arial" pitchFamily="34"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cs typeface="Arial" pitchFamily="34"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cs typeface="Arial" pitchFamily="34" charset="0"/>
              </a:defRPr>
            </a:lvl9pPr>
          </a:lstStyle>
          <a:p>
            <a:r>
              <a:rPr lang="en-US" dirty="0">
                <a:latin typeface="Arial" pitchFamily="34" charset="0"/>
              </a:rPr>
              <a:t>July 2010</a:t>
            </a:r>
          </a:p>
        </p:txBody>
      </p:sp>
      <p:sp>
        <p:nvSpPr>
          <p:cNvPr id="51204" name="Rectangle 6"/>
          <p:cNvSpPr>
            <a:spLocks noGrp="1" noChangeArrowheads="1"/>
          </p:cNvSpPr>
          <p:nvPr>
            <p:ph type="ftr" sz="quarter" idx="4"/>
          </p:nvPr>
        </p:nvSpPr>
        <p:spPr/>
        <p:txBody>
          <a:bodyPr/>
          <a:lstStyle/>
          <a:p>
            <a:pPr lvl="4">
              <a:defRPr/>
            </a:pPr>
            <a:r>
              <a:rPr lang="en-US" dirty="0"/>
              <a:t>Andrew Myles, Cisco</a:t>
            </a:r>
          </a:p>
        </p:txBody>
      </p:sp>
      <p:sp>
        <p:nvSpPr>
          <p:cNvPr id="51205" name="Rectangle 7"/>
          <p:cNvSpPr>
            <a:spLocks noGrp="1" noChangeArrowheads="1"/>
          </p:cNvSpPr>
          <p:nvPr>
            <p:ph type="sldNum" sz="quarter" idx="5"/>
          </p:nvPr>
        </p:nvSpPr>
        <p:spPr/>
        <p:txBody>
          <a:bodyPr/>
          <a:lstStyle/>
          <a:p>
            <a:pPr>
              <a:defRPr/>
            </a:pPr>
            <a:r>
              <a:rPr lang="en-US" dirty="0"/>
              <a:t>Page </a:t>
            </a:r>
            <a:fld id="{BFD8823A-E707-449B-AE25-47FA80230A05}" type="slidenum">
              <a:rPr lang="en-US" smtClean="0"/>
              <a:pPr>
                <a:defRPr/>
              </a:pPr>
              <a:t>1</a:t>
            </a:fld>
            <a:endParaRPr lang="en-US" dirty="0"/>
          </a:p>
        </p:txBody>
      </p:sp>
      <p:sp>
        <p:nvSpPr>
          <p:cNvPr id="68614" name="Rectangle 2"/>
          <p:cNvSpPr>
            <a:spLocks noGrp="1" noRot="1" noChangeAspect="1" noChangeArrowheads="1" noTextEdit="1"/>
          </p:cNvSpPr>
          <p:nvPr>
            <p:ph type="sldImg"/>
          </p:nvPr>
        </p:nvSpPr>
        <p:spPr>
          <a:xfrm>
            <a:off x="1154113" y="701675"/>
            <a:ext cx="4625975" cy="3468688"/>
          </a:xfrm>
          <a:ln/>
        </p:spPr>
      </p:sp>
      <p:sp>
        <p:nvSpPr>
          <p:cNvPr id="6861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AU"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1981200"/>
            <a:ext cx="7772400" cy="1981200"/>
          </a:xfrm>
        </p:spPr>
        <p:txBody>
          <a:bodyPr anchor="ctr" anchorCtr="0"/>
          <a:lstStyle>
            <a:lvl1pPr algn="ctr">
              <a:defRPr sz="2400" b="1"/>
            </a:lvl1pPr>
          </a:lstStyle>
          <a:p>
            <a:pPr lvl="0"/>
            <a:r>
              <a:rPr lang="en-US" dirty="0"/>
              <a:t>Click to edit Master text styles</a:t>
            </a:r>
          </a:p>
        </p:txBody>
      </p:sp>
      <p:sp>
        <p:nvSpPr>
          <p:cNvPr id="4" name="Rectangle 5"/>
          <p:cNvSpPr>
            <a:spLocks noGrp="1" noChangeArrowheads="1"/>
          </p:cNvSpPr>
          <p:nvPr>
            <p:ph type="ftr" sz="quarter" idx="10"/>
          </p:nvPr>
        </p:nvSpPr>
        <p:spPr>
          <a:ln/>
        </p:spPr>
        <p:txBody>
          <a:bodyPr/>
          <a:lstStyle>
            <a:lvl1pPr>
              <a:defRPr/>
            </a:lvl1pPr>
          </a:lstStyle>
          <a:p>
            <a:pPr>
              <a:defRPr/>
            </a:pPr>
            <a:r>
              <a:rPr lang="en-US" dirty="0"/>
              <a:t>Andrew Myles, Cisco</a:t>
            </a:r>
          </a:p>
        </p:txBody>
      </p:sp>
      <p:sp>
        <p:nvSpPr>
          <p:cNvPr id="5" name="Rectangle 6"/>
          <p:cNvSpPr>
            <a:spLocks noGrp="1" noChangeArrowheads="1"/>
          </p:cNvSpPr>
          <p:nvPr>
            <p:ph type="sldNum" sz="quarter" idx="11"/>
          </p:nvPr>
        </p:nvSpPr>
        <p:spPr>
          <a:ln/>
        </p:spPr>
        <p:txBody>
          <a:bodyPr/>
          <a:lstStyle>
            <a:lvl1pPr>
              <a:defRPr/>
            </a:lvl1pPr>
          </a:lstStyle>
          <a:p>
            <a:pPr>
              <a:defRPr/>
            </a:pPr>
            <a:r>
              <a:rPr lang="en-US" dirty="0"/>
              <a:t>Slide </a:t>
            </a:r>
            <a:fld id="{EF4002E7-DB4D-4CC3-8382-1939D19420D8}" type="slidenum">
              <a:rPr lang="en-US"/>
              <a:pPr>
                <a:defRPr/>
              </a:pPr>
              <a:t>‹#›</a:t>
            </a:fld>
            <a:endParaRPr lang="en-US" dirty="0"/>
          </a:p>
        </p:txBody>
      </p:sp>
    </p:spTree>
    <p:extLst>
      <p:ext uri="{BB962C8B-B14F-4D97-AF65-F5344CB8AC3E}">
        <p14:creationId xmlns:p14="http://schemas.microsoft.com/office/powerpoint/2010/main" val="17273165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685800"/>
            <a:ext cx="7772400" cy="1066800"/>
          </a:xfrm>
        </p:spPr>
        <p:txBody>
          <a:bodyPr/>
          <a:lstStyle/>
          <a:p>
            <a:r>
              <a:rPr lang="en-US"/>
              <a:t>Click to edit Master title style</a:t>
            </a:r>
            <a:endParaRPr lang="en-AU"/>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4" name="Rectangle 5"/>
          <p:cNvSpPr>
            <a:spLocks noGrp="1" noChangeArrowheads="1"/>
          </p:cNvSpPr>
          <p:nvPr>
            <p:ph type="ftr" sz="quarter" idx="10"/>
          </p:nvPr>
        </p:nvSpPr>
        <p:spPr>
          <a:ln/>
        </p:spPr>
        <p:txBody>
          <a:bodyPr/>
          <a:lstStyle>
            <a:lvl1pPr>
              <a:defRPr/>
            </a:lvl1pPr>
          </a:lstStyle>
          <a:p>
            <a:pPr>
              <a:defRPr/>
            </a:pPr>
            <a:r>
              <a:rPr lang="en-US" dirty="0"/>
              <a:t>Andrew Myles, Cisco</a:t>
            </a:r>
          </a:p>
        </p:txBody>
      </p:sp>
      <p:sp>
        <p:nvSpPr>
          <p:cNvPr id="5" name="Rectangle 6"/>
          <p:cNvSpPr>
            <a:spLocks noGrp="1" noChangeArrowheads="1"/>
          </p:cNvSpPr>
          <p:nvPr>
            <p:ph type="sldNum" sz="quarter" idx="11"/>
          </p:nvPr>
        </p:nvSpPr>
        <p:spPr>
          <a:ln/>
        </p:spPr>
        <p:txBody>
          <a:bodyPr/>
          <a:lstStyle>
            <a:lvl1pPr>
              <a:defRPr/>
            </a:lvl1pPr>
          </a:lstStyle>
          <a:p>
            <a:pPr>
              <a:defRPr/>
            </a:pPr>
            <a:r>
              <a:rPr lang="en-US" dirty="0"/>
              <a:t>Slide </a:t>
            </a:r>
            <a:fld id="{EF4002E7-DB4D-4CC3-8382-1939D19420D8}" type="slidenum">
              <a:rPr lang="en-US"/>
              <a:pPr>
                <a:defRPr/>
              </a:pPr>
              <a:t>‹#›</a:t>
            </a:fld>
            <a:endParaRPr lang="en-US" dirty="0"/>
          </a:p>
        </p:txBody>
      </p:sp>
    </p:spTree>
    <p:extLst>
      <p:ext uri="{BB962C8B-B14F-4D97-AF65-F5344CB8AC3E}">
        <p14:creationId xmlns:p14="http://schemas.microsoft.com/office/powerpoint/2010/main" val="38669456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4" name="Rectangle 5"/>
          <p:cNvSpPr>
            <a:spLocks noGrp="1" noChangeArrowheads="1"/>
          </p:cNvSpPr>
          <p:nvPr>
            <p:ph type="ftr" sz="quarter" idx="10"/>
          </p:nvPr>
        </p:nvSpPr>
        <p:spPr>
          <a:ln/>
        </p:spPr>
        <p:txBody>
          <a:bodyPr/>
          <a:lstStyle>
            <a:lvl1pPr>
              <a:defRPr/>
            </a:lvl1pPr>
          </a:lstStyle>
          <a:p>
            <a:pPr>
              <a:defRPr/>
            </a:pPr>
            <a:r>
              <a:rPr lang="en-US" dirty="0"/>
              <a:t>Andrew Myles, Cisco</a:t>
            </a:r>
          </a:p>
        </p:txBody>
      </p:sp>
      <p:sp>
        <p:nvSpPr>
          <p:cNvPr id="5" name="Rectangle 6"/>
          <p:cNvSpPr>
            <a:spLocks noGrp="1" noChangeArrowheads="1"/>
          </p:cNvSpPr>
          <p:nvPr>
            <p:ph type="sldNum" sz="quarter" idx="11"/>
          </p:nvPr>
        </p:nvSpPr>
        <p:spPr>
          <a:ln/>
        </p:spPr>
        <p:txBody>
          <a:bodyPr/>
          <a:lstStyle>
            <a:lvl1pPr>
              <a:defRPr/>
            </a:lvl1pPr>
          </a:lstStyle>
          <a:p>
            <a:pPr>
              <a:defRPr/>
            </a:pPr>
            <a:r>
              <a:rPr lang="en-US" dirty="0"/>
              <a:t>Slide </a:t>
            </a:r>
            <a:fld id="{EF4002E7-DB4D-4CC3-8382-1939D19420D8}" type="slidenum">
              <a:rPr lang="en-US"/>
              <a:pPr>
                <a:defRPr/>
              </a:pPr>
              <a:t>‹#›</a:t>
            </a:fld>
            <a:endParaRPr lang="en-US" dirty="0"/>
          </a:p>
        </p:txBody>
      </p:sp>
    </p:spTree>
    <p:extLst>
      <p:ext uri="{BB962C8B-B14F-4D97-AF65-F5344CB8AC3E}">
        <p14:creationId xmlns:p14="http://schemas.microsoft.com/office/powerpoint/2010/main" val="29059255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sz="half" idx="1"/>
          </p:nvPr>
        </p:nvSpPr>
        <p:spPr>
          <a:xfrm>
            <a:off x="685800" y="1981200"/>
            <a:ext cx="3810000" cy="4114800"/>
          </a:xfrm>
        </p:spPr>
        <p:txBody>
          <a:bodyPr/>
          <a:lstStyle>
            <a:lvl1pPr>
              <a:defRPr sz="18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4" name="Content Placeholder 3"/>
          <p:cNvSpPr>
            <a:spLocks noGrp="1"/>
          </p:cNvSpPr>
          <p:nvPr>
            <p:ph sz="half" idx="2"/>
          </p:nvPr>
        </p:nvSpPr>
        <p:spPr>
          <a:xfrm>
            <a:off x="4648200" y="1981200"/>
            <a:ext cx="3810000" cy="4114800"/>
          </a:xfrm>
        </p:spPr>
        <p:txBody>
          <a:bodyPr/>
          <a:lstStyle>
            <a:lvl1pPr>
              <a:defRPr sz="18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5" name="Rectangle 5"/>
          <p:cNvSpPr>
            <a:spLocks noGrp="1" noChangeArrowheads="1"/>
          </p:cNvSpPr>
          <p:nvPr>
            <p:ph type="ftr" sz="quarter" idx="10"/>
          </p:nvPr>
        </p:nvSpPr>
        <p:spPr>
          <a:ln/>
        </p:spPr>
        <p:txBody>
          <a:bodyPr/>
          <a:lstStyle>
            <a:lvl1pPr>
              <a:defRPr/>
            </a:lvl1pPr>
          </a:lstStyle>
          <a:p>
            <a:pPr>
              <a:defRPr/>
            </a:pPr>
            <a:r>
              <a:rPr lang="en-US" dirty="0"/>
              <a:t>Andrew Myles, Cisco</a:t>
            </a:r>
          </a:p>
        </p:txBody>
      </p:sp>
      <p:sp>
        <p:nvSpPr>
          <p:cNvPr id="6" name="Rectangle 6"/>
          <p:cNvSpPr>
            <a:spLocks noGrp="1" noChangeArrowheads="1"/>
          </p:cNvSpPr>
          <p:nvPr>
            <p:ph type="sldNum" sz="quarter" idx="11"/>
          </p:nvPr>
        </p:nvSpPr>
        <p:spPr>
          <a:ln/>
        </p:spPr>
        <p:txBody>
          <a:bodyPr/>
          <a:lstStyle>
            <a:lvl1pPr>
              <a:defRPr/>
            </a:lvl1pPr>
          </a:lstStyle>
          <a:p>
            <a:pPr>
              <a:defRPr/>
            </a:pPr>
            <a:r>
              <a:rPr lang="en-US" dirty="0"/>
              <a:t>Slide </a:t>
            </a:r>
            <a:fld id="{FCE5288C-F87B-4810-A6B2-740CE13BD34D}" type="slidenum">
              <a:rPr lang="en-US"/>
              <a:pPr>
                <a:defRPr/>
              </a:pPr>
              <a:t>‹#›</a:t>
            </a:fld>
            <a:endParaRPr lang="en-US" dirty="0"/>
          </a:p>
        </p:txBody>
      </p:sp>
    </p:spTree>
    <p:extLst>
      <p:ext uri="{BB962C8B-B14F-4D97-AF65-F5344CB8AC3E}">
        <p14:creationId xmlns:p14="http://schemas.microsoft.com/office/powerpoint/2010/main" val="139935167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85800"/>
            <a:ext cx="77724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1029" name="Rectangle 5"/>
          <p:cNvSpPr>
            <a:spLocks noGrp="1" noChangeArrowheads="1"/>
          </p:cNvSpPr>
          <p:nvPr>
            <p:ph type="ftr" sz="quarter" idx="3"/>
          </p:nvPr>
        </p:nvSpPr>
        <p:spPr bwMode="auto">
          <a:xfrm>
            <a:off x="8053388" y="6475413"/>
            <a:ext cx="490537" cy="182562"/>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eaLnBrk="0" hangingPunct="0">
              <a:defRPr>
                <a:latin typeface="+mn-lt"/>
                <a:cs typeface="+mn-cs"/>
              </a:defRPr>
            </a:lvl1pPr>
          </a:lstStyle>
          <a:p>
            <a:pPr>
              <a:defRPr/>
            </a:pPr>
            <a:r>
              <a:rPr lang="en-US" dirty="0"/>
              <a:t>Andrew Myles, Cisco</a:t>
            </a:r>
          </a:p>
        </p:txBody>
      </p:sp>
      <p:sp>
        <p:nvSpPr>
          <p:cNvPr id="1030" name="Rectangle 6"/>
          <p:cNvSpPr>
            <a:spLocks noGrp="1" noChangeArrowheads="1"/>
          </p:cNvSpPr>
          <p:nvPr>
            <p:ph type="sldNum" sz="quarter" idx="4"/>
          </p:nvPr>
        </p:nvSpPr>
        <p:spPr bwMode="auto">
          <a:xfrm>
            <a:off x="4327525" y="6475413"/>
            <a:ext cx="565150" cy="182562"/>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ctr" eaLnBrk="0" hangingPunct="0">
              <a:defRPr>
                <a:latin typeface="+mn-lt"/>
                <a:cs typeface="+mn-cs"/>
              </a:defRPr>
            </a:lvl1pPr>
          </a:lstStyle>
          <a:p>
            <a:pPr>
              <a:defRPr/>
            </a:pPr>
            <a:r>
              <a:rPr lang="en-US" dirty="0"/>
              <a:t>Slide </a:t>
            </a:r>
            <a:fld id="{A469A3A6-7083-48BA-9D7E-342D6AB96B4F}" type="slidenum">
              <a:rPr lang="en-US"/>
              <a:pPr>
                <a:defRPr/>
              </a:pPr>
              <a:t>‹#›</a:t>
            </a:fld>
            <a:endParaRPr lang="en-US" dirty="0"/>
          </a:p>
        </p:txBody>
      </p:sp>
      <p:sp>
        <p:nvSpPr>
          <p:cNvPr id="2" name="Rectangle 7"/>
          <p:cNvSpPr>
            <a:spLocks noChangeArrowheads="1"/>
          </p:cNvSpPr>
          <p:nvPr/>
        </p:nvSpPr>
        <p:spPr bwMode="auto">
          <a:xfrm>
            <a:off x="5225068" y="363379"/>
            <a:ext cx="3220432"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p>
            <a:pPr marL="457200" lvl="4" algn="r" eaLnBrk="0" hangingPunct="0"/>
            <a:r>
              <a:rPr lang="en-US" sz="1600" b="1" dirty="0">
                <a:latin typeface="Arial" pitchFamily="34" charset="0"/>
              </a:rPr>
              <a:t>doc.: IEEE 802 EC-22/0127r0</a:t>
            </a:r>
          </a:p>
        </p:txBody>
      </p:sp>
      <p:sp>
        <p:nvSpPr>
          <p:cNvPr id="1031" name="Line 8"/>
          <p:cNvSpPr>
            <a:spLocks noChangeShapeType="1"/>
          </p:cNvSpPr>
          <p:nvPr/>
        </p:nvSpPr>
        <p:spPr bwMode="auto">
          <a:xfrm>
            <a:off x="685800" y="609600"/>
            <a:ext cx="77724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AU" dirty="0"/>
          </a:p>
        </p:txBody>
      </p:sp>
      <p:sp>
        <p:nvSpPr>
          <p:cNvPr id="1032" name="Rectangle 9"/>
          <p:cNvSpPr>
            <a:spLocks noChangeArrowheads="1"/>
          </p:cNvSpPr>
          <p:nvPr/>
        </p:nvSpPr>
        <p:spPr bwMode="auto">
          <a:xfrm>
            <a:off x="685800" y="6475413"/>
            <a:ext cx="784225" cy="182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eaLnBrk="0" hangingPunct="0"/>
            <a:r>
              <a:rPr lang="en-US" sz="1200" dirty="0">
                <a:latin typeface="Arial" pitchFamily="34" charset="0"/>
              </a:rPr>
              <a:t>Submission</a:t>
            </a:r>
          </a:p>
        </p:txBody>
      </p:sp>
      <p:sp>
        <p:nvSpPr>
          <p:cNvPr id="1033" name="Line 10"/>
          <p:cNvSpPr>
            <a:spLocks noChangeShapeType="1"/>
          </p:cNvSpPr>
          <p:nvPr/>
        </p:nvSpPr>
        <p:spPr bwMode="auto">
          <a:xfrm>
            <a:off x="685800" y="6477000"/>
            <a:ext cx="78486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AU" dirty="0"/>
          </a:p>
        </p:txBody>
      </p:sp>
      <p:sp>
        <p:nvSpPr>
          <p:cNvPr id="1034" name="Rectangle 7"/>
          <p:cNvSpPr>
            <a:spLocks noChangeArrowheads="1"/>
          </p:cNvSpPr>
          <p:nvPr/>
        </p:nvSpPr>
        <p:spPr bwMode="auto">
          <a:xfrm>
            <a:off x="685800" y="363379"/>
            <a:ext cx="876843"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p>
            <a:pPr marL="0" lvl="3" eaLnBrk="0" hangingPunct="0"/>
            <a:r>
              <a:rPr lang="en-US" sz="1600" b="1" dirty="0">
                <a:latin typeface="Arial" pitchFamily="34" charset="0"/>
              </a:rPr>
              <a:t>Jun 2022</a:t>
            </a:r>
          </a:p>
        </p:txBody>
      </p:sp>
    </p:spTree>
  </p:cSld>
  <p:clrMap bg1="lt1" tx1="dk1" bg2="lt2" tx2="dk2" accent1="accent1" accent2="accent2" accent3="accent3" accent4="accent4" accent5="accent5" accent6="accent6" hlink="hlink" folHlink="folHlink"/>
  <p:sldLayoutIdLst>
    <p:sldLayoutId id="2147483651" r:id="rId1"/>
    <p:sldLayoutId id="2147483649" r:id="rId2"/>
    <p:sldLayoutId id="2147483652" r:id="rId3"/>
    <p:sldLayoutId id="2147483650" r:id="rId4"/>
  </p:sldLayoutIdLst>
  <p:hf hdr="0"/>
  <p:txStyles>
    <p:titleStyle>
      <a:lvl1pPr algn="l" rtl="0" eaLnBrk="0" fontAlgn="base" hangingPunct="0">
        <a:spcBef>
          <a:spcPct val="0"/>
        </a:spcBef>
        <a:spcAft>
          <a:spcPct val="0"/>
        </a:spcAft>
        <a:defRPr sz="2400" b="1">
          <a:solidFill>
            <a:schemeClr val="accent2"/>
          </a:solidFill>
          <a:latin typeface="+mj-lt"/>
          <a:ea typeface="+mj-ea"/>
          <a:cs typeface="+mj-cs"/>
        </a:defRPr>
      </a:lvl1pPr>
      <a:lvl2pPr algn="l" rtl="0" eaLnBrk="0" fontAlgn="base" hangingPunct="0">
        <a:spcBef>
          <a:spcPct val="0"/>
        </a:spcBef>
        <a:spcAft>
          <a:spcPct val="0"/>
        </a:spcAft>
        <a:defRPr sz="2400" b="1">
          <a:solidFill>
            <a:schemeClr val="accent2"/>
          </a:solidFill>
          <a:latin typeface="Arial" charset="0"/>
        </a:defRPr>
      </a:lvl2pPr>
      <a:lvl3pPr algn="l" rtl="0" eaLnBrk="0" fontAlgn="base" hangingPunct="0">
        <a:spcBef>
          <a:spcPct val="0"/>
        </a:spcBef>
        <a:spcAft>
          <a:spcPct val="0"/>
        </a:spcAft>
        <a:defRPr sz="2400" b="1">
          <a:solidFill>
            <a:schemeClr val="accent2"/>
          </a:solidFill>
          <a:latin typeface="Arial" charset="0"/>
        </a:defRPr>
      </a:lvl3pPr>
      <a:lvl4pPr algn="l" rtl="0" eaLnBrk="0" fontAlgn="base" hangingPunct="0">
        <a:spcBef>
          <a:spcPct val="0"/>
        </a:spcBef>
        <a:spcAft>
          <a:spcPct val="0"/>
        </a:spcAft>
        <a:defRPr sz="2400" b="1">
          <a:solidFill>
            <a:schemeClr val="accent2"/>
          </a:solidFill>
          <a:latin typeface="Arial" charset="0"/>
        </a:defRPr>
      </a:lvl4pPr>
      <a:lvl5pPr algn="l" rtl="0" eaLnBrk="0" fontAlgn="base" hangingPunct="0">
        <a:spcBef>
          <a:spcPct val="0"/>
        </a:spcBef>
        <a:spcAft>
          <a:spcPct val="0"/>
        </a:spcAft>
        <a:defRPr sz="2400" b="1">
          <a:solidFill>
            <a:schemeClr val="accent2"/>
          </a:solidFill>
          <a:latin typeface="Arial" charset="0"/>
        </a:defRPr>
      </a:lvl5pPr>
      <a:lvl6pPr marL="457200" algn="l" rtl="0" eaLnBrk="0" fontAlgn="base" hangingPunct="0">
        <a:spcBef>
          <a:spcPct val="0"/>
        </a:spcBef>
        <a:spcAft>
          <a:spcPct val="0"/>
        </a:spcAft>
        <a:defRPr sz="2400" b="1">
          <a:solidFill>
            <a:schemeClr val="accent2"/>
          </a:solidFill>
          <a:latin typeface="Arial" charset="0"/>
        </a:defRPr>
      </a:lvl6pPr>
      <a:lvl7pPr marL="914400" algn="l" rtl="0" eaLnBrk="0" fontAlgn="base" hangingPunct="0">
        <a:spcBef>
          <a:spcPct val="0"/>
        </a:spcBef>
        <a:spcAft>
          <a:spcPct val="0"/>
        </a:spcAft>
        <a:defRPr sz="2400" b="1">
          <a:solidFill>
            <a:schemeClr val="accent2"/>
          </a:solidFill>
          <a:latin typeface="Arial" charset="0"/>
        </a:defRPr>
      </a:lvl7pPr>
      <a:lvl8pPr marL="1371600" algn="l" rtl="0" eaLnBrk="0" fontAlgn="base" hangingPunct="0">
        <a:spcBef>
          <a:spcPct val="0"/>
        </a:spcBef>
        <a:spcAft>
          <a:spcPct val="0"/>
        </a:spcAft>
        <a:defRPr sz="2400" b="1">
          <a:solidFill>
            <a:schemeClr val="accent2"/>
          </a:solidFill>
          <a:latin typeface="Arial" charset="0"/>
        </a:defRPr>
      </a:lvl8pPr>
      <a:lvl9pPr marL="1828800" algn="l" rtl="0" eaLnBrk="0" fontAlgn="base" hangingPunct="0">
        <a:spcBef>
          <a:spcPct val="0"/>
        </a:spcBef>
        <a:spcAft>
          <a:spcPct val="0"/>
        </a:spcAft>
        <a:defRPr sz="2400" b="1">
          <a:solidFill>
            <a:schemeClr val="accent2"/>
          </a:solidFill>
          <a:latin typeface="Arial" charset="0"/>
        </a:defRPr>
      </a:lvl9pPr>
    </p:titleStyle>
    <p:bodyStyle>
      <a:lvl1pPr marL="342900" indent="-342900" algn="l" rtl="0" eaLnBrk="0" fontAlgn="base" hangingPunct="0">
        <a:spcBef>
          <a:spcPct val="50000"/>
        </a:spcBef>
        <a:spcAft>
          <a:spcPct val="0"/>
        </a:spcAft>
        <a:defRPr b="1">
          <a:solidFill>
            <a:schemeClr val="tx1"/>
          </a:solidFill>
          <a:latin typeface="+mn-lt"/>
          <a:ea typeface="+mn-ea"/>
          <a:cs typeface="+mn-cs"/>
        </a:defRPr>
      </a:lvl1pPr>
      <a:lvl2pPr marL="182563" indent="-180975" algn="l" rtl="0" eaLnBrk="0" fontAlgn="base" hangingPunct="0">
        <a:spcBef>
          <a:spcPct val="50000"/>
        </a:spcBef>
        <a:spcAft>
          <a:spcPct val="0"/>
        </a:spcAft>
        <a:buChar char="•"/>
        <a:defRPr>
          <a:solidFill>
            <a:schemeClr val="tx1"/>
          </a:solidFill>
          <a:latin typeface="+mn-lt"/>
        </a:defRPr>
      </a:lvl2pPr>
      <a:lvl3pPr marL="365125" indent="-180975" algn="l" rtl="0" eaLnBrk="0" fontAlgn="base" hangingPunct="0">
        <a:spcBef>
          <a:spcPct val="25000"/>
        </a:spcBef>
        <a:spcAft>
          <a:spcPct val="0"/>
        </a:spcAft>
        <a:buFont typeface="Arial" pitchFamily="34" charset="0"/>
        <a:buChar char="–"/>
        <a:defRPr sz="1600">
          <a:solidFill>
            <a:schemeClr val="tx1"/>
          </a:solidFill>
          <a:latin typeface="+mn-lt"/>
        </a:defRPr>
      </a:lvl3pPr>
      <a:lvl4pPr marL="711200" indent="-344488" algn="l" rtl="0" eaLnBrk="0" fontAlgn="base" hangingPunct="0">
        <a:spcBef>
          <a:spcPct val="10000"/>
        </a:spcBef>
        <a:spcAft>
          <a:spcPct val="0"/>
        </a:spcAft>
        <a:buFont typeface="Times New Roman" pitchFamily="18" charset="0"/>
        <a:buChar char="—"/>
        <a:defRPr sz="1400">
          <a:solidFill>
            <a:schemeClr val="tx1"/>
          </a:solidFill>
          <a:latin typeface="+mn-lt"/>
        </a:defRPr>
      </a:lvl4pPr>
      <a:lvl5pPr marL="969963" indent="-165100" algn="l" rtl="0" eaLnBrk="0" fontAlgn="base" hangingPunct="0">
        <a:spcBef>
          <a:spcPct val="20000"/>
        </a:spcBef>
        <a:spcAft>
          <a:spcPct val="0"/>
        </a:spcAft>
        <a:buChar char="•"/>
        <a:defRPr sz="1600">
          <a:solidFill>
            <a:schemeClr val="tx1"/>
          </a:solidFill>
          <a:latin typeface="+mn-lt"/>
        </a:defRPr>
      </a:lvl5pPr>
      <a:lvl6pPr marL="1427163" indent="-165100" algn="l" rtl="0" eaLnBrk="0" fontAlgn="base" hangingPunct="0">
        <a:spcBef>
          <a:spcPct val="20000"/>
        </a:spcBef>
        <a:spcAft>
          <a:spcPct val="0"/>
        </a:spcAft>
        <a:buChar char="•"/>
        <a:defRPr sz="1600">
          <a:solidFill>
            <a:schemeClr val="tx1"/>
          </a:solidFill>
          <a:latin typeface="+mn-lt"/>
        </a:defRPr>
      </a:lvl6pPr>
      <a:lvl7pPr marL="1884363" indent="-165100" algn="l" rtl="0" eaLnBrk="0" fontAlgn="base" hangingPunct="0">
        <a:spcBef>
          <a:spcPct val="20000"/>
        </a:spcBef>
        <a:spcAft>
          <a:spcPct val="0"/>
        </a:spcAft>
        <a:buChar char="•"/>
        <a:defRPr sz="1600">
          <a:solidFill>
            <a:schemeClr val="tx1"/>
          </a:solidFill>
          <a:latin typeface="+mn-lt"/>
        </a:defRPr>
      </a:lvl7pPr>
      <a:lvl8pPr marL="2341563" indent="-165100" algn="l" rtl="0" eaLnBrk="0" fontAlgn="base" hangingPunct="0">
        <a:spcBef>
          <a:spcPct val="20000"/>
        </a:spcBef>
        <a:spcAft>
          <a:spcPct val="0"/>
        </a:spcAft>
        <a:buChar char="•"/>
        <a:defRPr sz="1600">
          <a:solidFill>
            <a:schemeClr val="tx1"/>
          </a:solidFill>
          <a:latin typeface="+mn-lt"/>
        </a:defRPr>
      </a:lvl8pPr>
      <a:lvl9pPr marL="2798763" indent="-165100" algn="l" rtl="0" eaLnBrk="0" fontAlgn="base" hangingPunct="0">
        <a:spcBef>
          <a:spcPct val="2000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hyperlink" Target="https://mentor.ieee.org/802-ec/dcn/22/ec-22-0094-01-00EC-future-meeting-vision-ad-hoc-update-may-2022.pptx" TargetMode="External"/><Relationship Id="rId2" Type="http://schemas.openxmlformats.org/officeDocument/2006/relationships/hyperlink" Target="https://mentor.ieee.org/802-ec/dcn/22/ec-22-0089-00-00EC-electronic-meeting-observations.pdf"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mailto:amyles@cisco.com"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mentor.ieee.org/802-ec/dcn/22/ec-22-0089-00-00EC-electronic-meeting-observations.pdf"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mailto:amyles@cisco.com"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cisco.webex.com/cisco/j.php?MTID=m85f4f414d2a279eb2ba1be96e0c7a65b"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mentor.ieee.org/802-ec/dcn/21/ec-21-0227-04-00EC-future-meeting-vision-ad-hoc-starter-deck.pptx" TargetMode="Externa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1.emf"/><Relationship Id="rId4" Type="http://schemas.openxmlformats.org/officeDocument/2006/relationships/package" Target="../embeddings/Microsoft_Word_Document.docx"/></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oter Placeholder 4"/>
          <p:cNvSpPr>
            <a:spLocks noGrp="1"/>
          </p:cNvSpPr>
          <p:nvPr>
            <p:ph type="ftr" sz="quarter" idx="10"/>
          </p:nvPr>
        </p:nvSpPr>
        <p:spPr/>
        <p:txBody>
          <a:bodyPr/>
          <a:lstStyle/>
          <a:p>
            <a:pPr>
              <a:defRPr/>
            </a:pPr>
            <a:r>
              <a:rPr lang="en-US" dirty="0"/>
              <a:t>Andrew Myles, Cisco</a:t>
            </a:r>
          </a:p>
        </p:txBody>
      </p:sp>
      <p:sp>
        <p:nvSpPr>
          <p:cNvPr id="8" name="Slide Number Placeholder 5"/>
          <p:cNvSpPr>
            <a:spLocks noGrp="1"/>
          </p:cNvSpPr>
          <p:nvPr>
            <p:ph type="sldNum" sz="quarter" idx="11"/>
          </p:nvPr>
        </p:nvSpPr>
        <p:spPr/>
        <p:txBody>
          <a:bodyPr/>
          <a:lstStyle/>
          <a:p>
            <a:pPr>
              <a:defRPr/>
            </a:pPr>
            <a:r>
              <a:rPr lang="en-US" dirty="0"/>
              <a:t>Slide </a:t>
            </a:r>
            <a:fld id="{C81347C9-C12F-43D2-B3D1-D523E0829A79}" type="slidenum">
              <a:rPr lang="en-US" smtClean="0"/>
              <a:pPr>
                <a:defRPr/>
              </a:pPr>
              <a:t>1</a:t>
            </a:fld>
            <a:endParaRPr lang="en-US" dirty="0"/>
          </a:p>
        </p:txBody>
      </p:sp>
      <p:sp>
        <p:nvSpPr>
          <p:cNvPr id="1029" name="Rectangle 2"/>
          <p:cNvSpPr>
            <a:spLocks noGrp="1" noChangeArrowheads="1"/>
          </p:cNvSpPr>
          <p:nvPr>
            <p:ph type="title"/>
          </p:nvPr>
        </p:nvSpPr>
        <p:spPr/>
        <p:txBody>
          <a:bodyPr anchor="ctr"/>
          <a:lstStyle/>
          <a:p>
            <a:pPr algn="ctr">
              <a:defRPr/>
            </a:pPr>
            <a:r>
              <a:rPr lang="en-US" i="1" dirty="0">
                <a:solidFill>
                  <a:schemeClr val="accent6"/>
                </a:solidFill>
              </a:rPr>
              <a:t>IEEE 802 future meeting vision ad hoc</a:t>
            </a:r>
            <a:br>
              <a:rPr lang="en-US" i="1" dirty="0">
                <a:solidFill>
                  <a:schemeClr val="accent6"/>
                </a:solidFill>
              </a:rPr>
            </a:br>
            <a:r>
              <a:rPr lang="en-US" dirty="0">
                <a:solidFill>
                  <a:schemeClr val="accent6"/>
                </a:solidFill>
              </a:rPr>
              <a:t>(agenda for 20 June 2022 @ 3 pm ET)</a:t>
            </a:r>
            <a:endParaRPr lang="en-US" dirty="0">
              <a:solidFill>
                <a:srgbClr val="00B050"/>
              </a:solidFill>
            </a:endParaRPr>
          </a:p>
        </p:txBody>
      </p:sp>
      <p:sp>
        <p:nvSpPr>
          <p:cNvPr id="1030" name="Rectangle 6"/>
          <p:cNvSpPr>
            <a:spLocks noGrp="1" noChangeArrowheads="1"/>
          </p:cNvSpPr>
          <p:nvPr>
            <p:ph type="body" idx="1"/>
          </p:nvPr>
        </p:nvSpPr>
        <p:spPr>
          <a:xfrm>
            <a:off x="685800" y="2330450"/>
            <a:ext cx="7772400" cy="381000"/>
          </a:xfrm>
        </p:spPr>
        <p:txBody>
          <a:bodyPr/>
          <a:lstStyle/>
          <a:p>
            <a:pPr marL="0" indent="0" algn="ctr">
              <a:defRPr/>
            </a:pPr>
            <a:r>
              <a:rPr lang="en-US" b="0" dirty="0">
                <a:solidFill>
                  <a:schemeClr val="accent2">
                    <a:lumMod val="50000"/>
                  </a:schemeClr>
                </a:solidFill>
              </a:rPr>
              <a:t>20 June 2022</a:t>
            </a:r>
          </a:p>
        </p:txBody>
      </p:sp>
      <p:sp>
        <p:nvSpPr>
          <p:cNvPr id="2054" name="Rectangle 12"/>
          <p:cNvSpPr>
            <a:spLocks noChangeArrowheads="1"/>
          </p:cNvSpPr>
          <p:nvPr/>
        </p:nvSpPr>
        <p:spPr bwMode="auto">
          <a:xfrm>
            <a:off x="533400" y="2746375"/>
            <a:ext cx="14478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p>
            <a:pPr eaLnBrk="0" hangingPunct="0">
              <a:spcBef>
                <a:spcPct val="50000"/>
              </a:spcBef>
            </a:pPr>
            <a:r>
              <a:rPr lang="en-US" sz="1600" b="1" dirty="0">
                <a:latin typeface="Arial" pitchFamily="34" charset="0"/>
              </a:rPr>
              <a:t>Authors:</a:t>
            </a:r>
            <a:endParaRPr lang="en-US" sz="1600" dirty="0">
              <a:latin typeface="Arial" pitchFamily="34" charset="0"/>
            </a:endParaRPr>
          </a:p>
        </p:txBody>
      </p:sp>
      <p:graphicFrame>
        <p:nvGraphicFramePr>
          <p:cNvPr id="2" name="Table 1"/>
          <p:cNvGraphicFramePr>
            <a:graphicFrameLocks noGrp="1"/>
          </p:cNvGraphicFramePr>
          <p:nvPr>
            <p:extLst>
              <p:ext uri="{D42A27DB-BD31-4B8C-83A1-F6EECF244321}">
                <p14:modId xmlns:p14="http://schemas.microsoft.com/office/powerpoint/2010/main" val="858054408"/>
              </p:ext>
            </p:extLst>
          </p:nvPr>
        </p:nvGraphicFramePr>
        <p:xfrm>
          <a:off x="685800" y="3429000"/>
          <a:ext cx="7696200" cy="762000"/>
        </p:xfrm>
        <a:graphic>
          <a:graphicData uri="http://schemas.openxmlformats.org/drawingml/2006/table">
            <a:tbl>
              <a:tblPr firstRow="1" bandRow="1">
                <a:tableStyleId>{21E4AEA4-8DFA-4A89-87EB-49C32662AFE0}</a:tableStyleId>
              </a:tblPr>
              <a:tblGrid>
                <a:gridCol w="1924050">
                  <a:extLst>
                    <a:ext uri="{9D8B030D-6E8A-4147-A177-3AD203B41FA5}">
                      <a16:colId xmlns:a16="http://schemas.microsoft.com/office/drawing/2014/main" val="20000"/>
                    </a:ext>
                  </a:extLst>
                </a:gridCol>
                <a:gridCol w="1924050">
                  <a:extLst>
                    <a:ext uri="{9D8B030D-6E8A-4147-A177-3AD203B41FA5}">
                      <a16:colId xmlns:a16="http://schemas.microsoft.com/office/drawing/2014/main" val="20001"/>
                    </a:ext>
                  </a:extLst>
                </a:gridCol>
                <a:gridCol w="1924050">
                  <a:extLst>
                    <a:ext uri="{9D8B030D-6E8A-4147-A177-3AD203B41FA5}">
                      <a16:colId xmlns:a16="http://schemas.microsoft.com/office/drawing/2014/main" val="20002"/>
                    </a:ext>
                  </a:extLst>
                </a:gridCol>
                <a:gridCol w="1924050">
                  <a:extLst>
                    <a:ext uri="{9D8B030D-6E8A-4147-A177-3AD203B41FA5}">
                      <a16:colId xmlns:a16="http://schemas.microsoft.com/office/drawing/2014/main" val="20003"/>
                    </a:ext>
                  </a:extLst>
                </a:gridCol>
              </a:tblGrid>
              <a:tr h="370682">
                <a:tc>
                  <a:txBody>
                    <a:bodyPr/>
                    <a:lstStyle/>
                    <a:p>
                      <a:pPr>
                        <a:spcAft>
                          <a:spcPts val="0"/>
                        </a:spcAft>
                      </a:pPr>
                      <a:r>
                        <a:rPr lang="en-US" sz="1200" kern="0" dirty="0">
                          <a:effectLst/>
                        </a:rPr>
                        <a:t>Name</a:t>
                      </a:r>
                      <a:endParaRPr lang="en-AU" sz="1200" b="1" kern="0" dirty="0">
                        <a:effectLst/>
                        <a:latin typeface="Times New Roman"/>
                      </a:endParaRPr>
                    </a:p>
                  </a:txBody>
                  <a:tcPr marL="68580" marR="68580" marT="0" marB="0" anchor="ctr"/>
                </a:tc>
                <a:tc>
                  <a:txBody>
                    <a:bodyPr/>
                    <a:lstStyle/>
                    <a:p>
                      <a:pPr>
                        <a:spcAft>
                          <a:spcPts val="0"/>
                        </a:spcAft>
                      </a:pPr>
                      <a:r>
                        <a:rPr lang="en-US" sz="1200" dirty="0">
                          <a:effectLst/>
                        </a:rPr>
                        <a:t>Company</a:t>
                      </a:r>
                      <a:endParaRPr lang="en-AU" sz="1200" dirty="0">
                        <a:effectLst/>
                        <a:latin typeface="Times New Roman"/>
                        <a:ea typeface="Times New Roman"/>
                      </a:endParaRPr>
                    </a:p>
                  </a:txBody>
                  <a:tcPr marL="68580" marR="68580" marT="0" marB="0" anchor="ctr"/>
                </a:tc>
                <a:tc>
                  <a:txBody>
                    <a:bodyPr/>
                    <a:lstStyle/>
                    <a:p>
                      <a:pPr>
                        <a:spcAft>
                          <a:spcPts val="0"/>
                        </a:spcAft>
                      </a:pPr>
                      <a:r>
                        <a:rPr lang="en-US" sz="1200" dirty="0">
                          <a:effectLst/>
                        </a:rPr>
                        <a:t>Phone</a:t>
                      </a:r>
                      <a:endParaRPr lang="en-AU" sz="1200" dirty="0">
                        <a:effectLst/>
                        <a:latin typeface="Times New Roman"/>
                        <a:ea typeface="Times New Roman"/>
                      </a:endParaRPr>
                    </a:p>
                  </a:txBody>
                  <a:tcPr marL="68580" marR="68580" marT="0" marB="0" anchor="ctr"/>
                </a:tc>
                <a:tc>
                  <a:txBody>
                    <a:bodyPr/>
                    <a:lstStyle/>
                    <a:p>
                      <a:pPr>
                        <a:spcAft>
                          <a:spcPts val="0"/>
                        </a:spcAft>
                      </a:pPr>
                      <a:r>
                        <a:rPr lang="en-US" sz="1200" dirty="0">
                          <a:effectLst/>
                        </a:rPr>
                        <a:t>email</a:t>
                      </a:r>
                      <a:endParaRPr lang="en-AU" sz="1200" dirty="0">
                        <a:effectLst/>
                        <a:latin typeface="Times New Roman"/>
                        <a:ea typeface="Times New Roman"/>
                      </a:endParaRPr>
                    </a:p>
                  </a:txBody>
                  <a:tcPr marL="68580" marR="68580" marT="0" marB="0" anchor="ctr"/>
                </a:tc>
                <a:extLst>
                  <a:ext uri="{0D108BD9-81ED-4DB2-BD59-A6C34878D82A}">
                    <a16:rowId xmlns:a16="http://schemas.microsoft.com/office/drawing/2014/main" val="10000"/>
                  </a:ext>
                </a:extLst>
              </a:tr>
              <a:tr h="391318">
                <a:tc>
                  <a:txBody>
                    <a:bodyPr/>
                    <a:lstStyle/>
                    <a:p>
                      <a:pPr>
                        <a:spcAft>
                          <a:spcPts val="0"/>
                        </a:spcAft>
                      </a:pPr>
                      <a:r>
                        <a:rPr lang="en-US" sz="1200" dirty="0">
                          <a:effectLst/>
                        </a:rPr>
                        <a:t>Andrew Myles (</a:t>
                      </a:r>
                      <a:r>
                        <a:rPr lang="en-US" sz="1200" dirty="0">
                          <a:solidFill>
                            <a:schemeClr val="tx1"/>
                          </a:solidFill>
                          <a:effectLst/>
                        </a:rPr>
                        <a:t>Chair of </a:t>
                      </a:r>
                      <a:r>
                        <a:rPr lang="en-US" sz="1200" i="1" dirty="0">
                          <a:solidFill>
                            <a:schemeClr val="tx1"/>
                          </a:solidFill>
                        </a:rPr>
                        <a:t>future meeting ad hoc)</a:t>
                      </a:r>
                      <a:endParaRPr lang="en-AU" sz="1200" dirty="0">
                        <a:solidFill>
                          <a:schemeClr val="tx1"/>
                        </a:solidFill>
                        <a:effectLst/>
                        <a:latin typeface="Times New Roman"/>
                        <a:ea typeface="Times New Roman"/>
                      </a:endParaRPr>
                    </a:p>
                  </a:txBody>
                  <a:tcPr marL="68580" marR="68580" marT="0" marB="0" anchor="ctr">
                    <a:solidFill>
                      <a:schemeClr val="accent2">
                        <a:lumMod val="20000"/>
                        <a:lumOff val="80000"/>
                      </a:schemeClr>
                    </a:solidFill>
                  </a:tcPr>
                </a:tc>
                <a:tc>
                  <a:txBody>
                    <a:bodyPr/>
                    <a:lstStyle/>
                    <a:p>
                      <a:pPr>
                        <a:spcAft>
                          <a:spcPts val="0"/>
                        </a:spcAft>
                      </a:pPr>
                      <a:r>
                        <a:rPr lang="en-US" sz="1200" dirty="0">
                          <a:effectLst/>
                        </a:rPr>
                        <a:t>Cisco</a:t>
                      </a:r>
                      <a:endParaRPr lang="en-AU" sz="1200" dirty="0">
                        <a:effectLst/>
                        <a:latin typeface="Times New Roman"/>
                        <a:ea typeface="Times New Roman"/>
                      </a:endParaRPr>
                    </a:p>
                  </a:txBody>
                  <a:tcPr marL="68580" marR="68580" marT="0" marB="0" anchor="ctr">
                    <a:solidFill>
                      <a:schemeClr val="accent2">
                        <a:lumMod val="20000"/>
                        <a:lumOff val="80000"/>
                      </a:schemeClr>
                    </a:solidFill>
                  </a:tcPr>
                </a:tc>
                <a:tc>
                  <a:txBody>
                    <a:bodyPr/>
                    <a:lstStyle/>
                    <a:p>
                      <a:pPr marL="21590" indent="-21590">
                        <a:spcAft>
                          <a:spcPts val="0"/>
                        </a:spcAft>
                      </a:pPr>
                      <a:r>
                        <a:rPr lang="en-US" sz="1200" dirty="0">
                          <a:effectLst/>
                        </a:rPr>
                        <a:t>+61 418 656587</a:t>
                      </a:r>
                      <a:endParaRPr lang="en-AU" sz="1200" dirty="0">
                        <a:effectLst/>
                        <a:latin typeface="Times New Roman"/>
                        <a:ea typeface="Times New Roman"/>
                      </a:endParaRPr>
                    </a:p>
                  </a:txBody>
                  <a:tcPr marL="68580" marR="68580" marT="0" marB="0" anchor="ctr">
                    <a:solidFill>
                      <a:schemeClr val="accent2">
                        <a:lumMod val="20000"/>
                        <a:lumOff val="80000"/>
                      </a:schemeClr>
                    </a:solidFill>
                  </a:tcPr>
                </a:tc>
                <a:tc>
                  <a:txBody>
                    <a:bodyPr/>
                    <a:lstStyle/>
                    <a:p>
                      <a:pPr>
                        <a:spcAft>
                          <a:spcPts val="0"/>
                        </a:spcAft>
                      </a:pPr>
                      <a:r>
                        <a:rPr lang="en-US" sz="1200" dirty="0">
                          <a:effectLst/>
                        </a:rPr>
                        <a:t>amyles@cisco.com</a:t>
                      </a:r>
                      <a:endParaRPr lang="en-AU" sz="1200" dirty="0">
                        <a:effectLst/>
                        <a:latin typeface="Times New Roman"/>
                        <a:ea typeface="Times New Roman"/>
                      </a:endParaRPr>
                    </a:p>
                  </a:txBody>
                  <a:tcPr marL="68580" marR="68580" marT="0" marB="0" anchor="ctr">
                    <a:solidFill>
                      <a:schemeClr val="accent2">
                        <a:lumMod val="20000"/>
                        <a:lumOff val="80000"/>
                      </a:schemeClr>
                    </a:solidFill>
                  </a:tcPr>
                </a:tc>
                <a:extLst>
                  <a:ext uri="{0D108BD9-81ED-4DB2-BD59-A6C34878D82A}">
                    <a16:rowId xmlns:a16="http://schemas.microsoft.com/office/drawing/2014/main" val="10001"/>
                  </a:ext>
                </a:extLst>
              </a:tr>
            </a:tbl>
          </a:graphicData>
        </a:graphic>
      </p:graphicFrame>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242B1A-0C93-55A2-A6D7-D7D2C174858C}"/>
              </a:ext>
            </a:extLst>
          </p:cNvPr>
          <p:cNvSpPr>
            <a:spLocks noGrp="1"/>
          </p:cNvSpPr>
          <p:nvPr>
            <p:ph type="title"/>
          </p:nvPr>
        </p:nvSpPr>
        <p:spPr/>
        <p:txBody>
          <a:bodyPr/>
          <a:lstStyle/>
          <a:p>
            <a:r>
              <a:rPr lang="en-AU" dirty="0"/>
              <a:t>Today’s </a:t>
            </a:r>
            <a:r>
              <a:rPr lang="en-AU" i="1" dirty="0"/>
              <a:t>future meeting vision ad hoc </a:t>
            </a:r>
            <a:r>
              <a:rPr lang="en-AU" dirty="0"/>
              <a:t>will focus on a submission based on inputs from IEEE 802.1 WG</a:t>
            </a:r>
          </a:p>
        </p:txBody>
      </p:sp>
      <p:sp>
        <p:nvSpPr>
          <p:cNvPr id="3" name="Content Placeholder 2">
            <a:extLst>
              <a:ext uri="{FF2B5EF4-FFF2-40B4-BE49-F238E27FC236}">
                <a16:creationId xmlns:a16="http://schemas.microsoft.com/office/drawing/2014/main" id="{7DB157E8-5C88-1CFC-B760-FB0BA6BD6ADD}"/>
              </a:ext>
            </a:extLst>
          </p:cNvPr>
          <p:cNvSpPr>
            <a:spLocks noGrp="1"/>
          </p:cNvSpPr>
          <p:nvPr>
            <p:ph idx="1"/>
          </p:nvPr>
        </p:nvSpPr>
        <p:spPr/>
        <p:txBody>
          <a:bodyPr/>
          <a:lstStyle/>
          <a:p>
            <a:pPr lvl="1"/>
            <a:r>
              <a:rPr lang="en-AU" dirty="0"/>
              <a:t>Today’s </a:t>
            </a:r>
            <a:r>
              <a:rPr lang="en-AU" i="1" dirty="0"/>
              <a:t>ad hoc </a:t>
            </a:r>
            <a:r>
              <a:rPr lang="en-AU" dirty="0"/>
              <a:t>teleconference will continue the discussion about perspectives on remote-only meetings</a:t>
            </a:r>
          </a:p>
          <a:p>
            <a:pPr lvl="1"/>
            <a:r>
              <a:rPr lang="en-AU" dirty="0"/>
              <a:t>Main focus today is to hear &amp; discuss a contribution from IEEE 802.1 WG</a:t>
            </a:r>
          </a:p>
          <a:p>
            <a:pPr lvl="2"/>
            <a:r>
              <a:rPr lang="en-AU" dirty="0"/>
              <a:t>Presenter: </a:t>
            </a:r>
            <a:r>
              <a:rPr lang="de-DE" dirty="0"/>
              <a:t>Stephan Kehrer (</a:t>
            </a:r>
            <a:r>
              <a:rPr lang="en-AU" dirty="0" err="1"/>
              <a:t>Hirschmann</a:t>
            </a:r>
            <a:r>
              <a:rPr lang="en-AU" dirty="0"/>
              <a:t> Automation &amp; Control</a:t>
            </a:r>
            <a:r>
              <a:rPr lang="de-DE" dirty="0"/>
              <a:t>)</a:t>
            </a:r>
          </a:p>
          <a:p>
            <a:pPr lvl="2"/>
            <a:r>
              <a:rPr lang="de-DE" dirty="0"/>
              <a:t>Presentation: </a:t>
            </a:r>
            <a:r>
              <a:rPr lang="de-DE" dirty="0">
                <a:hlinkClick r:id="rId2"/>
              </a:rPr>
              <a:t>ec-22-0089-00</a:t>
            </a:r>
            <a:endParaRPr lang="de-DE" dirty="0"/>
          </a:p>
          <a:p>
            <a:pPr lvl="1"/>
            <a:r>
              <a:rPr lang="en-AU" dirty="0"/>
              <a:t>Participants are also invited to review the summary of input so far that has been prepared by the </a:t>
            </a:r>
            <a:r>
              <a:rPr lang="en-AU" i="1" dirty="0"/>
              <a:t>ad </a:t>
            </a:r>
            <a:r>
              <a:rPr lang="en-AU" i="1" dirty="0" err="1"/>
              <a:t>hoc</a:t>
            </a:r>
            <a:r>
              <a:rPr lang="en-AU" dirty="0" err="1"/>
              <a:t>’s</a:t>
            </a:r>
            <a:r>
              <a:rPr lang="en-AU" dirty="0"/>
              <a:t> Chair</a:t>
            </a:r>
          </a:p>
          <a:p>
            <a:pPr lvl="2"/>
            <a:r>
              <a:rPr lang="en-AU" dirty="0"/>
              <a:t>Presenter: </a:t>
            </a:r>
            <a:r>
              <a:rPr lang="de-DE" dirty="0"/>
              <a:t>Andrew Myles (ad hoc Chair, Cisco)</a:t>
            </a:r>
          </a:p>
          <a:p>
            <a:pPr lvl="2"/>
            <a:r>
              <a:rPr lang="de-DE" dirty="0"/>
              <a:t>Presentation:</a:t>
            </a:r>
            <a:r>
              <a:rPr lang="en-AU" dirty="0"/>
              <a:t> </a:t>
            </a:r>
            <a:r>
              <a:rPr lang="en-AU" dirty="0">
                <a:hlinkClick r:id="rId3"/>
              </a:rPr>
              <a:t>ec-22-0094-01</a:t>
            </a:r>
            <a:endParaRPr lang="en-AU" b="1" dirty="0"/>
          </a:p>
          <a:p>
            <a:pPr lvl="2"/>
            <a:endParaRPr lang="en-AU" dirty="0"/>
          </a:p>
          <a:p>
            <a:endParaRPr lang="en-AU" dirty="0"/>
          </a:p>
        </p:txBody>
      </p:sp>
      <p:sp>
        <p:nvSpPr>
          <p:cNvPr id="4" name="Footer Placeholder 3">
            <a:extLst>
              <a:ext uri="{FF2B5EF4-FFF2-40B4-BE49-F238E27FC236}">
                <a16:creationId xmlns:a16="http://schemas.microsoft.com/office/drawing/2014/main" id="{E3EDEE67-9AF4-E686-32FB-3E9760E3CEA9}"/>
              </a:ext>
            </a:extLst>
          </p:cNvPr>
          <p:cNvSpPr>
            <a:spLocks noGrp="1"/>
          </p:cNvSpPr>
          <p:nvPr>
            <p:ph type="ftr" sz="quarter" idx="10"/>
          </p:nvPr>
        </p:nvSpPr>
        <p:spPr/>
        <p:txBody>
          <a:bodyPr/>
          <a:lstStyle/>
          <a:p>
            <a:pPr>
              <a:defRPr/>
            </a:pPr>
            <a:r>
              <a:rPr lang="en-US"/>
              <a:t>Andrew Myles, Cisco</a:t>
            </a:r>
            <a:endParaRPr lang="en-US" dirty="0"/>
          </a:p>
        </p:txBody>
      </p:sp>
      <p:sp>
        <p:nvSpPr>
          <p:cNvPr id="5" name="Slide Number Placeholder 4">
            <a:extLst>
              <a:ext uri="{FF2B5EF4-FFF2-40B4-BE49-F238E27FC236}">
                <a16:creationId xmlns:a16="http://schemas.microsoft.com/office/drawing/2014/main" id="{326C3981-8C3D-283A-5D9C-D698447384F2}"/>
              </a:ext>
            </a:extLst>
          </p:cNvPr>
          <p:cNvSpPr>
            <a:spLocks noGrp="1"/>
          </p:cNvSpPr>
          <p:nvPr>
            <p:ph type="sldNum" sz="quarter" idx="11"/>
          </p:nvPr>
        </p:nvSpPr>
        <p:spPr/>
        <p:txBody>
          <a:bodyPr/>
          <a:lstStyle/>
          <a:p>
            <a:pPr>
              <a:defRPr/>
            </a:pPr>
            <a:r>
              <a:rPr lang="en-US"/>
              <a:t>Slide </a:t>
            </a:r>
            <a:fld id="{EF4002E7-DB4D-4CC3-8382-1939D19420D8}" type="slidenum">
              <a:rPr lang="en-US" smtClean="0"/>
              <a:pPr>
                <a:defRPr/>
              </a:pPr>
              <a:t>10</a:t>
            </a:fld>
            <a:endParaRPr lang="en-US" dirty="0"/>
          </a:p>
        </p:txBody>
      </p:sp>
    </p:spTree>
    <p:extLst>
      <p:ext uri="{BB962C8B-B14F-4D97-AF65-F5344CB8AC3E}">
        <p14:creationId xmlns:p14="http://schemas.microsoft.com/office/powerpoint/2010/main" val="42627471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8405B4-9C79-DB79-DAEF-6F2CFBB5D649}"/>
              </a:ext>
            </a:extLst>
          </p:cNvPr>
          <p:cNvSpPr>
            <a:spLocks noGrp="1"/>
          </p:cNvSpPr>
          <p:nvPr>
            <p:ph type="title"/>
          </p:nvPr>
        </p:nvSpPr>
        <p:spPr/>
        <p:txBody>
          <a:bodyPr/>
          <a:lstStyle/>
          <a:p>
            <a:r>
              <a:rPr lang="en-AU" dirty="0"/>
              <a:t>Before we start, please put your “critical thinking” caps on …</a:t>
            </a:r>
          </a:p>
        </p:txBody>
      </p:sp>
      <p:sp>
        <p:nvSpPr>
          <p:cNvPr id="3" name="Content Placeholder 2">
            <a:extLst>
              <a:ext uri="{FF2B5EF4-FFF2-40B4-BE49-F238E27FC236}">
                <a16:creationId xmlns:a16="http://schemas.microsoft.com/office/drawing/2014/main" id="{B1C583C1-7161-612D-A4E2-7AD17E5ACDCA}"/>
              </a:ext>
            </a:extLst>
          </p:cNvPr>
          <p:cNvSpPr>
            <a:spLocks noGrp="1"/>
          </p:cNvSpPr>
          <p:nvPr>
            <p:ph idx="1"/>
          </p:nvPr>
        </p:nvSpPr>
        <p:spPr/>
        <p:txBody>
          <a:bodyPr/>
          <a:lstStyle/>
          <a:p>
            <a:pPr lvl="1"/>
            <a:r>
              <a:rPr lang="en-AU" dirty="0"/>
              <a:t>Today, we are going to hear various perspectives about remote-only meetings based on our experiences over the last two years …</a:t>
            </a:r>
          </a:p>
          <a:p>
            <a:pPr lvl="2"/>
            <a:r>
              <a:rPr lang="en-AU" dirty="0"/>
              <a:t>… some positive</a:t>
            </a:r>
          </a:p>
          <a:p>
            <a:pPr lvl="2"/>
            <a:r>
              <a:rPr lang="en-AU" dirty="0"/>
              <a:t>… some negative</a:t>
            </a:r>
          </a:p>
          <a:p>
            <a:pPr lvl="1"/>
            <a:r>
              <a:rPr lang="en-AU" dirty="0"/>
              <a:t>While listening to all of this, think about …</a:t>
            </a:r>
          </a:p>
          <a:p>
            <a:pPr lvl="2"/>
            <a:r>
              <a:rPr lang="en-AU" dirty="0"/>
              <a:t>Is there actual evidence for the various claimed positive &amp; negative aspects or are they unsupported emotion-based assertions?</a:t>
            </a:r>
          </a:p>
          <a:p>
            <a:pPr lvl="2"/>
            <a:r>
              <a:rPr lang="en-AU" dirty="0"/>
              <a:t>What is the overall balance between the positive &amp; negative aspects?</a:t>
            </a:r>
          </a:p>
          <a:p>
            <a:pPr lvl="2"/>
            <a:r>
              <a:rPr lang="en-AU" dirty="0"/>
              <a:t>Are the negative aspects the result of attempting to run remote-only meetings like we used to run F2F meetings?</a:t>
            </a:r>
          </a:p>
          <a:p>
            <a:pPr lvl="2"/>
            <a:r>
              <a:rPr lang="en-AU" dirty="0"/>
              <a:t>Are there ways to mitigate the negative aspects in the future that will change the balance between positive &amp; negative aspects?</a:t>
            </a:r>
          </a:p>
          <a:p>
            <a:pPr lvl="3"/>
            <a:r>
              <a:rPr lang="en-AU" dirty="0"/>
              <a:t>New tools?</a:t>
            </a:r>
          </a:p>
          <a:p>
            <a:pPr lvl="3"/>
            <a:r>
              <a:rPr lang="en-AU" dirty="0"/>
              <a:t>New processes?</a:t>
            </a:r>
          </a:p>
          <a:p>
            <a:pPr lvl="3"/>
            <a:r>
              <a:rPr lang="en-AU" dirty="0"/>
              <a:t>New </a:t>
            </a:r>
            <a:r>
              <a:rPr lang="en-AU" dirty="0" err="1"/>
              <a:t>culturess</a:t>
            </a:r>
            <a:r>
              <a:rPr lang="en-AU" dirty="0"/>
              <a:t>?</a:t>
            </a:r>
          </a:p>
          <a:p>
            <a:pPr lvl="1"/>
            <a:r>
              <a:rPr lang="en-AU" dirty="0"/>
              <a:t>…</a:t>
            </a:r>
          </a:p>
        </p:txBody>
      </p:sp>
      <p:sp>
        <p:nvSpPr>
          <p:cNvPr id="4" name="Footer Placeholder 3">
            <a:extLst>
              <a:ext uri="{FF2B5EF4-FFF2-40B4-BE49-F238E27FC236}">
                <a16:creationId xmlns:a16="http://schemas.microsoft.com/office/drawing/2014/main" id="{53CDFB54-0642-6A12-FC8B-4ED6C42468F4}"/>
              </a:ext>
            </a:extLst>
          </p:cNvPr>
          <p:cNvSpPr>
            <a:spLocks noGrp="1"/>
          </p:cNvSpPr>
          <p:nvPr>
            <p:ph type="ftr" sz="quarter" idx="10"/>
          </p:nvPr>
        </p:nvSpPr>
        <p:spPr/>
        <p:txBody>
          <a:bodyPr/>
          <a:lstStyle/>
          <a:p>
            <a:pPr>
              <a:defRPr/>
            </a:pPr>
            <a:r>
              <a:rPr lang="en-US"/>
              <a:t>Andrew Myles, Cisco</a:t>
            </a:r>
            <a:endParaRPr lang="en-US" dirty="0"/>
          </a:p>
        </p:txBody>
      </p:sp>
      <p:sp>
        <p:nvSpPr>
          <p:cNvPr id="5" name="Slide Number Placeholder 4">
            <a:extLst>
              <a:ext uri="{FF2B5EF4-FFF2-40B4-BE49-F238E27FC236}">
                <a16:creationId xmlns:a16="http://schemas.microsoft.com/office/drawing/2014/main" id="{1457A9F3-14A9-7C48-2810-8A1E39D8337F}"/>
              </a:ext>
            </a:extLst>
          </p:cNvPr>
          <p:cNvSpPr>
            <a:spLocks noGrp="1"/>
          </p:cNvSpPr>
          <p:nvPr>
            <p:ph type="sldNum" sz="quarter" idx="11"/>
          </p:nvPr>
        </p:nvSpPr>
        <p:spPr/>
        <p:txBody>
          <a:bodyPr/>
          <a:lstStyle/>
          <a:p>
            <a:pPr>
              <a:defRPr/>
            </a:pPr>
            <a:r>
              <a:rPr lang="en-US"/>
              <a:t>Slide </a:t>
            </a:r>
            <a:fld id="{EF4002E7-DB4D-4CC3-8382-1939D19420D8}" type="slidenum">
              <a:rPr lang="en-US" smtClean="0"/>
              <a:pPr>
                <a:defRPr/>
              </a:pPr>
              <a:t>11</a:t>
            </a:fld>
            <a:endParaRPr lang="en-US" dirty="0"/>
          </a:p>
        </p:txBody>
      </p:sp>
    </p:spTree>
    <p:extLst>
      <p:ext uri="{BB962C8B-B14F-4D97-AF65-F5344CB8AC3E}">
        <p14:creationId xmlns:p14="http://schemas.microsoft.com/office/powerpoint/2010/main" val="42261034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42A08C-129F-19F8-1395-499D9B2C82A4}"/>
              </a:ext>
            </a:extLst>
          </p:cNvPr>
          <p:cNvSpPr>
            <a:spLocks noGrp="1"/>
          </p:cNvSpPr>
          <p:nvPr>
            <p:ph type="title"/>
          </p:nvPr>
        </p:nvSpPr>
        <p:spPr/>
        <p:txBody>
          <a:bodyPr/>
          <a:lstStyle/>
          <a:p>
            <a:r>
              <a:rPr lang="en-AU" dirty="0"/>
              <a:t>… and afterwards, please send the </a:t>
            </a:r>
            <a:r>
              <a:rPr lang="en-AU" i="1" dirty="0"/>
              <a:t>ad hoc </a:t>
            </a:r>
            <a:r>
              <a:rPr lang="en-AU" dirty="0"/>
              <a:t>chair a summary of any thoughts </a:t>
            </a:r>
          </a:p>
        </p:txBody>
      </p:sp>
      <p:sp>
        <p:nvSpPr>
          <p:cNvPr id="3" name="Content Placeholder 2">
            <a:extLst>
              <a:ext uri="{FF2B5EF4-FFF2-40B4-BE49-F238E27FC236}">
                <a16:creationId xmlns:a16="http://schemas.microsoft.com/office/drawing/2014/main" id="{3EA87D55-F2C1-0631-16D8-0B974E7A28D4}"/>
              </a:ext>
            </a:extLst>
          </p:cNvPr>
          <p:cNvSpPr>
            <a:spLocks noGrp="1"/>
          </p:cNvSpPr>
          <p:nvPr>
            <p:ph idx="1"/>
          </p:nvPr>
        </p:nvSpPr>
        <p:spPr/>
        <p:txBody>
          <a:bodyPr/>
          <a:lstStyle/>
          <a:p>
            <a:pPr lvl="1"/>
            <a:r>
              <a:rPr lang="en-AU" dirty="0"/>
              <a:t>Please send any input to </a:t>
            </a:r>
            <a:r>
              <a:rPr lang="en-AU" dirty="0">
                <a:hlinkClick r:id="rId2"/>
              </a:rPr>
              <a:t>amyles@cisco.com</a:t>
            </a:r>
            <a:r>
              <a:rPr lang="en-AU" dirty="0"/>
              <a:t> …</a:t>
            </a:r>
          </a:p>
        </p:txBody>
      </p:sp>
      <p:sp>
        <p:nvSpPr>
          <p:cNvPr id="4" name="Footer Placeholder 3">
            <a:extLst>
              <a:ext uri="{FF2B5EF4-FFF2-40B4-BE49-F238E27FC236}">
                <a16:creationId xmlns:a16="http://schemas.microsoft.com/office/drawing/2014/main" id="{1B9ADE96-07DE-7629-F25F-94F11325937C}"/>
              </a:ext>
            </a:extLst>
          </p:cNvPr>
          <p:cNvSpPr>
            <a:spLocks noGrp="1"/>
          </p:cNvSpPr>
          <p:nvPr>
            <p:ph type="ftr" sz="quarter" idx="10"/>
          </p:nvPr>
        </p:nvSpPr>
        <p:spPr/>
        <p:txBody>
          <a:bodyPr/>
          <a:lstStyle/>
          <a:p>
            <a:pPr>
              <a:defRPr/>
            </a:pPr>
            <a:r>
              <a:rPr lang="en-US"/>
              <a:t>Andrew Myles, Cisco</a:t>
            </a:r>
            <a:endParaRPr lang="en-US" dirty="0"/>
          </a:p>
        </p:txBody>
      </p:sp>
      <p:sp>
        <p:nvSpPr>
          <p:cNvPr id="5" name="Slide Number Placeholder 4">
            <a:extLst>
              <a:ext uri="{FF2B5EF4-FFF2-40B4-BE49-F238E27FC236}">
                <a16:creationId xmlns:a16="http://schemas.microsoft.com/office/drawing/2014/main" id="{FDDBC6C7-522E-093F-C13D-5B7C137FAC9C}"/>
              </a:ext>
            </a:extLst>
          </p:cNvPr>
          <p:cNvSpPr>
            <a:spLocks noGrp="1"/>
          </p:cNvSpPr>
          <p:nvPr>
            <p:ph type="sldNum" sz="quarter" idx="11"/>
          </p:nvPr>
        </p:nvSpPr>
        <p:spPr/>
        <p:txBody>
          <a:bodyPr/>
          <a:lstStyle/>
          <a:p>
            <a:pPr>
              <a:defRPr/>
            </a:pPr>
            <a:r>
              <a:rPr lang="en-US"/>
              <a:t>Slide </a:t>
            </a:r>
            <a:fld id="{EF4002E7-DB4D-4CC3-8382-1939D19420D8}" type="slidenum">
              <a:rPr lang="en-US" smtClean="0"/>
              <a:pPr>
                <a:defRPr/>
              </a:pPr>
              <a:t>12</a:t>
            </a:fld>
            <a:endParaRPr lang="en-US" dirty="0"/>
          </a:p>
        </p:txBody>
      </p:sp>
    </p:spTree>
    <p:extLst>
      <p:ext uri="{BB962C8B-B14F-4D97-AF65-F5344CB8AC3E}">
        <p14:creationId xmlns:p14="http://schemas.microsoft.com/office/powerpoint/2010/main" val="266869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D1EBC6-03AB-98D1-0451-87F583C0A89C}"/>
              </a:ext>
            </a:extLst>
          </p:cNvPr>
          <p:cNvSpPr>
            <a:spLocks noGrp="1"/>
          </p:cNvSpPr>
          <p:nvPr>
            <p:ph type="title"/>
          </p:nvPr>
        </p:nvSpPr>
        <p:spPr/>
        <p:txBody>
          <a:bodyPr/>
          <a:lstStyle/>
          <a:p>
            <a:r>
              <a:rPr lang="de-DE" dirty="0"/>
              <a:t>Stephan Kehrer has the floor ...</a:t>
            </a:r>
            <a:endParaRPr lang="en-AU" dirty="0"/>
          </a:p>
        </p:txBody>
      </p:sp>
      <p:sp>
        <p:nvSpPr>
          <p:cNvPr id="3" name="Content Placeholder 2">
            <a:extLst>
              <a:ext uri="{FF2B5EF4-FFF2-40B4-BE49-F238E27FC236}">
                <a16:creationId xmlns:a16="http://schemas.microsoft.com/office/drawing/2014/main" id="{C2930B2B-3637-FA45-1077-50BD61DD9EDB}"/>
              </a:ext>
            </a:extLst>
          </p:cNvPr>
          <p:cNvSpPr>
            <a:spLocks noGrp="1"/>
          </p:cNvSpPr>
          <p:nvPr>
            <p:ph idx="1"/>
          </p:nvPr>
        </p:nvSpPr>
        <p:spPr/>
        <p:txBody>
          <a:bodyPr/>
          <a:lstStyle/>
          <a:p>
            <a:pPr lvl="1"/>
            <a:r>
              <a:rPr lang="de-DE" dirty="0"/>
              <a:t>Presentation: </a:t>
            </a:r>
            <a:r>
              <a:rPr lang="de-DE" dirty="0">
                <a:hlinkClick r:id="rId2"/>
              </a:rPr>
              <a:t>ec-22-0089-00</a:t>
            </a:r>
            <a:endParaRPr lang="de-DE" dirty="0"/>
          </a:p>
          <a:p>
            <a:endParaRPr lang="en-AU" dirty="0"/>
          </a:p>
        </p:txBody>
      </p:sp>
      <p:sp>
        <p:nvSpPr>
          <p:cNvPr id="4" name="Footer Placeholder 3">
            <a:extLst>
              <a:ext uri="{FF2B5EF4-FFF2-40B4-BE49-F238E27FC236}">
                <a16:creationId xmlns:a16="http://schemas.microsoft.com/office/drawing/2014/main" id="{CC55F46F-CC12-983F-3006-4610F8FCFCEE}"/>
              </a:ext>
            </a:extLst>
          </p:cNvPr>
          <p:cNvSpPr>
            <a:spLocks noGrp="1"/>
          </p:cNvSpPr>
          <p:nvPr>
            <p:ph type="ftr" sz="quarter" idx="10"/>
          </p:nvPr>
        </p:nvSpPr>
        <p:spPr/>
        <p:txBody>
          <a:bodyPr/>
          <a:lstStyle/>
          <a:p>
            <a:pPr>
              <a:defRPr/>
            </a:pPr>
            <a:r>
              <a:rPr lang="en-US"/>
              <a:t>Andrew Myles, Cisco</a:t>
            </a:r>
            <a:endParaRPr lang="en-US" dirty="0"/>
          </a:p>
        </p:txBody>
      </p:sp>
      <p:sp>
        <p:nvSpPr>
          <p:cNvPr id="5" name="Slide Number Placeholder 4">
            <a:extLst>
              <a:ext uri="{FF2B5EF4-FFF2-40B4-BE49-F238E27FC236}">
                <a16:creationId xmlns:a16="http://schemas.microsoft.com/office/drawing/2014/main" id="{FB7EF273-B616-EBF2-754E-978F07D797CD}"/>
              </a:ext>
            </a:extLst>
          </p:cNvPr>
          <p:cNvSpPr>
            <a:spLocks noGrp="1"/>
          </p:cNvSpPr>
          <p:nvPr>
            <p:ph type="sldNum" sz="quarter" idx="11"/>
          </p:nvPr>
        </p:nvSpPr>
        <p:spPr/>
        <p:txBody>
          <a:bodyPr/>
          <a:lstStyle/>
          <a:p>
            <a:pPr>
              <a:defRPr/>
            </a:pPr>
            <a:r>
              <a:rPr lang="en-US"/>
              <a:t>Slide </a:t>
            </a:r>
            <a:fld id="{EF4002E7-DB4D-4CC3-8382-1939D19420D8}" type="slidenum">
              <a:rPr lang="en-US" smtClean="0"/>
              <a:pPr>
                <a:defRPr/>
              </a:pPr>
              <a:t>13</a:t>
            </a:fld>
            <a:endParaRPr lang="en-US" dirty="0"/>
          </a:p>
        </p:txBody>
      </p:sp>
    </p:spTree>
    <p:extLst>
      <p:ext uri="{BB962C8B-B14F-4D97-AF65-F5344CB8AC3E}">
        <p14:creationId xmlns:p14="http://schemas.microsoft.com/office/powerpoint/2010/main" val="22526577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D1EBC6-03AB-98D1-0451-87F583C0A89C}"/>
              </a:ext>
            </a:extLst>
          </p:cNvPr>
          <p:cNvSpPr>
            <a:spLocks noGrp="1"/>
          </p:cNvSpPr>
          <p:nvPr>
            <p:ph type="title"/>
          </p:nvPr>
        </p:nvSpPr>
        <p:spPr/>
        <p:txBody>
          <a:bodyPr/>
          <a:lstStyle/>
          <a:p>
            <a:r>
              <a:rPr lang="en-AU" dirty="0"/>
              <a:t>Notes from today’s meeting</a:t>
            </a:r>
          </a:p>
        </p:txBody>
      </p:sp>
      <p:sp>
        <p:nvSpPr>
          <p:cNvPr id="3" name="Content Placeholder 2">
            <a:extLst>
              <a:ext uri="{FF2B5EF4-FFF2-40B4-BE49-F238E27FC236}">
                <a16:creationId xmlns:a16="http://schemas.microsoft.com/office/drawing/2014/main" id="{C2930B2B-3637-FA45-1077-50BD61DD9EDB}"/>
              </a:ext>
            </a:extLst>
          </p:cNvPr>
          <p:cNvSpPr>
            <a:spLocks noGrp="1"/>
          </p:cNvSpPr>
          <p:nvPr>
            <p:ph idx="1"/>
          </p:nvPr>
        </p:nvSpPr>
        <p:spPr/>
        <p:txBody>
          <a:bodyPr/>
          <a:lstStyle/>
          <a:p>
            <a:endParaRPr lang="en-AU"/>
          </a:p>
        </p:txBody>
      </p:sp>
      <p:sp>
        <p:nvSpPr>
          <p:cNvPr id="4" name="Footer Placeholder 3">
            <a:extLst>
              <a:ext uri="{FF2B5EF4-FFF2-40B4-BE49-F238E27FC236}">
                <a16:creationId xmlns:a16="http://schemas.microsoft.com/office/drawing/2014/main" id="{CC55F46F-CC12-983F-3006-4610F8FCFCEE}"/>
              </a:ext>
            </a:extLst>
          </p:cNvPr>
          <p:cNvSpPr>
            <a:spLocks noGrp="1"/>
          </p:cNvSpPr>
          <p:nvPr>
            <p:ph type="ftr" sz="quarter" idx="10"/>
          </p:nvPr>
        </p:nvSpPr>
        <p:spPr/>
        <p:txBody>
          <a:bodyPr/>
          <a:lstStyle/>
          <a:p>
            <a:pPr>
              <a:defRPr/>
            </a:pPr>
            <a:r>
              <a:rPr lang="en-US"/>
              <a:t>Andrew Myles, Cisco</a:t>
            </a:r>
            <a:endParaRPr lang="en-US" dirty="0"/>
          </a:p>
        </p:txBody>
      </p:sp>
      <p:sp>
        <p:nvSpPr>
          <p:cNvPr id="5" name="Slide Number Placeholder 4">
            <a:extLst>
              <a:ext uri="{FF2B5EF4-FFF2-40B4-BE49-F238E27FC236}">
                <a16:creationId xmlns:a16="http://schemas.microsoft.com/office/drawing/2014/main" id="{FB7EF273-B616-EBF2-754E-978F07D797CD}"/>
              </a:ext>
            </a:extLst>
          </p:cNvPr>
          <p:cNvSpPr>
            <a:spLocks noGrp="1"/>
          </p:cNvSpPr>
          <p:nvPr>
            <p:ph type="sldNum" sz="quarter" idx="11"/>
          </p:nvPr>
        </p:nvSpPr>
        <p:spPr/>
        <p:txBody>
          <a:bodyPr/>
          <a:lstStyle/>
          <a:p>
            <a:pPr>
              <a:defRPr/>
            </a:pPr>
            <a:r>
              <a:rPr lang="en-US"/>
              <a:t>Slide </a:t>
            </a:r>
            <a:fld id="{EF4002E7-DB4D-4CC3-8382-1939D19420D8}" type="slidenum">
              <a:rPr lang="en-US" smtClean="0"/>
              <a:pPr>
                <a:defRPr/>
              </a:pPr>
              <a:t>14</a:t>
            </a:fld>
            <a:endParaRPr lang="en-US" dirty="0"/>
          </a:p>
        </p:txBody>
      </p:sp>
    </p:spTree>
    <p:extLst>
      <p:ext uri="{BB962C8B-B14F-4D97-AF65-F5344CB8AC3E}">
        <p14:creationId xmlns:p14="http://schemas.microsoft.com/office/powerpoint/2010/main" val="3490416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54DF9F-BD63-493A-B34A-1E01A9B8C5C3}"/>
              </a:ext>
            </a:extLst>
          </p:cNvPr>
          <p:cNvSpPr>
            <a:spLocks noGrp="1"/>
          </p:cNvSpPr>
          <p:nvPr>
            <p:ph type="title"/>
          </p:nvPr>
        </p:nvSpPr>
        <p:spPr/>
        <p:txBody>
          <a:bodyPr/>
          <a:lstStyle/>
          <a:p>
            <a:r>
              <a:rPr lang="en-AU" dirty="0"/>
              <a:t>Please log your attendance</a:t>
            </a:r>
          </a:p>
        </p:txBody>
      </p:sp>
      <p:sp>
        <p:nvSpPr>
          <p:cNvPr id="3" name="Content Placeholder 2">
            <a:extLst>
              <a:ext uri="{FF2B5EF4-FFF2-40B4-BE49-F238E27FC236}">
                <a16:creationId xmlns:a16="http://schemas.microsoft.com/office/drawing/2014/main" id="{22F5C8A0-D204-4628-B1A0-8C6513A1458E}"/>
              </a:ext>
            </a:extLst>
          </p:cNvPr>
          <p:cNvSpPr>
            <a:spLocks noGrp="1"/>
          </p:cNvSpPr>
          <p:nvPr>
            <p:ph idx="1"/>
          </p:nvPr>
        </p:nvSpPr>
        <p:spPr/>
        <p:txBody>
          <a:bodyPr/>
          <a:lstStyle/>
          <a:p>
            <a:pPr lvl="1"/>
            <a:r>
              <a:rPr lang="en-AU" dirty="0"/>
              <a:t>Please log your attendance …</a:t>
            </a:r>
          </a:p>
          <a:p>
            <a:pPr lvl="1"/>
            <a:r>
              <a:rPr lang="en-AU" dirty="0"/>
              <a:t>… using IMAT ..</a:t>
            </a:r>
          </a:p>
          <a:p>
            <a:pPr lvl="1"/>
            <a:r>
              <a:rPr lang="en-AU" dirty="0"/>
              <a:t>… or by sending an e-mail to </a:t>
            </a:r>
            <a:r>
              <a:rPr lang="en-AU" dirty="0">
                <a:hlinkClick r:id="rId2"/>
              </a:rPr>
              <a:t>amyles@cisco.com</a:t>
            </a:r>
            <a:endParaRPr lang="en-AU" dirty="0"/>
          </a:p>
        </p:txBody>
      </p:sp>
      <p:sp>
        <p:nvSpPr>
          <p:cNvPr id="4" name="Footer Placeholder 3">
            <a:extLst>
              <a:ext uri="{FF2B5EF4-FFF2-40B4-BE49-F238E27FC236}">
                <a16:creationId xmlns:a16="http://schemas.microsoft.com/office/drawing/2014/main" id="{B1384E62-37FA-4196-A351-1592A9CCA314}"/>
              </a:ext>
            </a:extLst>
          </p:cNvPr>
          <p:cNvSpPr>
            <a:spLocks noGrp="1"/>
          </p:cNvSpPr>
          <p:nvPr>
            <p:ph type="ftr" sz="quarter" idx="10"/>
          </p:nvPr>
        </p:nvSpPr>
        <p:spPr/>
        <p:txBody>
          <a:bodyPr/>
          <a:lstStyle/>
          <a:p>
            <a:pPr>
              <a:defRPr/>
            </a:pPr>
            <a:r>
              <a:rPr lang="en-US"/>
              <a:t>Andrew Myles, Cisco</a:t>
            </a:r>
            <a:endParaRPr lang="en-US" dirty="0"/>
          </a:p>
        </p:txBody>
      </p:sp>
      <p:sp>
        <p:nvSpPr>
          <p:cNvPr id="5" name="Slide Number Placeholder 4">
            <a:extLst>
              <a:ext uri="{FF2B5EF4-FFF2-40B4-BE49-F238E27FC236}">
                <a16:creationId xmlns:a16="http://schemas.microsoft.com/office/drawing/2014/main" id="{0C0F4352-8DED-4EA8-AC2A-C9C965B77D4A}"/>
              </a:ext>
            </a:extLst>
          </p:cNvPr>
          <p:cNvSpPr>
            <a:spLocks noGrp="1"/>
          </p:cNvSpPr>
          <p:nvPr>
            <p:ph type="sldNum" sz="quarter" idx="11"/>
          </p:nvPr>
        </p:nvSpPr>
        <p:spPr/>
        <p:txBody>
          <a:bodyPr/>
          <a:lstStyle/>
          <a:p>
            <a:pPr>
              <a:defRPr/>
            </a:pPr>
            <a:r>
              <a:rPr lang="en-US"/>
              <a:t>Slide </a:t>
            </a:r>
            <a:fld id="{EF4002E7-DB4D-4CC3-8382-1939D19420D8}" type="slidenum">
              <a:rPr lang="en-US" smtClean="0"/>
              <a:pPr>
                <a:defRPr/>
              </a:pPr>
              <a:t>2</a:t>
            </a:fld>
            <a:endParaRPr lang="en-US" dirty="0"/>
          </a:p>
        </p:txBody>
      </p:sp>
    </p:spTree>
    <p:extLst>
      <p:ext uri="{BB962C8B-B14F-4D97-AF65-F5344CB8AC3E}">
        <p14:creationId xmlns:p14="http://schemas.microsoft.com/office/powerpoint/2010/main" val="14602225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BCCB7699-F421-46A2-AB31-F112008C5CB4}"/>
              </a:ext>
            </a:extLst>
          </p:cNvPr>
          <p:cNvSpPr>
            <a:spLocks noGrp="1"/>
          </p:cNvSpPr>
          <p:nvPr>
            <p:ph type="title"/>
          </p:nvPr>
        </p:nvSpPr>
        <p:spPr/>
        <p:txBody>
          <a:bodyPr/>
          <a:lstStyle/>
          <a:p>
            <a:r>
              <a:rPr lang="en-AU" dirty="0"/>
              <a:t>The </a:t>
            </a:r>
            <a:r>
              <a:rPr lang="en-AU" i="1" dirty="0"/>
              <a:t>future meeting vision ad hoc </a:t>
            </a:r>
            <a:r>
              <a:rPr lang="en-AU" dirty="0"/>
              <a:t>will have its third remote-only teleconference on 20 June 2022</a:t>
            </a:r>
          </a:p>
        </p:txBody>
      </p:sp>
      <p:sp>
        <p:nvSpPr>
          <p:cNvPr id="6" name="Content Placeholder 5">
            <a:extLst>
              <a:ext uri="{FF2B5EF4-FFF2-40B4-BE49-F238E27FC236}">
                <a16:creationId xmlns:a16="http://schemas.microsoft.com/office/drawing/2014/main" id="{5057DC2C-FFE0-45A8-B192-5822E329F852}"/>
              </a:ext>
            </a:extLst>
          </p:cNvPr>
          <p:cNvSpPr>
            <a:spLocks noGrp="1"/>
          </p:cNvSpPr>
          <p:nvPr>
            <p:ph idx="1"/>
          </p:nvPr>
        </p:nvSpPr>
        <p:spPr/>
        <p:txBody>
          <a:bodyPr/>
          <a:lstStyle/>
          <a:p>
            <a:r>
              <a:rPr lang="en-AU" dirty="0"/>
              <a:t>Executive summary</a:t>
            </a:r>
          </a:p>
          <a:p>
            <a:pPr lvl="1"/>
            <a:r>
              <a:rPr lang="en-AU" dirty="0"/>
              <a:t>In Aug 2021, the IEEE 802 EC Chair established the </a:t>
            </a:r>
            <a:r>
              <a:rPr lang="en-AU" i="1" dirty="0"/>
              <a:t>future meeting vision ad hoc </a:t>
            </a:r>
          </a:p>
          <a:p>
            <a:pPr lvl="1"/>
            <a:r>
              <a:rPr lang="en-AU" dirty="0"/>
              <a:t>The initial focus of the </a:t>
            </a:r>
            <a:r>
              <a:rPr lang="en-AU" i="1" dirty="0"/>
              <a:t>ad hoc </a:t>
            </a:r>
            <a:r>
              <a:rPr lang="en-AU" dirty="0"/>
              <a:t>has been questions about what works well (&amp; not) in remote-only mode</a:t>
            </a:r>
          </a:p>
          <a:p>
            <a:pPr lvl="1"/>
            <a:r>
              <a:rPr lang="en-AU" dirty="0"/>
              <a:t>The response to requests for feedback has been disappointing &amp; new methods may be tried in the future …</a:t>
            </a:r>
          </a:p>
          <a:p>
            <a:pPr lvl="1"/>
            <a:r>
              <a:rPr lang="en-AU" dirty="0"/>
              <a:t>… but it is probably not urgent to conclude the work soon given IEEE 802 commitment to F2F for next few years</a:t>
            </a:r>
          </a:p>
          <a:p>
            <a:pPr lvl="1"/>
            <a:r>
              <a:rPr lang="en-AU" dirty="0"/>
              <a:t>…</a:t>
            </a:r>
          </a:p>
          <a:p>
            <a:pPr lvl="1"/>
            <a:endParaRPr lang="en-AU" dirty="0"/>
          </a:p>
        </p:txBody>
      </p:sp>
      <p:sp>
        <p:nvSpPr>
          <p:cNvPr id="3" name="Footer Placeholder 2">
            <a:extLst>
              <a:ext uri="{FF2B5EF4-FFF2-40B4-BE49-F238E27FC236}">
                <a16:creationId xmlns:a16="http://schemas.microsoft.com/office/drawing/2014/main" id="{1555167C-68E6-4BB5-AEA1-9EC962E4A383}"/>
              </a:ext>
            </a:extLst>
          </p:cNvPr>
          <p:cNvSpPr>
            <a:spLocks noGrp="1"/>
          </p:cNvSpPr>
          <p:nvPr>
            <p:ph type="ftr" sz="quarter" idx="10"/>
          </p:nvPr>
        </p:nvSpPr>
        <p:spPr/>
        <p:txBody>
          <a:bodyPr/>
          <a:lstStyle/>
          <a:p>
            <a:pPr>
              <a:defRPr/>
            </a:pPr>
            <a:r>
              <a:rPr lang="en-US"/>
              <a:t>Andrew Myles, Cisco</a:t>
            </a:r>
            <a:endParaRPr lang="en-US" dirty="0"/>
          </a:p>
        </p:txBody>
      </p:sp>
      <p:sp>
        <p:nvSpPr>
          <p:cNvPr id="4" name="Slide Number Placeholder 3">
            <a:extLst>
              <a:ext uri="{FF2B5EF4-FFF2-40B4-BE49-F238E27FC236}">
                <a16:creationId xmlns:a16="http://schemas.microsoft.com/office/drawing/2014/main" id="{0AF6AC21-0F1C-4EC3-AE60-278579786BE0}"/>
              </a:ext>
            </a:extLst>
          </p:cNvPr>
          <p:cNvSpPr>
            <a:spLocks noGrp="1"/>
          </p:cNvSpPr>
          <p:nvPr>
            <p:ph type="sldNum" sz="quarter" idx="11"/>
          </p:nvPr>
        </p:nvSpPr>
        <p:spPr/>
        <p:txBody>
          <a:bodyPr/>
          <a:lstStyle/>
          <a:p>
            <a:pPr>
              <a:defRPr/>
            </a:pPr>
            <a:r>
              <a:rPr lang="en-US"/>
              <a:t>Slide </a:t>
            </a:r>
            <a:fld id="{EF4002E7-DB4D-4CC3-8382-1939D19420D8}" type="slidenum">
              <a:rPr lang="en-US" smtClean="0"/>
              <a:pPr>
                <a:defRPr/>
              </a:pPr>
              <a:t>3</a:t>
            </a:fld>
            <a:endParaRPr lang="en-US" dirty="0"/>
          </a:p>
        </p:txBody>
      </p:sp>
    </p:spTree>
    <p:extLst>
      <p:ext uri="{BB962C8B-B14F-4D97-AF65-F5344CB8AC3E}">
        <p14:creationId xmlns:p14="http://schemas.microsoft.com/office/powerpoint/2010/main" val="11048228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BCCB7699-F421-46A2-AB31-F112008C5CB4}"/>
              </a:ext>
            </a:extLst>
          </p:cNvPr>
          <p:cNvSpPr>
            <a:spLocks noGrp="1"/>
          </p:cNvSpPr>
          <p:nvPr>
            <p:ph type="title"/>
          </p:nvPr>
        </p:nvSpPr>
        <p:spPr/>
        <p:txBody>
          <a:bodyPr/>
          <a:lstStyle/>
          <a:p>
            <a:r>
              <a:rPr lang="en-AU" dirty="0"/>
              <a:t>The </a:t>
            </a:r>
            <a:r>
              <a:rPr lang="en-AU" i="1" dirty="0"/>
              <a:t>future meeting vision ad hoc </a:t>
            </a:r>
            <a:r>
              <a:rPr lang="en-AU" dirty="0"/>
              <a:t>will have its third remote-only teleconference on 20 June 2022</a:t>
            </a:r>
          </a:p>
        </p:txBody>
      </p:sp>
      <p:sp>
        <p:nvSpPr>
          <p:cNvPr id="6" name="Content Placeholder 5">
            <a:extLst>
              <a:ext uri="{FF2B5EF4-FFF2-40B4-BE49-F238E27FC236}">
                <a16:creationId xmlns:a16="http://schemas.microsoft.com/office/drawing/2014/main" id="{5057DC2C-FFE0-45A8-B192-5822E329F852}"/>
              </a:ext>
            </a:extLst>
          </p:cNvPr>
          <p:cNvSpPr>
            <a:spLocks noGrp="1"/>
          </p:cNvSpPr>
          <p:nvPr>
            <p:ph idx="1"/>
          </p:nvPr>
        </p:nvSpPr>
        <p:spPr/>
        <p:txBody>
          <a:bodyPr/>
          <a:lstStyle/>
          <a:p>
            <a:r>
              <a:rPr lang="en-AU" dirty="0"/>
              <a:t>Executive summary</a:t>
            </a:r>
          </a:p>
          <a:p>
            <a:pPr lvl="1"/>
            <a:r>
              <a:rPr lang="en-AU" dirty="0"/>
              <a:t>…</a:t>
            </a:r>
          </a:p>
          <a:p>
            <a:pPr lvl="1"/>
            <a:r>
              <a:rPr lang="en-AU" dirty="0"/>
              <a:t>Today’s </a:t>
            </a:r>
            <a:r>
              <a:rPr lang="en-AU" i="1" dirty="0"/>
              <a:t>ad hoc </a:t>
            </a:r>
            <a:r>
              <a:rPr lang="en-AU" dirty="0"/>
              <a:t>teleconference will continue the discussion about various perspectives of remote-only meetings</a:t>
            </a:r>
          </a:p>
          <a:p>
            <a:pPr lvl="2"/>
            <a:r>
              <a:rPr lang="en-AU" dirty="0"/>
              <a:t>A contribution from IEEE 802.1 WG (priority)</a:t>
            </a:r>
          </a:p>
          <a:p>
            <a:pPr lvl="2"/>
            <a:r>
              <a:rPr lang="en-AU" dirty="0"/>
              <a:t>A summary by the ad hoc Chair of inputs so far (backup)</a:t>
            </a:r>
          </a:p>
          <a:p>
            <a:pPr lvl="1"/>
            <a:r>
              <a:rPr lang="en-AU" dirty="0"/>
              <a:t>Webex details</a:t>
            </a:r>
          </a:p>
          <a:p>
            <a:pPr lvl="2"/>
            <a:r>
              <a:rPr lang="en-AU" dirty="0"/>
              <a:t>20 June 2022 @ 3pm ET</a:t>
            </a:r>
          </a:p>
          <a:p>
            <a:pPr lvl="2"/>
            <a:r>
              <a:rPr lang="en-AU" dirty="0">
                <a:hlinkClick r:id="rId2"/>
              </a:rPr>
              <a:t>Webex</a:t>
            </a:r>
            <a:r>
              <a:rPr lang="en-AU" dirty="0"/>
              <a:t> (</a:t>
            </a:r>
            <a:r>
              <a:rPr lang="en-AU" sz="1600" dirty="0">
                <a:effectLst/>
              </a:rPr>
              <a:t>Meeting number: 2573 071 8592</a:t>
            </a:r>
            <a:r>
              <a:rPr lang="en-AU" dirty="0">
                <a:effectLst/>
                <a:latin typeface="+mj-lt"/>
              </a:rPr>
              <a:t>, Meeting password: </a:t>
            </a:r>
            <a:r>
              <a:rPr lang="en-AU" sz="1600" dirty="0">
                <a:effectLst/>
              </a:rPr>
              <a:t>BBzJtJwN273</a:t>
            </a:r>
            <a:r>
              <a:rPr lang="en-AU" dirty="0">
                <a:effectLst/>
                <a:latin typeface="+mj-lt"/>
              </a:rPr>
              <a:t>)</a:t>
            </a:r>
            <a:endParaRPr lang="en-AU" dirty="0">
              <a:effectLst/>
              <a:latin typeface="+mj-lt"/>
              <a:ea typeface="Calibri" panose="020F0502020204030204" pitchFamily="34" charset="0"/>
              <a:cs typeface="Times New Roman" panose="02020603050405020304" pitchFamily="18" charset="0"/>
            </a:endParaRPr>
          </a:p>
          <a:p>
            <a:pPr lvl="2"/>
            <a:endParaRPr lang="en-AU" dirty="0"/>
          </a:p>
          <a:p>
            <a:pPr lvl="2"/>
            <a:endParaRPr lang="en-AU" dirty="0"/>
          </a:p>
          <a:p>
            <a:pPr lvl="1"/>
            <a:endParaRPr lang="en-AU" dirty="0"/>
          </a:p>
        </p:txBody>
      </p:sp>
      <p:sp>
        <p:nvSpPr>
          <p:cNvPr id="3" name="Footer Placeholder 2">
            <a:extLst>
              <a:ext uri="{FF2B5EF4-FFF2-40B4-BE49-F238E27FC236}">
                <a16:creationId xmlns:a16="http://schemas.microsoft.com/office/drawing/2014/main" id="{1555167C-68E6-4BB5-AEA1-9EC962E4A383}"/>
              </a:ext>
            </a:extLst>
          </p:cNvPr>
          <p:cNvSpPr>
            <a:spLocks noGrp="1"/>
          </p:cNvSpPr>
          <p:nvPr>
            <p:ph type="ftr" sz="quarter" idx="10"/>
          </p:nvPr>
        </p:nvSpPr>
        <p:spPr/>
        <p:txBody>
          <a:bodyPr/>
          <a:lstStyle/>
          <a:p>
            <a:pPr>
              <a:defRPr/>
            </a:pPr>
            <a:r>
              <a:rPr lang="en-US"/>
              <a:t>Andrew Myles, Cisco</a:t>
            </a:r>
            <a:endParaRPr lang="en-US" dirty="0"/>
          </a:p>
        </p:txBody>
      </p:sp>
      <p:sp>
        <p:nvSpPr>
          <p:cNvPr id="4" name="Slide Number Placeholder 3">
            <a:extLst>
              <a:ext uri="{FF2B5EF4-FFF2-40B4-BE49-F238E27FC236}">
                <a16:creationId xmlns:a16="http://schemas.microsoft.com/office/drawing/2014/main" id="{0AF6AC21-0F1C-4EC3-AE60-278579786BE0}"/>
              </a:ext>
            </a:extLst>
          </p:cNvPr>
          <p:cNvSpPr>
            <a:spLocks noGrp="1"/>
          </p:cNvSpPr>
          <p:nvPr>
            <p:ph type="sldNum" sz="quarter" idx="11"/>
          </p:nvPr>
        </p:nvSpPr>
        <p:spPr/>
        <p:txBody>
          <a:bodyPr/>
          <a:lstStyle/>
          <a:p>
            <a:pPr>
              <a:defRPr/>
            </a:pPr>
            <a:r>
              <a:rPr lang="en-US"/>
              <a:t>Slide </a:t>
            </a:r>
            <a:fld id="{EF4002E7-DB4D-4CC3-8382-1939D19420D8}" type="slidenum">
              <a:rPr lang="en-US" smtClean="0"/>
              <a:pPr>
                <a:defRPr/>
              </a:pPr>
              <a:t>4</a:t>
            </a:fld>
            <a:endParaRPr lang="en-US" dirty="0"/>
          </a:p>
        </p:txBody>
      </p:sp>
    </p:spTree>
    <p:extLst>
      <p:ext uri="{BB962C8B-B14F-4D97-AF65-F5344CB8AC3E}">
        <p14:creationId xmlns:p14="http://schemas.microsoft.com/office/powerpoint/2010/main" val="23927315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914C1F-8208-43E7-99CC-379AF35C8C7A}"/>
              </a:ext>
            </a:extLst>
          </p:cNvPr>
          <p:cNvSpPr>
            <a:spLocks noGrp="1"/>
          </p:cNvSpPr>
          <p:nvPr>
            <p:ph type="title"/>
          </p:nvPr>
        </p:nvSpPr>
        <p:spPr/>
        <p:txBody>
          <a:bodyPr/>
          <a:lstStyle/>
          <a:p>
            <a:r>
              <a:rPr lang="en-AU" dirty="0"/>
              <a:t>In mid Aug 2021, the IEEE 802 EC Chair established the </a:t>
            </a:r>
            <a:r>
              <a:rPr lang="en-AU" i="1" dirty="0"/>
              <a:t>future meeting vision ad hoc</a:t>
            </a:r>
          </a:p>
        </p:txBody>
      </p:sp>
      <p:sp>
        <p:nvSpPr>
          <p:cNvPr id="3" name="Content Placeholder 2">
            <a:extLst>
              <a:ext uri="{FF2B5EF4-FFF2-40B4-BE49-F238E27FC236}">
                <a16:creationId xmlns:a16="http://schemas.microsoft.com/office/drawing/2014/main" id="{8FC3E043-A0A3-423A-8AA9-E8816395FA2B}"/>
              </a:ext>
            </a:extLst>
          </p:cNvPr>
          <p:cNvSpPr>
            <a:spLocks noGrp="1"/>
          </p:cNvSpPr>
          <p:nvPr>
            <p:ph idx="1"/>
          </p:nvPr>
        </p:nvSpPr>
        <p:spPr/>
        <p:txBody>
          <a:bodyPr/>
          <a:lstStyle/>
          <a:p>
            <a:r>
              <a:rPr lang="en-AU" sz="1800" dirty="0">
                <a:effectLst/>
                <a:latin typeface="+mj-lt"/>
                <a:ea typeface="Times New Roman" panose="02020603050405020304" pitchFamily="18" charset="0"/>
              </a:rPr>
              <a:t>Name: </a:t>
            </a:r>
            <a:r>
              <a:rPr lang="en-AU" sz="1800" b="0" i="1" dirty="0">
                <a:effectLst/>
                <a:latin typeface="+mj-lt"/>
                <a:ea typeface="Times New Roman" panose="02020603050405020304" pitchFamily="18" charset="0"/>
              </a:rPr>
              <a:t>Future meeting vision ad hoc </a:t>
            </a:r>
            <a:endParaRPr lang="en-AU" sz="1800" b="0" i="1" dirty="0">
              <a:effectLst/>
              <a:latin typeface="+mj-lt"/>
              <a:ea typeface="Calibri" panose="020F0502020204030204" pitchFamily="34" charset="0"/>
            </a:endParaRPr>
          </a:p>
          <a:p>
            <a:r>
              <a:rPr lang="en-AU" sz="1800" dirty="0">
                <a:effectLst/>
                <a:latin typeface="+mj-lt"/>
                <a:ea typeface="Times New Roman" panose="02020603050405020304" pitchFamily="18" charset="0"/>
              </a:rPr>
              <a:t>Chair: </a:t>
            </a:r>
            <a:r>
              <a:rPr lang="en-AU" sz="1800" b="0" i="1" dirty="0">
                <a:effectLst/>
                <a:latin typeface="+mj-lt"/>
                <a:ea typeface="Times New Roman" panose="02020603050405020304" pitchFamily="18" charset="0"/>
              </a:rPr>
              <a:t>Andrew Myles</a:t>
            </a:r>
            <a:endParaRPr lang="en-AU" sz="1800" b="0" i="1" dirty="0">
              <a:effectLst/>
              <a:latin typeface="+mj-lt"/>
              <a:ea typeface="Calibri" panose="020F0502020204030204" pitchFamily="34" charset="0"/>
            </a:endParaRPr>
          </a:p>
          <a:p>
            <a:r>
              <a:rPr lang="en-AU" sz="1800" dirty="0">
                <a:effectLst/>
                <a:latin typeface="+mj-lt"/>
                <a:ea typeface="Times New Roman" panose="02020603050405020304" pitchFamily="18" charset="0"/>
              </a:rPr>
              <a:t>Scope:</a:t>
            </a:r>
          </a:p>
          <a:p>
            <a:pPr lvl="1"/>
            <a:r>
              <a:rPr lang="en-AU" b="0" i="1" dirty="0">
                <a:effectLst/>
                <a:latin typeface="+mj-lt"/>
                <a:ea typeface="Times New Roman" panose="02020603050405020304" pitchFamily="18" charset="0"/>
              </a:rPr>
              <a:t>Establish a long term vision for how IEEE 802 meetings might operate effectively in the future, possibly challenging the historical assumption that IEEE 802 WGs meeting F2F six times per year is optimal</a:t>
            </a:r>
          </a:p>
          <a:p>
            <a:pPr lvl="1"/>
            <a:r>
              <a:rPr lang="en-AU" b="0" i="1" dirty="0">
                <a:effectLst/>
                <a:latin typeface="+mj-lt"/>
                <a:ea typeface="Times New Roman" panose="02020603050405020304" pitchFamily="18" charset="0"/>
              </a:rPr>
              <a:t>The immediate goal of the ad hoc will be to understand what has worked well and what has not worked well with remote meetings over the last 18 months, and what would be needed to allow remote meetings to operate better in the future</a:t>
            </a:r>
          </a:p>
          <a:p>
            <a:pPr lvl="1"/>
            <a:r>
              <a:rPr lang="en-AU" b="0" i="1" dirty="0">
                <a:effectLst/>
                <a:latin typeface="+mj-lt"/>
                <a:ea typeface="Times New Roman" panose="02020603050405020304" pitchFamily="18" charset="0"/>
              </a:rPr>
              <a:t>This understanding will then assist the ad hoc explore the longer term question of how often IEEE 802 WGs should meet F2F, remotely or in a hybrid mode in the future</a:t>
            </a:r>
            <a:endParaRPr lang="en-AU" b="0" i="1" dirty="0">
              <a:effectLst/>
              <a:latin typeface="+mj-lt"/>
              <a:ea typeface="Calibri" panose="020F0502020204030204" pitchFamily="34" charset="0"/>
            </a:endParaRPr>
          </a:p>
        </p:txBody>
      </p:sp>
      <p:sp>
        <p:nvSpPr>
          <p:cNvPr id="4" name="Footer Placeholder 3">
            <a:extLst>
              <a:ext uri="{FF2B5EF4-FFF2-40B4-BE49-F238E27FC236}">
                <a16:creationId xmlns:a16="http://schemas.microsoft.com/office/drawing/2014/main" id="{EA4F8440-0BF1-455A-B85C-370090BE016F}"/>
              </a:ext>
            </a:extLst>
          </p:cNvPr>
          <p:cNvSpPr>
            <a:spLocks noGrp="1"/>
          </p:cNvSpPr>
          <p:nvPr>
            <p:ph type="ftr" sz="quarter" idx="10"/>
          </p:nvPr>
        </p:nvSpPr>
        <p:spPr/>
        <p:txBody>
          <a:bodyPr/>
          <a:lstStyle/>
          <a:p>
            <a:pPr>
              <a:defRPr/>
            </a:pPr>
            <a:r>
              <a:rPr lang="en-US"/>
              <a:t>Andrew Myles, Cisco</a:t>
            </a:r>
            <a:endParaRPr lang="en-US" dirty="0"/>
          </a:p>
        </p:txBody>
      </p:sp>
      <p:sp>
        <p:nvSpPr>
          <p:cNvPr id="5" name="Slide Number Placeholder 4">
            <a:extLst>
              <a:ext uri="{FF2B5EF4-FFF2-40B4-BE49-F238E27FC236}">
                <a16:creationId xmlns:a16="http://schemas.microsoft.com/office/drawing/2014/main" id="{365D0596-C241-40A6-9F01-D6A8DDBCE3CE}"/>
              </a:ext>
            </a:extLst>
          </p:cNvPr>
          <p:cNvSpPr>
            <a:spLocks noGrp="1"/>
          </p:cNvSpPr>
          <p:nvPr>
            <p:ph type="sldNum" sz="quarter" idx="11"/>
          </p:nvPr>
        </p:nvSpPr>
        <p:spPr/>
        <p:txBody>
          <a:bodyPr/>
          <a:lstStyle/>
          <a:p>
            <a:pPr>
              <a:defRPr/>
            </a:pPr>
            <a:r>
              <a:rPr lang="en-US"/>
              <a:t>Slide </a:t>
            </a:r>
            <a:fld id="{EF4002E7-DB4D-4CC3-8382-1939D19420D8}" type="slidenum">
              <a:rPr lang="en-US" smtClean="0"/>
              <a:pPr>
                <a:defRPr/>
              </a:pPr>
              <a:t>5</a:t>
            </a:fld>
            <a:endParaRPr lang="en-US" dirty="0"/>
          </a:p>
        </p:txBody>
      </p:sp>
    </p:spTree>
    <p:extLst>
      <p:ext uri="{BB962C8B-B14F-4D97-AF65-F5344CB8AC3E}">
        <p14:creationId xmlns:p14="http://schemas.microsoft.com/office/powerpoint/2010/main" val="17710395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F9FBB28A-0C82-43C4-A55D-922326C7669B}"/>
              </a:ext>
            </a:extLst>
          </p:cNvPr>
          <p:cNvSpPr>
            <a:spLocks noGrp="1"/>
          </p:cNvSpPr>
          <p:nvPr>
            <p:ph type="title"/>
          </p:nvPr>
        </p:nvSpPr>
        <p:spPr>
          <a:xfrm>
            <a:off x="685800" y="685800"/>
            <a:ext cx="8305800" cy="1066800"/>
          </a:xfrm>
        </p:spPr>
        <p:txBody>
          <a:bodyPr/>
          <a:lstStyle/>
          <a:p>
            <a:pPr lvl="1"/>
            <a:r>
              <a:rPr lang="en-AU" dirty="0"/>
              <a:t>The initial focus of the </a:t>
            </a:r>
            <a:r>
              <a:rPr lang="en-AU" i="1" dirty="0"/>
              <a:t>ad hoc </a:t>
            </a:r>
            <a:r>
              <a:rPr lang="en-AU" dirty="0"/>
              <a:t>has been questions about what works well (&amp; not) in remote-only mode</a:t>
            </a:r>
          </a:p>
        </p:txBody>
      </p:sp>
      <p:sp>
        <p:nvSpPr>
          <p:cNvPr id="6" name="Content Placeholder 5">
            <a:extLst>
              <a:ext uri="{FF2B5EF4-FFF2-40B4-BE49-F238E27FC236}">
                <a16:creationId xmlns:a16="http://schemas.microsoft.com/office/drawing/2014/main" id="{BE653A0C-0448-491D-8CF2-92BE169C39BD}"/>
              </a:ext>
            </a:extLst>
          </p:cNvPr>
          <p:cNvSpPr>
            <a:spLocks noGrp="1"/>
          </p:cNvSpPr>
          <p:nvPr>
            <p:ph idx="1"/>
          </p:nvPr>
        </p:nvSpPr>
        <p:spPr/>
        <p:txBody>
          <a:bodyPr/>
          <a:lstStyle/>
          <a:p>
            <a:r>
              <a:rPr lang="en-AU" dirty="0"/>
              <a:t>Requests supporting initial focus of the </a:t>
            </a:r>
            <a:r>
              <a:rPr lang="en-AU" i="1" dirty="0"/>
              <a:t>ad hoc </a:t>
            </a:r>
          </a:p>
          <a:p>
            <a:pPr lvl="1"/>
            <a:r>
              <a:rPr lang="en-AU" dirty="0"/>
              <a:t>What aspects of remote operation have worked during COVID?</a:t>
            </a:r>
          </a:p>
          <a:p>
            <a:pPr lvl="2"/>
            <a:r>
              <a:rPr lang="en-AU" dirty="0">
                <a:solidFill>
                  <a:srgbClr val="00B050"/>
                </a:solidFill>
              </a:rPr>
              <a:t>Highlight real examples</a:t>
            </a:r>
          </a:p>
          <a:p>
            <a:pPr lvl="2"/>
            <a:r>
              <a:rPr lang="en-AU" dirty="0"/>
              <a:t>Identify why remote operation was successful in these cases</a:t>
            </a:r>
          </a:p>
          <a:p>
            <a:pPr lvl="1"/>
            <a:r>
              <a:rPr lang="en-AU" dirty="0"/>
              <a:t>What aspects of remote operation have NOT worked during COVID?</a:t>
            </a:r>
          </a:p>
          <a:p>
            <a:pPr lvl="2"/>
            <a:r>
              <a:rPr lang="en-AU" dirty="0">
                <a:solidFill>
                  <a:srgbClr val="00B050"/>
                </a:solidFill>
              </a:rPr>
              <a:t>Highlight real examples</a:t>
            </a:r>
          </a:p>
          <a:p>
            <a:pPr lvl="2"/>
            <a:r>
              <a:rPr lang="en-AU" dirty="0"/>
              <a:t>Identify why remote operation was NOT successful in these cases</a:t>
            </a:r>
          </a:p>
          <a:p>
            <a:pPr lvl="1"/>
            <a:r>
              <a:rPr lang="en-AU" dirty="0"/>
              <a:t>What could be done to turn any failures into successes?</a:t>
            </a:r>
          </a:p>
          <a:p>
            <a:pPr lvl="2"/>
            <a:r>
              <a:rPr lang="en-AU" dirty="0">
                <a:solidFill>
                  <a:srgbClr val="00B050"/>
                </a:solidFill>
              </a:rPr>
              <a:t>Describe some real turnaround examples (if any)</a:t>
            </a:r>
          </a:p>
          <a:p>
            <a:pPr lvl="2"/>
            <a:r>
              <a:rPr lang="en-AU" dirty="0"/>
              <a:t>… or hypothesise about how this could be done</a:t>
            </a:r>
          </a:p>
          <a:p>
            <a:pPr marL="366712" lvl="3" indent="0">
              <a:buNone/>
            </a:pPr>
            <a:endParaRPr lang="en-AU" dirty="0"/>
          </a:p>
          <a:p>
            <a:pPr lvl="2"/>
            <a:endParaRPr lang="en-AU" dirty="0"/>
          </a:p>
          <a:p>
            <a:pPr lvl="1"/>
            <a:endParaRPr lang="en-AU" dirty="0"/>
          </a:p>
        </p:txBody>
      </p:sp>
      <p:sp>
        <p:nvSpPr>
          <p:cNvPr id="3" name="Footer Placeholder 2">
            <a:extLst>
              <a:ext uri="{FF2B5EF4-FFF2-40B4-BE49-F238E27FC236}">
                <a16:creationId xmlns:a16="http://schemas.microsoft.com/office/drawing/2014/main" id="{1999A25B-BF5E-4867-A17A-A56B11EE1D8B}"/>
              </a:ext>
            </a:extLst>
          </p:cNvPr>
          <p:cNvSpPr>
            <a:spLocks noGrp="1"/>
          </p:cNvSpPr>
          <p:nvPr>
            <p:ph type="ftr" sz="quarter" idx="10"/>
          </p:nvPr>
        </p:nvSpPr>
        <p:spPr/>
        <p:txBody>
          <a:bodyPr/>
          <a:lstStyle/>
          <a:p>
            <a:pPr>
              <a:defRPr/>
            </a:pPr>
            <a:r>
              <a:rPr lang="en-US"/>
              <a:t>Andrew Myles, Cisco</a:t>
            </a:r>
            <a:endParaRPr lang="en-US" dirty="0"/>
          </a:p>
        </p:txBody>
      </p:sp>
      <p:sp>
        <p:nvSpPr>
          <p:cNvPr id="4" name="Slide Number Placeholder 3">
            <a:extLst>
              <a:ext uri="{FF2B5EF4-FFF2-40B4-BE49-F238E27FC236}">
                <a16:creationId xmlns:a16="http://schemas.microsoft.com/office/drawing/2014/main" id="{45A30BA4-32CE-4E88-B960-EA5D328A43A0}"/>
              </a:ext>
            </a:extLst>
          </p:cNvPr>
          <p:cNvSpPr>
            <a:spLocks noGrp="1"/>
          </p:cNvSpPr>
          <p:nvPr>
            <p:ph type="sldNum" sz="quarter" idx="11"/>
          </p:nvPr>
        </p:nvSpPr>
        <p:spPr/>
        <p:txBody>
          <a:bodyPr/>
          <a:lstStyle/>
          <a:p>
            <a:pPr>
              <a:defRPr/>
            </a:pPr>
            <a:r>
              <a:rPr lang="en-US"/>
              <a:t>Slide </a:t>
            </a:r>
            <a:fld id="{EF4002E7-DB4D-4CC3-8382-1939D19420D8}" type="slidenum">
              <a:rPr lang="en-US" smtClean="0"/>
              <a:pPr>
                <a:defRPr/>
              </a:pPr>
              <a:t>6</a:t>
            </a:fld>
            <a:endParaRPr lang="en-US" dirty="0"/>
          </a:p>
        </p:txBody>
      </p:sp>
    </p:spTree>
    <p:extLst>
      <p:ext uri="{BB962C8B-B14F-4D97-AF65-F5344CB8AC3E}">
        <p14:creationId xmlns:p14="http://schemas.microsoft.com/office/powerpoint/2010/main" val="33648487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F540AC-8C5C-4BD4-B354-2733E8ECFD2B}"/>
              </a:ext>
            </a:extLst>
          </p:cNvPr>
          <p:cNvSpPr>
            <a:spLocks noGrp="1"/>
          </p:cNvSpPr>
          <p:nvPr>
            <p:ph type="title"/>
          </p:nvPr>
        </p:nvSpPr>
        <p:spPr/>
        <p:txBody>
          <a:bodyPr/>
          <a:lstStyle/>
          <a:p>
            <a:r>
              <a:rPr lang="en-AU" dirty="0"/>
              <a:t>The notes from two teleconferences of the </a:t>
            </a:r>
            <a:r>
              <a:rPr lang="en-AU" i="1" dirty="0"/>
              <a:t>future meeting vision ad hoc </a:t>
            </a:r>
            <a:r>
              <a:rPr lang="en-AU" dirty="0"/>
              <a:t>are available</a:t>
            </a:r>
          </a:p>
        </p:txBody>
      </p:sp>
      <p:sp>
        <p:nvSpPr>
          <p:cNvPr id="3" name="Content Placeholder 2">
            <a:extLst>
              <a:ext uri="{FF2B5EF4-FFF2-40B4-BE49-F238E27FC236}">
                <a16:creationId xmlns:a16="http://schemas.microsoft.com/office/drawing/2014/main" id="{A48E652F-DA0E-4990-9C5D-CEE0D3BFEFAB}"/>
              </a:ext>
            </a:extLst>
          </p:cNvPr>
          <p:cNvSpPr>
            <a:spLocks noGrp="1"/>
          </p:cNvSpPr>
          <p:nvPr>
            <p:ph idx="1"/>
          </p:nvPr>
        </p:nvSpPr>
        <p:spPr/>
        <p:txBody>
          <a:bodyPr/>
          <a:lstStyle/>
          <a:p>
            <a:r>
              <a:rPr lang="en-AU" dirty="0"/>
              <a:t>Notes from the ad hoc teleconference</a:t>
            </a:r>
          </a:p>
          <a:p>
            <a:pPr lvl="1"/>
            <a:r>
              <a:rPr lang="en-AU" dirty="0"/>
              <a:t>14 Oct 2021: see </a:t>
            </a:r>
            <a:r>
              <a:rPr lang="en-AU" dirty="0">
                <a:hlinkClick r:id="rId3"/>
              </a:rPr>
              <a:t>ec-21-0227-04</a:t>
            </a:r>
            <a:endParaRPr lang="en-AU" dirty="0"/>
          </a:p>
          <a:p>
            <a:pPr lvl="1"/>
            <a:r>
              <a:rPr lang="en-AU" dirty="0"/>
              <a:t>28 Oct 2021: see embedded </a:t>
            </a:r>
          </a:p>
        </p:txBody>
      </p:sp>
      <p:sp>
        <p:nvSpPr>
          <p:cNvPr id="4" name="Footer Placeholder 3">
            <a:extLst>
              <a:ext uri="{FF2B5EF4-FFF2-40B4-BE49-F238E27FC236}">
                <a16:creationId xmlns:a16="http://schemas.microsoft.com/office/drawing/2014/main" id="{6DD83106-DFF5-4AF9-8E62-CBF0E5DBC24A}"/>
              </a:ext>
            </a:extLst>
          </p:cNvPr>
          <p:cNvSpPr>
            <a:spLocks noGrp="1"/>
          </p:cNvSpPr>
          <p:nvPr>
            <p:ph type="ftr" sz="quarter" idx="10"/>
          </p:nvPr>
        </p:nvSpPr>
        <p:spPr/>
        <p:txBody>
          <a:bodyPr/>
          <a:lstStyle/>
          <a:p>
            <a:r>
              <a:rPr lang="en-US"/>
              <a:t>Andrew Myles, Cisco</a:t>
            </a:r>
            <a:endParaRPr lang="en-US" dirty="0"/>
          </a:p>
        </p:txBody>
      </p:sp>
      <p:sp>
        <p:nvSpPr>
          <p:cNvPr id="5" name="Slide Number Placeholder 4">
            <a:extLst>
              <a:ext uri="{FF2B5EF4-FFF2-40B4-BE49-F238E27FC236}">
                <a16:creationId xmlns:a16="http://schemas.microsoft.com/office/drawing/2014/main" id="{3D1F0821-A56C-4A63-97B2-376FA069A455}"/>
              </a:ext>
            </a:extLst>
          </p:cNvPr>
          <p:cNvSpPr>
            <a:spLocks noGrp="1"/>
          </p:cNvSpPr>
          <p:nvPr>
            <p:ph type="sldNum" sz="quarter" idx="11"/>
          </p:nvPr>
        </p:nvSpPr>
        <p:spPr/>
        <p:txBody>
          <a:bodyPr/>
          <a:lstStyle/>
          <a:p>
            <a:r>
              <a:rPr lang="en-US"/>
              <a:t>Slide </a:t>
            </a:r>
            <a:fld id="{EF4002E7-DB4D-4CC3-8382-1939D19420D8}" type="slidenum">
              <a:rPr lang="en-US" smtClean="0"/>
              <a:pPr/>
              <a:t>7</a:t>
            </a:fld>
            <a:endParaRPr lang="en-US" dirty="0"/>
          </a:p>
        </p:txBody>
      </p:sp>
      <p:graphicFrame>
        <p:nvGraphicFramePr>
          <p:cNvPr id="10" name="Object 9">
            <a:extLst>
              <a:ext uri="{FF2B5EF4-FFF2-40B4-BE49-F238E27FC236}">
                <a16:creationId xmlns:a16="http://schemas.microsoft.com/office/drawing/2014/main" id="{7D9F335B-D3E3-40E1-A56A-35666E7C9AEC}"/>
              </a:ext>
            </a:extLst>
          </p:cNvPr>
          <p:cNvGraphicFramePr>
            <a:graphicFrameLocks noChangeAspect="1"/>
          </p:cNvGraphicFramePr>
          <p:nvPr/>
        </p:nvGraphicFramePr>
        <p:xfrm>
          <a:off x="3810000" y="2895600"/>
          <a:ext cx="914400" cy="806450"/>
        </p:xfrm>
        <a:graphic>
          <a:graphicData uri="http://schemas.openxmlformats.org/presentationml/2006/ole">
            <mc:AlternateContent xmlns:mc="http://schemas.openxmlformats.org/markup-compatibility/2006">
              <mc:Choice xmlns:v="urn:schemas-microsoft-com:vml" Requires="v">
                <p:oleObj spid="_x0000_s1030" name="Document" showAsIcon="1" r:id="rId4" imgW="914597" imgH="806311" progId="Word.Document.12">
                  <p:embed/>
                </p:oleObj>
              </mc:Choice>
              <mc:Fallback>
                <p:oleObj name="Document" showAsIcon="1" r:id="rId4" imgW="914597" imgH="806311" progId="Word.Document.12">
                  <p:embed/>
                  <p:pic>
                    <p:nvPicPr>
                      <p:cNvPr id="10" name="Object 9">
                        <a:extLst>
                          <a:ext uri="{FF2B5EF4-FFF2-40B4-BE49-F238E27FC236}">
                            <a16:creationId xmlns:a16="http://schemas.microsoft.com/office/drawing/2014/main" id="{7D9F335B-D3E3-40E1-A56A-35666E7C9AEC}"/>
                          </a:ext>
                        </a:extLst>
                      </p:cNvPr>
                      <p:cNvPicPr/>
                      <p:nvPr/>
                    </p:nvPicPr>
                    <p:blipFill>
                      <a:blip r:embed="rId5"/>
                      <a:stretch>
                        <a:fillRect/>
                      </a:stretch>
                    </p:blipFill>
                    <p:spPr>
                      <a:xfrm>
                        <a:off x="3810000" y="2895600"/>
                        <a:ext cx="914400" cy="806450"/>
                      </a:xfrm>
                      <a:prstGeom prst="rect">
                        <a:avLst/>
                      </a:prstGeom>
                    </p:spPr>
                  </p:pic>
                </p:oleObj>
              </mc:Fallback>
            </mc:AlternateContent>
          </a:graphicData>
        </a:graphic>
      </p:graphicFrame>
    </p:spTree>
    <p:extLst>
      <p:ext uri="{BB962C8B-B14F-4D97-AF65-F5344CB8AC3E}">
        <p14:creationId xmlns:p14="http://schemas.microsoft.com/office/powerpoint/2010/main" val="26291146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12316A-CB28-41A7-AF7A-8DD04CA28C90}"/>
              </a:ext>
            </a:extLst>
          </p:cNvPr>
          <p:cNvSpPr>
            <a:spLocks noGrp="1"/>
          </p:cNvSpPr>
          <p:nvPr>
            <p:ph type="title"/>
          </p:nvPr>
        </p:nvSpPr>
        <p:spPr/>
        <p:txBody>
          <a:bodyPr/>
          <a:lstStyle/>
          <a:p>
            <a:r>
              <a:rPr lang="en-AU" dirty="0"/>
              <a:t>The response to requests for feedback has been disappointing &amp; new methods may be tried</a:t>
            </a:r>
          </a:p>
        </p:txBody>
      </p:sp>
      <p:sp>
        <p:nvSpPr>
          <p:cNvPr id="3" name="Content Placeholder 2">
            <a:extLst>
              <a:ext uri="{FF2B5EF4-FFF2-40B4-BE49-F238E27FC236}">
                <a16:creationId xmlns:a16="http://schemas.microsoft.com/office/drawing/2014/main" id="{CF388C8C-2847-4DA2-8B7C-C0CF77B6322D}"/>
              </a:ext>
            </a:extLst>
          </p:cNvPr>
          <p:cNvSpPr>
            <a:spLocks noGrp="1"/>
          </p:cNvSpPr>
          <p:nvPr>
            <p:ph idx="1"/>
          </p:nvPr>
        </p:nvSpPr>
        <p:spPr/>
        <p:txBody>
          <a:bodyPr/>
          <a:lstStyle/>
          <a:p>
            <a:pPr lvl="1"/>
            <a:r>
              <a:rPr lang="en-AU" dirty="0"/>
              <a:t>The </a:t>
            </a:r>
            <a:r>
              <a:rPr lang="en-AU" i="1" dirty="0"/>
              <a:t>ad hoc </a:t>
            </a:r>
            <a:r>
              <a:rPr lang="en-AU" dirty="0"/>
              <a:t>Chair made multiple requests to the IEEE 802 WGs for response to these questions over many months</a:t>
            </a:r>
          </a:p>
          <a:p>
            <a:pPr lvl="2"/>
            <a:r>
              <a:rPr lang="en-AU" dirty="0"/>
              <a:t>The requests were passed on by all WG Chairs; thank you!</a:t>
            </a:r>
          </a:p>
          <a:p>
            <a:pPr lvl="1"/>
            <a:r>
              <a:rPr lang="en-AU" dirty="0"/>
              <a:t>The number of responses was generally disappointing, suggesting alternatives are required to gather perspective, including possibly: </a:t>
            </a:r>
          </a:p>
          <a:p>
            <a:pPr lvl="2"/>
            <a:r>
              <a:rPr lang="en-AU" dirty="0"/>
              <a:t>One on one interviews</a:t>
            </a:r>
          </a:p>
          <a:p>
            <a:pPr lvl="2"/>
            <a:r>
              <a:rPr lang="en-AU" dirty="0"/>
              <a:t>Focus groups</a:t>
            </a:r>
          </a:p>
          <a:p>
            <a:pPr lvl="2"/>
            <a:r>
              <a:rPr lang="en-AU" dirty="0"/>
              <a:t>Surveys</a:t>
            </a:r>
          </a:p>
          <a:p>
            <a:pPr lvl="1"/>
            <a:r>
              <a:rPr lang="en-AU" dirty="0"/>
              <a:t>We may try these mechanisms in the future</a:t>
            </a:r>
          </a:p>
        </p:txBody>
      </p:sp>
      <p:sp>
        <p:nvSpPr>
          <p:cNvPr id="4" name="Footer Placeholder 3">
            <a:extLst>
              <a:ext uri="{FF2B5EF4-FFF2-40B4-BE49-F238E27FC236}">
                <a16:creationId xmlns:a16="http://schemas.microsoft.com/office/drawing/2014/main" id="{F5DE9E14-D228-46F1-89EB-E2768B73F39F}"/>
              </a:ext>
            </a:extLst>
          </p:cNvPr>
          <p:cNvSpPr>
            <a:spLocks noGrp="1"/>
          </p:cNvSpPr>
          <p:nvPr>
            <p:ph type="ftr" sz="quarter" idx="10"/>
          </p:nvPr>
        </p:nvSpPr>
        <p:spPr/>
        <p:txBody>
          <a:bodyPr/>
          <a:lstStyle/>
          <a:p>
            <a:pPr>
              <a:defRPr/>
            </a:pPr>
            <a:r>
              <a:rPr lang="en-US"/>
              <a:t>Andrew Myles, Cisco</a:t>
            </a:r>
            <a:endParaRPr lang="en-US" dirty="0"/>
          </a:p>
        </p:txBody>
      </p:sp>
      <p:sp>
        <p:nvSpPr>
          <p:cNvPr id="5" name="Slide Number Placeholder 4">
            <a:extLst>
              <a:ext uri="{FF2B5EF4-FFF2-40B4-BE49-F238E27FC236}">
                <a16:creationId xmlns:a16="http://schemas.microsoft.com/office/drawing/2014/main" id="{E324FDF0-07DD-41F6-BEF8-12E6DDC9240F}"/>
              </a:ext>
            </a:extLst>
          </p:cNvPr>
          <p:cNvSpPr>
            <a:spLocks noGrp="1"/>
          </p:cNvSpPr>
          <p:nvPr>
            <p:ph type="sldNum" sz="quarter" idx="11"/>
          </p:nvPr>
        </p:nvSpPr>
        <p:spPr/>
        <p:txBody>
          <a:bodyPr/>
          <a:lstStyle/>
          <a:p>
            <a:pPr>
              <a:defRPr/>
            </a:pPr>
            <a:r>
              <a:rPr lang="en-US"/>
              <a:t>Slide </a:t>
            </a:r>
            <a:fld id="{EF4002E7-DB4D-4CC3-8382-1939D19420D8}" type="slidenum">
              <a:rPr lang="en-US" smtClean="0"/>
              <a:pPr>
                <a:defRPr/>
              </a:pPr>
              <a:t>8</a:t>
            </a:fld>
            <a:endParaRPr lang="en-US" dirty="0"/>
          </a:p>
        </p:txBody>
      </p:sp>
    </p:spTree>
    <p:extLst>
      <p:ext uri="{BB962C8B-B14F-4D97-AF65-F5344CB8AC3E}">
        <p14:creationId xmlns:p14="http://schemas.microsoft.com/office/powerpoint/2010/main" val="29239837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FED985-DA0D-429D-920F-1B576377B46E}"/>
              </a:ext>
            </a:extLst>
          </p:cNvPr>
          <p:cNvSpPr>
            <a:spLocks noGrp="1"/>
          </p:cNvSpPr>
          <p:nvPr>
            <p:ph type="title"/>
          </p:nvPr>
        </p:nvSpPr>
        <p:spPr/>
        <p:txBody>
          <a:bodyPr/>
          <a:lstStyle/>
          <a:p>
            <a:r>
              <a:rPr lang="en-AU" dirty="0"/>
              <a:t>It is not urgent to conclude the work soon given IEEE 802 commitment to F2F for next few years</a:t>
            </a:r>
          </a:p>
        </p:txBody>
      </p:sp>
      <p:sp>
        <p:nvSpPr>
          <p:cNvPr id="3" name="Content Placeholder 2">
            <a:extLst>
              <a:ext uri="{FF2B5EF4-FFF2-40B4-BE49-F238E27FC236}">
                <a16:creationId xmlns:a16="http://schemas.microsoft.com/office/drawing/2014/main" id="{65843DC3-D773-483B-A8E0-296B42F02437}"/>
              </a:ext>
            </a:extLst>
          </p:cNvPr>
          <p:cNvSpPr>
            <a:spLocks noGrp="1"/>
          </p:cNvSpPr>
          <p:nvPr>
            <p:ph idx="1"/>
          </p:nvPr>
        </p:nvSpPr>
        <p:spPr/>
        <p:txBody>
          <a:bodyPr/>
          <a:lstStyle/>
          <a:p>
            <a:pPr lvl="1"/>
            <a:r>
              <a:rPr lang="en-AU" dirty="0"/>
              <a:t>It is likely that the IEEE 802 WG’s will meet at least in hybrid mode from July 2022 (Montreal)</a:t>
            </a:r>
          </a:p>
          <a:p>
            <a:pPr lvl="1"/>
            <a:r>
              <a:rPr lang="en-AU" dirty="0"/>
              <a:t>F2F-only or hybrid meetings are likely to continue for a number of years until we run out of hotel contracts for plenary and interim F2F meeting </a:t>
            </a:r>
          </a:p>
          <a:p>
            <a:pPr lvl="2"/>
            <a:r>
              <a:rPr lang="en-AU" dirty="0"/>
              <a:t>IEEE 802 plenaries seem to be contracted until Nov 2024</a:t>
            </a:r>
          </a:p>
          <a:p>
            <a:pPr lvl="2"/>
            <a:r>
              <a:rPr lang="en-AU" dirty="0"/>
              <a:t>IEEE 802 Wireless interims seem to be contracted until at least Jan 2024</a:t>
            </a:r>
          </a:p>
          <a:p>
            <a:pPr lvl="1"/>
            <a:r>
              <a:rPr lang="en-AU" dirty="0"/>
              <a:t>While the output of this </a:t>
            </a:r>
            <a:r>
              <a:rPr lang="en-AU" i="1" dirty="0"/>
              <a:t>ad hoc </a:t>
            </a:r>
            <a:r>
              <a:rPr lang="en-AU" dirty="0"/>
              <a:t>is applicable to remote-only teleconferences of the type that have been held for many years …</a:t>
            </a:r>
          </a:p>
          <a:p>
            <a:pPr lvl="1"/>
            <a:r>
              <a:rPr lang="en-AU" dirty="0"/>
              <a:t>… it will not be possible to apply it to the large WG interims and plenaries until 2024 or later</a:t>
            </a:r>
          </a:p>
          <a:p>
            <a:pPr lvl="1"/>
            <a:r>
              <a:rPr lang="en-AU" dirty="0"/>
              <a:t>This lessens the urgency of the activity … </a:t>
            </a:r>
            <a:r>
              <a:rPr lang="en-AU" dirty="0">
                <a:sym typeface="Wingdings" panose="05000000000000000000" pitchFamily="2" charset="2"/>
              </a:rPr>
              <a:t></a:t>
            </a:r>
            <a:endParaRPr lang="en-AU" dirty="0"/>
          </a:p>
        </p:txBody>
      </p:sp>
      <p:sp>
        <p:nvSpPr>
          <p:cNvPr id="4" name="Footer Placeholder 3">
            <a:extLst>
              <a:ext uri="{FF2B5EF4-FFF2-40B4-BE49-F238E27FC236}">
                <a16:creationId xmlns:a16="http://schemas.microsoft.com/office/drawing/2014/main" id="{68BDDCAB-AC26-4C76-AFED-4B51E5D81549}"/>
              </a:ext>
            </a:extLst>
          </p:cNvPr>
          <p:cNvSpPr>
            <a:spLocks noGrp="1"/>
          </p:cNvSpPr>
          <p:nvPr>
            <p:ph type="ftr" sz="quarter" idx="10"/>
          </p:nvPr>
        </p:nvSpPr>
        <p:spPr/>
        <p:txBody>
          <a:bodyPr/>
          <a:lstStyle/>
          <a:p>
            <a:pPr>
              <a:defRPr/>
            </a:pPr>
            <a:r>
              <a:rPr lang="en-US"/>
              <a:t>Andrew Myles, Cisco</a:t>
            </a:r>
            <a:endParaRPr lang="en-US" dirty="0"/>
          </a:p>
        </p:txBody>
      </p:sp>
      <p:sp>
        <p:nvSpPr>
          <p:cNvPr id="5" name="Slide Number Placeholder 4">
            <a:extLst>
              <a:ext uri="{FF2B5EF4-FFF2-40B4-BE49-F238E27FC236}">
                <a16:creationId xmlns:a16="http://schemas.microsoft.com/office/drawing/2014/main" id="{755ED08E-D2DA-4F72-A009-81DE7C40B152}"/>
              </a:ext>
            </a:extLst>
          </p:cNvPr>
          <p:cNvSpPr>
            <a:spLocks noGrp="1"/>
          </p:cNvSpPr>
          <p:nvPr>
            <p:ph type="sldNum" sz="quarter" idx="11"/>
          </p:nvPr>
        </p:nvSpPr>
        <p:spPr/>
        <p:txBody>
          <a:bodyPr/>
          <a:lstStyle/>
          <a:p>
            <a:pPr>
              <a:defRPr/>
            </a:pPr>
            <a:r>
              <a:rPr lang="en-US"/>
              <a:t>Slide </a:t>
            </a:r>
            <a:fld id="{EF4002E7-DB4D-4CC3-8382-1939D19420D8}" type="slidenum">
              <a:rPr lang="en-US" smtClean="0"/>
              <a:pPr>
                <a:defRPr/>
              </a:pPr>
              <a:t>9</a:t>
            </a:fld>
            <a:endParaRPr lang="en-US" dirty="0"/>
          </a:p>
        </p:txBody>
      </p:sp>
    </p:spTree>
    <p:extLst>
      <p:ext uri="{BB962C8B-B14F-4D97-AF65-F5344CB8AC3E}">
        <p14:creationId xmlns:p14="http://schemas.microsoft.com/office/powerpoint/2010/main" val="558697112"/>
      </p:ext>
    </p:extLst>
  </p:cSld>
  <p:clrMapOvr>
    <a:masterClrMapping/>
  </p:clrMapOvr>
</p:sld>
</file>

<file path=ppt/theme/theme1.xml><?xml version="1.0" encoding="utf-8"?>
<a:theme xmlns:a="http://schemas.openxmlformats.org/drawingml/2006/main" name="802-11-Submission">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0066FF"/>
      </a:hlink>
      <a:folHlink>
        <a:srgbClr val="0000CC"/>
      </a:folHlink>
    </a:clrScheme>
    <a:fontScheme name="802-11-Submiss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802-11-Submission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802-11-Submiss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802-11-Submission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802-11-Submission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802-11-Submission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802-11-Submission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802-11-Submission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C:\Documents and Settings\dstanley\My Documents\2005Jan\802-11-Submission.pot</Template>
  <TotalTime>0</TotalTime>
  <Words>1109</Words>
  <Application>Microsoft Office PowerPoint</Application>
  <PresentationFormat>On-screen Show (4:3)</PresentationFormat>
  <Paragraphs>129</Paragraphs>
  <Slides>14</Slides>
  <Notes>1</Notes>
  <HiddenSlides>0</HiddenSlides>
  <MMClips>0</MMClips>
  <ScaleCrop>false</ScaleCrop>
  <HeadingPairs>
    <vt:vector size="8" baseType="variant">
      <vt:variant>
        <vt:lpstr>Fonts Used</vt:lpstr>
      </vt:variant>
      <vt:variant>
        <vt:i4>2</vt:i4>
      </vt:variant>
      <vt:variant>
        <vt:lpstr>Theme</vt:lpstr>
      </vt:variant>
      <vt:variant>
        <vt:i4>1</vt:i4>
      </vt:variant>
      <vt:variant>
        <vt:lpstr>Embedded OLE Servers</vt:lpstr>
      </vt:variant>
      <vt:variant>
        <vt:i4>1</vt:i4>
      </vt:variant>
      <vt:variant>
        <vt:lpstr>Slide Titles</vt:lpstr>
      </vt:variant>
      <vt:variant>
        <vt:i4>14</vt:i4>
      </vt:variant>
    </vt:vector>
  </HeadingPairs>
  <TitlesOfParts>
    <vt:vector size="18" baseType="lpstr">
      <vt:lpstr>Arial</vt:lpstr>
      <vt:lpstr>Times New Roman</vt:lpstr>
      <vt:lpstr>802-11-Submission</vt:lpstr>
      <vt:lpstr>Document</vt:lpstr>
      <vt:lpstr>IEEE 802 future meeting vision ad hoc (agenda for 20 June 2022 @ 3 pm ET)</vt:lpstr>
      <vt:lpstr>Please log your attendance</vt:lpstr>
      <vt:lpstr>The future meeting vision ad hoc will have its third remote-only teleconference on 20 June 2022</vt:lpstr>
      <vt:lpstr>The future meeting vision ad hoc will have its third remote-only teleconference on 20 June 2022</vt:lpstr>
      <vt:lpstr>In mid Aug 2021, the IEEE 802 EC Chair established the future meeting vision ad hoc</vt:lpstr>
      <vt:lpstr>The initial focus of the ad hoc has been questions about what works well (&amp; not) in remote-only mode</vt:lpstr>
      <vt:lpstr>The notes from two teleconferences of the future meeting vision ad hoc are available</vt:lpstr>
      <vt:lpstr>The response to requests for feedback has been disappointing &amp; new methods may be tried</vt:lpstr>
      <vt:lpstr>It is not urgent to conclude the work soon given IEEE 802 commitment to F2F for next few years</vt:lpstr>
      <vt:lpstr>Today’s future meeting vision ad hoc will focus on a submission based on inputs from IEEE 802.1 WG</vt:lpstr>
      <vt:lpstr>Before we start, please put your “critical thinking” caps on …</vt:lpstr>
      <vt:lpstr>… and afterwards, please send the ad hoc chair a summary of any thoughts </vt:lpstr>
      <vt:lpstr>Stephan Kehrer has the floor ...</vt:lpstr>
      <vt:lpstr>Notes from today’s meeting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2021-07-15T05:20:05Z</dcterms:created>
  <dcterms:modified xsi:type="dcterms:W3CDTF">2022-06-20T04:40:34Z</dcterms:modified>
</cp:coreProperties>
</file>