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4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858" r:id="rId3"/>
    <p:sldId id="859" r:id="rId4"/>
    <p:sldId id="860" r:id="rId5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lcomb, Jay" initials="HJ" lastIdx="2" clrIdx="0">
    <p:extLst>
      <p:ext uri="{19B8F6BF-5375-455C-9EA6-DF929625EA0E}">
        <p15:presenceInfo xmlns:p15="http://schemas.microsoft.com/office/powerpoint/2012/main" userId="S::jholcomb@itron.com::aee8fcb3-73df-479f-8979-0e12987586b3" providerId="AD"/>
      </p:ext>
    </p:extLst>
  </p:cmAuthor>
  <p:cmAuthor id="2" name="Al Petrick" initials="AP" lastIdx="1" clrIdx="1">
    <p:extLst>
      <p:ext uri="{19B8F6BF-5375-455C-9EA6-DF929625EA0E}">
        <p15:presenceInfo xmlns:p15="http://schemas.microsoft.com/office/powerpoint/2012/main" userId="b177fa8dd07d8d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7C80"/>
    <a:srgbClr val="D5F4FF"/>
    <a:srgbClr val="85DFFF"/>
    <a:srgbClr val="FF9999"/>
    <a:srgbClr val="990033"/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16" autoAdjust="0"/>
    <p:restoredTop sz="95405" autoAdjust="0"/>
  </p:normalViewPr>
  <p:slideViewPr>
    <p:cSldViewPr>
      <p:cViewPr varScale="1">
        <p:scale>
          <a:sx n="86" d="100"/>
          <a:sy n="86" d="100"/>
        </p:scale>
        <p:origin x="797" y="5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1654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237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605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981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060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5689601" y="6475414"/>
            <a:ext cx="8085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14400" y="304800"/>
            <a:ext cx="304800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912285" y="382970"/>
            <a:ext cx="2948516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2022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5588001" y="6475414"/>
            <a:ext cx="9101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12285" y="382970"/>
            <a:ext cx="2948516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June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12000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Edward Au (Huawei)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588001" y="6475414"/>
            <a:ext cx="91016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861484" y="628628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4" y="6475413"/>
            <a:ext cx="479298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Agenda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534117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 EC-22/0109r0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Word_97_-_2003_Document1.doc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lobalpolicy.ieee.org/wp-content/uploads/2018/09/IEEE18014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www.ieee.org/content/dam/ieee-org/ieee/web/org/about/whatis/global_public_policy_opsman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896949" y="336550"/>
            <a:ext cx="2303451" cy="27305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/>
              <a:t>2022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896949" y="1066800"/>
            <a:ext cx="10304451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Update on the IEEE SA Position Statement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“Intelligent </a:t>
            </a:r>
            <a:r>
              <a:rPr lang="en-US" dirty="0"/>
              <a:t>Spectrum Allocation and </a:t>
            </a:r>
            <a:r>
              <a:rPr lang="en-US" dirty="0" smtClean="0"/>
              <a:t>Management”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6949" y="2352676"/>
            <a:ext cx="10380651" cy="771524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</a:t>
            </a:r>
            <a:r>
              <a:rPr lang="en-GB" sz="2000" b="0" dirty="0" smtClean="0"/>
              <a:t>7 June 2022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78454" y="315277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b="1" dirty="0" smtClean="0">
                <a:solidFill>
                  <a:srgbClr val="000000"/>
                </a:solidFill>
              </a:rPr>
              <a:t>Author:</a:t>
            </a:r>
            <a:endParaRPr lang="en-GB" sz="2000" b="1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graphicFrame>
        <p:nvGraphicFramePr>
          <p:cNvPr id="1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08257"/>
              </p:ext>
            </p:extLst>
          </p:nvPr>
        </p:nvGraphicFramePr>
        <p:xfrm>
          <a:off x="838200" y="3657600"/>
          <a:ext cx="8953500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7" name="Document" r:id="rId6" imgW="8227229" imgH="1562837" progId="Word.Document.8">
                  <p:embed/>
                </p:oleObj>
              </mc:Choice>
              <mc:Fallback>
                <p:oleObj name="Document" r:id="rId6" imgW="8227229" imgH="156283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657600"/>
                        <a:ext cx="8953500" cy="168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/>
              <a:t>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IEEE SA Position Statement </a:t>
            </a:r>
            <a:br>
              <a:rPr lang="en-US" sz="2800" dirty="0" smtClean="0">
                <a:solidFill>
                  <a:srgbClr val="0070C0"/>
                </a:solidFill>
              </a:rPr>
            </a:br>
            <a:r>
              <a:rPr lang="en-US" sz="2800" dirty="0" smtClean="0">
                <a:solidFill>
                  <a:srgbClr val="0070C0"/>
                </a:solidFill>
              </a:rPr>
              <a:t>“Intelligent Spectrum Allocation and Management”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724400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Background</a:t>
            </a:r>
            <a:endParaRPr lang="en-US" sz="1800" spc="-5" dirty="0">
              <a:latin typeface="+mj-lt"/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 smtClean="0">
                <a:latin typeface="+mj-lt"/>
              </a:rPr>
              <a:t>On 5 September 2018, IEEE SA </a:t>
            </a:r>
            <a:r>
              <a:rPr lang="en-US" sz="1600" dirty="0">
                <a:latin typeface="+mj-lt"/>
              </a:rPr>
              <a:t>developed (and was approved by the </a:t>
            </a:r>
            <a:r>
              <a:rPr lang="en-US" sz="1600" dirty="0" smtClean="0">
                <a:latin typeface="+mj-lt"/>
              </a:rPr>
              <a:t>Board of Governor (</a:t>
            </a:r>
            <a:r>
              <a:rPr lang="en-US" sz="1600" dirty="0" err="1" smtClean="0">
                <a:latin typeface="+mj-lt"/>
              </a:rPr>
              <a:t>BoG</a:t>
            </a:r>
            <a:r>
              <a:rPr lang="en-US" sz="1600" dirty="0" smtClean="0">
                <a:latin typeface="+mj-lt"/>
              </a:rPr>
              <a:t>)) </a:t>
            </a:r>
            <a:r>
              <a:rPr lang="en-US" sz="1600" dirty="0">
                <a:latin typeface="+mj-lt"/>
              </a:rPr>
              <a:t>an IEEE SA (OU) Policy Position statement on </a:t>
            </a:r>
            <a:r>
              <a:rPr lang="en-US" sz="1600" dirty="0">
                <a:latin typeface="+mj-lt"/>
                <a:hlinkClick r:id="rId3"/>
              </a:rPr>
              <a:t>Intelligent Spectrum Allocation and </a:t>
            </a:r>
            <a:r>
              <a:rPr lang="en-US" sz="1600" dirty="0" smtClean="0">
                <a:latin typeface="+mj-lt"/>
                <a:hlinkClick r:id="rId3"/>
              </a:rPr>
              <a:t>Management</a:t>
            </a:r>
            <a:r>
              <a:rPr lang="en-US" sz="1600" dirty="0" smtClean="0">
                <a:latin typeface="+mj-lt"/>
              </a:rPr>
              <a:t>.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>
                <a:latin typeface="+mj-lt"/>
              </a:rPr>
              <a:t>Per the </a:t>
            </a:r>
            <a:r>
              <a:rPr lang="en-US" sz="1600" dirty="0" smtClean="0">
                <a:latin typeface="+mj-lt"/>
                <a:hlinkClick r:id="rId4"/>
              </a:rPr>
              <a:t>IEEE </a:t>
            </a:r>
            <a:r>
              <a:rPr lang="en-US" sz="1600" dirty="0">
                <a:latin typeface="+mj-lt"/>
                <a:hlinkClick r:id="rId4"/>
              </a:rPr>
              <a:t>Global Public Policy Committee (GPPC) procedures/process</a:t>
            </a:r>
            <a:r>
              <a:rPr lang="en-US" sz="1600" dirty="0">
                <a:latin typeface="+mj-lt"/>
              </a:rPr>
              <a:t>, after three years public policy statements need to be reviewed for renewal, update or archival. </a:t>
            </a:r>
            <a:r>
              <a:rPr lang="en-US" sz="1600" dirty="0" smtClean="0">
                <a:latin typeface="+mj-lt"/>
              </a:rPr>
              <a:t>IEEE SA is </a:t>
            </a:r>
            <a:r>
              <a:rPr lang="en-US" sz="1600" dirty="0">
                <a:latin typeface="+mj-lt"/>
              </a:rPr>
              <a:t>at this point with the Intelligent Spectrum Allocation and Management statement</a:t>
            </a:r>
            <a:r>
              <a:rPr lang="en-US" sz="1600" dirty="0" smtClean="0">
                <a:latin typeface="+mj-lt"/>
              </a:rPr>
              <a:t>.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 smtClean="0">
                <a:solidFill>
                  <a:schemeClr val="tx1"/>
                </a:solidFill>
                <a:latin typeface="+mj-lt"/>
                <a:cs typeface="Arial"/>
              </a:rPr>
              <a:t>IEEE SA is reaching </a:t>
            </a:r>
            <a:r>
              <a:rPr lang="en-US" sz="1600" spc="-5" dirty="0">
                <a:solidFill>
                  <a:schemeClr val="tx1"/>
                </a:solidFill>
                <a:latin typeface="+mj-lt"/>
                <a:cs typeface="Arial"/>
              </a:rPr>
              <a:t>out to </a:t>
            </a:r>
            <a:r>
              <a:rPr lang="en-US" sz="1600" spc="-5" dirty="0" smtClean="0">
                <a:solidFill>
                  <a:schemeClr val="tx1"/>
                </a:solidFill>
                <a:latin typeface="+mj-lt"/>
                <a:cs typeface="Arial"/>
              </a:rPr>
              <a:t>IEEE 802 and see </a:t>
            </a:r>
            <a:r>
              <a:rPr lang="en-US" sz="1600" spc="-5" dirty="0">
                <a:solidFill>
                  <a:schemeClr val="tx1"/>
                </a:solidFill>
                <a:latin typeface="+mj-lt"/>
                <a:cs typeface="Arial"/>
              </a:rPr>
              <a:t>if </a:t>
            </a:r>
            <a:r>
              <a:rPr lang="en-US" sz="1600" spc="-5" dirty="0" smtClean="0">
                <a:solidFill>
                  <a:schemeClr val="tx1"/>
                </a:solidFill>
                <a:latin typeface="+mj-lt"/>
                <a:cs typeface="Arial"/>
              </a:rPr>
              <a:t>we </a:t>
            </a:r>
            <a:r>
              <a:rPr lang="en-US" sz="1600" spc="-5" dirty="0">
                <a:solidFill>
                  <a:schemeClr val="tx1"/>
                </a:solidFill>
                <a:latin typeface="+mj-lt"/>
                <a:cs typeface="Arial"/>
              </a:rPr>
              <a:t>think that statement should be renewed and/or updated (there are some dated items in the statement) or archived</a:t>
            </a:r>
            <a:r>
              <a:rPr lang="en-US" sz="1600" spc="-5" dirty="0" smtClean="0">
                <a:solidFill>
                  <a:schemeClr val="tx1"/>
                </a:solidFill>
                <a:latin typeface="+mj-lt"/>
                <a:cs typeface="Arial"/>
              </a:rPr>
              <a:t>.</a:t>
            </a:r>
            <a:endParaRPr lang="en-US" sz="1600" spc="-5" dirty="0">
              <a:solidFill>
                <a:schemeClr val="tx1"/>
              </a:solidFill>
              <a:latin typeface="+mj-lt"/>
              <a:cs typeface="Arial"/>
            </a:endParaRPr>
          </a:p>
          <a:p>
            <a:pPr marL="230188" marR="117475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cs typeface="Arial"/>
              </a:rPr>
              <a:t>Timeline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 smtClean="0"/>
              <a:t>Due </a:t>
            </a:r>
            <a:r>
              <a:rPr lang="en-US" sz="1600" dirty="0"/>
              <a:t>to the Public Policy review processes at the IEEE SA and IEEE, having our input regarding if a desire to renew it/revise it </a:t>
            </a:r>
            <a:r>
              <a:rPr lang="en-US" sz="1600" dirty="0" smtClean="0"/>
              <a:t>by </a:t>
            </a:r>
            <a:r>
              <a:rPr lang="en-US" sz="1600" dirty="0"/>
              <a:t>mid-June would be </a:t>
            </a:r>
            <a:r>
              <a:rPr lang="en-US" sz="1600" dirty="0" smtClean="0"/>
              <a:t>the best.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 smtClean="0"/>
              <a:t>If IEEE SA decides to renew/revise the statement, the </a:t>
            </a:r>
            <a:r>
              <a:rPr lang="en-US" sz="1600" dirty="0"/>
              <a:t>process will then include gathering input to revise the statement, and sharing it with interested stakeholders across the IEEE for awareness and input. Once this is complete, draft a version that would be reviewed by </a:t>
            </a:r>
            <a:r>
              <a:rPr lang="en-US" sz="1600" dirty="0" smtClean="0"/>
              <a:t>the IEEE </a:t>
            </a:r>
            <a:r>
              <a:rPr lang="en-US" sz="1600" dirty="0"/>
              <a:t>SA </a:t>
            </a:r>
            <a:r>
              <a:rPr lang="en-US" sz="1600" dirty="0" smtClean="0"/>
              <a:t>Strategic Planning Coordination Committee (SPCC) </a:t>
            </a:r>
            <a:r>
              <a:rPr lang="en-US" sz="1600" dirty="0"/>
              <a:t>and recommended for approval by the IEEE </a:t>
            </a:r>
            <a:r>
              <a:rPr lang="en-US" sz="1600" dirty="0" err="1"/>
              <a:t>BoG</a:t>
            </a:r>
            <a:r>
              <a:rPr lang="en-US" sz="1600" dirty="0"/>
              <a:t>.</a:t>
            </a:r>
            <a:endParaRPr lang="en-US" sz="1600" spc="-5" dirty="0" smtClean="0"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600" spc="-5" dirty="0">
              <a:solidFill>
                <a:schemeClr val="tx1"/>
              </a:solidFill>
              <a:latin typeface="+mj-lt"/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800" spc="-5" dirty="0" smtClean="0">
              <a:solidFill>
                <a:schemeClr val="tx1"/>
              </a:solidFill>
              <a:latin typeface="+mj-lt"/>
              <a:cs typeface="Arial"/>
            </a:endParaRPr>
          </a:p>
          <a:p>
            <a:pPr marL="630238" marR="117475" lvl="1" indent="-230188" algn="just">
              <a:buClr>
                <a:srgbClr val="FF0000"/>
              </a:buClr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800" spc="-5" dirty="0" smtClean="0">
              <a:solidFill>
                <a:srgbClr val="FF0000"/>
              </a:solidFill>
              <a:latin typeface="+mj-lt"/>
              <a:cs typeface="Arial"/>
            </a:endParaRPr>
          </a:p>
          <a:p>
            <a:pPr marL="0" marR="117475" indent="0" algn="just">
              <a:buClr>
                <a:srgbClr val="FF0000"/>
              </a:buClr>
              <a:tabLst>
                <a:tab pos="230188" algn="l"/>
              </a:tabLst>
            </a:pPr>
            <a:endParaRPr lang="en-US" sz="18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spc="-5" dirty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5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/>
              <a:t>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Feedback from IEEE 802.18 participants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724400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A discussion was held on 2 June 2022 during the weekly IEEE 802.18 teleconference call</a:t>
            </a:r>
            <a:endParaRPr lang="en-US" sz="1800" spc="-5" dirty="0">
              <a:latin typeface="+mj-lt"/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 smtClean="0">
                <a:latin typeface="+mj-lt"/>
              </a:rPr>
              <a:t>No participant objected that IEEE 802 to indicate to IEEE SA to </a:t>
            </a:r>
            <a:r>
              <a:rPr lang="en-US" sz="1600" b="1" u="sng" dirty="0" smtClean="0">
                <a:latin typeface="+mj-lt"/>
              </a:rPr>
              <a:t>revise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the position statement.</a:t>
            </a:r>
          </a:p>
          <a:p>
            <a:pPr marL="630238" marR="117475" lvl="1" indent="-230188" algn="just">
              <a:buClr>
                <a:srgbClr val="FF0000"/>
              </a:buClr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800" spc="-5" dirty="0" smtClean="0">
              <a:solidFill>
                <a:srgbClr val="FF0000"/>
              </a:solidFill>
              <a:latin typeface="+mj-lt"/>
              <a:cs typeface="Arial"/>
            </a:endParaRPr>
          </a:p>
          <a:p>
            <a:pPr marL="0" marR="117475" indent="0" algn="just">
              <a:buClr>
                <a:srgbClr val="FF0000"/>
              </a:buClr>
              <a:tabLst>
                <a:tab pos="230188" algn="l"/>
              </a:tabLst>
            </a:pPr>
            <a:endParaRPr lang="en-US" sz="18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spc="-5" dirty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0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June </a:t>
            </a:r>
            <a:r>
              <a:rPr lang="en-US" dirty="0"/>
              <a:t>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Next steps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724400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If there is no objection from IEEE 802 EC, then</a:t>
            </a:r>
            <a:endParaRPr lang="en-US" sz="1800" spc="-5" dirty="0">
              <a:latin typeface="+mj-lt"/>
              <a:cs typeface="Arial"/>
            </a:endParaRP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 smtClean="0">
                <a:latin typeface="+mj-lt"/>
              </a:rPr>
              <a:t>IEEE 802 Chairman to indicate to IEEE SA to renew/revise the position statement.</a:t>
            </a:r>
          </a:p>
          <a:p>
            <a:pPr marL="630238" marR="117475" lvl="1" indent="-230188" algn="just">
              <a:buClrTx/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dirty="0" smtClean="0">
                <a:latin typeface="+mj-lt"/>
              </a:rPr>
              <a:t>IEEE 802 Chairman to consider whether the revision process be discussed at the EC level (e.g., establishing an ad-hoc) or at the </a:t>
            </a:r>
            <a:r>
              <a:rPr lang="en-US" sz="1600" smtClean="0">
                <a:latin typeface="+mj-lt"/>
              </a:rPr>
              <a:t>RR-TAG level.</a:t>
            </a:r>
            <a:endParaRPr lang="en-US" sz="1600" dirty="0" smtClean="0">
              <a:latin typeface="+mj-lt"/>
            </a:endParaRPr>
          </a:p>
          <a:p>
            <a:pPr marL="630238" marR="117475" lvl="1" indent="-230188" algn="just">
              <a:buClr>
                <a:srgbClr val="FF0000"/>
              </a:buClr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800" spc="-5" dirty="0" smtClean="0">
              <a:solidFill>
                <a:srgbClr val="FF0000"/>
              </a:solidFill>
              <a:latin typeface="+mj-lt"/>
              <a:cs typeface="Arial"/>
            </a:endParaRPr>
          </a:p>
          <a:p>
            <a:pPr marL="0" marR="117475" indent="0" algn="just">
              <a:buClr>
                <a:srgbClr val="FF0000"/>
              </a:buClr>
              <a:tabLst>
                <a:tab pos="230188" algn="l"/>
              </a:tabLst>
            </a:pPr>
            <a:endParaRPr lang="en-US" sz="18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spc="-5" dirty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41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67568</TotalTime>
  <Words>254</Words>
  <Application>Microsoft Office PowerPoint</Application>
  <PresentationFormat>Widescreen</PresentationFormat>
  <Paragraphs>50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 Unicode MS</vt:lpstr>
      <vt:lpstr>MS Gothic</vt:lpstr>
      <vt:lpstr>MS PGothic</vt:lpstr>
      <vt:lpstr>Arial</vt:lpstr>
      <vt:lpstr>Times New Roman</vt:lpstr>
      <vt:lpstr>Office Theme</vt:lpstr>
      <vt:lpstr>Document</vt:lpstr>
      <vt:lpstr>Update on the IEEE SA Position Statement  “Intelligent Spectrum Allocation and Management”</vt:lpstr>
      <vt:lpstr>IEEE SA Position Statement  “Intelligent Spectrum Allocation and Management”</vt:lpstr>
      <vt:lpstr>Feedback from IEEE 802.18 participants</vt:lpstr>
      <vt:lpstr>Next steps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the IEEE SA Position Statement </dc:title>
  <dc:creator/>
  <cp:keywords>IEEE 802 EC 7 June 2022 teleconference</cp:keywords>
  <cp:lastModifiedBy>Edward Au</cp:lastModifiedBy>
  <cp:revision>4624</cp:revision>
  <cp:lastPrinted>1601-01-01T00:00:00Z</cp:lastPrinted>
  <dcterms:created xsi:type="dcterms:W3CDTF">2016-03-03T14:54:45Z</dcterms:created>
  <dcterms:modified xsi:type="dcterms:W3CDTF">2022-06-06T09:51:17Z</dcterms:modified>
  <cp:category>EC-22-0109-00</cp:category>
</cp:coreProperties>
</file>