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trictFirstAndLastChars="0" saveSubsetFonts="1">
  <p:sldMasterIdLst>
    <p:sldMasterId id="2147483648" r:id="rId1"/>
  </p:sldMasterIdLst>
  <p:notesMasterIdLst>
    <p:notesMasterId r:id="rId54"/>
  </p:notesMasterIdLst>
  <p:handoutMasterIdLst>
    <p:handoutMasterId r:id="rId55"/>
  </p:handoutMasterIdLst>
  <p:sldIdLst>
    <p:sldId id="269" r:id="rId2"/>
    <p:sldId id="2559" r:id="rId3"/>
    <p:sldId id="2447" r:id="rId4"/>
    <p:sldId id="2073" r:id="rId5"/>
    <p:sldId id="1101" r:id="rId6"/>
    <p:sldId id="1581" r:id="rId7"/>
    <p:sldId id="2279" r:id="rId8"/>
    <p:sldId id="2534" r:id="rId9"/>
    <p:sldId id="2062" r:id="rId10"/>
    <p:sldId id="2280" r:id="rId11"/>
    <p:sldId id="2550" r:id="rId12"/>
    <p:sldId id="1981" r:id="rId13"/>
    <p:sldId id="2074" r:id="rId14"/>
    <p:sldId id="2102" r:id="rId15"/>
    <p:sldId id="2465" r:id="rId16"/>
    <p:sldId id="2107" r:id="rId17"/>
    <p:sldId id="2075" r:id="rId18"/>
    <p:sldId id="2439" r:id="rId19"/>
    <p:sldId id="2331" r:id="rId20"/>
    <p:sldId id="2332" r:id="rId21"/>
    <p:sldId id="2437" r:id="rId22"/>
    <p:sldId id="2438" r:id="rId23"/>
    <p:sldId id="2464" r:id="rId24"/>
    <p:sldId id="2481" r:id="rId25"/>
    <p:sldId id="2482" r:id="rId26"/>
    <p:sldId id="2483" r:id="rId27"/>
    <p:sldId id="2484" r:id="rId28"/>
    <p:sldId id="2485" r:id="rId29"/>
    <p:sldId id="2486" r:id="rId30"/>
    <p:sldId id="2008" r:id="rId31"/>
    <p:sldId id="2426" r:id="rId32"/>
    <p:sldId id="2427" r:id="rId33"/>
    <p:sldId id="2460" r:id="rId34"/>
    <p:sldId id="2461" r:id="rId35"/>
    <p:sldId id="2463" r:id="rId36"/>
    <p:sldId id="2552" r:id="rId37"/>
    <p:sldId id="1688" r:id="rId38"/>
    <p:sldId id="1708" r:id="rId39"/>
    <p:sldId id="2524" r:id="rId40"/>
    <p:sldId id="2548" r:id="rId41"/>
    <p:sldId id="1709" r:id="rId42"/>
    <p:sldId id="1710" r:id="rId43"/>
    <p:sldId id="1790" r:id="rId44"/>
    <p:sldId id="2199" r:id="rId45"/>
    <p:sldId id="2319" r:id="rId46"/>
    <p:sldId id="2320" r:id="rId47"/>
    <p:sldId id="2321" r:id="rId48"/>
    <p:sldId id="2355" r:id="rId49"/>
    <p:sldId id="2354" r:id="rId50"/>
    <p:sldId id="2466" r:id="rId51"/>
    <p:sldId id="1679" r:id="rId52"/>
    <p:sldId id="2328" r:id="rId53"/>
  </p:sldIdLst>
  <p:sldSz cx="9144000" cy="6858000" type="screen4x3"/>
  <p:notesSz cx="6934200" cy="9280525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1pPr>
    <a:lvl2pPr marL="4572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2pPr>
    <a:lvl3pPr marL="9144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3pPr>
    <a:lvl4pPr marL="13716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4pPr>
    <a:lvl5pPr marL="18288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0000"/>
    <a:srgbClr val="FA661C"/>
    <a:srgbClr val="343434"/>
    <a:srgbClr val="000000"/>
    <a:srgbClr val="00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93296810-A885-4BE3-A3E7-6D5BEEA58F35}" styleName="Medium Style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0329" autoAdjust="0"/>
    <p:restoredTop sz="94660" autoAdjust="0"/>
  </p:normalViewPr>
  <p:slideViewPr>
    <p:cSldViewPr>
      <p:cViewPr varScale="1">
        <p:scale>
          <a:sx n="161" d="100"/>
          <a:sy n="161" d="100"/>
        </p:scale>
        <p:origin x="2136" y="108"/>
      </p:cViewPr>
      <p:guideLst>
        <p:guide orient="horz" pos="2160"/>
        <p:guide pos="2880"/>
      </p:guideLst>
    </p:cSldViewPr>
  </p:slideViewPr>
  <p:outlineViewPr>
    <p:cViewPr>
      <p:scale>
        <a:sx n="50" d="100"/>
        <a:sy n="50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>
        <p:scale>
          <a:sx n="100" d="100"/>
          <a:sy n="100" d="100"/>
        </p:scale>
        <p:origin x="1536" y="-1452"/>
      </p:cViewPr>
      <p:guideLst>
        <p:guide orient="horz" pos="2160"/>
        <p:guide pos="288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handoutMaster" Target="handoutMasters/handoutMaster1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theme" Target="theme/theme1.xml"/><Relationship Id="rId5" Type="http://schemas.openxmlformats.org/officeDocument/2006/relationships/slide" Target="slides/slide4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presProps" Target="presProps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tableStyles" Target="tableStyles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viewProps" Target="viewProps.xml"/><Relationship Id="rId10" Type="http://schemas.openxmlformats.org/officeDocument/2006/relationships/slide" Target="slides/slide9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4224348" y="177284"/>
            <a:ext cx="2014527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algn="r" defTabSz="933450" eaLnBrk="0" hangingPunct="0">
              <a:defRPr sz="1200" b="1" dirty="0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r>
              <a:rPr lang="en-US" dirty="0"/>
              <a:t>doc.: IEEE 802.11-18/0605r5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695325" y="177284"/>
            <a:ext cx="681277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defTabSz="933450" eaLnBrk="0" hangingPunct="0">
              <a:defRPr sz="1200" b="1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r>
              <a:rPr lang="en-US" dirty="0"/>
              <a:t>May 2018</a:t>
            </a:r>
          </a:p>
        </p:txBody>
      </p:sp>
      <p:sp>
        <p:nvSpPr>
          <p:cNvPr id="307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5851525" y="8982075"/>
            <a:ext cx="466725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defTabSz="933450" eaLnBrk="0" hangingPunct="0">
              <a:defRPr>
                <a:cs typeface="+mn-cs"/>
              </a:defRPr>
            </a:lvl1pPr>
          </a:lstStyle>
          <a:p>
            <a:pPr>
              <a:defRPr/>
            </a:pPr>
            <a:r>
              <a:rPr lang="en-US"/>
              <a:t>Andrew Myles, Cisco</a:t>
            </a:r>
          </a:p>
        </p:txBody>
      </p:sp>
      <p:sp>
        <p:nvSpPr>
          <p:cNvPr id="307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133725" y="8982075"/>
            <a:ext cx="512763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ctr" defTabSz="933450" eaLnBrk="0" hangingPunct="0">
              <a:defRPr>
                <a:cs typeface="+mn-cs"/>
              </a:defRPr>
            </a:lvl1pPr>
          </a:lstStyle>
          <a:p>
            <a:pPr>
              <a:defRPr/>
            </a:pPr>
            <a:r>
              <a:rPr lang="en-US"/>
              <a:t>Page </a:t>
            </a:r>
            <a:fld id="{0AC92585-5460-48EC-A28F-298482A080F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91142" name="Line 6"/>
          <p:cNvSpPr>
            <a:spLocks noChangeShapeType="1"/>
          </p:cNvSpPr>
          <p:nvPr/>
        </p:nvSpPr>
        <p:spPr bwMode="auto">
          <a:xfrm>
            <a:off x="693738" y="387350"/>
            <a:ext cx="5546725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  <p:sp>
        <p:nvSpPr>
          <p:cNvPr id="91143" name="Rectangle 7"/>
          <p:cNvSpPr>
            <a:spLocks noChangeArrowheads="1"/>
          </p:cNvSpPr>
          <p:nvPr/>
        </p:nvSpPr>
        <p:spPr bwMode="auto">
          <a:xfrm>
            <a:off x="693738" y="8982075"/>
            <a:ext cx="711200" cy="182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/>
          <a:p>
            <a:pPr defTabSz="933450" eaLnBrk="0" hangingPunct="0"/>
            <a:r>
              <a:rPr lang="en-US"/>
              <a:t>Submission</a:t>
            </a:r>
          </a:p>
        </p:txBody>
      </p:sp>
      <p:sp>
        <p:nvSpPr>
          <p:cNvPr id="91144" name="Line 8"/>
          <p:cNvSpPr>
            <a:spLocks noChangeShapeType="1"/>
          </p:cNvSpPr>
          <p:nvPr/>
        </p:nvSpPr>
        <p:spPr bwMode="auto">
          <a:xfrm>
            <a:off x="693738" y="8970963"/>
            <a:ext cx="5700712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021494401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4267211" y="97909"/>
            <a:ext cx="2014527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algn="r" defTabSz="933450" eaLnBrk="0" hangingPunct="0">
              <a:defRPr sz="1200" b="1" dirty="0" smtClean="0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r>
              <a:rPr lang="en-US" dirty="0"/>
              <a:t>doc.: IEEE 802.11-18/0605r5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654050" y="97909"/>
            <a:ext cx="681277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defTabSz="933450" eaLnBrk="0" hangingPunct="0">
              <a:defRPr sz="1200" b="1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r>
              <a:rPr lang="en-US" dirty="0"/>
              <a:t>May 2018</a:t>
            </a:r>
          </a:p>
        </p:txBody>
      </p:sp>
      <p:sp>
        <p:nvSpPr>
          <p:cNvPr id="67588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52525" y="701675"/>
            <a:ext cx="4629150" cy="3468688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205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23925" y="4408488"/>
            <a:ext cx="5086350" cy="417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662" tIns="46038" rIns="93662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5357813" y="8985250"/>
            <a:ext cx="923925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5pPr marL="457200" lvl="4" algn="r" defTabSz="933450" eaLnBrk="0" hangingPunct="0">
              <a:defRPr>
                <a:cs typeface="+mn-cs"/>
              </a:defRPr>
            </a:lvl5pPr>
          </a:lstStyle>
          <a:p>
            <a:pPr lvl="4">
              <a:defRPr/>
            </a:pPr>
            <a:r>
              <a:rPr lang="en-US"/>
              <a:t>Andrew Myles, Cisco</a:t>
            </a:r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222625" y="8985250"/>
            <a:ext cx="512763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defTabSz="933450" eaLnBrk="0" hangingPunct="0">
              <a:defRPr>
                <a:cs typeface="+mn-cs"/>
              </a:defRPr>
            </a:lvl1pPr>
          </a:lstStyle>
          <a:p>
            <a:pPr>
              <a:defRPr/>
            </a:pPr>
            <a:r>
              <a:rPr lang="en-US"/>
              <a:t>Page </a:t>
            </a:r>
            <a:fld id="{18D10512-F400-46E6-9813-0191A717DA9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67592" name="Rectangle 8"/>
          <p:cNvSpPr>
            <a:spLocks noChangeArrowheads="1"/>
          </p:cNvSpPr>
          <p:nvPr/>
        </p:nvSpPr>
        <p:spPr bwMode="auto">
          <a:xfrm>
            <a:off x="723900" y="8985250"/>
            <a:ext cx="711200" cy="182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/>
          <a:p>
            <a:pPr eaLnBrk="0" hangingPunct="0"/>
            <a:r>
              <a:rPr lang="en-US"/>
              <a:t>Submission</a:t>
            </a:r>
          </a:p>
        </p:txBody>
      </p:sp>
      <p:sp>
        <p:nvSpPr>
          <p:cNvPr id="67593" name="Line 9"/>
          <p:cNvSpPr>
            <a:spLocks noChangeShapeType="1"/>
          </p:cNvSpPr>
          <p:nvPr/>
        </p:nvSpPr>
        <p:spPr bwMode="auto">
          <a:xfrm>
            <a:off x="723900" y="8983663"/>
            <a:ext cx="54864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  <p:sp>
        <p:nvSpPr>
          <p:cNvPr id="67594" name="Line 10"/>
          <p:cNvSpPr>
            <a:spLocks noChangeShapeType="1"/>
          </p:cNvSpPr>
          <p:nvPr/>
        </p:nvSpPr>
        <p:spPr bwMode="auto">
          <a:xfrm>
            <a:off x="647700" y="296863"/>
            <a:ext cx="56388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936411493"/>
      </p:ext>
    </p:extLst>
  </p:cSld>
  <p:clrMap bg1="lt1" tx1="dk1" bg2="lt2" tx2="dk2" accent1="accent1" accent2="accent2" accent3="accent3" accent4="accent4" accent5="accent5" accent6="accent6" hlink="hlink" folHlink="folHlink"/>
  <p:hf/>
  <p:notesStyle>
    <a:lvl1pPr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1143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2286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3429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4572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610" name="Rectangle 2"/>
          <p:cNvSpPr>
            <a:spLocks noGrp="1" noChangeArrowheads="1"/>
          </p:cNvSpPr>
          <p:nvPr>
            <p:ph type="hdr" sz="quarter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1pPr>
            <a:lvl2pPr marL="742950" indent="-28575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2pPr>
            <a:lvl3pPr marL="11430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3pPr>
            <a:lvl4pPr marL="16002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4pPr>
            <a:lvl5pPr marL="20574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5pPr>
            <a:lvl6pPr marL="25146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6pPr>
            <a:lvl7pPr marL="29718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7pPr>
            <a:lvl8pPr marL="34290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8pPr>
            <a:lvl9pPr marL="38862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9pPr>
          </a:lstStyle>
          <a:p>
            <a:r>
              <a:rPr lang="en-US" dirty="0">
                <a:latin typeface="Arial" pitchFamily="34" charset="0"/>
              </a:rPr>
              <a:t>doc.: IEEE 802.11-10/0xxxr0</a:t>
            </a:r>
          </a:p>
        </p:txBody>
      </p:sp>
      <p:sp>
        <p:nvSpPr>
          <p:cNvPr id="68611" name="Rectangle 3"/>
          <p:cNvSpPr>
            <a:spLocks noGrp="1" noChangeArrowheads="1"/>
          </p:cNvSpPr>
          <p:nvPr>
            <p:ph type="dt" sz="quarter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1pPr>
            <a:lvl2pPr marL="742950" indent="-28575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2pPr>
            <a:lvl3pPr marL="11430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3pPr>
            <a:lvl4pPr marL="16002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4pPr>
            <a:lvl5pPr marL="20574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5pPr>
            <a:lvl6pPr marL="25146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6pPr>
            <a:lvl7pPr marL="29718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7pPr>
            <a:lvl8pPr marL="34290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8pPr>
            <a:lvl9pPr marL="38862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9pPr>
          </a:lstStyle>
          <a:p>
            <a:r>
              <a:rPr lang="en-US" dirty="0">
                <a:latin typeface="Arial" pitchFamily="34" charset="0"/>
              </a:rPr>
              <a:t>July 2010</a:t>
            </a:r>
          </a:p>
        </p:txBody>
      </p:sp>
      <p:sp>
        <p:nvSpPr>
          <p:cNvPr id="51204" name="Rectangle 6"/>
          <p:cNvSpPr>
            <a:spLocks noGrp="1" noChangeArrowheads="1"/>
          </p:cNvSpPr>
          <p:nvPr>
            <p:ph type="ftr" sz="quarter" idx="4"/>
          </p:nvPr>
        </p:nvSpPr>
        <p:spPr/>
        <p:txBody>
          <a:bodyPr/>
          <a:lstStyle/>
          <a:p>
            <a:pPr lvl="4">
              <a:defRPr/>
            </a:pPr>
            <a:r>
              <a:rPr lang="en-US" dirty="0"/>
              <a:t>Andrew Myles, Cisco</a:t>
            </a:r>
          </a:p>
        </p:txBody>
      </p:sp>
      <p:sp>
        <p:nvSpPr>
          <p:cNvPr id="51205" name="Rectangle 7"/>
          <p:cNvSpPr>
            <a:spLocks noGrp="1" noChangeArrowheads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r>
              <a:rPr lang="en-US" dirty="0"/>
              <a:t>Page </a:t>
            </a:r>
            <a:fld id="{BFD8823A-E707-449B-AE25-47FA80230A05}" type="slidenum">
              <a:rPr lang="en-US" smtClean="0"/>
              <a:pPr>
                <a:defRPr/>
              </a:pPr>
              <a:t>1</a:t>
            </a:fld>
            <a:endParaRPr lang="en-US" dirty="0"/>
          </a:p>
        </p:txBody>
      </p:sp>
      <p:sp>
        <p:nvSpPr>
          <p:cNvPr id="6861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4113" y="701675"/>
            <a:ext cx="4625975" cy="3468688"/>
          </a:xfrm>
          <a:ln/>
        </p:spPr>
      </p:sp>
      <p:sp>
        <p:nvSpPr>
          <p:cNvPr id="6861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AU" dirty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634" name="Rectangle 2"/>
          <p:cNvSpPr>
            <a:spLocks noGrp="1" noChangeArrowheads="1"/>
          </p:cNvSpPr>
          <p:nvPr>
            <p:ph type="hdr" sz="quarter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1pPr>
            <a:lvl2pPr marL="742950" indent="-28575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2pPr>
            <a:lvl3pPr marL="11430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3pPr>
            <a:lvl4pPr marL="16002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4pPr>
            <a:lvl5pPr marL="20574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5pPr>
            <a:lvl6pPr marL="25146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6pPr>
            <a:lvl7pPr marL="29718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7pPr>
            <a:lvl8pPr marL="34290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8pPr>
            <a:lvl9pPr marL="38862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9pPr>
          </a:lstStyle>
          <a:p>
            <a:r>
              <a:rPr lang="en-US" dirty="0">
                <a:latin typeface="Arial" pitchFamily="34" charset="0"/>
              </a:rPr>
              <a:t>doc.: IEEE 802.11-10/0xxxr0</a:t>
            </a:r>
          </a:p>
        </p:txBody>
      </p:sp>
      <p:sp>
        <p:nvSpPr>
          <p:cNvPr id="69635" name="Rectangle 3"/>
          <p:cNvSpPr>
            <a:spLocks noGrp="1" noChangeArrowheads="1"/>
          </p:cNvSpPr>
          <p:nvPr>
            <p:ph type="dt" sz="quarter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1pPr>
            <a:lvl2pPr marL="742950" indent="-28575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2pPr>
            <a:lvl3pPr marL="11430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3pPr>
            <a:lvl4pPr marL="16002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4pPr>
            <a:lvl5pPr marL="20574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5pPr>
            <a:lvl6pPr marL="25146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6pPr>
            <a:lvl7pPr marL="29718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7pPr>
            <a:lvl8pPr marL="34290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8pPr>
            <a:lvl9pPr marL="38862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9pPr>
          </a:lstStyle>
          <a:p>
            <a:r>
              <a:rPr lang="en-US" dirty="0">
                <a:latin typeface="Arial" pitchFamily="34" charset="0"/>
              </a:rPr>
              <a:t>July 2010</a:t>
            </a:r>
          </a:p>
        </p:txBody>
      </p:sp>
      <p:sp>
        <p:nvSpPr>
          <p:cNvPr id="52228" name="Rectangle 6"/>
          <p:cNvSpPr>
            <a:spLocks noGrp="1" noChangeArrowheads="1"/>
          </p:cNvSpPr>
          <p:nvPr>
            <p:ph type="ftr" sz="quarter" idx="4"/>
          </p:nvPr>
        </p:nvSpPr>
        <p:spPr/>
        <p:txBody>
          <a:bodyPr/>
          <a:lstStyle/>
          <a:p>
            <a:pPr lvl="4">
              <a:defRPr/>
            </a:pPr>
            <a:r>
              <a:rPr lang="en-US" dirty="0"/>
              <a:t>Andrew Myles, Cisco</a:t>
            </a:r>
          </a:p>
        </p:txBody>
      </p:sp>
      <p:sp>
        <p:nvSpPr>
          <p:cNvPr id="52229" name="Rectangle 7"/>
          <p:cNvSpPr>
            <a:spLocks noGrp="1" noChangeArrowheads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r>
              <a:rPr lang="en-US" dirty="0"/>
              <a:t>Page </a:t>
            </a:r>
            <a:fld id="{19B6D425-D6D0-4B30-A6C8-1418EA409DD4}" type="slidenum">
              <a:rPr lang="en-US" smtClean="0"/>
              <a:pPr>
                <a:defRPr/>
              </a:pPr>
              <a:t>2</a:t>
            </a:fld>
            <a:endParaRPr lang="en-US" dirty="0"/>
          </a:p>
        </p:txBody>
      </p:sp>
      <p:sp>
        <p:nvSpPr>
          <p:cNvPr id="6963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4113" y="701675"/>
            <a:ext cx="4625975" cy="3468688"/>
          </a:xfrm>
          <a:ln cap="flat"/>
        </p:spPr>
      </p:sp>
      <p:sp>
        <p:nvSpPr>
          <p:cNvPr id="69639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5250" rIns="95250"/>
          <a:lstStyle/>
          <a:p>
            <a:endParaRPr lang="en-AU" dirty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5pPr>
              <a:defRPr sz="1400"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AU" dirty="0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Andrew Myles, Cisco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EF4002E7-DB4D-4CC3-8382-1939D19420D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694568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AU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AU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Andrew Myles, Cisco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FCE5288C-F87B-4810-A6B2-740CE13BD34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935167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85800"/>
            <a:ext cx="7772400" cy="1066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8053388" y="6475413"/>
            <a:ext cx="490537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eaLnBrk="0" hangingPunct="0">
              <a:defRPr>
                <a:latin typeface="+mn-lt"/>
                <a:cs typeface="+mn-cs"/>
              </a:defRPr>
            </a:lvl1pPr>
          </a:lstStyle>
          <a:p>
            <a:pPr>
              <a:defRPr/>
            </a:pPr>
            <a:r>
              <a:rPr lang="en-US"/>
              <a:t>Andrew Myles, Cisco</a:t>
            </a: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327525" y="6475413"/>
            <a:ext cx="565150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ctr" eaLnBrk="0" hangingPunct="0">
              <a:defRPr>
                <a:latin typeface="+mn-lt"/>
                <a:cs typeface="+mn-cs"/>
              </a:defRPr>
            </a:lvl1pPr>
          </a:lstStyle>
          <a:p>
            <a:pPr>
              <a:defRPr/>
            </a:pPr>
            <a:r>
              <a:rPr lang="en-US"/>
              <a:t>Slide </a:t>
            </a:r>
            <a:fld id="{A469A3A6-7083-48BA-9D7E-342D6AB96B4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2" name="Rectangle 7"/>
          <p:cNvSpPr>
            <a:spLocks noChangeArrowheads="1"/>
          </p:cNvSpPr>
          <p:nvPr/>
        </p:nvSpPr>
        <p:spPr bwMode="auto">
          <a:xfrm>
            <a:off x="6090688" y="363379"/>
            <a:ext cx="2354812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b">
            <a:spAutoFit/>
          </a:bodyPr>
          <a:lstStyle/>
          <a:p>
            <a:pPr marL="457200" lvl="4" algn="r" eaLnBrk="0" hangingPunct="0"/>
            <a:r>
              <a:rPr lang="en-US" sz="1600" b="1" dirty="0">
                <a:latin typeface="Arial" pitchFamily="34" charset="0"/>
              </a:rPr>
              <a:t>doc.: ec-22-0103-02</a:t>
            </a:r>
          </a:p>
        </p:txBody>
      </p:sp>
      <p:sp>
        <p:nvSpPr>
          <p:cNvPr id="1031" name="Line 8"/>
          <p:cNvSpPr>
            <a:spLocks noChangeShapeType="1"/>
          </p:cNvSpPr>
          <p:nvPr/>
        </p:nvSpPr>
        <p:spPr bwMode="auto">
          <a:xfrm>
            <a:off x="685800" y="609600"/>
            <a:ext cx="77724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  <p:sp>
        <p:nvSpPr>
          <p:cNvPr id="1032" name="Rectangle 9"/>
          <p:cNvSpPr>
            <a:spLocks noChangeArrowheads="1"/>
          </p:cNvSpPr>
          <p:nvPr/>
        </p:nvSpPr>
        <p:spPr bwMode="auto">
          <a:xfrm>
            <a:off x="685800" y="6475413"/>
            <a:ext cx="784225" cy="1825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/>
          <a:p>
            <a:pPr eaLnBrk="0" hangingPunct="0"/>
            <a:r>
              <a:rPr lang="en-US" sz="1200" dirty="0">
                <a:latin typeface="Arial" pitchFamily="34" charset="0"/>
              </a:rPr>
              <a:t>Submission</a:t>
            </a:r>
          </a:p>
        </p:txBody>
      </p:sp>
      <p:sp>
        <p:nvSpPr>
          <p:cNvPr id="1033" name="Line 10"/>
          <p:cNvSpPr>
            <a:spLocks noChangeShapeType="1"/>
          </p:cNvSpPr>
          <p:nvPr/>
        </p:nvSpPr>
        <p:spPr bwMode="auto">
          <a:xfrm>
            <a:off x="685800" y="6477000"/>
            <a:ext cx="78486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  <p:sp>
        <p:nvSpPr>
          <p:cNvPr id="1034" name="Rectangle 7"/>
          <p:cNvSpPr>
            <a:spLocks noChangeArrowheads="1"/>
          </p:cNvSpPr>
          <p:nvPr/>
        </p:nvSpPr>
        <p:spPr bwMode="auto">
          <a:xfrm>
            <a:off x="685800" y="380842"/>
            <a:ext cx="912109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b">
            <a:spAutoFit/>
          </a:bodyPr>
          <a:lstStyle/>
          <a:p>
            <a:pPr marL="0" lvl="3" eaLnBrk="0" hangingPunct="0"/>
            <a:r>
              <a:rPr lang="en-US" sz="1600" b="1" dirty="0">
                <a:latin typeface="Arial" pitchFamily="34" charset="0"/>
              </a:rPr>
              <a:t>May 2022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hf hdr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5pPr>
      <a:lvl6pPr marL="457200"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6pPr>
      <a:lvl7pPr marL="914400"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7pPr>
      <a:lvl8pPr marL="1371600"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8pPr>
      <a:lvl9pPr marL="1828800"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50000"/>
        </a:spcBef>
        <a:spcAft>
          <a:spcPct val="0"/>
        </a:spcAft>
        <a:defRPr b="1">
          <a:solidFill>
            <a:schemeClr val="tx1"/>
          </a:solidFill>
          <a:latin typeface="+mn-lt"/>
          <a:ea typeface="+mn-ea"/>
          <a:cs typeface="+mn-cs"/>
        </a:defRPr>
      </a:lvl1pPr>
      <a:lvl2pPr marL="182563" indent="-180975" algn="l" rtl="0" eaLnBrk="0" fontAlgn="base" hangingPunct="0">
        <a:spcBef>
          <a:spcPct val="50000"/>
        </a:spcBef>
        <a:spcAft>
          <a:spcPct val="0"/>
        </a:spcAft>
        <a:buChar char="•"/>
        <a:defRPr>
          <a:solidFill>
            <a:schemeClr val="tx1"/>
          </a:solidFill>
          <a:latin typeface="+mn-lt"/>
        </a:defRPr>
      </a:lvl2pPr>
      <a:lvl3pPr marL="365125" indent="-180975" algn="l" rtl="0" eaLnBrk="0" fontAlgn="base" hangingPunct="0">
        <a:spcBef>
          <a:spcPct val="25000"/>
        </a:spcBef>
        <a:spcAft>
          <a:spcPct val="0"/>
        </a:spcAft>
        <a:buFont typeface="Arial" pitchFamily="34" charset="0"/>
        <a:buChar char="–"/>
        <a:defRPr sz="1600">
          <a:solidFill>
            <a:schemeClr val="tx1"/>
          </a:solidFill>
          <a:latin typeface="+mn-lt"/>
        </a:defRPr>
      </a:lvl3pPr>
      <a:lvl4pPr marL="711200" indent="-344488" algn="l" rtl="0" eaLnBrk="0" fontAlgn="base" hangingPunct="0">
        <a:spcBef>
          <a:spcPct val="10000"/>
        </a:spcBef>
        <a:spcAft>
          <a:spcPct val="0"/>
        </a:spcAft>
        <a:buFont typeface="Times New Roman" pitchFamily="18" charset="0"/>
        <a:buChar char="—"/>
        <a:defRPr sz="1400">
          <a:solidFill>
            <a:schemeClr val="tx1"/>
          </a:solidFill>
          <a:latin typeface="+mn-lt"/>
        </a:defRPr>
      </a:lvl4pPr>
      <a:lvl5pPr marL="969963" indent="-1651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5pPr>
      <a:lvl6pPr marL="1427163" indent="-1651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6pPr>
      <a:lvl7pPr marL="1884363" indent="-1651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7pPr>
      <a:lvl8pPr marL="2341563" indent="-1651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8pPr>
      <a:lvl9pPr marL="2798763" indent="-1651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ieee802.org/1/files/public/docs2022/liaison-SC6CommentResponse1XFDIS-0322.pdf" TargetMode="External"/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hyperlink" Target="https://mentor.ieee.org/802-ec/dcn/21/ec-21-0278-00-00EC-liaison-reply-to-china-nb-comments-on-ballots.pdf" TargetMode="External"/><Relationship Id="rId1" Type="http://schemas.openxmlformats.org/officeDocument/2006/relationships/slideLayout" Target="../slideLayouts/slideLayout1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hyperlink" Target="https://mentor.ieee.org/802-ec/dcn/21/ec-21-0278-00-00EC-liaison-reply-to-china-nb-comments-on-ballots.pdf" TargetMode="External"/><Relationship Id="rId1" Type="http://schemas.openxmlformats.org/officeDocument/2006/relationships/slideLayout" Target="../slideLayouts/slideLayout1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hyperlink" Target="https://mentor.ieee.org/802-ec/dcn/21/ec-21-0278-00-00EC-liaison-reply-to-china-nb-comments-on-ballots.pdf" TargetMode="External"/><Relationship Id="rId1" Type="http://schemas.openxmlformats.org/officeDocument/2006/relationships/slideLayout" Target="../slideLayouts/slideLayout1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0.xml.rels><?xml version="1.0" encoding="UTF-8" standalone="yes"?>
<Relationships xmlns="http://schemas.openxmlformats.org/package/2006/relationships"><Relationship Id="rId2" Type="http://schemas.openxmlformats.org/officeDocument/2006/relationships/hyperlink" Target="https://mentor.ieee.org/802-ec/dcn/22/ec-22-0047-00-00EC-ieee-sa-response-to-iso-iec-jtc1-on-802-11ax-05nov2021.pdf" TargetMode="External"/><Relationship Id="rId1" Type="http://schemas.openxmlformats.org/officeDocument/2006/relationships/slideLayout" Target="../slideLayouts/slideLayout1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8.xml.rels><?xml version="1.0" encoding="UTF-8" standalone="yes"?>
<Relationships xmlns="http://schemas.openxmlformats.org/package/2006/relationships"><Relationship Id="rId2" Type="http://schemas.openxmlformats.org/officeDocument/2006/relationships/hyperlink" Target="https://mentor.ieee.org/802.11/dcn/21/11-21-1039-03-000m-resolution-of-cnb-fdis-comments.docx" TargetMode="External"/><Relationship Id="rId1" Type="http://schemas.openxmlformats.org/officeDocument/2006/relationships/slideLayout" Target="../slideLayouts/slideLayout1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 dirty="0"/>
              <a:t>Andrew Myles, Cisco</a:t>
            </a:r>
          </a:p>
        </p:txBody>
      </p:sp>
      <p:sp>
        <p:nvSpPr>
          <p:cNvPr id="8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dirty="0"/>
              <a:t>Slide </a:t>
            </a:r>
            <a:fld id="{C81347C9-C12F-43D2-B3D1-D523E0829A79}" type="slidenum">
              <a:rPr lang="en-US" smtClean="0"/>
              <a:pPr>
                <a:defRPr/>
              </a:pPr>
              <a:t>1</a:t>
            </a:fld>
            <a:endParaRPr lang="en-US" dirty="0"/>
          </a:p>
        </p:txBody>
      </p:sp>
      <p:sp>
        <p:nvSpPr>
          <p:cNvPr id="1029" name="Rectangle 2"/>
          <p:cNvSpPr>
            <a:spLocks noGrp="1" noChangeArrowheads="1"/>
          </p:cNvSpPr>
          <p:nvPr>
            <p:ph type="title"/>
          </p:nvPr>
        </p:nvSpPr>
        <p:spPr/>
        <p:txBody>
          <a:bodyPr anchor="ctr"/>
          <a:lstStyle/>
          <a:p>
            <a:pPr algn="ctr">
              <a:defRPr/>
            </a:pPr>
            <a:r>
              <a:rPr lang="en-US" dirty="0"/>
              <a:t>IEEE 802 status report to ISO/IEC JTC 1/SC 6</a:t>
            </a:r>
            <a:br>
              <a:rPr lang="en-US" dirty="0"/>
            </a:br>
            <a:r>
              <a:rPr lang="en-US" dirty="0"/>
              <a:t>for SC 6 meeting in June/July 2022 online</a:t>
            </a:r>
            <a:endParaRPr lang="en-US" dirty="0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body" idx="1"/>
          </p:nvPr>
        </p:nvSpPr>
        <p:spPr>
          <a:xfrm>
            <a:off x="685800" y="2330450"/>
            <a:ext cx="7772400" cy="381000"/>
          </a:xfrm>
        </p:spPr>
        <p:txBody>
          <a:bodyPr/>
          <a:lstStyle/>
          <a:p>
            <a:pPr marL="0" indent="0" algn="ctr">
              <a:defRPr/>
            </a:pPr>
            <a:r>
              <a:rPr lang="en-US" b="0" dirty="0">
                <a:solidFill>
                  <a:schemeClr val="accent2">
                    <a:lumMod val="50000"/>
                  </a:schemeClr>
                </a:solidFill>
              </a:rPr>
              <a:t>27 May 2022</a:t>
            </a:r>
          </a:p>
        </p:txBody>
      </p:sp>
      <p:sp>
        <p:nvSpPr>
          <p:cNvPr id="2054" name="Rectangle 12"/>
          <p:cNvSpPr>
            <a:spLocks noChangeArrowheads="1"/>
          </p:cNvSpPr>
          <p:nvPr/>
        </p:nvSpPr>
        <p:spPr bwMode="auto">
          <a:xfrm>
            <a:off x="533400" y="2746375"/>
            <a:ext cx="1447800" cy="381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/>
          <a:lstStyle/>
          <a:p>
            <a:pPr eaLnBrk="0" hangingPunct="0">
              <a:spcBef>
                <a:spcPct val="50000"/>
              </a:spcBef>
            </a:pPr>
            <a:r>
              <a:rPr lang="en-US" sz="1600" b="1" dirty="0">
                <a:latin typeface="Arial" pitchFamily="34" charset="0"/>
              </a:rPr>
              <a:t>Authors:</a:t>
            </a:r>
            <a:endParaRPr lang="en-US" sz="1600" dirty="0">
              <a:latin typeface="Arial" pitchFamily="34" charset="0"/>
            </a:endParaRPr>
          </a:p>
        </p:txBody>
      </p:sp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94100171"/>
              </p:ext>
            </p:extLst>
          </p:nvPr>
        </p:nvGraphicFramePr>
        <p:xfrm>
          <a:off x="685800" y="3429000"/>
          <a:ext cx="7696200" cy="1112046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9240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92405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92405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92405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70682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kern="0" dirty="0">
                          <a:effectLst/>
                        </a:rPr>
                        <a:t>Name</a:t>
                      </a:r>
                      <a:endParaRPr lang="en-AU" sz="1200" b="1" kern="0" dirty="0">
                        <a:effectLst/>
                        <a:latin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Company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Phone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email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682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Andrew Myles (Chair)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Cisco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21590" indent="-21590"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+61 418 656587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amyles@cisco.com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0682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AU" sz="1200" dirty="0">
                          <a:effectLst/>
                          <a:latin typeface="+mn-lt"/>
                          <a:ea typeface="Times New Roman"/>
                        </a:rPr>
                        <a:t>Peter Yee (Vice</a:t>
                      </a:r>
                      <a:r>
                        <a:rPr lang="en-AU" sz="1200" baseline="0" dirty="0">
                          <a:effectLst/>
                          <a:latin typeface="+mn-lt"/>
                          <a:ea typeface="Times New Roman"/>
                        </a:rPr>
                        <a:t> Chair)</a:t>
                      </a:r>
                      <a:endParaRPr lang="en-AU" sz="1200" dirty="0">
                        <a:effectLst/>
                        <a:latin typeface="+mn-lt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AU" sz="1200" dirty="0">
                          <a:effectLst/>
                          <a:latin typeface="+mn-lt"/>
                          <a:ea typeface="Times New Roman"/>
                        </a:rPr>
                        <a:t>AKAYLA</a:t>
                      </a: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21590" indent="-21590">
                        <a:spcAft>
                          <a:spcPts val="0"/>
                        </a:spcAft>
                      </a:pPr>
                      <a:r>
                        <a:rPr lang="en-AU" sz="1200" dirty="0">
                          <a:effectLst/>
                          <a:latin typeface="+mn-lt"/>
                          <a:ea typeface="Times New Roman"/>
                        </a:rPr>
                        <a:t>+1 415</a:t>
                      </a:r>
                      <a:r>
                        <a:rPr lang="en-AU" sz="1200" baseline="0" dirty="0">
                          <a:effectLst/>
                          <a:latin typeface="+mn-lt"/>
                          <a:ea typeface="Times New Roman"/>
                        </a:rPr>
                        <a:t> 215 7733</a:t>
                      </a:r>
                      <a:endParaRPr lang="en-AU" sz="1200" dirty="0">
                        <a:effectLst/>
                        <a:latin typeface="+mn-lt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AU" sz="1200" dirty="0">
                          <a:effectLst/>
                          <a:latin typeface="+mn-lt"/>
                          <a:ea typeface="Times New Roman"/>
                        </a:rPr>
                        <a:t>peter@akayla.com</a:t>
                      </a: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802.3 WG has sent 27 standards completely through the PSDO adoption process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10</a:t>
            </a:fld>
            <a:endParaRPr lang="en-US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921922865"/>
              </p:ext>
            </p:extLst>
          </p:nvPr>
        </p:nvGraphicFramePr>
        <p:xfrm>
          <a:off x="761999" y="1828800"/>
          <a:ext cx="7696200" cy="4477926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3716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6420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607719">
                <a:tc>
                  <a:txBody>
                    <a:bodyPr/>
                    <a:lstStyle/>
                    <a:p>
                      <a:r>
                        <a:rPr lang="en-AU" sz="1600" dirty="0"/>
                        <a:t>IEEE 802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standard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60-day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pre-ballot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5-month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FDIS 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Comments</a:t>
                      </a:r>
                      <a:r>
                        <a:rPr lang="en-AU" sz="1600" baseline="0" dirty="0"/>
                        <a:t> resolved by IEEE</a:t>
                      </a:r>
                      <a:endParaRPr lang="en-AU" sz="1600" dirty="0"/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802.3bn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  <a:latin typeface="+mj-lt"/>
                        </a:rPr>
                        <a:t>Apr 17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  <a:latin typeface="+mj-lt"/>
                        </a:rPr>
                        <a:t>Sep 18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802.3bv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  <a:latin typeface="+mj-lt"/>
                        </a:rPr>
                        <a:t>Aug 17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  <a:latin typeface="+mj-lt"/>
                        </a:rPr>
                        <a:t>Sep 18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802.3bu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Aug 17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  <a:latin typeface="+mj-lt"/>
                        </a:rPr>
                        <a:t>Sep 18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802.3bs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Apr 18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Dec 18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74877306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802.3cc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Apr 18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Dec 18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862746817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802.3-rev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Apr 19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Jul 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Nov 2020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158611585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802.3cn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Dec 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Sep 21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Nov 2021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270279083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802.3cq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Dec 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Sep 21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Nov 2021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912777595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802.3cm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Dec 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Sep 21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Nov 2021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626079543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802.3ch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Dec 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Sep 21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Nov 2021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483932104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802.3.2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Dec 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Sep 21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Nov 2021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202158260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74987052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802.3 WG has sent 27 standards completely through the PSDO adoption process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11</a:t>
            </a:fld>
            <a:endParaRPr lang="en-US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767894768"/>
              </p:ext>
            </p:extLst>
          </p:nvPr>
        </p:nvGraphicFramePr>
        <p:xfrm>
          <a:off x="761999" y="1828800"/>
          <a:ext cx="7696200" cy="2366904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3716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6420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607719">
                <a:tc>
                  <a:txBody>
                    <a:bodyPr/>
                    <a:lstStyle/>
                    <a:p>
                      <a:r>
                        <a:rPr lang="en-AU" sz="1600" dirty="0"/>
                        <a:t>IEEE 802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standard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60-day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pre-ballot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5-month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FDIS 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Comments</a:t>
                      </a:r>
                      <a:r>
                        <a:rPr lang="en-AU" sz="1600" baseline="0" dirty="0"/>
                        <a:t> resolved by IEEE</a:t>
                      </a:r>
                      <a:endParaRPr lang="en-AU" sz="1600" dirty="0"/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802.3cb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8</a:t>
                      </a: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 Apr 19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11 Nov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Feb 22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802.3bt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17 Oct 20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11 Nov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Feb 22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802.3cd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17 Oct 20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11 Nov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Feb 22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802.3cg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14 Dec 20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17 Nov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Feb 22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74877306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802.3ca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14 Dec 20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17 Nov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Feb 22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86274681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681499126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802.11 WG has sent 12 standards completely through the PSDO adoption process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12</a:t>
            </a:fld>
            <a:endParaRPr lang="en-US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847454337"/>
              </p:ext>
            </p:extLst>
          </p:nvPr>
        </p:nvGraphicFramePr>
        <p:xfrm>
          <a:off x="761999" y="1571037"/>
          <a:ext cx="7696200" cy="4829763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3716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6420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607719">
                <a:tc>
                  <a:txBody>
                    <a:bodyPr/>
                    <a:lstStyle/>
                    <a:p>
                      <a:r>
                        <a:rPr lang="en-AU" sz="1600" dirty="0"/>
                        <a:t>IEEE 802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standard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60-day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pre-ballot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5-month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FDIS 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Comments</a:t>
                      </a:r>
                      <a:r>
                        <a:rPr lang="en-AU" sz="1600" baseline="0" dirty="0"/>
                        <a:t> resolved by IEEE</a:t>
                      </a:r>
                      <a:endParaRPr lang="en-AU" sz="1600" dirty="0"/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/>
                        <a:t>802.11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2012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2012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Nov 2013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/>
                        <a:t>802.11aa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Feb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2013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Jan 2014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July 2014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/>
                        <a:t>802.11ad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Feb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2013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Jan 2014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July 2014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/>
                        <a:t>802.11ae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Feb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2013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Jan 2014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July 2014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802.11ac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Sep 2014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Jul 2015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Jul 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2015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802.11af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Sep 2014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Jul 2015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Jul 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2015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802.11-2016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Apr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Apr 2018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May 2018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386173467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802.11ai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1</a:t>
                      </a: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 Sep 17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26</a:t>
                      </a: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 Dec 18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Feb 2019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871258202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802.11ah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20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  <a:latin typeface="+mj-lt"/>
                        </a:rPr>
                        <a:t> Jul 17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8</a:t>
                      </a: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 Feb 19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Mar 19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802539418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802.11aj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10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  <a:latin typeface="+mj-lt"/>
                        </a:rPr>
                        <a:t> Feb 19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26 Jun 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Jul 20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861545519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802.11ak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10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  <a:latin typeface="+mj-lt"/>
                        </a:rPr>
                        <a:t> Feb 19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26 Jun 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Jul 20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4212728673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802.11aq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10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  <a:latin typeface="+mj-lt"/>
                        </a:rPr>
                        <a:t> Feb 19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26 Jun 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Jul 20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48037915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572209897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802.15 WG has sent three standards  completely through the PSDO adoption process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13</a:t>
            </a:fld>
            <a:endParaRPr lang="en-US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171786702"/>
              </p:ext>
            </p:extLst>
          </p:nvPr>
        </p:nvGraphicFramePr>
        <p:xfrm>
          <a:off x="761999" y="1712148"/>
          <a:ext cx="7696200" cy="1663230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3716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6420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607719">
                <a:tc>
                  <a:txBody>
                    <a:bodyPr/>
                    <a:lstStyle/>
                    <a:p>
                      <a:r>
                        <a:rPr lang="en-AU" sz="1600" dirty="0"/>
                        <a:t>IEEE 802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standard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60-day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pre-ballot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5-month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FDIS 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Comments</a:t>
                      </a:r>
                      <a:r>
                        <a:rPr lang="en-AU" sz="1600" baseline="0" dirty="0"/>
                        <a:t> resolved by IEEE</a:t>
                      </a:r>
                      <a:endParaRPr lang="en-AU" sz="1600" dirty="0"/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802.15.3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Oct 2016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Sep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5187664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802.15.4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Apr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Jan 2018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2448534767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802.15.6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23 Nov 16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7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  <a:latin typeface="+mj-lt"/>
                        </a:rPr>
                        <a:t> </a:t>
                      </a: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Sep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  <a:latin typeface="+mj-lt"/>
                        </a:rPr>
                        <a:t> 17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Jul 19</a:t>
                      </a:r>
                      <a:endParaRPr lang="en-AU" sz="1600" b="0" baseline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426228889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81800108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802.16 WG has sent zero standards completely through the PSDO adoption process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14</a:t>
            </a:fld>
            <a:endParaRPr lang="en-US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91372848"/>
              </p:ext>
            </p:extLst>
          </p:nvPr>
        </p:nvGraphicFramePr>
        <p:xfrm>
          <a:off x="761999" y="1712148"/>
          <a:ext cx="7696200" cy="959556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3716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6420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607719">
                <a:tc>
                  <a:txBody>
                    <a:bodyPr/>
                    <a:lstStyle/>
                    <a:p>
                      <a:r>
                        <a:rPr lang="en-AU" sz="1600" dirty="0"/>
                        <a:t>IEEE 802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standard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60-day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pre-ballot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5-month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FDIS 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Comments</a:t>
                      </a:r>
                      <a:r>
                        <a:rPr lang="en-AU" sz="1600" baseline="0" dirty="0"/>
                        <a:t> resolved by IEEE</a:t>
                      </a:r>
                      <a:endParaRPr lang="en-AU" sz="1600" dirty="0"/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endParaRPr lang="en-AU" sz="1600" b="0" dirty="0"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AU" sz="1600" b="0" baseline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5187664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633870434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802.19 WG has sent zero standards completely through the PSDO adoption process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15</a:t>
            </a:fld>
            <a:endParaRPr lang="en-US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761999" y="1712148"/>
          <a:ext cx="7696200" cy="959556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3716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6420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607719">
                <a:tc>
                  <a:txBody>
                    <a:bodyPr/>
                    <a:lstStyle/>
                    <a:p>
                      <a:r>
                        <a:rPr lang="en-AU" sz="1600" dirty="0"/>
                        <a:t>IEEE 802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standard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60-day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pre-ballot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5-month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FDIS 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Comments</a:t>
                      </a:r>
                      <a:r>
                        <a:rPr lang="en-AU" sz="1600" baseline="0" dirty="0"/>
                        <a:t> resolved by IEEE</a:t>
                      </a:r>
                      <a:endParaRPr lang="en-AU" sz="1600" dirty="0"/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endParaRPr lang="en-AU" sz="1600" b="0" dirty="0"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AU" sz="1600" b="0" baseline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5187664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351240878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802.21 WG has sent three standards completely through the PSDO adoption process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16</a:t>
            </a:fld>
            <a:endParaRPr lang="en-US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103587851"/>
              </p:ext>
            </p:extLst>
          </p:nvPr>
        </p:nvGraphicFramePr>
        <p:xfrm>
          <a:off x="761999" y="1712148"/>
          <a:ext cx="7696200" cy="1663230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3716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6420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607719">
                <a:tc>
                  <a:txBody>
                    <a:bodyPr/>
                    <a:lstStyle/>
                    <a:p>
                      <a:r>
                        <a:rPr lang="en-AU" sz="1600" dirty="0"/>
                        <a:t>IEEE 802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standard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60-day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pre-ballot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5-month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FDIS 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Comments</a:t>
                      </a:r>
                      <a:r>
                        <a:rPr lang="en-AU" sz="1600" baseline="0" dirty="0"/>
                        <a:t> resolved by IEEE</a:t>
                      </a:r>
                      <a:endParaRPr lang="en-AU" sz="1600" dirty="0"/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802.21-2017</a:t>
                      </a:r>
                      <a:endParaRPr lang="en-AU" sz="1600" b="0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Jul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2017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Feb 2018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Mar 2018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5187664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802.21.1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Jul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Mar 2018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Jul 2017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413192279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802.21/Cor1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Jun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2018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295614635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804075961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802.22 WG has sent three standards completely through the PSDO adoption process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17</a:t>
            </a:fld>
            <a:endParaRPr lang="en-US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828882654"/>
              </p:ext>
            </p:extLst>
          </p:nvPr>
        </p:nvGraphicFramePr>
        <p:xfrm>
          <a:off x="761999" y="1712148"/>
          <a:ext cx="7696200" cy="1663230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3716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6420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607719">
                <a:tc>
                  <a:txBody>
                    <a:bodyPr/>
                    <a:lstStyle/>
                    <a:p>
                      <a:r>
                        <a:rPr lang="en-AU" sz="1600" dirty="0"/>
                        <a:t>IEEE 802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standard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60-day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pre-ballot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5-month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FDIS 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Comments</a:t>
                      </a:r>
                      <a:r>
                        <a:rPr lang="en-AU" sz="1600" baseline="0" dirty="0"/>
                        <a:t> resolved by IEEE</a:t>
                      </a:r>
                      <a:endParaRPr lang="en-AU" sz="1600" dirty="0"/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802.22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May 2014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Feb 2015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802.22a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April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2016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Jul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2017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328369986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802.22b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April 2016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July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Mar 2018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41415315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520802298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>
                <a:solidFill>
                  <a:schemeClr val="accent6"/>
                </a:solidFill>
              </a:rPr>
              <a:t>IEEE 802.1 has 11 standards in the pipeline for adoption under the PSDO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18</a:t>
            </a:fld>
            <a:endParaRPr lang="en-US"/>
          </a:p>
        </p:txBody>
      </p:sp>
      <p:graphicFrame>
        <p:nvGraphicFramePr>
          <p:cNvPr id="7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206605738"/>
              </p:ext>
            </p:extLst>
          </p:nvPr>
        </p:nvGraphicFramePr>
        <p:xfrm>
          <a:off x="152399" y="1828800"/>
          <a:ext cx="8839199" cy="4267200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2192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2731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012372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2954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08857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531963">
                <a:tc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802</a:t>
                      </a:r>
                    </a:p>
                  </a:txBody>
                  <a:tcPr marL="115147" marR="115147"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Last draft liaised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 sz="1600" dirty="0"/>
                    </a:p>
                  </a:txBody>
                  <a:tcPr marL="115147" marR="115147"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US" sz="1600" dirty="0">
                          <a:latin typeface="+mj-lt"/>
                        </a:rPr>
                        <a:t>60-day</a:t>
                      </a:r>
                      <a:br>
                        <a:rPr lang="en-AU" sz="1600" dirty="0">
                          <a:latin typeface="+mj-lt"/>
                        </a:rPr>
                      </a:br>
                      <a:r>
                        <a:rPr lang="en-AU" sz="1600" dirty="0">
                          <a:latin typeface="+mj-lt"/>
                        </a:rPr>
                        <a:t>pre-ballot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5-month</a:t>
                      </a:r>
                      <a:br>
                        <a:rPr lang="en-AU" sz="1600" dirty="0">
                          <a:latin typeface="+mj-lt"/>
                        </a:rPr>
                      </a:br>
                      <a:r>
                        <a:rPr lang="en-AU" sz="1600" dirty="0">
                          <a:latin typeface="+mj-lt"/>
                        </a:rPr>
                        <a:t>FDIS ballot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Comments</a:t>
                      </a:r>
                      <a:r>
                        <a:rPr lang="en-AU" sz="1600" baseline="0" dirty="0">
                          <a:latin typeface="+mj-lt"/>
                        </a:rPr>
                        <a:t> resolved</a:t>
                      </a:r>
                      <a:endParaRPr lang="en-AU" sz="1600" dirty="0">
                        <a:latin typeface="+mj-lt"/>
                      </a:endParaRPr>
                    </a:p>
                  </a:txBody>
                  <a:tcPr marL="0" marR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30320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.1Q-REV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D1.0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Sep 21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n-lt"/>
                          <a:ea typeface="+mn-ea"/>
                          <a:cs typeface="+mn-cs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110269570"/>
                  </a:ext>
                </a:extLst>
              </a:tr>
              <a:tr h="330320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.1X-2020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Std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Aug 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Passed</a:t>
                      </a:r>
                      <a:endParaRPr lang="en-AU" sz="1600" b="0" kern="1200" dirty="0">
                        <a:solidFill>
                          <a:schemeClr val="accent2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14 Dec 20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Passed</a:t>
                      </a:r>
                      <a:endParaRPr lang="en-AU" sz="1600" b="0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17 Nov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n-lt"/>
                          <a:ea typeface="+mn-ea"/>
                          <a:cs typeface="+mn-cs"/>
                        </a:rPr>
                        <a:t>Mar 2022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2330216939"/>
                  </a:ext>
                </a:extLst>
              </a:tr>
              <a:tr h="330320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.1CS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D3.0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Aug 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Passed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31 Jul 21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accent2"/>
                          </a:solidFill>
                          <a:latin typeface="+mj-lt"/>
                        </a:rPr>
                        <a:t>Closes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>
                          <a:solidFill>
                            <a:schemeClr val="tx1"/>
                          </a:solidFill>
                          <a:latin typeface="+mj-lt"/>
                        </a:rPr>
                        <a:t>4 Jun 22</a:t>
                      </a:r>
                      <a:endParaRPr lang="en-AU" sz="1600" b="0" dirty="0">
                        <a:solidFill>
                          <a:schemeClr val="tx1"/>
                        </a:solidFill>
                        <a:latin typeface="+mj-lt"/>
                      </a:endParaRP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285705002"/>
                  </a:ext>
                </a:extLst>
              </a:tr>
              <a:tr h="330320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.1Qcz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D1.2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Aug 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617972044"/>
                  </a:ext>
                </a:extLst>
              </a:tr>
              <a:tr h="330320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.1ABcu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D2.0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Arial" panose="020B0604020202020204" pitchFamily="34" charset="0"/>
                        </a:rPr>
                        <a:t>Jul 21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j-lt"/>
                          <a:ea typeface="+mn-ea"/>
                          <a:cs typeface="+mn-cs"/>
                        </a:rPr>
                        <a:t>Closes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22 Jul 22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2960128182"/>
                  </a:ext>
                </a:extLst>
              </a:tr>
              <a:tr h="330320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.1CBdb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D2.0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Arial" panose="020B0604020202020204" pitchFamily="34" charset="0"/>
                        </a:rPr>
                        <a:t>Sep 21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j-lt"/>
                          <a:ea typeface="+mn-ea"/>
                          <a:cs typeface="+mn-cs"/>
                        </a:rPr>
                        <a:t>Closes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14 Jun 22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2279390473"/>
                  </a:ext>
                </a:extLst>
              </a:tr>
              <a:tr h="330320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.1CBcv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D2.0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Sep 21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j-lt"/>
                          <a:ea typeface="+mn-ea"/>
                          <a:cs typeface="+mn-cs"/>
                        </a:rPr>
                        <a:t>Closes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14 Jun 22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207077796"/>
                  </a:ext>
                </a:extLst>
              </a:tr>
              <a:tr h="330320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.1ABdh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D2.0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Sep 21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j-lt"/>
                          <a:ea typeface="+mn-ea"/>
                          <a:cs typeface="+mn-cs"/>
                        </a:rPr>
                        <a:t>Closes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22 Jul 22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280790800"/>
                  </a:ext>
                </a:extLst>
              </a:tr>
              <a:tr h="330320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.1AS/cor1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D3.0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Sep 21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n/a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n-lt"/>
                          <a:ea typeface="+mn-ea"/>
                          <a:cs typeface="+mn-cs"/>
                        </a:rPr>
                        <a:t>Waiting</a:t>
                      </a:r>
                      <a:endParaRPr lang="en-AU" sz="1600" b="0" dirty="0">
                        <a:solidFill>
                          <a:schemeClr val="tx1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2083412405"/>
                  </a:ext>
                </a:extLst>
              </a:tr>
              <a:tr h="330320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.1BA-REV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D2.0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Sep 21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j-lt"/>
                          <a:ea typeface="+mn-ea"/>
                          <a:cs typeface="+mn-cs"/>
                        </a:rPr>
                        <a:t>Closes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24 Jun 22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148151198"/>
                  </a:ext>
                </a:extLst>
              </a:tr>
              <a:tr h="330320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.1ACct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D2.0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Sep 21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Passed</a:t>
                      </a:r>
                      <a:endParaRPr lang="en-AU" sz="1600" b="0" dirty="0">
                        <a:solidFill>
                          <a:schemeClr val="accent2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10 Apr 22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n-lt"/>
                          <a:ea typeface="+mn-ea"/>
                          <a:cs typeface="+mn-cs"/>
                        </a:rPr>
                        <a:t>Waiting</a:t>
                      </a:r>
                      <a:endParaRPr lang="en-AU" sz="1600" b="0" dirty="0">
                        <a:solidFill>
                          <a:schemeClr val="tx1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n-lt"/>
                          <a:ea typeface="+mn-ea"/>
                          <a:cs typeface="+mn-cs"/>
                        </a:rPr>
                        <a:t>Waiting</a:t>
                      </a:r>
                      <a:endParaRPr lang="en-AU" sz="1600" b="0" dirty="0">
                        <a:solidFill>
                          <a:schemeClr val="tx1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49254077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727812350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802.1Q-REV was liaised for information in Sep 2021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  <a:endParaRPr lang="en-AU" dirty="0">
              <a:solidFill>
                <a:srgbClr val="00B050"/>
              </a:solidFill>
            </a:endParaRPr>
          </a:p>
          <a:p>
            <a:pPr lvl="1"/>
            <a:r>
              <a:rPr lang="en-AU" dirty="0"/>
              <a:t>802.1Q-REV D1.0 </a:t>
            </a:r>
            <a:r>
              <a:rPr lang="en-US" dirty="0"/>
              <a:t>was liaised for information on 23 Sep 2021 (N17614)</a:t>
            </a:r>
            <a:endParaRPr lang="en-AU" dirty="0"/>
          </a:p>
          <a:p>
            <a:pPr lvl="2"/>
            <a:r>
              <a:rPr lang="en-AU" dirty="0"/>
              <a:t>It includes following note</a:t>
            </a:r>
          </a:p>
          <a:p>
            <a:pPr lvl="3"/>
            <a:r>
              <a:rPr lang="en-AU" i="1" dirty="0"/>
              <a:t>Note that IEEE Std P802.1Q-Rev incorporates these amendment standards that were previously published by IEEE:  </a:t>
            </a:r>
          </a:p>
          <a:p>
            <a:pPr lvl="4"/>
            <a:r>
              <a:rPr lang="en-AU" i="1" dirty="0"/>
              <a:t>IEEE Std 802.1Qcc-2018, IEEE Std 802.1Qcp-2018, IEEE Std 802.1Qcy-2019, IEEE Std 802.1Qcx-2020, and IEEE Std 802.1Qcr-2020</a:t>
            </a:r>
          </a:p>
          <a:p>
            <a:pPr lvl="1"/>
            <a:r>
              <a:rPr lang="en-US" dirty="0">
                <a:latin typeface="+mj-lt"/>
              </a:rPr>
              <a:t>(Nov 2021) A</a:t>
            </a:r>
            <a:r>
              <a:rPr lang="en-US" sz="1800" dirty="0">
                <a:effectLst/>
                <a:latin typeface="+mj-lt"/>
                <a:ea typeface="Calibri" panose="020F0502020204030204" pitchFamily="34" charset="0"/>
              </a:rPr>
              <a:t>pproved by IEEE 802 EC to be sent via PSDO process for adoption after IEEE SA publication</a:t>
            </a:r>
          </a:p>
          <a:p>
            <a:pPr lvl="1"/>
            <a:r>
              <a:rPr lang="en-US" dirty="0">
                <a:latin typeface="+mj-lt"/>
              </a:rPr>
              <a:t>(Mar 2022) </a:t>
            </a:r>
            <a:r>
              <a:rPr lang="en-GB" sz="1800" dirty="0">
                <a:effectLst/>
                <a:latin typeface="Arial" panose="020B0604020202020204" pitchFamily="34" charset="0"/>
                <a:ea typeface="Times New Roman" panose="02020603050405020304" pitchFamily="18" charset="0"/>
              </a:rPr>
              <a:t>IEEE 802.1Q-REV is going through IEEE-SA ballot resolution, with a single recirculation ballot, it will probably be ready for PSDO balloting at the end of the year</a:t>
            </a:r>
            <a:endParaRPr lang="en-US" dirty="0"/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19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873341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This report from IEEE 802 summarises issues of mutual interest to SC 6</a:t>
            </a:r>
            <a:endParaRPr lang="en-US" dirty="0"/>
          </a:p>
        </p:txBody>
      </p:sp>
      <p:sp>
        <p:nvSpPr>
          <p:cNvPr id="3075" name="Rectangle 5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Items included in this report</a:t>
            </a:r>
          </a:p>
          <a:p>
            <a:pPr lvl="1"/>
            <a:r>
              <a:rPr lang="en-AU" dirty="0"/>
              <a:t>Summary of IEEE 802 standards administered through the PSDO process</a:t>
            </a:r>
          </a:p>
          <a:p>
            <a:pPr lvl="1"/>
            <a:r>
              <a:rPr lang="en-AU" dirty="0"/>
              <a:t>Summary of standards currently in the PSDO process</a:t>
            </a:r>
          </a:p>
          <a:p>
            <a:pPr lvl="2"/>
            <a:r>
              <a:rPr lang="en-AU" dirty="0"/>
              <a:t>802.1</a:t>
            </a:r>
          </a:p>
          <a:p>
            <a:pPr lvl="2"/>
            <a:r>
              <a:rPr lang="en-AU" dirty="0"/>
              <a:t>802.3</a:t>
            </a:r>
          </a:p>
          <a:p>
            <a:pPr lvl="2"/>
            <a:r>
              <a:rPr lang="en-AU" dirty="0"/>
              <a:t>803.11</a:t>
            </a:r>
          </a:p>
          <a:p>
            <a:pPr lvl="2"/>
            <a:r>
              <a:rPr lang="en-AU" dirty="0"/>
              <a:t>802.15</a:t>
            </a:r>
          </a:p>
          <a:p>
            <a:pPr lvl="2"/>
            <a:r>
              <a:rPr lang="en-AU" dirty="0"/>
              <a:t>802.19</a:t>
            </a:r>
          </a:p>
          <a:p>
            <a:pPr lvl="2"/>
            <a:r>
              <a:rPr lang="en-AU" dirty="0"/>
              <a:t>802.22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 dirty="0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dirty="0"/>
              <a:t>Slide </a:t>
            </a:r>
            <a:fld id="{81B19452-AD8F-4A10-B8E5-1701707FC4DF}" type="slidenum">
              <a:rPr lang="en-US" smtClean="0"/>
              <a:pPr>
                <a:defRPr/>
              </a:pPr>
              <a:t>2</a:t>
            </a:fld>
            <a:endParaRPr lang="en-US" dirty="0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802.1X-2020 was published as </a:t>
            </a:r>
            <a:r>
              <a:rPr lang="en-AU" dirty="0">
                <a:latin typeface="+mj-lt"/>
                <a:ea typeface="Calibri" panose="020F0502020204030204" pitchFamily="34" charset="0"/>
              </a:rPr>
              <a:t>ISO/IEC/IEEE 8802-1X:2021</a:t>
            </a:r>
            <a:endParaRPr lang="en-AU" dirty="0"/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>
          <a:xfrm>
            <a:off x="685800" y="1981200"/>
            <a:ext cx="7772400" cy="4114800"/>
          </a:xfrm>
        </p:spPr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802.1X-2020 was liaised for information in Aug 2020 (N17251)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rgbClr val="00B050"/>
                </a:solidFill>
              </a:rPr>
              <a:t>passed &amp; response sent</a:t>
            </a:r>
          </a:p>
          <a:p>
            <a:pPr lvl="1"/>
            <a:r>
              <a:rPr lang="en-AU" dirty="0"/>
              <a:t>802.</a:t>
            </a:r>
            <a:r>
              <a:rPr lang="en-AU" dirty="0">
                <a:cs typeface="Arial" panose="020B0604020202020204" pitchFamily="34" charset="0"/>
              </a:rPr>
              <a:t>1X-2020</a:t>
            </a:r>
            <a:r>
              <a:rPr lang="en-AU" dirty="0"/>
              <a:t> 60-day ballot passed on 14 Dec 2020 (N17450)</a:t>
            </a:r>
          </a:p>
          <a:p>
            <a:pPr lvl="2"/>
            <a:r>
              <a:rPr lang="en-AU" dirty="0"/>
              <a:t>Passed 9/0/9 on need for ISO standard</a:t>
            </a:r>
          </a:p>
          <a:p>
            <a:pPr lvl="2"/>
            <a:r>
              <a:rPr lang="en-AU" dirty="0"/>
              <a:t>Passed 8/1/9 on support for submission to FDIS (China NB voted no)</a:t>
            </a:r>
          </a:p>
          <a:p>
            <a:pPr lvl="2"/>
            <a:r>
              <a:rPr lang="en-AU" dirty="0">
                <a:latin typeface="+mj-lt"/>
              </a:rPr>
              <a:t>Response (N17493) was approved in Mar 2021 &amp; sent in Apr 2021</a:t>
            </a:r>
          </a:p>
          <a:p>
            <a:r>
              <a:rPr lang="en-AU" dirty="0">
                <a:latin typeface="+mj-lt"/>
              </a:rPr>
              <a:t>FDIS ballot: </a:t>
            </a:r>
            <a:r>
              <a:rPr lang="en-AU" dirty="0">
                <a:solidFill>
                  <a:srgbClr val="00B050"/>
                </a:solidFill>
              </a:rPr>
              <a:t>passed, published</a:t>
            </a:r>
            <a:r>
              <a:rPr lang="en-AU" dirty="0">
                <a:solidFill>
                  <a:schemeClr val="accent2"/>
                </a:solidFill>
              </a:rPr>
              <a:t> </a:t>
            </a:r>
            <a:r>
              <a:rPr lang="en-AU" dirty="0">
                <a:solidFill>
                  <a:srgbClr val="00B050"/>
                </a:solidFill>
              </a:rPr>
              <a:t>&amp; response sent</a:t>
            </a:r>
          </a:p>
          <a:p>
            <a:pPr lvl="1"/>
            <a:r>
              <a:rPr lang="en-AU" dirty="0"/>
              <a:t>802.</a:t>
            </a:r>
            <a:r>
              <a:rPr lang="en-AU" dirty="0">
                <a:cs typeface="Arial" panose="020B0604020202020204" pitchFamily="34" charset="0"/>
              </a:rPr>
              <a:t>1X-2020</a:t>
            </a:r>
            <a:r>
              <a:rPr lang="en-AU" dirty="0"/>
              <a:t> FDIS ballot passed on 17 Nov 2021</a:t>
            </a:r>
          </a:p>
          <a:p>
            <a:pPr lvl="2"/>
            <a:r>
              <a:rPr lang="en-AU" dirty="0"/>
              <a:t>Passed 9/1/9, with the usual security comments from China NB (N17643)</a:t>
            </a:r>
          </a:p>
          <a:p>
            <a:pPr lvl="2"/>
            <a:r>
              <a:rPr lang="en-AU" dirty="0"/>
              <a:t>A </a:t>
            </a:r>
            <a:r>
              <a:rPr lang="en-AU" dirty="0">
                <a:hlinkClick r:id="rId2"/>
              </a:rPr>
              <a:t>response</a:t>
            </a:r>
            <a:r>
              <a:rPr lang="en-AU" dirty="0"/>
              <a:t> was sent in Mar 2022 (</a:t>
            </a:r>
            <a:r>
              <a:rPr lang="en-AU" dirty="0">
                <a:solidFill>
                  <a:srgbClr val="FF0000"/>
                </a:solidFill>
              </a:rPr>
              <a:t>N?????</a:t>
            </a:r>
            <a:r>
              <a:rPr lang="en-AU" dirty="0"/>
              <a:t>)</a:t>
            </a:r>
          </a:p>
          <a:p>
            <a:pPr lvl="1"/>
            <a:r>
              <a:rPr lang="en-AU" dirty="0">
                <a:latin typeface="+mj-lt"/>
              </a:rPr>
              <a:t>Published as </a:t>
            </a:r>
            <a:r>
              <a:rPr lang="en-AU" dirty="0">
                <a:latin typeface="+mj-lt"/>
                <a:ea typeface="Calibri" panose="020F0502020204030204" pitchFamily="34" charset="0"/>
              </a:rPr>
              <a:t>ISO/IEC/IEEE 8802-1X:2021</a:t>
            </a:r>
          </a:p>
          <a:p>
            <a:endParaRPr lang="en-AU" dirty="0">
              <a:solidFill>
                <a:schemeClr val="accent2"/>
              </a:solidFill>
              <a:latin typeface="+mj-lt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20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41105307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802.1CS FDIS ballot closes on 4 June 2022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802.1CS D3.0 was liaised in Aug 2020 (N17269)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rgbClr val="00B050"/>
                </a:solidFill>
              </a:rPr>
              <a:t>passed</a:t>
            </a:r>
          </a:p>
          <a:p>
            <a:pPr lvl="1"/>
            <a:r>
              <a:rPr lang="en-AU" dirty="0"/>
              <a:t>802.1CS 60-day ballot passed on 31 Jul 2021 (N17554)</a:t>
            </a:r>
          </a:p>
          <a:p>
            <a:pPr lvl="2"/>
            <a:r>
              <a:rPr lang="en-AU" dirty="0"/>
              <a:t>Passed 8/0/9 on need for ISO standard</a:t>
            </a:r>
          </a:p>
          <a:p>
            <a:pPr lvl="2"/>
            <a:r>
              <a:rPr lang="en-AU" dirty="0"/>
              <a:t>Passed 7/0/10 on support for submission to FDIS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closes 4 June 2022</a:t>
            </a: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21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8911602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802.1Qcz was liaised in Aug 2020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802.1Qcz D1.2 was liaised in Aug 2020 (N17269)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pPr lvl="1"/>
            <a:r>
              <a:rPr lang="en-AU" dirty="0"/>
              <a:t>There was a WG/EC motion in Nov 2020 to submit into the PSDO adoption process once approved &amp; published </a:t>
            </a:r>
          </a:p>
          <a:p>
            <a:pPr lvl="2"/>
            <a:r>
              <a:rPr lang="en-US" dirty="0">
                <a:effectLst/>
                <a:latin typeface="+mj-lt"/>
                <a:ea typeface="Calibri" panose="020F0502020204030204" pitchFamily="34" charset="0"/>
              </a:rPr>
              <a:t>(Jul 2021) IEEE 802.1 reports that </a:t>
            </a:r>
            <a:r>
              <a:rPr lang="en-AU" dirty="0">
                <a:latin typeface="+mj-lt"/>
              </a:rPr>
              <a:t>IEEE 802.1Qcz</a:t>
            </a:r>
            <a:r>
              <a:rPr lang="en-US" dirty="0">
                <a:effectLst/>
                <a:latin typeface="+mj-lt"/>
                <a:ea typeface="Calibri" panose="020F0502020204030204" pitchFamily="34" charset="0"/>
              </a:rPr>
              <a:t> is waiting on IEEE 802.1Q-Rev, but it is also dependent on IEEE 802.1ABcu for the YANG; no amendments of IEEE 802.1Q-Rev can publish until IEEE 802.1Q-Rev is published</a:t>
            </a:r>
            <a:endParaRPr lang="en-AU" dirty="0">
              <a:latin typeface="+mj-lt"/>
            </a:endParaRP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22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2022206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>
          <a:xfrm>
            <a:off x="685800" y="685800"/>
            <a:ext cx="7772400" cy="1066800"/>
          </a:xfrm>
        </p:spPr>
        <p:txBody>
          <a:bodyPr/>
          <a:lstStyle/>
          <a:p>
            <a:r>
              <a:rPr lang="en-AU" dirty="0"/>
              <a:t>IEEE 802.1ABcu (LLDP YANG Data Model) 60-day pre-ballot closes on 22 Jul 2022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>
          <a:xfrm>
            <a:off x="685800" y="1981200"/>
            <a:ext cx="7772400" cy="4114800"/>
          </a:xfrm>
        </p:spPr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802.1ABcu </a:t>
            </a:r>
            <a:r>
              <a:rPr lang="en-US" dirty="0"/>
              <a:t>D2.0 was sent for information on 23 July 2021 (N17613)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chemeClr val="accent6"/>
                </a:solidFill>
              </a:rPr>
              <a:t>closes 22 Jul 2022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6"/>
                </a:solidFill>
              </a:rPr>
              <a:t>waiting</a:t>
            </a: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>
          <a:xfrm>
            <a:off x="8053388" y="6475413"/>
            <a:ext cx="490537" cy="182562"/>
          </a:xfrm>
        </p:spPr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>
          <a:xfrm>
            <a:off x="4327525" y="6475413"/>
            <a:ext cx="565150" cy="182562"/>
          </a:xfrm>
        </p:spPr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23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6891323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802.1CBdb </a:t>
            </a:r>
            <a:r>
              <a:rPr lang="en-US" dirty="0"/>
              <a:t>60-day</a:t>
            </a:r>
            <a:r>
              <a:rPr lang="en-AU" dirty="0"/>
              <a:t> pre-ballot closes 14 Jun 2022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802.1CBdb D2.0 </a:t>
            </a:r>
            <a:r>
              <a:rPr lang="en-US" dirty="0"/>
              <a:t>was liaised for information on 23 Sep 2021 (N17614)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chemeClr val="accent2"/>
                </a:solidFill>
              </a:rPr>
              <a:t>closes 14 Jun 2022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24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8122105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802.1CBcv </a:t>
            </a:r>
            <a:r>
              <a:rPr lang="en-US" dirty="0"/>
              <a:t>60-day</a:t>
            </a:r>
            <a:r>
              <a:rPr lang="en-AU" dirty="0"/>
              <a:t> pre-ballot closes 14 Jun 2022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802.1CBcv D2.0 </a:t>
            </a:r>
            <a:r>
              <a:rPr lang="en-US" dirty="0"/>
              <a:t>was liaised for information on 23 Sep 2021 (N17614)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chemeClr val="accent2"/>
                </a:solidFill>
              </a:rPr>
              <a:t>closes 14 Jun 2022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25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3134646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802.1ABdh 60-day pre-ballot closes on 22 Jul 2022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>
          <a:xfrm>
            <a:off x="685800" y="1905000"/>
            <a:ext cx="7772400" cy="4114800"/>
          </a:xfrm>
        </p:spPr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802.1ABdh D2.0 </a:t>
            </a:r>
            <a:r>
              <a:rPr lang="en-US" dirty="0"/>
              <a:t>was liaised for information on 23 Sep 2021 (N17614)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chemeClr val="accent2"/>
                </a:solidFill>
              </a:rPr>
              <a:t>closes 22 Jul 2022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26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0806178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802.1AS-2020/Cor 1 90-day FDIS ballot closes on 23 Aug 2022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IEEE 802.1AS-2020/Cor 1 D3.0 </a:t>
            </a:r>
            <a:r>
              <a:rPr lang="en-US" dirty="0"/>
              <a:t>was liaised for information on 23 Sep 2021 (N17614)</a:t>
            </a:r>
          </a:p>
          <a:p>
            <a:r>
              <a:rPr lang="en-US" dirty="0"/>
              <a:t>90-day</a:t>
            </a:r>
            <a:r>
              <a:rPr lang="en-AU" dirty="0"/>
              <a:t> FDIS ballot: </a:t>
            </a:r>
            <a:r>
              <a:rPr lang="en-AU" dirty="0">
                <a:solidFill>
                  <a:schemeClr val="accent2"/>
                </a:solidFill>
              </a:rPr>
              <a:t>closes 23 Aug 2022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27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05504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802.1BA-Rev </a:t>
            </a:r>
            <a:r>
              <a:rPr lang="en-US" dirty="0"/>
              <a:t>60-day</a:t>
            </a:r>
            <a:r>
              <a:rPr lang="en-AU" dirty="0"/>
              <a:t> pre-ballot closes 24 Jun 2022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802.1BA-Rev D2.0 </a:t>
            </a:r>
            <a:r>
              <a:rPr lang="en-US" dirty="0"/>
              <a:t>was liaised for information on 23 Sep 2021 (N17614)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chemeClr val="accent2"/>
                </a:solidFill>
              </a:rPr>
              <a:t>closes 24 Jun 2022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28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59266165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802.1ACct 60-day ballot passed with comments required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802.1ACct D2.0 </a:t>
            </a:r>
            <a:r>
              <a:rPr lang="en-US" dirty="0"/>
              <a:t>was liaised for information on 23 Sep 2021 (N17614)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rgbClr val="00B050"/>
                </a:solidFill>
              </a:rPr>
              <a:t>passed</a:t>
            </a:r>
            <a:r>
              <a:rPr lang="en-AU" dirty="0">
                <a:solidFill>
                  <a:schemeClr val="accent2"/>
                </a:solidFill>
              </a:rPr>
              <a:t> but response required</a:t>
            </a:r>
          </a:p>
          <a:p>
            <a:pPr lvl="1"/>
            <a:r>
              <a:rPr lang="en-AU" dirty="0"/>
              <a:t>802.1ACct 60-day ballot passed on 10 Apr 2022 (</a:t>
            </a:r>
            <a:r>
              <a:rPr lang="en-AU" dirty="0">
                <a:solidFill>
                  <a:srgbClr val="FF0000"/>
                </a:solidFill>
              </a:rPr>
              <a:t>N?????</a:t>
            </a:r>
            <a:r>
              <a:rPr lang="en-AU" dirty="0"/>
              <a:t>)</a:t>
            </a:r>
          </a:p>
          <a:p>
            <a:pPr lvl="2"/>
            <a:r>
              <a:rPr lang="en-AU" dirty="0"/>
              <a:t>Passed 8/0/11 on need for ISO standard</a:t>
            </a:r>
          </a:p>
          <a:p>
            <a:pPr lvl="2"/>
            <a:r>
              <a:rPr lang="en-AU" dirty="0"/>
              <a:t>Passed 7/1/11 on support for submission to FDIS </a:t>
            </a:r>
          </a:p>
          <a:p>
            <a:pPr lvl="1"/>
            <a:r>
              <a:rPr lang="en-AU" dirty="0"/>
              <a:t>China NB had comments that need a response</a:t>
            </a:r>
          </a:p>
          <a:p>
            <a:pPr lvl="2"/>
            <a:r>
              <a:rPr lang="en-AU" dirty="0"/>
              <a:t>(Apr 2022) IEEE 802.1 will put together a response for approval in Jul 2022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29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9360375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85800"/>
            <a:ext cx="7772400" cy="5715000"/>
          </a:xfrm>
        </p:spPr>
        <p:txBody>
          <a:bodyPr anchor="ctr" anchorCtr="0"/>
          <a:lstStyle/>
          <a:p>
            <a:pPr algn="ctr"/>
            <a:r>
              <a:rPr lang="en-AU" sz="3200" dirty="0"/>
              <a:t>Summary of IEEE 802 standards administered through the PSDO process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Andrew Myles, Cisco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Slide </a:t>
            </a:r>
            <a:fld id="{EF4002E7-DB4D-4CC3-8382-1939D19420D8}" type="slidenum">
              <a:rPr lang="en-US" smtClean="0"/>
              <a:pPr>
                <a:defRPr/>
              </a:pPr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5020086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>
                <a:solidFill>
                  <a:schemeClr val="accent6"/>
                </a:solidFill>
              </a:rPr>
              <a:t>IEEE 802.3 has 6 standards in the pipeline for adoption under the PSDO process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626086489"/>
              </p:ext>
            </p:extLst>
          </p:nvPr>
        </p:nvGraphicFramePr>
        <p:xfrm>
          <a:off x="152399" y="1524000"/>
          <a:ext cx="8839199" cy="2590800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2192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2731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495615">
                <a:tc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802</a:t>
                      </a:r>
                    </a:p>
                  </a:txBody>
                  <a:tcPr marL="115147" marR="115147"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Last draft liaised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 sz="1600" dirty="0"/>
                    </a:p>
                  </a:txBody>
                  <a:tcPr marL="115147" marR="115147"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US" sz="1600" dirty="0">
                          <a:latin typeface="+mj-lt"/>
                        </a:rPr>
                        <a:t>60-day</a:t>
                      </a:r>
                      <a:br>
                        <a:rPr lang="en-AU" sz="1600" dirty="0">
                          <a:latin typeface="+mj-lt"/>
                        </a:rPr>
                      </a:br>
                      <a:r>
                        <a:rPr lang="en-AU" sz="1600" dirty="0">
                          <a:latin typeface="+mj-lt"/>
                        </a:rPr>
                        <a:t>pre-ballot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5-month</a:t>
                      </a:r>
                      <a:br>
                        <a:rPr lang="en-AU" sz="1600" dirty="0">
                          <a:latin typeface="+mj-lt"/>
                        </a:rPr>
                      </a:br>
                      <a:r>
                        <a:rPr lang="en-AU" sz="1600" dirty="0">
                          <a:latin typeface="+mj-lt"/>
                        </a:rPr>
                        <a:t>FDIS ballot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Comments</a:t>
                      </a:r>
                      <a:r>
                        <a:rPr lang="en-AU" sz="1600" baseline="0" dirty="0">
                          <a:latin typeface="+mj-lt"/>
                        </a:rPr>
                        <a:t> resolved</a:t>
                      </a:r>
                      <a:endParaRPr lang="en-AU" sz="1600" dirty="0">
                        <a:latin typeface="+mj-lt"/>
                      </a:endParaRPr>
                    </a:p>
                  </a:txBody>
                  <a:tcPr marL="0" marR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90122">
                <a:tc>
                  <a:txBody>
                    <a:bodyPr/>
                    <a:lstStyle/>
                    <a:p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.3cr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60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D3.1</a:t>
                      </a:r>
                    </a:p>
                  </a:txBody>
                  <a:tcPr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Oct 20</a:t>
                      </a:r>
                      <a:endParaRPr lang="en-GB" sz="1600" dirty="0">
                        <a:solidFill>
                          <a:schemeClr val="tx1"/>
                        </a:solidFill>
                        <a:latin typeface="+mj-lt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Passed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11 Jun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accent2"/>
                          </a:solidFill>
                          <a:latin typeface="+mj-lt"/>
                        </a:rPr>
                        <a:t>Closes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26 May 22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2816409591"/>
                  </a:ext>
                </a:extLst>
              </a:tr>
              <a:tr h="290122">
                <a:tc>
                  <a:txBody>
                    <a:bodyPr/>
                    <a:lstStyle/>
                    <a:p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.3cu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60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D3.0</a:t>
                      </a:r>
                    </a:p>
                  </a:txBody>
                  <a:tcPr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Oct 20</a:t>
                      </a:r>
                      <a:endParaRPr lang="en-GB" sz="1600" dirty="0">
                        <a:solidFill>
                          <a:schemeClr val="tx1"/>
                        </a:solidFill>
                        <a:latin typeface="+mj-lt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Passed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11 Jun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accent2"/>
                          </a:solidFill>
                          <a:latin typeface="+mj-lt"/>
                        </a:rPr>
                        <a:t>Closes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26 May 22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362481425"/>
                  </a:ext>
                </a:extLst>
              </a:tr>
              <a:tr h="290122">
                <a:tc>
                  <a:txBody>
                    <a:bodyPr/>
                    <a:lstStyle/>
                    <a:p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.3ct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60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D3.1</a:t>
                      </a:r>
                    </a:p>
                  </a:txBody>
                  <a:tcPr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>
                          <a:solidFill>
                            <a:schemeClr val="tx1"/>
                          </a:solidFill>
                          <a:latin typeface="+mj-lt"/>
                        </a:rPr>
                        <a:t>Jan 21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Passed</a:t>
                      </a:r>
                      <a:endParaRPr lang="en-AU" sz="1600" b="0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9 Oct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accent2"/>
                          </a:solidFill>
                          <a:latin typeface="+mj-lt"/>
                        </a:rPr>
                        <a:t>Closes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2 Sep 22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Nov 21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55721241"/>
                  </a:ext>
                </a:extLst>
              </a:tr>
              <a:tr h="290122">
                <a:tc>
                  <a:txBody>
                    <a:bodyPr/>
                    <a:lstStyle/>
                    <a:p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.3cv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60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D3.0</a:t>
                      </a:r>
                    </a:p>
                  </a:txBody>
                  <a:tcPr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6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Jan 21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Passed</a:t>
                      </a:r>
                      <a:endParaRPr lang="en-AU" sz="1600" b="0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9 Oct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accent2"/>
                          </a:solidFill>
                          <a:latin typeface="+mj-lt"/>
                        </a:rPr>
                        <a:t>Closes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1 Sep 22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Nov 21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721161963"/>
                  </a:ext>
                </a:extLst>
              </a:tr>
              <a:tr h="290122">
                <a:tc>
                  <a:txBody>
                    <a:bodyPr/>
                    <a:lstStyle/>
                    <a:p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.3cp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60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D3.0</a:t>
                      </a:r>
                    </a:p>
                  </a:txBody>
                  <a:tcPr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6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Feb 21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Passed</a:t>
                      </a:r>
                      <a:endParaRPr lang="en-AU" sz="1600" b="0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9 Oct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accent2"/>
                          </a:solidFill>
                          <a:latin typeface="+mj-lt"/>
                        </a:rPr>
                        <a:t>Closes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2 Sep 22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Nov 21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2280407668"/>
                  </a:ext>
                </a:extLst>
              </a:tr>
              <a:tr h="290122">
                <a:tc>
                  <a:txBody>
                    <a:bodyPr/>
                    <a:lstStyle/>
                    <a:p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.3-REV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60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-</a:t>
                      </a:r>
                    </a:p>
                  </a:txBody>
                  <a:tcPr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6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-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n-lt"/>
                          <a:ea typeface="+mn-ea"/>
                          <a:cs typeface="+mn-cs"/>
                        </a:rPr>
                        <a:t>Waiting</a:t>
                      </a:r>
                      <a:endParaRPr lang="en-AU" sz="1600" b="0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n-lt"/>
                          <a:ea typeface="+mn-ea"/>
                          <a:cs typeface="+mn-cs"/>
                        </a:rPr>
                        <a:t>Waiting</a:t>
                      </a:r>
                      <a:endParaRPr lang="en-AU" sz="1600" b="0" dirty="0">
                        <a:solidFill>
                          <a:schemeClr val="accent2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4082347444"/>
                  </a:ext>
                </a:extLst>
              </a:tr>
            </a:tbl>
          </a:graphicData>
        </a:graphic>
      </p:graphicFrame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30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8508551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802.3cr FDIS ballot </a:t>
            </a:r>
            <a:r>
              <a:rPr lang="en-AU" dirty="0">
                <a:solidFill>
                  <a:schemeClr val="accent2"/>
                </a:solidFill>
              </a:rPr>
              <a:t>closes on 26 May 2022</a:t>
            </a:r>
            <a:endParaRPr lang="en-AU" dirty="0"/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IEEE 802.3cr D3.1 was liaised in Oct 2020 (N17346)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rgbClr val="00B050"/>
                </a:solidFill>
              </a:rPr>
              <a:t>passed</a:t>
            </a:r>
          </a:p>
          <a:p>
            <a:pPr lvl="1"/>
            <a:r>
              <a:rPr lang="en-AU" dirty="0"/>
              <a:t>IEEE 802.3cr 60-day ballot passed on 11 Jun 2021 (N17517)</a:t>
            </a:r>
          </a:p>
          <a:p>
            <a:pPr lvl="2"/>
            <a:r>
              <a:rPr lang="en-AU" dirty="0"/>
              <a:t>Passed 9/0/10 on need for ISO standard</a:t>
            </a:r>
          </a:p>
          <a:p>
            <a:pPr lvl="2"/>
            <a:r>
              <a:rPr lang="en-AU" dirty="0"/>
              <a:t>Passed 8/0/11 on support for submission to FDIS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closes 26 May 2022</a:t>
            </a:r>
          </a:p>
          <a:p>
            <a:pPr lvl="1"/>
            <a:r>
              <a:rPr lang="en-US" dirty="0"/>
              <a:t>Will be published as ISO/IEC/IEEE 8802-3:2021/</a:t>
            </a:r>
            <a:r>
              <a:rPr lang="en-US" dirty="0" err="1"/>
              <a:t>Amd</a:t>
            </a:r>
            <a:r>
              <a:rPr lang="en-US" dirty="0"/>
              <a:t> 10:2022</a:t>
            </a:r>
            <a:endParaRPr lang="en-AU" dirty="0">
              <a:solidFill>
                <a:schemeClr val="accent2"/>
              </a:solidFill>
            </a:endParaRPr>
          </a:p>
          <a:p>
            <a:pPr lvl="1"/>
            <a:endParaRPr lang="en-AU" dirty="0"/>
          </a:p>
          <a:p>
            <a:endParaRPr lang="en-AU" dirty="0">
              <a:solidFill>
                <a:schemeClr val="accent2"/>
              </a:solidFill>
            </a:endParaRP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31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7657921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802.3cu FDIS ballot </a:t>
            </a:r>
            <a:r>
              <a:rPr lang="en-AU" dirty="0">
                <a:solidFill>
                  <a:schemeClr val="accent2"/>
                </a:solidFill>
              </a:rPr>
              <a:t>closes on 26 May 2022</a:t>
            </a:r>
            <a:endParaRPr lang="en-AU" dirty="0">
              <a:solidFill>
                <a:schemeClr val="accent6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IEEE 802.3cu D3.0 was liaised in Oct 2020 (N17346)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rgbClr val="00B050"/>
                </a:solidFill>
              </a:rPr>
              <a:t>passed</a:t>
            </a:r>
            <a:endParaRPr lang="en-AU" dirty="0">
              <a:solidFill>
                <a:schemeClr val="accent2"/>
              </a:solidFill>
            </a:endParaRPr>
          </a:p>
          <a:p>
            <a:pPr lvl="1"/>
            <a:r>
              <a:rPr lang="en-AU" dirty="0"/>
              <a:t>IEEE 802.3cu 60-day ballot passed on 11 Jun 2021 (N17515)</a:t>
            </a:r>
          </a:p>
          <a:p>
            <a:pPr lvl="2"/>
            <a:r>
              <a:rPr lang="en-AU" dirty="0"/>
              <a:t>Passed 9/0/10 on need for ISO standard</a:t>
            </a:r>
          </a:p>
          <a:p>
            <a:pPr lvl="2"/>
            <a:r>
              <a:rPr lang="en-AU" dirty="0"/>
              <a:t>Passed 8/0/11 on support for submission to FDIS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closes 26 May 2022</a:t>
            </a:r>
          </a:p>
          <a:p>
            <a:pPr lvl="1"/>
            <a:r>
              <a:rPr lang="en-US" dirty="0"/>
              <a:t>Will be published as ISO/IEC/IEEE 8802-3:2021/</a:t>
            </a:r>
            <a:r>
              <a:rPr lang="en-US" dirty="0" err="1"/>
              <a:t>Amd</a:t>
            </a:r>
            <a:r>
              <a:rPr lang="en-US" dirty="0"/>
              <a:t> 11:2022</a:t>
            </a:r>
            <a:endParaRPr lang="en-AU" dirty="0">
              <a:solidFill>
                <a:schemeClr val="accent2"/>
              </a:solidFill>
            </a:endParaRPr>
          </a:p>
          <a:p>
            <a:pPr lvl="1"/>
            <a:endParaRPr lang="en-AU" dirty="0"/>
          </a:p>
          <a:p>
            <a:endParaRPr lang="en-AU" dirty="0">
              <a:solidFill>
                <a:schemeClr val="accent2"/>
              </a:solidFill>
            </a:endParaRP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32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2050435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802.3ct FDIS ballot closes on 2 Sep 2022</a:t>
            </a:r>
            <a:endParaRPr lang="en-AU" dirty="0">
              <a:solidFill>
                <a:schemeClr val="accent6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IEEE 802.3ct D3.1 was liaised in Jan 2021 (N17453)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rgbClr val="00B050"/>
                </a:solidFill>
              </a:rPr>
              <a:t>passed &amp; response sent</a:t>
            </a:r>
          </a:p>
          <a:p>
            <a:pPr lvl="1"/>
            <a:r>
              <a:rPr lang="en-AU" dirty="0"/>
              <a:t>IEEE 802.3ct 60-day ballot passed on 9 Oct 2021 (N17626)</a:t>
            </a:r>
          </a:p>
          <a:p>
            <a:pPr lvl="2"/>
            <a:r>
              <a:rPr lang="en-AU" dirty="0"/>
              <a:t>Passed 8/0/11 on need for ISO standard</a:t>
            </a:r>
          </a:p>
          <a:p>
            <a:pPr lvl="2"/>
            <a:r>
              <a:rPr lang="en-AU" dirty="0"/>
              <a:t>Passed 7/1/11 on support for submission to FDIS</a:t>
            </a:r>
          </a:p>
          <a:p>
            <a:pPr lvl="2"/>
            <a:r>
              <a:rPr lang="en-AU" dirty="0"/>
              <a:t>China NB voted no owing to the lack of built-in IEEE 802.3 security</a:t>
            </a:r>
          </a:p>
          <a:p>
            <a:pPr lvl="2"/>
            <a:r>
              <a:rPr lang="en-AU" dirty="0"/>
              <a:t>(27 Nov 2021) </a:t>
            </a:r>
            <a:r>
              <a:rPr lang="en-AU" dirty="0">
                <a:hlinkClick r:id="rId2"/>
              </a:rPr>
              <a:t>multi-ballot response</a:t>
            </a:r>
            <a:r>
              <a:rPr lang="en-AU" dirty="0"/>
              <a:t> sent (N17645)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closes 2 Sep 2022</a:t>
            </a:r>
          </a:p>
          <a:p>
            <a:pPr lvl="1"/>
            <a:r>
              <a:rPr lang="en-US" dirty="0"/>
              <a:t>Will be published as ISO/IEC/IEEE 8802-3:2021/</a:t>
            </a:r>
            <a:r>
              <a:rPr lang="en-US" dirty="0" err="1"/>
              <a:t>Amd</a:t>
            </a:r>
            <a:r>
              <a:rPr lang="en-US" dirty="0"/>
              <a:t> 13:2022</a:t>
            </a:r>
            <a:endParaRPr lang="en-AU" dirty="0">
              <a:solidFill>
                <a:schemeClr val="accent2"/>
              </a:solidFill>
            </a:endParaRP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33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9883879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802.3cv FDIS ballot </a:t>
            </a:r>
            <a:r>
              <a:rPr lang="en-AU" dirty="0">
                <a:solidFill>
                  <a:schemeClr val="accent2"/>
                </a:solidFill>
              </a:rPr>
              <a:t>closes on 1 Sep 2022</a:t>
            </a:r>
            <a:endParaRPr lang="en-AU" dirty="0">
              <a:solidFill>
                <a:schemeClr val="accent6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IEEE 802.3cv D3.0 was liaised in Jan 2021 (N17453)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rgbClr val="00B050"/>
                </a:solidFill>
              </a:rPr>
              <a:t>passed &amp; response sent</a:t>
            </a:r>
          </a:p>
          <a:p>
            <a:pPr lvl="1"/>
            <a:r>
              <a:rPr lang="en-AU" dirty="0"/>
              <a:t>IEEE 802.3cv 60-day ballot passed on 9 Oct 2021 (N17627)</a:t>
            </a:r>
          </a:p>
          <a:p>
            <a:pPr lvl="2"/>
            <a:r>
              <a:rPr lang="en-AU" dirty="0"/>
              <a:t>Passed 8/0/11 on need for ISO standard</a:t>
            </a:r>
          </a:p>
          <a:p>
            <a:pPr lvl="2"/>
            <a:r>
              <a:rPr lang="en-AU" dirty="0"/>
              <a:t>Passed 7/1/11 on support for submission to FDIS</a:t>
            </a:r>
          </a:p>
          <a:p>
            <a:pPr lvl="2"/>
            <a:r>
              <a:rPr lang="en-AU" dirty="0"/>
              <a:t>China NB voted no owing to the lack of built-in IEEE 802.3 security</a:t>
            </a:r>
          </a:p>
          <a:p>
            <a:pPr lvl="2"/>
            <a:r>
              <a:rPr lang="en-AU" dirty="0"/>
              <a:t>(27 Nov 2021) </a:t>
            </a:r>
            <a:r>
              <a:rPr lang="en-AU" dirty="0">
                <a:hlinkClick r:id="rId2"/>
              </a:rPr>
              <a:t>multi-ballot response</a:t>
            </a:r>
            <a:r>
              <a:rPr lang="en-AU" dirty="0"/>
              <a:t> sent (N17645)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closes 1 Sep 2022</a:t>
            </a:r>
          </a:p>
          <a:p>
            <a:pPr lvl="1"/>
            <a:r>
              <a:rPr lang="en-US" dirty="0"/>
              <a:t>Will be published as ISO/IEC/IEEE 8802-3:2021/</a:t>
            </a:r>
            <a:r>
              <a:rPr lang="en-US" dirty="0" err="1"/>
              <a:t>Amd</a:t>
            </a:r>
            <a:r>
              <a:rPr lang="en-US" dirty="0"/>
              <a:t> 12:2022</a:t>
            </a:r>
            <a:endParaRPr lang="en-AU" dirty="0">
              <a:solidFill>
                <a:schemeClr val="accent2"/>
              </a:solidFill>
            </a:endParaRPr>
          </a:p>
          <a:p>
            <a:endParaRPr lang="en-AU" dirty="0">
              <a:solidFill>
                <a:schemeClr val="accent2"/>
              </a:solidFill>
            </a:endParaRP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34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4873273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802.3cp FDIS ballot closes on 2 Sep 2022</a:t>
            </a:r>
            <a:endParaRPr lang="en-AU" dirty="0">
              <a:solidFill>
                <a:schemeClr val="accent6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IEEE 802.3cp D3.0 was liaised in Feb 2021 (N17475)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rgbClr val="00B050"/>
                </a:solidFill>
              </a:rPr>
              <a:t>passed &amp; response sent</a:t>
            </a:r>
          </a:p>
          <a:p>
            <a:pPr lvl="1"/>
            <a:r>
              <a:rPr lang="en-AU" dirty="0"/>
              <a:t>IEEE 802.3cp 60-day ballot passed on 9 Oct 2021 (N17629)</a:t>
            </a:r>
          </a:p>
          <a:p>
            <a:pPr lvl="2"/>
            <a:r>
              <a:rPr lang="en-AU" dirty="0"/>
              <a:t>Passed 8/0/11 on need for ISO standard</a:t>
            </a:r>
          </a:p>
          <a:p>
            <a:pPr lvl="2"/>
            <a:r>
              <a:rPr lang="en-AU" dirty="0"/>
              <a:t>Passed 7/1/11 on support for submission to FDIS</a:t>
            </a:r>
          </a:p>
          <a:p>
            <a:pPr lvl="2"/>
            <a:r>
              <a:rPr lang="en-AU" dirty="0"/>
              <a:t>China NB voted no owing to the lack of built-in IEEE 802.3 security</a:t>
            </a:r>
          </a:p>
          <a:p>
            <a:pPr lvl="2"/>
            <a:r>
              <a:rPr lang="en-AU" dirty="0"/>
              <a:t>(27 Nov 2021) </a:t>
            </a:r>
            <a:r>
              <a:rPr lang="en-AU" dirty="0">
                <a:hlinkClick r:id="rId2"/>
              </a:rPr>
              <a:t>multi-ballot response</a:t>
            </a:r>
            <a:r>
              <a:rPr lang="en-AU" dirty="0"/>
              <a:t> sent (N17645)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closes 2 Sep 2022</a:t>
            </a:r>
          </a:p>
          <a:p>
            <a:pPr lvl="1"/>
            <a:r>
              <a:rPr lang="en-US" dirty="0"/>
              <a:t>Will be published as ISO/IEC/IEEE 8802-3:2021/</a:t>
            </a:r>
            <a:r>
              <a:rPr lang="en-US" dirty="0" err="1"/>
              <a:t>Amd</a:t>
            </a:r>
            <a:r>
              <a:rPr lang="en-US" dirty="0"/>
              <a:t> 14:2022</a:t>
            </a:r>
            <a:endParaRPr lang="en-AU" dirty="0">
              <a:solidFill>
                <a:schemeClr val="accent2"/>
              </a:solidFill>
            </a:endParaRP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35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4085406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802.3-REV will be submitted to PSDO in the future</a:t>
            </a:r>
            <a:endParaRPr lang="en-AU" dirty="0">
              <a:solidFill>
                <a:schemeClr val="accent6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  <a:endParaRPr lang="en-AU" dirty="0">
              <a:solidFill>
                <a:srgbClr val="00B050"/>
              </a:solidFill>
            </a:endParaRPr>
          </a:p>
          <a:p>
            <a:pPr lvl="1"/>
            <a:r>
              <a:rPr lang="en-US" dirty="0"/>
              <a:t>(Mar 2022) </a:t>
            </a:r>
            <a:r>
              <a:rPr lang="en-AU" dirty="0"/>
              <a:t>The 2022 IEEE 802.3 rollup could obviate the need to ballot some of those amendments, as it incorporates (and revises) them. </a:t>
            </a:r>
          </a:p>
          <a:p>
            <a:pPr lvl="2"/>
            <a:r>
              <a:rPr lang="en-AU" dirty="0"/>
              <a:t>IEEE Staff suggests waiting to submit the 2022 rollup for balloting until IEEE 802.3cp and the other two are three months into their FDIS ballots. </a:t>
            </a:r>
          </a:p>
          <a:p>
            <a:pPr lvl="2"/>
            <a:r>
              <a:rPr lang="en-AU" dirty="0"/>
              <a:t>The rollup can be submitted for information prior to that</a:t>
            </a:r>
          </a:p>
          <a:p>
            <a:pPr lvl="1"/>
            <a:r>
              <a:rPr lang="en-AU" dirty="0"/>
              <a:t>(May 2022) Will probably be submitted in July 2022</a:t>
            </a:r>
            <a:endParaRPr lang="en-US" dirty="0"/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  <a:endParaRPr lang="en-AU" dirty="0">
              <a:solidFill>
                <a:srgbClr val="00B050"/>
              </a:solidFill>
            </a:endParaRP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endParaRPr lang="en-AU" dirty="0">
              <a:solidFill>
                <a:schemeClr val="accent2"/>
              </a:solidFill>
            </a:endParaRP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36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0872631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>
                <a:solidFill>
                  <a:schemeClr val="accent6"/>
                </a:solidFill>
              </a:rPr>
              <a:t>IEEE 802.11 has 9 standards in the pipeline for adoption under the PSDO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63042184"/>
              </p:ext>
            </p:extLst>
          </p:nvPr>
        </p:nvGraphicFramePr>
        <p:xfrm>
          <a:off x="152399" y="2161466"/>
          <a:ext cx="8839199" cy="3815538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0668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97971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561571">
                <a:tc>
                  <a:txBody>
                    <a:bodyPr/>
                    <a:lstStyle/>
                    <a:p>
                      <a:pPr algn="ctr"/>
                      <a:r>
                        <a:rPr lang="en-AU" sz="1600" dirty="0" err="1">
                          <a:latin typeface="+mj-lt"/>
                        </a:rPr>
                        <a:t>Std</a:t>
                      </a:r>
                      <a:endParaRPr lang="en-AU" sz="1600" dirty="0">
                        <a:latin typeface="+mj-lt"/>
                      </a:endParaRPr>
                    </a:p>
                  </a:txBody>
                  <a:tcPr marL="115147" marR="115147"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Last draft liaised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 sz="1600" dirty="0"/>
                    </a:p>
                  </a:txBody>
                  <a:tcPr marL="115147" marR="115147"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US" sz="1600" dirty="0">
                          <a:latin typeface="+mj-lt"/>
                        </a:rPr>
                        <a:t>60-day</a:t>
                      </a:r>
                      <a:br>
                        <a:rPr lang="en-AU" sz="1600" dirty="0">
                          <a:latin typeface="+mj-lt"/>
                        </a:rPr>
                      </a:br>
                      <a:r>
                        <a:rPr lang="en-AU" sz="1600" dirty="0">
                          <a:latin typeface="+mj-lt"/>
                        </a:rPr>
                        <a:t>pre-ballot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5-month</a:t>
                      </a:r>
                      <a:br>
                        <a:rPr lang="en-AU" sz="1600" dirty="0">
                          <a:latin typeface="+mj-lt"/>
                        </a:rPr>
                      </a:br>
                      <a:r>
                        <a:rPr lang="en-AU" sz="1600" dirty="0">
                          <a:latin typeface="+mj-lt"/>
                        </a:rPr>
                        <a:t>FDIS ballot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Comments</a:t>
                      </a:r>
                      <a:r>
                        <a:rPr lang="en-AU" sz="1600" baseline="0" dirty="0">
                          <a:latin typeface="+mj-lt"/>
                        </a:rPr>
                        <a:t> resolved</a:t>
                      </a:r>
                      <a:endParaRPr lang="en-AU" sz="1600" dirty="0">
                        <a:latin typeface="+mj-lt"/>
                      </a:endParaRPr>
                    </a:p>
                  </a:txBody>
                  <a:tcPr marL="0" marR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9602">
                <a:tc>
                  <a:txBody>
                    <a:bodyPr/>
                    <a:lstStyle/>
                    <a:p>
                      <a:pPr algn="l"/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11ax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Arial" panose="020B0604020202020204" pitchFamily="34" charset="0"/>
                        </a:rPr>
                        <a:t>D6.0</a:t>
                      </a:r>
                      <a:endParaRPr lang="en-AU" sz="1600" b="0" dirty="0">
                        <a:solidFill>
                          <a:schemeClr val="tx1"/>
                        </a:solidFill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Jan 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Passed</a:t>
                      </a:r>
                      <a:endParaRPr lang="en-AU" sz="1600" b="0" kern="1200" dirty="0">
                        <a:solidFill>
                          <a:schemeClr val="accent2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10 Aug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FA661C"/>
                          </a:solidFill>
                          <a:latin typeface="+mn-lt"/>
                          <a:ea typeface="+mn-ea"/>
                          <a:cs typeface="+mn-cs"/>
                        </a:rPr>
                        <a:t>On hold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Nov 2021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59602">
                <a:tc>
                  <a:txBody>
                    <a:bodyPr/>
                    <a:lstStyle/>
                    <a:p>
                      <a:pPr algn="l"/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11ay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Arial" panose="020B0604020202020204" pitchFamily="34" charset="0"/>
                        </a:rPr>
                        <a:t>D8.0</a:t>
                      </a:r>
                      <a:endParaRPr lang="en-AU" sz="1600" b="0" dirty="0">
                        <a:solidFill>
                          <a:schemeClr val="tx1"/>
                        </a:solidFill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Feb 21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FF0000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Failed</a:t>
                      </a:r>
                      <a:endParaRPr lang="en-AU" sz="1600" b="0" dirty="0">
                        <a:solidFill>
                          <a:srgbClr val="FF000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9 Oct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59602">
                <a:tc>
                  <a:txBody>
                    <a:bodyPr/>
                    <a:lstStyle/>
                    <a:p>
                      <a:pPr algn="l"/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11md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D3.0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Jan 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Passed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11 Jun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Closes</a:t>
                      </a:r>
                      <a:endParaRPr lang="en-AU" sz="1600" b="0" dirty="0">
                        <a:solidFill>
                          <a:schemeClr val="tx1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13 Jun 22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Aug 2021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070389537"/>
                  </a:ext>
                </a:extLst>
              </a:tr>
              <a:tr h="359602">
                <a:tc>
                  <a:txBody>
                    <a:bodyPr/>
                    <a:lstStyle/>
                    <a:p>
                      <a:pPr algn="l"/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11az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j-lt"/>
                          <a:ea typeface="+mn-ea"/>
                          <a:cs typeface="Arial" panose="020B0604020202020204" pitchFamily="34" charset="0"/>
                        </a:rPr>
                        <a:t>Waiting</a:t>
                      </a:r>
                      <a:endParaRPr lang="en-AU" sz="1600" b="0" dirty="0">
                        <a:solidFill>
                          <a:schemeClr val="accent2"/>
                        </a:solidFill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264221835"/>
                  </a:ext>
                </a:extLst>
              </a:tr>
              <a:tr h="359602">
                <a:tc>
                  <a:txBody>
                    <a:bodyPr/>
                    <a:lstStyle/>
                    <a:p>
                      <a:pPr algn="l"/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11ba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D8.0</a:t>
                      </a:r>
                      <a:endParaRPr lang="en-AU" sz="1600" b="0" dirty="0">
                        <a:solidFill>
                          <a:schemeClr val="tx1"/>
                        </a:solidFill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Feb 21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FA661C"/>
                          </a:solidFill>
                          <a:latin typeface="+mn-lt"/>
                          <a:ea typeface="+mn-ea"/>
                          <a:cs typeface="+mn-cs"/>
                        </a:rPr>
                        <a:t>On hold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898636627"/>
                  </a:ext>
                </a:extLst>
              </a:tr>
              <a:tr h="359602">
                <a:tc>
                  <a:txBody>
                    <a:bodyPr/>
                    <a:lstStyle/>
                    <a:p>
                      <a:pPr algn="l"/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11bb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Waiting</a:t>
                      </a:r>
                      <a:endParaRPr lang="en-AU" sz="1600" b="0" dirty="0">
                        <a:solidFill>
                          <a:schemeClr val="accent2"/>
                        </a:solidFill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818041620"/>
                  </a:ext>
                </a:extLst>
              </a:tr>
              <a:tr h="359602">
                <a:tc>
                  <a:txBody>
                    <a:bodyPr/>
                    <a:lstStyle/>
                    <a:p>
                      <a:pPr algn="l"/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11bc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j-lt"/>
                          <a:ea typeface="+mn-ea"/>
                          <a:cs typeface="Arial" panose="020B0604020202020204" pitchFamily="34" charset="0"/>
                        </a:rPr>
                        <a:t>Waiting</a:t>
                      </a:r>
                      <a:endParaRPr lang="en-AU" sz="1600" b="0" dirty="0">
                        <a:solidFill>
                          <a:schemeClr val="accent2"/>
                        </a:solidFill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499770970"/>
                  </a:ext>
                </a:extLst>
              </a:tr>
              <a:tr h="359602">
                <a:tc>
                  <a:txBody>
                    <a:bodyPr/>
                    <a:lstStyle/>
                    <a:p>
                      <a:pPr algn="l"/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11bd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Waiting</a:t>
                      </a:r>
                      <a:endParaRPr lang="en-AU" sz="1600" b="0" dirty="0">
                        <a:solidFill>
                          <a:schemeClr val="accent2"/>
                        </a:solidFill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924496195"/>
                  </a:ext>
                </a:extLst>
              </a:tr>
              <a:tr h="359602">
                <a:tc>
                  <a:txBody>
                    <a:bodyPr/>
                    <a:lstStyle/>
                    <a:p>
                      <a:pPr algn="l"/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11be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Waiting</a:t>
                      </a:r>
                      <a:endParaRPr lang="en-AU" sz="1600" b="0" dirty="0">
                        <a:solidFill>
                          <a:schemeClr val="accent2"/>
                        </a:solidFill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557317765"/>
                  </a:ext>
                </a:extLst>
              </a:tr>
            </a:tbl>
          </a:graphicData>
        </a:graphic>
      </p:graphicFrame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37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6955917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802.11ax 60-day pre-ballot passed and responses have been sent, but it is on hold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Liaised D4.0 out of March 2019 meeting (N16974)</a:t>
            </a:r>
          </a:p>
          <a:p>
            <a:pPr lvl="1"/>
            <a:r>
              <a:rPr lang="en-AU" dirty="0"/>
              <a:t>Liaised D6.0 out of Jan 2020 meeting (N17096)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rgbClr val="00B050"/>
                </a:solidFill>
              </a:rPr>
              <a:t>passed</a:t>
            </a:r>
            <a:r>
              <a:rPr lang="en-AU" dirty="0">
                <a:solidFill>
                  <a:schemeClr val="accent2"/>
                </a:solidFill>
              </a:rPr>
              <a:t> with responses sent </a:t>
            </a:r>
            <a:r>
              <a:rPr lang="en-AU" dirty="0">
                <a:solidFill>
                  <a:srgbClr val="FA661C"/>
                </a:solidFill>
              </a:rPr>
              <a:t>but </a:t>
            </a:r>
            <a:r>
              <a:rPr lang="en-AU" sz="1800" kern="1200" dirty="0">
                <a:solidFill>
                  <a:srgbClr val="FA661C"/>
                </a:solidFill>
                <a:latin typeface="+mn-lt"/>
                <a:ea typeface="+mn-ea"/>
                <a:cs typeface="+mn-cs"/>
              </a:rPr>
              <a:t>on hold</a:t>
            </a:r>
            <a:endParaRPr lang="en-AU" dirty="0">
              <a:solidFill>
                <a:srgbClr val="FA661C"/>
              </a:solidFill>
            </a:endParaRPr>
          </a:p>
          <a:p>
            <a:pPr lvl="1"/>
            <a:r>
              <a:rPr lang="en-AU" dirty="0"/>
              <a:t>IEEE 802.11ax 60-day ballot passed on 10 Aug 2021 (N17599)</a:t>
            </a:r>
          </a:p>
          <a:p>
            <a:pPr lvl="2"/>
            <a:r>
              <a:rPr lang="en-AU" dirty="0"/>
              <a:t>Passed 10/0/9 on need for ISO standard</a:t>
            </a:r>
          </a:p>
          <a:p>
            <a:pPr lvl="2"/>
            <a:r>
              <a:rPr lang="en-AU" dirty="0"/>
              <a:t>Passed 6/4/9 on support for submission to FDIS</a:t>
            </a:r>
          </a:p>
          <a:p>
            <a:pPr lvl="2"/>
            <a:r>
              <a:rPr lang="en-AU" dirty="0"/>
              <a:t>With negative comments from China (regarding security)</a:t>
            </a:r>
          </a:p>
          <a:p>
            <a:pPr lvl="2"/>
            <a:r>
              <a:rPr lang="en-AU" dirty="0"/>
              <a:t>With negative comments from Sweden, Finland, Germany &amp; a positive comment from Japan (with regard to negative Letters of Assurance)</a:t>
            </a:r>
          </a:p>
          <a:p>
            <a:pPr lvl="2"/>
            <a:r>
              <a:rPr lang="en-AU" dirty="0"/>
              <a:t>A response was sent – see following pages 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38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2704826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87EC5B1-A8E7-4070-8E5C-57539386648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Responses were sent in Nov 2021 in relation the 60-day ballot on IEEE 802.11ax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079BB03-179A-47F4-A009-19C4530ABF9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/>
            <a:r>
              <a:rPr lang="en-AU" dirty="0"/>
              <a:t>Ultimately the IEEE SA directed IEEE 802 that:</a:t>
            </a:r>
          </a:p>
          <a:p>
            <a:pPr lvl="2"/>
            <a:r>
              <a:rPr lang="en-AU" dirty="0"/>
              <a:t>The IEEE SA President respond to ISO on the IPR related issues</a:t>
            </a:r>
          </a:p>
          <a:p>
            <a:pPr lvl="3"/>
            <a:r>
              <a:rPr lang="en-AU" dirty="0"/>
              <a:t>Based on content that had been developed by IEEE 802 </a:t>
            </a:r>
          </a:p>
          <a:p>
            <a:pPr lvl="2"/>
            <a:r>
              <a:rPr lang="en-AU" dirty="0"/>
              <a:t>IEEE 802 respond to the China NB’s technical comments to SC6 </a:t>
            </a:r>
          </a:p>
          <a:p>
            <a:pPr lvl="3"/>
            <a:r>
              <a:rPr lang="en-AU" dirty="0"/>
              <a:t>IEEE 802 EC approval occurred on 5 Nov 2021</a:t>
            </a:r>
          </a:p>
          <a:p>
            <a:pPr lvl="3"/>
            <a:r>
              <a:rPr lang="en-AU" dirty="0"/>
              <a:t>IEEE SA staff liaised on 8 Nov 2021 (N17646)</a:t>
            </a:r>
          </a:p>
          <a:p>
            <a:pPr marL="1588" lvl="1" indent="0">
              <a:buNone/>
            </a:pPr>
            <a:endParaRPr lang="en-AU" dirty="0"/>
          </a:p>
          <a:p>
            <a:pPr marL="1588" lvl="1" indent="0">
              <a:buNone/>
            </a:pPr>
            <a:endParaRPr lang="en-AU" dirty="0"/>
          </a:p>
          <a:p>
            <a:pPr lvl="2"/>
            <a:endParaRPr lang="en-AU" dirty="0"/>
          </a:p>
          <a:p>
            <a:endParaRPr lang="en-AU" dirty="0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EE17B8A7-0198-4EB9-A501-C495521B00B0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Andrew Myles, Cisco</a:t>
            </a:r>
            <a:endParaRPr lang="en-US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9A903838-AAEA-4B3A-87FB-9B94EC0DE494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Slide </a:t>
            </a:r>
            <a:fld id="{EF4002E7-DB4D-4CC3-8382-1939D19420D8}" type="slidenum">
              <a:rPr lang="en-US" smtClean="0"/>
              <a:pPr>
                <a:defRPr/>
              </a:pPr>
              <a:t>39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505009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 has sent 89 standards through the PSDO adoption process, with 27 in-process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304963286"/>
              </p:ext>
            </p:extLst>
          </p:nvPr>
        </p:nvGraphicFramePr>
        <p:xfrm>
          <a:off x="1714500" y="2148840"/>
          <a:ext cx="5791200" cy="3708400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930400">
                  <a:extLst>
                    <a:ext uri="{9D8B030D-6E8A-4147-A177-3AD203B41FA5}">
                      <a16:colId xmlns:a16="http://schemas.microsoft.com/office/drawing/2014/main" val="4026387333"/>
                    </a:ext>
                  </a:extLst>
                </a:gridCol>
                <a:gridCol w="1930400">
                  <a:extLst>
                    <a:ext uri="{9D8B030D-6E8A-4147-A177-3AD203B41FA5}">
                      <a16:colId xmlns:a16="http://schemas.microsoft.com/office/drawing/2014/main" val="1749157900"/>
                    </a:ext>
                  </a:extLst>
                </a:gridCol>
                <a:gridCol w="1930400">
                  <a:extLst>
                    <a:ext uri="{9D8B030D-6E8A-4147-A177-3AD203B41FA5}">
                      <a16:colId xmlns:a16="http://schemas.microsoft.com/office/drawing/2014/main" val="3686578755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WG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Completed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In-process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1862381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AU" b="1" dirty="0"/>
                        <a:t>802.1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41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11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4187023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AU" b="1" dirty="0"/>
                        <a:t>802.3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27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6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1643755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AU" b="1" dirty="0"/>
                        <a:t>802.11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12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9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4314654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AU" b="1" dirty="0"/>
                        <a:t>802.15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18770993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AU" b="1" dirty="0"/>
                        <a:t>802.16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3031579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AU" b="1" dirty="0"/>
                        <a:t>802.19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3715417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AU" b="1" dirty="0"/>
                        <a:t>802.21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903007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AU" b="1" dirty="0"/>
                        <a:t>802.22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3</a:t>
                      </a:r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1</a:t>
                      </a:r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5636025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AU" b="1" dirty="0"/>
                        <a:t>All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b="1" dirty="0"/>
                        <a:t>89</a:t>
                      </a:r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b="1" dirty="0"/>
                        <a:t>27</a:t>
                      </a:r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3024263602"/>
                  </a:ext>
                </a:extLst>
              </a:tr>
            </a:tbl>
          </a:graphicData>
        </a:graphic>
      </p:graphicFrame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Andrew Myles, Cisco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Slide </a:t>
            </a:r>
            <a:fld id="{EF4002E7-DB4D-4CC3-8382-1939D19420D8}" type="slidenum">
              <a:rPr lang="en-US" smtClean="0"/>
              <a:pPr>
                <a:defRPr/>
              </a:pPr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6921534"/>
      </p:ext>
    </p:extLst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62E83B5-A5FB-4E34-B472-FED19DCD96D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5800" y="685800"/>
            <a:ext cx="7772400" cy="1066800"/>
          </a:xfrm>
        </p:spPr>
        <p:txBody>
          <a:bodyPr/>
          <a:lstStyle/>
          <a:p>
            <a:r>
              <a:rPr lang="en-AU" dirty="0"/>
              <a:t>There is not yet closure on the 802.11ax IPR issue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66EB765-827A-40C5-A8B4-413297C522B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85800" y="1524000"/>
            <a:ext cx="7772400" cy="4114800"/>
          </a:xfrm>
        </p:spPr>
        <p:txBody>
          <a:bodyPr/>
          <a:lstStyle/>
          <a:p>
            <a:r>
              <a:rPr lang="en-AU" dirty="0"/>
              <a:t>Latest news (Jan 2022)</a:t>
            </a:r>
          </a:p>
          <a:p>
            <a:pPr lvl="1"/>
            <a:r>
              <a:rPr lang="en-AU" dirty="0"/>
              <a:t>IEEE SA have provided a summary of the current status of the IPR issue</a:t>
            </a:r>
          </a:p>
          <a:p>
            <a:r>
              <a:rPr lang="en-AU" dirty="0"/>
              <a:t>Latest news (Mar 2022)</a:t>
            </a:r>
          </a:p>
          <a:p>
            <a:pPr lvl="1"/>
            <a:r>
              <a:rPr lang="en-AU" dirty="0"/>
              <a:t>(26 Feb 2022) The IEEE SA President’s letter has now been made available to IEEE 802</a:t>
            </a:r>
          </a:p>
          <a:p>
            <a:pPr lvl="2"/>
            <a:r>
              <a:rPr lang="en-AU" dirty="0"/>
              <a:t>See </a:t>
            </a:r>
            <a:r>
              <a:rPr lang="en-AU" dirty="0">
                <a:hlinkClick r:id="rId2"/>
              </a:rPr>
              <a:t>ec-22-0047-00</a:t>
            </a:r>
            <a:endParaRPr lang="en-AU" dirty="0"/>
          </a:p>
          <a:p>
            <a:pPr lvl="1"/>
            <a:r>
              <a:rPr lang="en-AU" dirty="0"/>
              <a:t>(28 Feb 2022) There is no news so far on resolution of the 802.11ax IPR issue but it is understood that discussions are continuing between IEEE SA &amp; ISO</a:t>
            </a:r>
          </a:p>
          <a:p>
            <a:r>
              <a:rPr lang="en-AU" dirty="0"/>
              <a:t>Latest news (May 2022)</a:t>
            </a:r>
          </a:p>
          <a:p>
            <a:pPr lvl="1"/>
            <a:r>
              <a:rPr lang="en-AU" dirty="0"/>
              <a:t>(10 May 2022) No news</a:t>
            </a:r>
          </a:p>
          <a:p>
            <a:pPr marL="184150" lvl="2" indent="0">
              <a:buNone/>
            </a:pPr>
            <a:endParaRPr lang="en-AU" dirty="0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837754B3-8DE2-4F8C-974C-E3A9B817C509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>
          <a:xfrm>
            <a:off x="8053388" y="6475413"/>
            <a:ext cx="490537" cy="182562"/>
          </a:xfrm>
        </p:spPr>
        <p:txBody>
          <a:bodyPr/>
          <a:lstStyle/>
          <a:p>
            <a:r>
              <a:rPr lang="en-US"/>
              <a:t>Andrew Myles, Cisco</a:t>
            </a:r>
            <a:endParaRPr lang="en-US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F2585D4-DF10-4272-A100-AA7E9746F7D8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xfrm>
            <a:off x="4327525" y="6475413"/>
            <a:ext cx="565150" cy="182562"/>
          </a:xfrm>
        </p:spPr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40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7806391"/>
      </p:ext>
    </p:extLst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>
                <a:solidFill>
                  <a:schemeClr val="accent6"/>
                </a:solidFill>
              </a:rPr>
              <a:t>IEEE 802.11ay 60-day ballot failed on 9 Oct 2021 and the process will need to restart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>
          <a:xfrm>
            <a:off x="685800" y="1600200"/>
            <a:ext cx="7772400" cy="4114800"/>
          </a:xfrm>
        </p:spPr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Liaised D3.0 out of March 2019 meeting (N16974)</a:t>
            </a:r>
          </a:p>
          <a:p>
            <a:pPr lvl="1"/>
            <a:r>
              <a:rPr lang="en-AU" dirty="0"/>
              <a:t>Liaised D5.0 out of Jan 2020 meeting (N17096)</a:t>
            </a:r>
          </a:p>
          <a:p>
            <a:pPr lvl="1"/>
            <a:r>
              <a:rPr lang="en-AU" dirty="0"/>
              <a:t>Liaised D7.0 out of Jan 2021 meeting (N17479)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rgbClr val="FF0000"/>
                </a:solidFill>
              </a:rPr>
              <a:t>failed</a:t>
            </a:r>
          </a:p>
          <a:p>
            <a:pPr lvl="1"/>
            <a:r>
              <a:rPr lang="en-AU" dirty="0"/>
              <a:t>802.</a:t>
            </a:r>
            <a:r>
              <a:rPr lang="en-AU" dirty="0">
                <a:cs typeface="Arial" panose="020B0604020202020204" pitchFamily="34" charset="0"/>
              </a:rPr>
              <a:t>11ay</a:t>
            </a:r>
            <a:r>
              <a:rPr lang="en-AU" dirty="0"/>
              <a:t> 60-day ballot failed on 9 Oct 2021 (N17628)</a:t>
            </a:r>
          </a:p>
          <a:p>
            <a:pPr lvl="2"/>
            <a:r>
              <a:rPr lang="en-AU" dirty="0"/>
              <a:t>Passed 10/1/8 (Belgium) on need for ISO standard</a:t>
            </a:r>
          </a:p>
          <a:p>
            <a:pPr lvl="2"/>
            <a:r>
              <a:rPr lang="en-AU" dirty="0"/>
              <a:t>Failed 6/6/7 (Belgium, Canada, China, Finland, Netherlands, Sweden) on support for submission to FDIS</a:t>
            </a:r>
          </a:p>
          <a:p>
            <a:pPr lvl="3"/>
            <a:r>
              <a:rPr lang="en-AU" dirty="0"/>
              <a:t>Failed because of comments related to negative </a:t>
            </a:r>
            <a:r>
              <a:rPr lang="en-AU" dirty="0" err="1"/>
              <a:t>LoAs</a:t>
            </a:r>
            <a:endParaRPr lang="en-AU" dirty="0"/>
          </a:p>
          <a:p>
            <a:pPr lvl="2"/>
            <a:r>
              <a:rPr lang="en-AU" dirty="0"/>
              <a:t>The failure means the process will need to restart – after the IPR issue is sorted out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6"/>
                </a:solidFill>
              </a:rPr>
              <a:t>waiting</a:t>
            </a: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41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7526330"/>
      </p:ext>
    </p:extLst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802.11az was liaised for information in Apr 2022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pPr lvl="1"/>
            <a:r>
              <a:rPr lang="en-AU" dirty="0"/>
              <a:t>802.11az D4.0 was liaised for information on 8 Apr 2022 (</a:t>
            </a:r>
            <a:r>
              <a:rPr lang="en-AU" dirty="0">
                <a:solidFill>
                  <a:srgbClr val="FF0000"/>
                </a:solidFill>
              </a:rPr>
              <a:t>N?????</a:t>
            </a:r>
            <a:r>
              <a:rPr lang="en-AU" dirty="0"/>
              <a:t>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  <a:endParaRPr lang="en-AU" dirty="0"/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42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4000525"/>
      </p:ext>
    </p:extLst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802.11ba is waiting for start of 60-day ballot, but it will not start until IPR issues resolved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Liaised D6.0 in March 2020 (N17157)</a:t>
            </a:r>
          </a:p>
          <a:p>
            <a:pPr lvl="1"/>
            <a:r>
              <a:rPr lang="en-AU" dirty="0"/>
              <a:t>Liaised D8.0 in Feb 2021 (N17479)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rgbClr val="FA661C"/>
                </a:solidFill>
              </a:rPr>
              <a:t>on hold</a:t>
            </a:r>
          </a:p>
          <a:p>
            <a:pPr lvl="1"/>
            <a:r>
              <a:rPr lang="en-AU" dirty="0"/>
              <a:t>WG motion to enter PSDO process approved in May 2021</a:t>
            </a:r>
          </a:p>
          <a:p>
            <a:pPr lvl="2"/>
            <a:r>
              <a:rPr lang="en-AU" dirty="0"/>
              <a:t>(Jul 2021) EC approved, for submission after publication</a:t>
            </a:r>
          </a:p>
          <a:p>
            <a:pPr lvl="1"/>
            <a:r>
              <a:rPr lang="en-AU" dirty="0"/>
              <a:t>(Nov 2021) The ballot has not yet started but it will run into the same IPR issue as 802.11ay (and </a:t>
            </a:r>
            <a:r>
              <a:rPr lang="en-AU"/>
              <a:t>802.11ax)</a:t>
            </a:r>
            <a:endParaRPr lang="en-AU" dirty="0"/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43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4244939"/>
      </p:ext>
    </p:extLst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802.11bb will be liaised when appropriate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pPr lvl="1"/>
            <a:r>
              <a:rPr lang="en-AU" dirty="0"/>
              <a:t>(May 2022) Passed initial ballot - probably only send at SA ballot stage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  <a:endParaRPr lang="en-AU" dirty="0"/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44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5978290"/>
      </p:ext>
    </p:extLst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802.11bc will be liaised when appropriate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pPr lvl="1"/>
            <a:r>
              <a:rPr lang="en-AU" dirty="0"/>
              <a:t>At D3.0 - probably only send at SA Ballot stage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  <a:endParaRPr lang="en-AU" dirty="0"/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45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506267"/>
      </p:ext>
    </p:extLst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802.11bd will be liaised when appropriate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pPr lvl="1"/>
            <a:r>
              <a:rPr lang="en-AU" dirty="0"/>
              <a:t>Completed SA Ballot on D4.0, likely to liaise in early June 2022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  <a:endParaRPr lang="en-AU" dirty="0"/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46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2261085"/>
      </p:ext>
    </p:extLst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802.11be will be liaised when appropriate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pPr lvl="1"/>
            <a:r>
              <a:rPr lang="en-AU" dirty="0"/>
              <a:t>No approved draft yet – may send after initial WG LB approval (first ballot with versions of all features)</a:t>
            </a:r>
          </a:p>
          <a:p>
            <a:pPr lvl="1"/>
            <a:r>
              <a:rPr lang="en-AU" dirty="0"/>
              <a:t>(May 2022) First LB initiated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  <a:endParaRPr lang="en-AU" dirty="0"/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47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429902"/>
      </p:ext>
    </p:extLst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>
                <a:solidFill>
                  <a:schemeClr val="accent6"/>
                </a:solidFill>
              </a:rPr>
              <a:t>IEEE 802.11md FDIS ballot closes 13 Jun 2022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802.11md D3.0 was liaised for information in Jan 2020 (N17082)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rgbClr val="00B050"/>
                </a:solidFill>
              </a:rPr>
              <a:t>passed &amp; response sent</a:t>
            </a:r>
          </a:p>
          <a:p>
            <a:pPr lvl="1"/>
            <a:r>
              <a:rPr lang="en-AU" dirty="0"/>
              <a:t>802.</a:t>
            </a:r>
            <a:r>
              <a:rPr lang="en-AU" dirty="0">
                <a:cs typeface="Arial" panose="020B0604020202020204" pitchFamily="34" charset="0"/>
              </a:rPr>
              <a:t>11md </a:t>
            </a:r>
            <a:r>
              <a:rPr lang="en-AU" dirty="0"/>
              <a:t>60-day ballot passed on 1 Jun 2021 (N17516)</a:t>
            </a:r>
          </a:p>
          <a:p>
            <a:pPr lvl="2"/>
            <a:r>
              <a:rPr lang="en-AU" dirty="0"/>
              <a:t>Passed 9/0/10 on need for ISO standard</a:t>
            </a:r>
          </a:p>
          <a:p>
            <a:pPr lvl="2"/>
            <a:r>
              <a:rPr lang="en-AU" dirty="0"/>
              <a:t>Passed 8/1/10 on support for submission to FDIS</a:t>
            </a:r>
          </a:p>
          <a:p>
            <a:pPr lvl="1"/>
            <a:r>
              <a:rPr lang="en-AU" dirty="0"/>
              <a:t>The China NB voted “no” with 18 comments</a:t>
            </a:r>
          </a:p>
          <a:p>
            <a:pPr lvl="2"/>
            <a:r>
              <a:rPr lang="en-AU" dirty="0">
                <a:latin typeface="+mj-lt"/>
              </a:rPr>
              <a:t>Response (see </a:t>
            </a:r>
            <a:r>
              <a:rPr lang="en-AU" dirty="0">
                <a:latin typeface="+mj-lt"/>
                <a:hlinkClick r:id="rId2"/>
              </a:rPr>
              <a:t>11-21-1039-03</a:t>
            </a:r>
            <a:r>
              <a:rPr lang="en-AU" dirty="0">
                <a:latin typeface="+mj-lt"/>
              </a:rPr>
              <a:t>) was approved by WG &amp; EC in July 2021</a:t>
            </a:r>
          </a:p>
          <a:p>
            <a:pPr lvl="2"/>
            <a:r>
              <a:rPr lang="en-AU" dirty="0">
                <a:latin typeface="+mj-lt"/>
              </a:rPr>
              <a:t>Liaised in Aug 2021 (N17600)</a:t>
            </a:r>
            <a:endParaRPr lang="en-AU" dirty="0"/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closes 13 Jun 2022</a:t>
            </a: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48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9817157"/>
      </p:ext>
    </p:extLst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85800"/>
            <a:ext cx="8229600" cy="1066800"/>
          </a:xfrm>
        </p:spPr>
        <p:txBody>
          <a:bodyPr/>
          <a:lstStyle/>
          <a:p>
            <a:r>
              <a:rPr lang="en-AU" dirty="0"/>
              <a:t>IEEE 802.15 has zero standards in the pipeline for adoption under the PSDO … but some coming soon! 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181509037"/>
              </p:ext>
            </p:extLst>
          </p:nvPr>
        </p:nvGraphicFramePr>
        <p:xfrm>
          <a:off x="152399" y="1600200"/>
          <a:ext cx="8839199" cy="938722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0668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97971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561571">
                <a:tc>
                  <a:txBody>
                    <a:bodyPr/>
                    <a:lstStyle/>
                    <a:p>
                      <a:pPr algn="ctr"/>
                      <a:r>
                        <a:rPr lang="en-AU" sz="1600" dirty="0" err="1">
                          <a:latin typeface="+mj-lt"/>
                        </a:rPr>
                        <a:t>Std</a:t>
                      </a:r>
                      <a:endParaRPr lang="en-AU" sz="1600" dirty="0">
                        <a:latin typeface="+mj-lt"/>
                      </a:endParaRPr>
                    </a:p>
                  </a:txBody>
                  <a:tcPr marL="115147" marR="115147"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Last draft liaised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 sz="1600" dirty="0"/>
                    </a:p>
                  </a:txBody>
                  <a:tcPr marL="115147" marR="115147"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US" sz="1600" dirty="0">
                          <a:latin typeface="+mj-lt"/>
                        </a:rPr>
                        <a:t>60-day</a:t>
                      </a:r>
                      <a:br>
                        <a:rPr lang="en-AU" sz="1600" dirty="0">
                          <a:latin typeface="+mj-lt"/>
                        </a:rPr>
                      </a:br>
                      <a:r>
                        <a:rPr lang="en-AU" sz="1600" dirty="0">
                          <a:latin typeface="+mj-lt"/>
                        </a:rPr>
                        <a:t>pre-ballot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5-month</a:t>
                      </a:r>
                      <a:br>
                        <a:rPr lang="en-AU" sz="1600" dirty="0">
                          <a:latin typeface="+mj-lt"/>
                        </a:rPr>
                      </a:br>
                      <a:r>
                        <a:rPr lang="en-AU" sz="1600" dirty="0">
                          <a:latin typeface="+mj-lt"/>
                        </a:rPr>
                        <a:t>FDIS ballot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Comments</a:t>
                      </a:r>
                      <a:r>
                        <a:rPr lang="en-AU" sz="1600" baseline="0" dirty="0">
                          <a:latin typeface="+mj-lt"/>
                        </a:rPr>
                        <a:t> resolved</a:t>
                      </a:r>
                      <a:endParaRPr lang="en-AU" sz="1600" dirty="0">
                        <a:latin typeface="+mj-lt"/>
                      </a:endParaRPr>
                    </a:p>
                  </a:txBody>
                  <a:tcPr marL="0" marR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9602">
                <a:tc>
                  <a:txBody>
                    <a:bodyPr/>
                    <a:lstStyle/>
                    <a:p>
                      <a:pPr algn="l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accent2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49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291522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 WG has sent 41 standards completely through the PSDO adoption process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5</a:t>
            </a:fld>
            <a:endParaRPr lang="en-US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621596186"/>
              </p:ext>
            </p:extLst>
          </p:nvPr>
        </p:nvGraphicFramePr>
        <p:xfrm>
          <a:off x="762000" y="1722120"/>
          <a:ext cx="7620000" cy="4602480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3716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3018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109107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109107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536222">
                <a:tc>
                  <a:txBody>
                    <a:bodyPr/>
                    <a:lstStyle/>
                    <a:p>
                      <a:r>
                        <a:rPr lang="en-AU" sz="1600" dirty="0"/>
                        <a:t>IEEE 802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standard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60-day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pre-ballot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5-month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FDIS 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Comments</a:t>
                      </a:r>
                      <a:r>
                        <a:rPr lang="en-AU" sz="1600" baseline="0" dirty="0"/>
                        <a:t> resolved by IEEE</a:t>
                      </a:r>
                      <a:endParaRPr lang="en-AU" sz="1600" dirty="0"/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10444">
                <a:tc>
                  <a:txBody>
                    <a:bodyPr/>
                    <a:lstStyle/>
                    <a:p>
                      <a:r>
                        <a:rPr lang="en-AU" sz="1600" b="0" dirty="0"/>
                        <a:t>802</a:t>
                      </a:r>
                      <a:endParaRPr lang="en-AU" sz="1600" b="0" dirty="0"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kern="1200" dirty="0">
                          <a:solidFill>
                            <a:srgbClr val="00B050"/>
                          </a:solidFill>
                        </a:rPr>
                        <a:t>Oct 2014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  <a:latin typeface="+mj-lt"/>
                        </a:rPr>
                        <a:t>Nov 2015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</a:rPr>
                        <a:t>Jan 2016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10444">
                <a:tc>
                  <a:txBody>
                    <a:bodyPr/>
                    <a:lstStyle/>
                    <a:p>
                      <a:r>
                        <a:rPr lang="en-AU" sz="1600" b="0" dirty="0"/>
                        <a:t>802.1X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2013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Oct 2013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Jan 2014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10444">
                <a:tc>
                  <a:txBody>
                    <a:bodyPr/>
                    <a:lstStyle/>
                    <a:p>
                      <a:r>
                        <a:rPr lang="en-AU" sz="1600" b="0" dirty="0"/>
                        <a:t>802.1AE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2013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Oct 2013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Jan 2014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10444">
                <a:tc>
                  <a:txBody>
                    <a:bodyPr/>
                    <a:lstStyle/>
                    <a:p>
                      <a:r>
                        <a:rPr lang="en-AU" sz="1600" b="0" dirty="0"/>
                        <a:t>802.1AB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May 2013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Dec 2013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May 2014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10444">
                <a:tc>
                  <a:txBody>
                    <a:bodyPr/>
                    <a:lstStyle/>
                    <a:p>
                      <a:r>
                        <a:rPr lang="en-AU" sz="1600" b="0" dirty="0"/>
                        <a:t>802.1AR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May 2013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Dec 2013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May 2014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10444">
                <a:tc>
                  <a:txBody>
                    <a:bodyPr/>
                    <a:lstStyle/>
                    <a:p>
                      <a:r>
                        <a:rPr lang="en-AU" sz="1600" b="0" dirty="0"/>
                        <a:t>802.1AS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May 2013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Dec 2013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May 2014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10444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802.1AEbw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Jan 2014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Feb 2015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Apr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2015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10444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802.1AEbn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Jan 2014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Feb 2015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Apr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2015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10444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802.1AX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May 2015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Nov 2015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310444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802.1Xbx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Ma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r 2015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Dec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2015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May 2016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310444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802.1Q-Rev</a:t>
                      </a:r>
                    </a:p>
                  </a:txBody>
                  <a:tcPr marL="115147" marR="115147">
                    <a:lnB w="12700" cmpd="sng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Mar 2015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Jan 2016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May 2016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310444">
                <a:tc>
                  <a:txBody>
                    <a:bodyPr/>
                    <a:lstStyle/>
                    <a:p>
                      <a:r>
                        <a:rPr lang="en-AU" sz="1600" dirty="0"/>
                        <a:t>802.1BA</a:t>
                      </a:r>
                    </a:p>
                  </a:txBody>
                  <a:tcPr marL="115147" marR="115147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Sep 2015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>
                    <a:lnL w="12700" cmpd="sng">
                      <a:noFill/>
                    </a:ln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Aug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</a:t>
                      </a: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2016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006924699"/>
      </p:ext>
    </p:extLst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>
                <a:solidFill>
                  <a:schemeClr val="accent6"/>
                </a:solidFill>
              </a:rPr>
              <a:t>IEEE 802.19 has not yet considered submissions to the PSDO process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625374068"/>
              </p:ext>
            </p:extLst>
          </p:nvPr>
        </p:nvGraphicFramePr>
        <p:xfrm>
          <a:off x="152399" y="1600200"/>
          <a:ext cx="8839199" cy="914400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2192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2731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561571">
                <a:tc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802</a:t>
                      </a:r>
                    </a:p>
                  </a:txBody>
                  <a:tcPr marL="115147" marR="115147"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Last draft liaised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 sz="1600" dirty="0"/>
                    </a:p>
                  </a:txBody>
                  <a:tcPr marL="115147" marR="115147"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US" sz="1600" dirty="0">
                          <a:latin typeface="+mj-lt"/>
                        </a:rPr>
                        <a:t>60-day</a:t>
                      </a:r>
                      <a:br>
                        <a:rPr lang="en-AU" sz="1600" dirty="0">
                          <a:latin typeface="+mj-lt"/>
                        </a:rPr>
                      </a:br>
                      <a:r>
                        <a:rPr lang="en-AU" sz="1600" dirty="0">
                          <a:latin typeface="+mj-lt"/>
                        </a:rPr>
                        <a:t>pre-ballot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5-month</a:t>
                      </a:r>
                      <a:br>
                        <a:rPr lang="en-AU" sz="1600" dirty="0">
                          <a:latin typeface="+mj-lt"/>
                        </a:rPr>
                      </a:br>
                      <a:r>
                        <a:rPr lang="en-AU" sz="1600" dirty="0">
                          <a:latin typeface="+mj-lt"/>
                        </a:rPr>
                        <a:t>FDIS ballot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Comments</a:t>
                      </a:r>
                      <a:r>
                        <a:rPr lang="en-AU" sz="1600" baseline="0" dirty="0">
                          <a:latin typeface="+mj-lt"/>
                        </a:rPr>
                        <a:t> resolved</a:t>
                      </a:r>
                      <a:endParaRPr lang="en-AU" sz="1600" dirty="0">
                        <a:latin typeface="+mj-lt"/>
                      </a:endParaRPr>
                    </a:p>
                  </a:txBody>
                  <a:tcPr marL="0" marR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35280">
                <a:tc>
                  <a:txBody>
                    <a:bodyPr/>
                    <a:lstStyle/>
                    <a:p>
                      <a:endParaRPr lang="en-AU" sz="1600" dirty="0"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endParaRPr lang="en-AU" sz="1600" dirty="0">
                        <a:solidFill>
                          <a:schemeClr val="tx1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endParaRPr lang="en-AU" sz="1600" dirty="0">
                        <a:solidFill>
                          <a:schemeClr val="tx1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AU" sz="1600" b="0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algn="ctr"/>
                      <a:endParaRPr lang="en-AU" sz="1600" dirty="0">
                        <a:solidFill>
                          <a:schemeClr val="accent2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endParaRPr lang="en-AU" sz="1600" dirty="0">
                        <a:solidFill>
                          <a:schemeClr val="tx1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endParaRPr lang="en-AU" sz="160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50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6824721"/>
      </p:ext>
    </p:extLst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>
                <a:solidFill>
                  <a:schemeClr val="accent6"/>
                </a:solidFill>
              </a:rPr>
              <a:t>IEEE 802.22 has one standard in the pipeline for adoption under the PSDO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109010325"/>
              </p:ext>
            </p:extLst>
          </p:nvPr>
        </p:nvGraphicFramePr>
        <p:xfrm>
          <a:off x="152399" y="1600200"/>
          <a:ext cx="8839199" cy="938722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2192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2731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561571">
                <a:tc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802</a:t>
                      </a:r>
                    </a:p>
                  </a:txBody>
                  <a:tcPr marL="115147" marR="115147"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Last draft liaised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 sz="1600" dirty="0"/>
                    </a:p>
                  </a:txBody>
                  <a:tcPr marL="115147" marR="115147"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US" sz="1600" dirty="0">
                          <a:latin typeface="+mj-lt"/>
                        </a:rPr>
                        <a:t>60-day</a:t>
                      </a:r>
                      <a:br>
                        <a:rPr lang="en-AU" sz="1600" dirty="0">
                          <a:latin typeface="+mj-lt"/>
                        </a:rPr>
                      </a:br>
                      <a:r>
                        <a:rPr lang="en-AU" sz="1600" dirty="0">
                          <a:latin typeface="+mj-lt"/>
                        </a:rPr>
                        <a:t>pre-ballot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5-month</a:t>
                      </a:r>
                      <a:br>
                        <a:rPr lang="en-AU" sz="1600" dirty="0">
                          <a:latin typeface="+mj-lt"/>
                        </a:rPr>
                      </a:br>
                      <a:r>
                        <a:rPr lang="en-AU" sz="1600" dirty="0">
                          <a:latin typeface="+mj-lt"/>
                        </a:rPr>
                        <a:t>FDIS ballot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Comments</a:t>
                      </a:r>
                      <a:r>
                        <a:rPr lang="en-AU" sz="1600" baseline="0" dirty="0">
                          <a:latin typeface="+mj-lt"/>
                        </a:rPr>
                        <a:t> resolved</a:t>
                      </a:r>
                      <a:endParaRPr lang="en-AU" sz="1600" dirty="0">
                        <a:latin typeface="+mj-lt"/>
                      </a:endParaRPr>
                    </a:p>
                  </a:txBody>
                  <a:tcPr marL="0" marR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9602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.22-REV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solidFill>
                            <a:schemeClr val="tx1"/>
                          </a:solidFill>
                          <a:latin typeface="+mj-lt"/>
                        </a:rPr>
                        <a:t>D8.0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solidFill>
                            <a:schemeClr val="tx1"/>
                          </a:solidFill>
                          <a:latin typeface="+mj-lt"/>
                        </a:rPr>
                        <a:t>Nov 19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Passed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17 Oct 20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solidFill>
                            <a:srgbClr val="00B050"/>
                          </a:solidFill>
                          <a:latin typeface="+mj-lt"/>
                        </a:rPr>
                        <a:t>Passed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solidFill>
                            <a:schemeClr val="tx1"/>
                          </a:solidFill>
                          <a:latin typeface="+mj-lt"/>
                        </a:rPr>
                        <a:t>18 Mar 22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solidFill>
                            <a:schemeClr val="accent2"/>
                          </a:solidFill>
                          <a:latin typeface="+mj-lt"/>
                        </a:rPr>
                        <a:t>Waiting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51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8675657"/>
      </p:ext>
    </p:extLst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802.22-2019 FDIS ballot passed but a response is required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>
          <a:xfrm>
            <a:off x="685800" y="1524000"/>
            <a:ext cx="7772400" cy="4114800"/>
          </a:xfrm>
        </p:spPr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D8.0 sent in Nov 2019 (N17064)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rgbClr val="00B050"/>
                </a:solidFill>
              </a:rPr>
              <a:t>passed</a:t>
            </a:r>
            <a:r>
              <a:rPr lang="en-AU" dirty="0">
                <a:solidFill>
                  <a:schemeClr val="accent2"/>
                </a:solidFill>
              </a:rPr>
              <a:t> </a:t>
            </a:r>
            <a:r>
              <a:rPr lang="en-AU" dirty="0">
                <a:solidFill>
                  <a:srgbClr val="00B050"/>
                </a:solidFill>
              </a:rPr>
              <a:t>&amp; response sent</a:t>
            </a:r>
          </a:p>
          <a:p>
            <a:pPr lvl="1"/>
            <a:r>
              <a:rPr lang="en-AU" dirty="0"/>
              <a:t>IEEE 802.22-2019 passed on 16 Oct 2020 (N17342)</a:t>
            </a:r>
          </a:p>
          <a:p>
            <a:pPr lvl="2"/>
            <a:r>
              <a:rPr lang="en-AU" dirty="0"/>
              <a:t>Passed 6/0/11 on need for ISO standard</a:t>
            </a:r>
          </a:p>
          <a:p>
            <a:pPr lvl="2"/>
            <a:r>
              <a:rPr lang="en-AU" dirty="0"/>
              <a:t>Passed 5/1/11 on support for submission to FDIS</a:t>
            </a:r>
          </a:p>
          <a:p>
            <a:pPr lvl="2"/>
            <a:r>
              <a:rPr lang="en-AU" dirty="0"/>
              <a:t>China NB voted “no” with comments</a:t>
            </a:r>
          </a:p>
          <a:p>
            <a:pPr lvl="3"/>
            <a:r>
              <a:rPr lang="en-AU" dirty="0"/>
              <a:t>Comment resolution was sent in late Dec 2020 (N17405)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rgbClr val="00B050"/>
                </a:solidFill>
              </a:rPr>
              <a:t>passed</a:t>
            </a:r>
            <a:r>
              <a:rPr lang="en-AU" dirty="0">
                <a:solidFill>
                  <a:schemeClr val="accent2"/>
                </a:solidFill>
              </a:rPr>
              <a:t> but response required</a:t>
            </a:r>
          </a:p>
          <a:p>
            <a:pPr lvl="1"/>
            <a:r>
              <a:rPr lang="en-AU" dirty="0"/>
              <a:t>IEEE 802.22-2019 FDIS ballot passed on 18 Mar 2022 (</a:t>
            </a:r>
            <a:r>
              <a:rPr lang="en-AU" dirty="0">
                <a:solidFill>
                  <a:srgbClr val="FF0000"/>
                </a:solidFill>
              </a:rPr>
              <a:t>N?????</a:t>
            </a:r>
            <a:r>
              <a:rPr lang="en-AU" dirty="0"/>
              <a:t>)</a:t>
            </a:r>
          </a:p>
          <a:p>
            <a:pPr lvl="2"/>
            <a:r>
              <a:rPr lang="en-AU" dirty="0"/>
              <a:t>Passed 9/1/9</a:t>
            </a:r>
          </a:p>
          <a:p>
            <a:pPr lvl="2"/>
            <a:r>
              <a:rPr lang="en-AU" dirty="0"/>
              <a:t>China NB voted no with a repeat of the previous comment</a:t>
            </a:r>
          </a:p>
          <a:p>
            <a:pPr lvl="3"/>
            <a:r>
              <a:rPr lang="en-AU" dirty="0">
                <a:sym typeface="Wingdings" panose="05000000000000000000" pitchFamily="2" charset="2"/>
              </a:rPr>
              <a:t>(May 2022) A response has been generated for approval by the IEEE 802 EC</a:t>
            </a:r>
            <a:endParaRPr lang="en-US" dirty="0">
              <a:sym typeface="Wingdings" panose="05000000000000000000" pitchFamily="2" charset="2"/>
            </a:endParaRPr>
          </a:p>
          <a:p>
            <a:pPr lvl="1"/>
            <a:r>
              <a:rPr lang="en-US" dirty="0"/>
              <a:t>Will be published as ISO/IEC/IEEE 8802-22:2022</a:t>
            </a:r>
            <a:endParaRPr lang="en-AU" dirty="0"/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52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101489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 WG has sent 41 standards completely through the PSDO adoption process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6</a:t>
            </a:fld>
            <a:endParaRPr lang="en-US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586262479"/>
              </p:ext>
            </p:extLst>
          </p:nvPr>
        </p:nvGraphicFramePr>
        <p:xfrm>
          <a:off x="761999" y="1712149"/>
          <a:ext cx="7696200" cy="4602480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5240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91180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503671">
                <a:tc>
                  <a:txBody>
                    <a:bodyPr/>
                    <a:lstStyle/>
                    <a:p>
                      <a:r>
                        <a:rPr lang="en-AU" sz="1600" dirty="0"/>
                        <a:t>IEEE 802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standard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60-day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pre-ballot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5-month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FDIS 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Comments</a:t>
                      </a:r>
                      <a:r>
                        <a:rPr lang="en-AU" sz="1600" baseline="0" dirty="0"/>
                        <a:t> resolved by IEEE</a:t>
                      </a:r>
                      <a:endParaRPr lang="en-AU" sz="1600" dirty="0"/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dirty="0"/>
                        <a:t>802.1BR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Sep 2015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Aug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</a:t>
                      </a: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2016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362392614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dirty="0"/>
                        <a:t>802.1Qbv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May 2016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Apr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Jul 2017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405036956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dirty="0"/>
                        <a:t>802.1AB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Jul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2016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Apr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Jul 2017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324006233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dirty="0"/>
                        <a:t>802.1Qca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Jul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2016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Apr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Jul 2017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b="0" dirty="0"/>
                        <a:t>802.1Qbu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Feb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Oct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296114236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b="0" dirty="0"/>
                        <a:t>802.1Qbz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Feb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Oct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459995518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802.1Qcd</a:t>
                      </a:r>
                      <a:endParaRPr lang="en-AU" sz="1600" b="0" dirty="0"/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Oct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2016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Dec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4119813029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b="0" dirty="0"/>
                        <a:t>802.1Q-Cor1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Mar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Jul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2017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02007147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802.1AC-Rev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May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Mar 2018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Apr 2018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47298951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b="0" dirty="0"/>
                        <a:t>802d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Jun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Mar 2018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963094535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GB" sz="1600" dirty="0"/>
                        <a:t>802.1AX/Cor1 </a:t>
                      </a:r>
                      <a:endParaRPr lang="en-AU" sz="1600" b="0" dirty="0"/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Jul 2018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52471432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b="0" dirty="0"/>
                        <a:t>802.1AEcg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Sep 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Aug 18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Jan 19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2696897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09531151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 WG has sent 41 standards completely through the PSDO adoption process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7</a:t>
            </a:fld>
            <a:endParaRPr lang="en-US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247214208"/>
              </p:ext>
            </p:extLst>
          </p:nvPr>
        </p:nvGraphicFramePr>
        <p:xfrm>
          <a:off x="761999" y="1712149"/>
          <a:ext cx="7696200" cy="4267200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5240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91180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503671">
                <a:tc>
                  <a:txBody>
                    <a:bodyPr/>
                    <a:lstStyle/>
                    <a:p>
                      <a:r>
                        <a:rPr lang="en-AU" sz="1600" dirty="0"/>
                        <a:t>IEEE 802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standard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60-day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pre-ballot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5-month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FDIS 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Comments</a:t>
                      </a:r>
                      <a:r>
                        <a:rPr lang="en-AU" sz="1600" baseline="0" dirty="0"/>
                        <a:t> resolved by IEEE</a:t>
                      </a:r>
                      <a:endParaRPr lang="en-AU" sz="1600" dirty="0"/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802.1CB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20</a:t>
                      </a: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 Jan 18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  <a:latin typeface="+mj-lt"/>
                        </a:rPr>
                        <a:t>26 Dec 18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362392614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802.1Qci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9</a:t>
                      </a: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 Dec 17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3 Jan 19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405036956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802.1Qch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20</a:t>
                      </a: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 Jan 18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3 Jan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  <a:latin typeface="+mj-lt"/>
                        </a:rPr>
                        <a:t> 19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324006233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802c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2</a:t>
                      </a: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 Feb 18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  <a:latin typeface="+mj-lt"/>
                        </a:rPr>
                        <a:t>26 Dec 18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Apr 19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2042115409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802.1CM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14</a:t>
                      </a: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 Oct 18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27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  <a:latin typeface="+mj-lt"/>
                        </a:rPr>
                        <a:t> Jun 19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4007912991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802.1AR-Rev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14</a:t>
                      </a: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 Oct 18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14</a:t>
                      </a: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 Nov 19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Apr 20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89725692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802.1</a:t>
                      </a:r>
                      <a:r>
                        <a:rPr lang="en-AU" sz="1600" dirty="0">
                          <a:cs typeface="Arial" panose="020B0604020202020204" pitchFamily="34" charset="0"/>
                        </a:rPr>
                        <a:t>AC/Cor-1</a:t>
                      </a:r>
                      <a:r>
                        <a:rPr lang="en-AU" sz="1600" dirty="0"/>
                        <a:t> </a:t>
                      </a:r>
                      <a:endParaRPr lang="en-AU" sz="16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n/a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17</a:t>
                      </a: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 Mar 19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541141074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802.1Q-2018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11 Mar</a:t>
                      </a: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 19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4 May 20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Jun 20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2496566975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802.1AE-Rev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11 Mar</a:t>
                      </a: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 19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26 Jun 20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Aug 20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795207884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dirty="0"/>
                        <a:t>802.</a:t>
                      </a:r>
                      <a:r>
                        <a:rPr lang="en-AU" sz="1600" dirty="0">
                          <a:cs typeface="Arial" panose="020B0604020202020204" pitchFamily="34" charset="0"/>
                        </a:rPr>
                        <a:t>1Xck</a:t>
                      </a:r>
                      <a:r>
                        <a:rPr lang="en-AU" sz="1600" dirty="0"/>
                        <a:t> </a:t>
                      </a:r>
                      <a:endParaRPr lang="en-AU" sz="16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11 Mar 19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26 Jun 20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Aug 20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714719724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802.1AE/Cor1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13 Jan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28909221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76429866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 WG has sent 41 standards completely through the PSDO adoption process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8</a:t>
            </a:fld>
            <a:endParaRPr lang="en-US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664477892"/>
              </p:ext>
            </p:extLst>
          </p:nvPr>
        </p:nvGraphicFramePr>
        <p:xfrm>
          <a:off x="761999" y="1712149"/>
          <a:ext cx="7696200" cy="2590800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5240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91180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503671">
                <a:tc>
                  <a:txBody>
                    <a:bodyPr/>
                    <a:lstStyle/>
                    <a:p>
                      <a:r>
                        <a:rPr lang="en-AU" sz="1600" dirty="0"/>
                        <a:t>IEEE 802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standard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60-day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pre-ballot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5-month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FDIS 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Comments</a:t>
                      </a:r>
                      <a:r>
                        <a:rPr lang="en-AU" sz="1600" baseline="0" dirty="0"/>
                        <a:t> resolved by IEEE</a:t>
                      </a:r>
                      <a:endParaRPr lang="en-AU" sz="1600" dirty="0"/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802.1Qcp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Jul 2020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Jul 2021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362392614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802.1Qcy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Jul 2020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Jul 2021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405036956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802.1AX-REV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Aug 2020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Jul 2021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324006233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802.1Qcc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Jul 2020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Sep 2021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Jan 2022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624538561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802.1AS-Rev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Aug 2020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Sep 2021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Jan 2022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450190964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802.1CMde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Jan 2021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Sep 2021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Jan 2022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6027052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3186309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802.3 WG has sent 27 standards completely through the PSDO adoption process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9</a:t>
            </a:fld>
            <a:endParaRPr lang="en-US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117170973"/>
              </p:ext>
            </p:extLst>
          </p:nvPr>
        </p:nvGraphicFramePr>
        <p:xfrm>
          <a:off x="761999" y="1817511"/>
          <a:ext cx="7696200" cy="4477926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3716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6420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607719">
                <a:tc>
                  <a:txBody>
                    <a:bodyPr/>
                    <a:lstStyle/>
                    <a:p>
                      <a:r>
                        <a:rPr lang="en-AU" sz="1600" dirty="0"/>
                        <a:t>IEEE 802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standard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60-day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pre-ballot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5-month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FDIS 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Comments</a:t>
                      </a:r>
                      <a:r>
                        <a:rPr lang="en-AU" sz="1600" baseline="0" dirty="0"/>
                        <a:t> resolved by IEEE</a:t>
                      </a:r>
                      <a:endParaRPr lang="en-AU" sz="1600" dirty="0"/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/>
                        <a:t>802.3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2013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Feb 2014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802.3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Jul 2016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Mar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2017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Mar 2017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802.3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Apr 2019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Jul 2020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Nov 2020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609524783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802.3.1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Oct 2014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Jun 2015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Apr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2015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802.3bw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Sep 2016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Sep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Nov 2017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74877306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802.3bp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Jan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Oct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48985805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802.3bq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Jan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Oct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85126161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802.3br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Feb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Oct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514827558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802.3by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Jan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Oct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774990739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802.3bz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Feb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Oct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88842586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dirty="0"/>
                        <a:t>802.3/</a:t>
                      </a:r>
                      <a:r>
                        <a:rPr lang="en-AU" sz="1600" dirty="0" err="1"/>
                        <a:t>Cor</a:t>
                      </a:r>
                      <a:r>
                        <a:rPr lang="en-AU" sz="1600" dirty="0"/>
                        <a:t> 1 </a:t>
                      </a:r>
                      <a:endParaRPr lang="en-AU" sz="1600" b="0" dirty="0"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Nov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76230525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528473022"/>
      </p:ext>
    </p:extLst>
  </p:cSld>
  <p:clrMapOvr>
    <a:masterClrMapping/>
  </p:clrMapOvr>
</p:sld>
</file>

<file path=ppt/theme/theme1.xml><?xml version="1.0" encoding="utf-8"?>
<a:theme xmlns:a="http://schemas.openxmlformats.org/drawingml/2006/main" name="802-11-Submission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0066FF"/>
      </a:hlink>
      <a:folHlink>
        <a:srgbClr val="0000CC"/>
      </a:folHlink>
    </a:clrScheme>
    <a:fontScheme name="802-11-Submissio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802-11-Submission 1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33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802-11-Submission 3">
        <a:dk1>
          <a:srgbClr val="000000"/>
        </a:dk1>
        <a:lt1>
          <a:srgbClr val="FFFFCC"/>
        </a:lt1>
        <a:dk2>
          <a:srgbClr val="999933"/>
        </a:dk2>
        <a:lt2>
          <a:srgbClr val="808000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4">
        <a:dk1>
          <a:srgbClr val="000000"/>
        </a:dk1>
        <a:lt1>
          <a:srgbClr val="FFFFFF"/>
        </a:lt1>
        <a:dk2>
          <a:srgbClr val="000000"/>
        </a:dk2>
        <a:lt2>
          <a:srgbClr val="393939"/>
        </a:lt2>
        <a:accent1>
          <a:srgbClr val="CBCBCB"/>
        </a:accent1>
        <a:accent2>
          <a:srgbClr val="868686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797979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5">
        <a:dk1>
          <a:srgbClr val="000000"/>
        </a:dk1>
        <a:lt1>
          <a:srgbClr val="FFFFFF"/>
        </a:lt1>
        <a:dk2>
          <a:srgbClr val="000000"/>
        </a:dk2>
        <a:lt2>
          <a:srgbClr val="9F9F9F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6">
        <a:dk1>
          <a:srgbClr val="000000"/>
        </a:dk1>
        <a:lt1>
          <a:srgbClr val="FFFFFF"/>
        </a:lt1>
        <a:dk2>
          <a:srgbClr val="000000"/>
        </a:dk2>
        <a:lt2>
          <a:srgbClr val="868686"/>
        </a:lt2>
        <a:accent1>
          <a:srgbClr val="CBCBCB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005CE7"/>
        </a:accent6>
        <a:hlink>
          <a:srgbClr val="FF0033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7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C:\Documents and Settings\dstanley\My Documents\2005Jan\802-11-Submission.pot</Template>
  <TotalTime>0</TotalTime>
  <Words>4316</Words>
  <Application>Microsoft Office PowerPoint</Application>
  <PresentationFormat>On-screen Show (4:3)</PresentationFormat>
  <Paragraphs>1091</Paragraphs>
  <Slides>52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52</vt:i4>
      </vt:variant>
    </vt:vector>
  </HeadingPairs>
  <TitlesOfParts>
    <vt:vector size="55" baseType="lpstr">
      <vt:lpstr>Arial</vt:lpstr>
      <vt:lpstr>Times New Roman</vt:lpstr>
      <vt:lpstr>802-11-Submission</vt:lpstr>
      <vt:lpstr>IEEE 802 status report to ISO/IEC JTC 1/SC 6 for SC 6 meeting in June/July 2022 online</vt:lpstr>
      <vt:lpstr>This report from IEEE 802 summarises issues of mutual interest to SC 6</vt:lpstr>
      <vt:lpstr>Summary of IEEE 802 standards administered through the PSDO process</vt:lpstr>
      <vt:lpstr>IEEE 802 has sent 89 standards through the PSDO adoption process, with 27 in-process</vt:lpstr>
      <vt:lpstr>IEEE 802.1 WG has sent 41 standards completely through the PSDO adoption process</vt:lpstr>
      <vt:lpstr>IEEE 802.1 WG has sent 41 standards completely through the PSDO adoption process</vt:lpstr>
      <vt:lpstr>IEEE 802.1 WG has sent 41 standards completely through the PSDO adoption process</vt:lpstr>
      <vt:lpstr>IEEE 802.1 WG has sent 41 standards completely through the PSDO adoption process</vt:lpstr>
      <vt:lpstr>IEEE 802.3 WG has sent 27 standards completely through the PSDO adoption process</vt:lpstr>
      <vt:lpstr>IEEE 802.3 WG has sent 27 standards completely through the PSDO adoption process</vt:lpstr>
      <vt:lpstr>IEEE 802.3 WG has sent 27 standards completely through the PSDO adoption process</vt:lpstr>
      <vt:lpstr>IEEE 802.11 WG has sent 12 standards completely through the PSDO adoption process</vt:lpstr>
      <vt:lpstr>IEEE 802.15 WG has sent three standards  completely through the PSDO adoption process</vt:lpstr>
      <vt:lpstr>IEEE 802.16 WG has sent zero standards completely through the PSDO adoption process</vt:lpstr>
      <vt:lpstr>IEEE 802.19 WG has sent zero standards completely through the PSDO adoption process</vt:lpstr>
      <vt:lpstr>IEEE 802.21 WG has sent three standards completely through the PSDO adoption process</vt:lpstr>
      <vt:lpstr>IEEE 802.22 WG has sent three standards completely through the PSDO adoption process</vt:lpstr>
      <vt:lpstr>IEEE 802.1 has 11 standards in the pipeline for adoption under the PSDO</vt:lpstr>
      <vt:lpstr>IEEE 802.1Q-REV was liaised for information in Sep 2021</vt:lpstr>
      <vt:lpstr>IEEE 802.1X-2020 was published as ISO/IEC/IEEE 8802-1X:2021</vt:lpstr>
      <vt:lpstr>IEEE 802.1CS FDIS ballot closes on 4 June 2022</vt:lpstr>
      <vt:lpstr>IEEE 802.1Qcz was liaised in Aug 2020</vt:lpstr>
      <vt:lpstr>IEEE 802.1ABcu (LLDP YANG Data Model) 60-day pre-ballot closes on 22 Jul 2022</vt:lpstr>
      <vt:lpstr>IEEE 802.1CBdb 60-day pre-ballot closes 14 Jun 2022</vt:lpstr>
      <vt:lpstr>IEEE 802.1CBcv 60-day pre-ballot closes 14 Jun 2022</vt:lpstr>
      <vt:lpstr>IEEE 802.1ABdh 60-day pre-ballot closes on 22 Jul 2022</vt:lpstr>
      <vt:lpstr>IEEE 802.1AS-2020/Cor 1 90-day FDIS ballot closes on 23 Aug 2022</vt:lpstr>
      <vt:lpstr>IEEE 802.1BA-Rev 60-day pre-ballot closes 24 Jun 2022</vt:lpstr>
      <vt:lpstr>IEEE 802.1ACct 60-day ballot passed with comments required</vt:lpstr>
      <vt:lpstr>IEEE 802.3 has 6 standards in the pipeline for adoption under the PSDO process</vt:lpstr>
      <vt:lpstr>IEEE 802.3cr FDIS ballot closes on 26 May 2022</vt:lpstr>
      <vt:lpstr>IEEE 802.3cu FDIS ballot closes on 26 May 2022</vt:lpstr>
      <vt:lpstr>IEEE 802.3ct FDIS ballot closes on 2 Sep 2022</vt:lpstr>
      <vt:lpstr>IEEE 802.3cv FDIS ballot closes on 1 Sep 2022</vt:lpstr>
      <vt:lpstr>IEEE 802.3cp FDIS ballot closes on 2 Sep 2022</vt:lpstr>
      <vt:lpstr>IEEE 802.3-REV will be submitted to PSDO in the future</vt:lpstr>
      <vt:lpstr>IEEE 802.11 has 9 standards in the pipeline for adoption under the PSDO</vt:lpstr>
      <vt:lpstr>IEEE 802.11ax 60-day pre-ballot passed and responses have been sent, but it is on hold</vt:lpstr>
      <vt:lpstr>Responses were sent in Nov 2021 in relation the 60-day ballot on IEEE 802.11ax</vt:lpstr>
      <vt:lpstr>There is not yet closure on the 802.11ax IPR issue</vt:lpstr>
      <vt:lpstr>IEEE 802.11ay 60-day ballot failed on 9 Oct 2021 and the process will need to restart</vt:lpstr>
      <vt:lpstr>IEEE 802.11az was liaised for information in Apr 2022</vt:lpstr>
      <vt:lpstr>IEEE 802.11ba is waiting for start of 60-day ballot, but it will not start until IPR issues resolved</vt:lpstr>
      <vt:lpstr>IEEE 802.11bb will be liaised when appropriate</vt:lpstr>
      <vt:lpstr>IEEE 802.11bc will be liaised when appropriate</vt:lpstr>
      <vt:lpstr>IEEE 802.11bd will be liaised when appropriate</vt:lpstr>
      <vt:lpstr>IEEE 802.11be will be liaised when appropriate</vt:lpstr>
      <vt:lpstr>IEEE 802.11md FDIS ballot closes 13 Jun 2022</vt:lpstr>
      <vt:lpstr>IEEE 802.15 has zero standards in the pipeline for adoption under the PSDO … but some coming soon! </vt:lpstr>
      <vt:lpstr>IEEE 802.19 has not yet considered submissions to the PSDO process</vt:lpstr>
      <vt:lpstr>IEEE 802.22 has one standard in the pipeline for adoption under the PSDO</vt:lpstr>
      <vt:lpstr>IEEE 802.22-2019 FDIS ballot passed but a response is required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2011-09-19T06:02:14Z</dcterms:created>
  <dcterms:modified xsi:type="dcterms:W3CDTF">2022-05-31T21:30:41Z</dcterms:modified>
</cp:coreProperties>
</file>