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55"/>
  </p:notesMasterIdLst>
  <p:handoutMasterIdLst>
    <p:handoutMasterId r:id="rId56"/>
  </p:handoutMasterIdLst>
  <p:sldIdLst>
    <p:sldId id="269" r:id="rId2"/>
    <p:sldId id="2559" r:id="rId3"/>
    <p:sldId id="2447" r:id="rId4"/>
    <p:sldId id="2073" r:id="rId5"/>
    <p:sldId id="1101" r:id="rId6"/>
    <p:sldId id="1581" r:id="rId7"/>
    <p:sldId id="2279" r:id="rId8"/>
    <p:sldId id="2534" r:id="rId9"/>
    <p:sldId id="2062" r:id="rId10"/>
    <p:sldId id="2280" r:id="rId11"/>
    <p:sldId id="2550" r:id="rId12"/>
    <p:sldId id="1981" r:id="rId13"/>
    <p:sldId id="2074" r:id="rId14"/>
    <p:sldId id="2102" r:id="rId15"/>
    <p:sldId id="2465" r:id="rId16"/>
    <p:sldId id="2107" r:id="rId17"/>
    <p:sldId id="2075" r:id="rId18"/>
    <p:sldId id="1164" r:id="rId19"/>
    <p:sldId id="2439" r:id="rId20"/>
    <p:sldId id="2331" r:id="rId21"/>
    <p:sldId id="2332" r:id="rId22"/>
    <p:sldId id="2437" r:id="rId23"/>
    <p:sldId id="2438" r:id="rId24"/>
    <p:sldId id="2464" r:id="rId25"/>
    <p:sldId id="2481" r:id="rId26"/>
    <p:sldId id="2482" r:id="rId27"/>
    <p:sldId id="2483" r:id="rId28"/>
    <p:sldId id="2484" r:id="rId29"/>
    <p:sldId id="2485" r:id="rId30"/>
    <p:sldId id="2486" r:id="rId31"/>
    <p:sldId id="2008" r:id="rId32"/>
    <p:sldId id="2426" r:id="rId33"/>
    <p:sldId id="2427" r:id="rId34"/>
    <p:sldId id="2460" r:id="rId35"/>
    <p:sldId id="2461" r:id="rId36"/>
    <p:sldId id="2463" r:id="rId37"/>
    <p:sldId id="2552" r:id="rId38"/>
    <p:sldId id="1688" r:id="rId39"/>
    <p:sldId id="1708" r:id="rId40"/>
    <p:sldId id="2524" r:id="rId41"/>
    <p:sldId id="2548" r:id="rId42"/>
    <p:sldId id="1709" r:id="rId43"/>
    <p:sldId id="1710" r:id="rId44"/>
    <p:sldId id="1790" r:id="rId45"/>
    <p:sldId id="2199" r:id="rId46"/>
    <p:sldId id="2319" r:id="rId47"/>
    <p:sldId id="2320" r:id="rId48"/>
    <p:sldId id="2321" r:id="rId49"/>
    <p:sldId id="2355" r:id="rId50"/>
    <p:sldId id="2354" r:id="rId51"/>
    <p:sldId id="2466" r:id="rId52"/>
    <p:sldId id="1679" r:id="rId53"/>
    <p:sldId id="2328" r:id="rId54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A661C"/>
    <a:srgbClr val="343434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329" autoAdjust="0"/>
    <p:restoredTop sz="94660" autoAdjust="0"/>
  </p:normalViewPr>
  <p:slideViewPr>
    <p:cSldViewPr>
      <p:cViewPr varScale="1">
        <p:scale>
          <a:sx n="110" d="100"/>
          <a:sy n="110" d="100"/>
        </p:scale>
        <p:origin x="1866" y="108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1536" y="-145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viewProps" Target="viewProps.xml"/><Relationship Id="rId5" Type="http://schemas.openxmlformats.org/officeDocument/2006/relationships/slide" Target="slides/slide4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handoutMaster" Target="handoutMasters/handoutMaster1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theme" Target="theme/theme1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presProps" Target="presProps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8" y="177284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1" y="97909"/>
            <a:ext cx="201452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802.11-18/0605r5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812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May 2018</a:t>
            </a:r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July 2010</a:t>
            </a:r>
          </a:p>
        </p:txBody>
      </p:sp>
      <p:sp>
        <p:nvSpPr>
          <p:cNvPr id="52228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2229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Page </a:t>
            </a:r>
            <a:fld id="{19B6D425-D6D0-4B30-A6C8-1418EA409DD4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  <p:sp>
        <p:nvSpPr>
          <p:cNvPr id="696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6963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5250" rIns="95250"/>
          <a:lstStyle/>
          <a:p>
            <a:endParaRPr lang="en-AU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 sz="14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6090688" y="363379"/>
            <a:ext cx="2354812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ec-22-0103-01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91210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>
                <a:latin typeface="Arial" pitchFamily="34" charset="0"/>
              </a:rPr>
              <a:t>May 2022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02-00-00EC-communication-to-jtc1-sc6-new-study-groups.pdf" TargetMode="Externa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ieee802.org/1/files/public/docs2022/liaison-SC6CommentResponse1XFDIS-0322.pdf" TargetMode="Externa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1/ec-21-0278-00-00EC-liaison-reply-to-china-nb-comments-on-ballots.pdf" TargetMode="Externa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22/ec-22-0047-00-00EC-ieee-sa-response-to-iso-iec-jtc1-on-802-11ax-05nov2021.pdf" TargetMode="External"/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21/11-21-1039-03-000m-resolution-of-cnb-fdis-comments.docx" TargetMode="Externa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/>
              <a:t>IEEE 802 status report to ISO/IEC JTC 1/SC 6</a:t>
            </a:r>
            <a:br>
              <a:rPr lang="en-US" dirty="0"/>
            </a:br>
            <a:r>
              <a:rPr lang="en-US" dirty="0"/>
              <a:t>for SC 6 meeting in June/July 2022 online</a:t>
            </a:r>
            <a:endParaRPr lang="en-US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>
                <a:solidFill>
                  <a:schemeClr val="accent2">
                    <a:lumMod val="50000"/>
                  </a:schemeClr>
                </a:solidFill>
              </a:rPr>
              <a:t>27 May 2022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4100171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10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21922865"/>
              </p:ext>
            </p:extLst>
          </p:nvPr>
        </p:nvGraphicFramePr>
        <p:xfrm>
          <a:off x="761999" y="1828800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Apr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Aug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Sep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5861158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702790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1277759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802.3cm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2607954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802.3ch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39321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Dec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215826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4987052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11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67894768"/>
              </p:ext>
            </p:extLst>
          </p:nvPr>
        </p:nvGraphicFramePr>
        <p:xfrm>
          <a:off x="761999" y="1828800"/>
          <a:ext cx="7696200" cy="236690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Apr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802.3bt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11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802.3ca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627468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8149912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 WG has sent 12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12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7454337"/>
              </p:ext>
            </p:extLst>
          </p:nvPr>
        </p:nvGraphicFramePr>
        <p:xfrm>
          <a:off x="761999" y="1571037"/>
          <a:ext cx="7696200" cy="4829763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2013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802.11ac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802.11af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802.11-2016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861734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802.11ai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Sep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Feb 2019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712582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802.11ah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Jul 17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8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Mar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0253941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802.11aj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6154551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802.11ak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1272867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802.11aq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10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Feb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26 Jun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803791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220989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802.15 WG has sent three standards 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13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71786702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48534767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802.15.6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23 Nov 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19</a:t>
                      </a: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26228889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818001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802.16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14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1372848"/>
              </p:ext>
            </p:extLst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338704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802.19 WG has sent zero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761999" y="1712148"/>
          <a:ext cx="7696200" cy="95955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baseline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124087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802.21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03587851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802.21-2017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5187664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3192279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802.21/Cor1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2018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5614635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0407596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 WG has sent three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28882654"/>
              </p:ext>
            </p:extLst>
          </p:nvPr>
        </p:nvGraphicFramePr>
        <p:xfrm>
          <a:off x="761999" y="1712148"/>
          <a:ext cx="7696200" cy="166323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3283699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802.22b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April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1415315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80229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continues to notify SC 6 of various new projects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IEEE 802 has agreed to notify SC 6 when IEEE 802 starts new projects</a:t>
            </a:r>
          </a:p>
          <a:p>
            <a:pPr lvl="1"/>
            <a:r>
              <a:rPr lang="en-AU" dirty="0"/>
              <a:t>The benefit to IEEE 802 is that it might cause SC 6 members to participate in or contribute to IEEE 802 activities</a:t>
            </a:r>
          </a:p>
          <a:p>
            <a:pPr lvl="1"/>
            <a:r>
              <a:rPr lang="en-AU" dirty="0"/>
              <a:t>The liaison (</a:t>
            </a:r>
            <a:r>
              <a:rPr lang="en-AU" dirty="0">
                <a:hlinkClick r:id="rId2"/>
              </a:rPr>
              <a:t>ec-21-202-00</a:t>
            </a:r>
            <a:r>
              <a:rPr lang="en-AU" dirty="0"/>
              <a:t>) after the July 2021 plenary</a:t>
            </a:r>
            <a:r>
              <a:rPr lang="en-AU" b="0" dirty="0"/>
              <a:t> included:</a:t>
            </a:r>
          </a:p>
          <a:p>
            <a:pPr lvl="2"/>
            <a:r>
              <a:rPr lang="en-AU" i="1" dirty="0">
                <a:solidFill>
                  <a:srgbClr val="000000"/>
                </a:solidFill>
                <a:latin typeface="Arial" panose="020B0604020202020204" pitchFamily="34" charset="0"/>
              </a:rPr>
              <a:t>IEEE </a:t>
            </a:r>
            <a:r>
              <a:rPr lang="en-US" i="1" dirty="0">
                <a:solidFill>
                  <a:srgbClr val="000000"/>
                </a:solidFill>
                <a:latin typeface="Arial" panose="020B0604020202020204" pitchFamily="34" charset="0"/>
              </a:rPr>
              <a:t>802.3 Greater than 10 Mb/s long-reach point-to-point single pair Ethernet PHY</a:t>
            </a:r>
            <a:endParaRPr lang="en-AU" i="1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lvl="2"/>
            <a:r>
              <a:rPr lang="en-AU" i="1" dirty="0">
                <a:solidFill>
                  <a:srgbClr val="000000"/>
                </a:solidFill>
                <a:latin typeface="Arial" panose="020B0604020202020204" pitchFamily="34" charset="0"/>
              </a:rPr>
              <a:t>IEEE </a:t>
            </a:r>
            <a:r>
              <a:rPr lang="en-US" i="1" dirty="0">
                <a:solidFill>
                  <a:srgbClr val="000000"/>
                </a:solidFill>
                <a:latin typeface="Arial" panose="020B0604020202020204" pitchFamily="34" charset="0"/>
              </a:rPr>
              <a:t>802.15 SG15.3ma:maintenance revision Study Group</a:t>
            </a:r>
            <a:endParaRPr lang="en-AU" i="1" dirty="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95324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 has 11 standards in the pipeline for adoption under the PSDO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19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52618652"/>
              </p:ext>
            </p:extLst>
          </p:nvPr>
        </p:nvGraphicFramePr>
        <p:xfrm>
          <a:off x="152399" y="1828800"/>
          <a:ext cx="8839199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1237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8857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31963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11026957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.1X-2020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Std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14 Dec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17 Nov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Mar 2022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330216939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.1CS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31 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570500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.1Qcz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D1.2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Aug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617972044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.1ABcu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Jul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960128182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.1CBdb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79390473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.1CBcv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14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07077796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.1ABdh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22 Jul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80790800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.1AS/cor1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83412405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.1BA-REV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+mn-cs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24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148151198"/>
                  </a:ext>
                </a:extLst>
              </a:tr>
              <a:tr h="330320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.1ACct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D2.0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Sep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10 Apr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925407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278123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This report from IEEE 802 summarises issues of mutual interest to SC 6</a:t>
            </a:r>
            <a:endParaRPr lang="en-US" dirty="0"/>
          </a:p>
        </p:txBody>
      </p:sp>
      <p:sp>
        <p:nvSpPr>
          <p:cNvPr id="3075" name="Rectangle 5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Items included in this report</a:t>
            </a:r>
          </a:p>
          <a:p>
            <a:pPr lvl="1"/>
            <a:r>
              <a:rPr lang="en-AU" dirty="0"/>
              <a:t>Summary of IEEE 802 standards administered through the PSDO process</a:t>
            </a:r>
          </a:p>
          <a:p>
            <a:pPr lvl="1"/>
            <a:r>
              <a:rPr lang="en-AU" dirty="0"/>
              <a:t>Summary of standards currently in the PSDO process</a:t>
            </a:r>
          </a:p>
          <a:p>
            <a:pPr lvl="2"/>
            <a:r>
              <a:rPr lang="en-AU" dirty="0"/>
              <a:t>802.1</a:t>
            </a:r>
          </a:p>
          <a:p>
            <a:pPr lvl="2"/>
            <a:r>
              <a:rPr lang="en-AU" dirty="0"/>
              <a:t>802.3</a:t>
            </a:r>
          </a:p>
          <a:p>
            <a:pPr lvl="2"/>
            <a:r>
              <a:rPr lang="en-AU" dirty="0"/>
              <a:t>803.11</a:t>
            </a:r>
          </a:p>
          <a:p>
            <a:pPr lvl="2"/>
            <a:r>
              <a:rPr lang="en-AU" dirty="0"/>
              <a:t>802.15</a:t>
            </a:r>
          </a:p>
          <a:p>
            <a:pPr lvl="2"/>
            <a:r>
              <a:rPr lang="en-AU" dirty="0"/>
              <a:t>802.19</a:t>
            </a:r>
          </a:p>
          <a:p>
            <a:pPr lvl="2"/>
            <a:r>
              <a:rPr lang="en-AU" dirty="0"/>
              <a:t>802.22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/>
              <a:t>Slide </a:t>
            </a:r>
            <a:fld id="{81B19452-AD8F-4A10-B8E5-1701707FC4DF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802.1Q-REV was liaised for information in Sep 2021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AU" dirty="0"/>
              <a:t>802.1Q-REV D1.0 </a:t>
            </a:r>
            <a:r>
              <a:rPr lang="en-US" dirty="0"/>
              <a:t>was liaised for information on 23 Sep 2021 (N17614)</a:t>
            </a:r>
            <a:endParaRPr lang="en-AU" dirty="0"/>
          </a:p>
          <a:p>
            <a:pPr lvl="2"/>
            <a:r>
              <a:rPr lang="en-AU" dirty="0"/>
              <a:t>It includes following note</a:t>
            </a:r>
          </a:p>
          <a:p>
            <a:pPr lvl="3"/>
            <a:r>
              <a:rPr lang="en-AU" i="1" dirty="0"/>
              <a:t>Note that IEEE Std P802.1Q-Rev incorporates these amendment standards that were previously published by IEEE:  </a:t>
            </a:r>
          </a:p>
          <a:p>
            <a:pPr lvl="4"/>
            <a:r>
              <a:rPr lang="en-AU" i="1" dirty="0"/>
              <a:t>IEEE Std 802.1Qcc-2018, IEEE Std 802.1Qcp-2018, IEEE Std 802.1Qcy-2019, IEEE Std 802.1Qcx-2020, and IEEE Std 802.1Qcr-2020</a:t>
            </a:r>
          </a:p>
          <a:p>
            <a:pPr lvl="1"/>
            <a:r>
              <a:rPr lang="en-US" dirty="0">
                <a:latin typeface="+mj-lt"/>
              </a:rPr>
              <a:t>(Nov 2021) A</a:t>
            </a:r>
            <a:r>
              <a:rPr lang="en-US" sz="1800" dirty="0">
                <a:effectLst/>
                <a:latin typeface="+mj-lt"/>
                <a:ea typeface="Calibri" panose="020F0502020204030204" pitchFamily="34" charset="0"/>
              </a:rPr>
              <a:t>pproved by IEEE 802 EC to be sent via PSDO process for adoption after IEEE SA publication</a:t>
            </a:r>
          </a:p>
          <a:p>
            <a:pPr lvl="1"/>
            <a:r>
              <a:rPr lang="en-US" dirty="0">
                <a:latin typeface="+mj-lt"/>
              </a:rPr>
              <a:t>(Mar 2022) </a:t>
            </a:r>
            <a:r>
              <a:rPr lang="en-GB" sz="1800" dirty="0">
                <a:effectLst/>
                <a:latin typeface="Arial" panose="020B0604020202020204" pitchFamily="34" charset="0"/>
                <a:ea typeface="Times New Roman" panose="02020603050405020304" pitchFamily="18" charset="0"/>
              </a:rPr>
              <a:t>IEEE 802.1Q-REV is going through IEEE-SA ballot resolution, with a single recirculation ballot, it will probably be ready for PSDO balloting at the end of the year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87334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802.1X-2020 was 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802.1X-2020 was liaised for information in Aug 2020 (N17251)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60-day ballot passed on 14 Dec 2020 (N17450)</a:t>
            </a:r>
          </a:p>
          <a:p>
            <a:pPr lvl="2"/>
            <a:r>
              <a:rPr lang="en-AU" dirty="0"/>
              <a:t>Passed 9/0/9 on need for ISO standard</a:t>
            </a:r>
          </a:p>
          <a:p>
            <a:pPr lvl="2"/>
            <a:r>
              <a:rPr lang="en-AU" dirty="0"/>
              <a:t>Passed 8/1/9 on support for submission to FDIS (China NB voted no)</a:t>
            </a:r>
          </a:p>
          <a:p>
            <a:pPr lvl="2"/>
            <a:r>
              <a:rPr lang="en-AU" dirty="0">
                <a:latin typeface="+mj-lt"/>
              </a:rPr>
              <a:t>Response (N17493) was approved in Mar 2021 &amp; sent in Apr 2021</a:t>
            </a:r>
          </a:p>
          <a:p>
            <a:r>
              <a:rPr lang="en-AU" dirty="0">
                <a:latin typeface="+mj-lt"/>
              </a:rPr>
              <a:t>FDIS ballot: </a:t>
            </a:r>
            <a:r>
              <a:rPr lang="en-AU" dirty="0">
                <a:solidFill>
                  <a:srgbClr val="00B050"/>
                </a:solidFill>
              </a:rPr>
              <a:t>passed, published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1X-2020</a:t>
            </a:r>
            <a:r>
              <a:rPr lang="en-AU" dirty="0"/>
              <a:t> FDIS ballot passed on 17 Nov 2021</a:t>
            </a:r>
          </a:p>
          <a:p>
            <a:pPr lvl="2"/>
            <a:r>
              <a:rPr lang="en-AU" dirty="0"/>
              <a:t>Passed 9/1/9, with the usual security comments from China NB (N17643)</a:t>
            </a:r>
          </a:p>
          <a:p>
            <a:pPr lvl="2"/>
            <a:r>
              <a:rPr lang="en-AU" dirty="0"/>
              <a:t>A </a:t>
            </a:r>
            <a:r>
              <a:rPr lang="en-AU" dirty="0">
                <a:hlinkClick r:id="rId2"/>
              </a:rPr>
              <a:t>response</a:t>
            </a:r>
            <a:r>
              <a:rPr lang="en-AU" dirty="0"/>
              <a:t> was sent in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1"/>
            <a:r>
              <a:rPr lang="en-AU" dirty="0">
                <a:latin typeface="+mj-lt"/>
              </a:rPr>
              <a:t>Published as </a:t>
            </a:r>
            <a:r>
              <a:rPr lang="en-AU" dirty="0">
                <a:latin typeface="+mj-lt"/>
                <a:ea typeface="Calibri" panose="020F0502020204030204" pitchFamily="34" charset="0"/>
              </a:rPr>
              <a:t>ISO/IEC/IEEE 8802-1X:2021</a:t>
            </a:r>
          </a:p>
          <a:p>
            <a:endParaRPr lang="en-AU" dirty="0">
              <a:solidFill>
                <a:schemeClr val="accent2"/>
              </a:solidFill>
              <a:latin typeface="+mj-lt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10530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802.1CS FDIS ballot closes on 26 May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802.1CS D3.0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802.1CS 60-day ballot passed on 31 Jul 2021 (N17554)</a:t>
            </a:r>
          </a:p>
          <a:p>
            <a:pPr lvl="2"/>
            <a:r>
              <a:rPr lang="en-AU" dirty="0"/>
              <a:t>Passed 8/0/9 on need for ISO standard</a:t>
            </a:r>
          </a:p>
          <a:p>
            <a:pPr lvl="2"/>
            <a:r>
              <a:rPr lang="en-AU" dirty="0"/>
              <a:t>Passed 7/0/10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891160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802.1Qcz was liaised in Aug 2020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802.1Qcz D1.2 was liaised in Aug 2020 (N17269)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There was a WG/EC motion in Nov 2020 to submit into the PSDO adoption process once approved &amp; published </a:t>
            </a:r>
          </a:p>
          <a:p>
            <a:pPr lvl="2"/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(Jul 2021) IEEE 802.1 reports that </a:t>
            </a:r>
            <a:r>
              <a:rPr lang="en-AU" dirty="0">
                <a:latin typeface="+mj-lt"/>
              </a:rPr>
              <a:t>IEEE 802.1Qcz</a:t>
            </a:r>
            <a:r>
              <a:rPr lang="en-US" dirty="0">
                <a:effectLst/>
                <a:latin typeface="+mj-lt"/>
                <a:ea typeface="Calibri" panose="020F0502020204030204" pitchFamily="34" charset="0"/>
              </a:rPr>
              <a:t> is waiting on IEEE 802.1Q-Rev, but it is also dependent on IEEE 802.1ABcu for the YANG; no amendments of IEEE 802.1Q-Rev can publish until IEEE 802.1Q-Rev is published</a:t>
            </a:r>
            <a:endParaRPr lang="en-AU" dirty="0">
              <a:latin typeface="+mj-lt"/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02220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IEEE 802.1ABcu (LLDP YANG Data Model)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802.1ABcu </a:t>
            </a:r>
            <a:r>
              <a:rPr lang="en-US" dirty="0"/>
              <a:t>D2.0 was sent for information on 23 July 2021 (N17613)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6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9132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802.1CBdb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802.1CBdb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12210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802.1CBcv </a:t>
            </a:r>
            <a:r>
              <a:rPr lang="en-US" dirty="0"/>
              <a:t>60-day</a:t>
            </a:r>
            <a:r>
              <a:rPr lang="en-AU" dirty="0"/>
              <a:t> pre-ballot closes 14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802.1CBcv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14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313464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802.1ABdh 60-day pre-ballot closes on 22 Jul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905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802.1ABdh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22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806178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802.1AS-2020/Cor 1 90-day FDIS ballot closes on 23 Aug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802.1AS-2020/Cor 1 D3.0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90-day</a:t>
            </a:r>
            <a:r>
              <a:rPr lang="en-AU" dirty="0"/>
              <a:t> FDIS ballot: </a:t>
            </a:r>
            <a:r>
              <a:rPr lang="en-AU" dirty="0">
                <a:solidFill>
                  <a:schemeClr val="accent2"/>
                </a:solidFill>
              </a:rPr>
              <a:t>closes 23 Aug 2022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5504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802.1BA-Rev </a:t>
            </a:r>
            <a:r>
              <a:rPr lang="en-US" dirty="0"/>
              <a:t>60-day</a:t>
            </a:r>
            <a:r>
              <a:rPr lang="en-AU" dirty="0"/>
              <a:t> pre-ballot closes 24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802.1BA-Rev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closes 24 Jun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29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2661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5715000"/>
          </a:xfrm>
        </p:spPr>
        <p:txBody>
          <a:bodyPr anchor="ctr" anchorCtr="0"/>
          <a:lstStyle/>
          <a:p>
            <a:pPr algn="ctr"/>
            <a:r>
              <a:rPr lang="en-AU" sz="3200" dirty="0"/>
              <a:t>Summary of IEEE 802 standards administered through the PSDO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502008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802.1ACct 60-day ballot passed with comments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802.1ACct D2.0 </a:t>
            </a:r>
            <a:r>
              <a:rPr lang="en-US" dirty="0"/>
              <a:t>was liaised for information on 23 Sep 2021 (N17614)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802.1ACct 60-day ballot passed on 10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 </a:t>
            </a:r>
          </a:p>
          <a:p>
            <a:pPr lvl="1"/>
            <a:r>
              <a:rPr lang="en-AU" dirty="0"/>
              <a:t>China NB had comments that need a response</a:t>
            </a:r>
          </a:p>
          <a:p>
            <a:pPr lvl="2"/>
            <a:r>
              <a:rPr lang="en-AU" dirty="0"/>
              <a:t>(Apr 2022) IEEE 802.1 will put together a response for approval in Jul 2022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3603750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802.3 has 6 standards in the pipeline for adoption under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6086489"/>
              </p:ext>
            </p:extLst>
          </p:nvPr>
        </p:nvGraphicFramePr>
        <p:xfrm>
          <a:off x="152399" y="1524000"/>
          <a:ext cx="8839199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95615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81640959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.3cu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Oct 20</a:t>
                      </a:r>
                      <a:endParaRPr lang="en-GB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26 May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481425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D3.1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GB" sz="1600" dirty="0">
                          <a:solidFill>
                            <a:schemeClr val="tx1"/>
                          </a:solidFill>
                          <a:latin typeface="+mj-lt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55721241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Jan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21161963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.3cp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D3.0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Feb 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Closes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2 Sep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Nov 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280407668"/>
                  </a:ext>
                </a:extLst>
              </a:tr>
              <a:tr h="290122">
                <a:tc>
                  <a:txBody>
                    <a:bodyPr/>
                    <a:lstStyle/>
                    <a:p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.3-REV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160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+mn-cs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82347444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850855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802.3cr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802.3cr D3.1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</a:p>
          <a:p>
            <a:pPr lvl="1"/>
            <a:r>
              <a:rPr lang="en-AU" dirty="0"/>
              <a:t>IEEE 802.3cr 60-day ballot passed on 11 Jun 2021 (N17517)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10:2022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765792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802.3cu FDIS ballot </a:t>
            </a:r>
            <a:r>
              <a:rPr lang="en-AU" dirty="0">
                <a:solidFill>
                  <a:schemeClr val="accent2"/>
                </a:solidFill>
              </a:rPr>
              <a:t>closes on 26 May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802.3cu D3.0 was liaised in Oct 2020 (N17346)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r>
              <a:rPr lang="en-AU" dirty="0"/>
              <a:t>IEEE 802.3cu 60-day ballot passed on 11 Jun 2021 (N17515)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8/0/11 on support for submission to FDIS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26 May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11:2022</a:t>
            </a:r>
            <a:endParaRPr lang="en-AU" dirty="0">
              <a:solidFill>
                <a:schemeClr val="accent2"/>
              </a:solidFill>
            </a:endParaRPr>
          </a:p>
          <a:p>
            <a:pPr lvl="1"/>
            <a:endParaRPr lang="en-AU" dirty="0"/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2050435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802.3ct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802.3ct D3.1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802.3ct 60-day ballot passed on 9 Oct 2021 (N17626)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13:2022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883879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802.3cv FDIS ballot </a:t>
            </a:r>
            <a:r>
              <a:rPr lang="en-AU" dirty="0">
                <a:solidFill>
                  <a:schemeClr val="accent2"/>
                </a:solidFill>
              </a:rPr>
              <a:t>closes on 1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802.3cv D3.0 was liaised in Jan 2021 (N17453)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802.3cv 60-day ballot passed on 9 Oct 2021 (N17627)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12:2022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873273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802.3cp FDIS ballot closes on 2 Sep 2022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IEEE 802.3cp D3.0 was liaised in Feb 2021 (N17475)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IEEE 802.3cp 60-day ballot passed on 9 Oct 2021 (N17629)</a:t>
            </a:r>
          </a:p>
          <a:p>
            <a:pPr lvl="2"/>
            <a:r>
              <a:rPr lang="en-AU" dirty="0"/>
              <a:t>Passed 8/0/11 on need for ISO standard</a:t>
            </a:r>
          </a:p>
          <a:p>
            <a:pPr lvl="2"/>
            <a:r>
              <a:rPr lang="en-AU" dirty="0"/>
              <a:t>Passed 7/1/11 on support for submission to FDIS</a:t>
            </a:r>
          </a:p>
          <a:p>
            <a:pPr lvl="2"/>
            <a:r>
              <a:rPr lang="en-AU" dirty="0"/>
              <a:t>China NB voted no owing to the lack of built-in IEEE 802.3 security</a:t>
            </a:r>
          </a:p>
          <a:p>
            <a:pPr lvl="2"/>
            <a:r>
              <a:rPr lang="en-AU" dirty="0"/>
              <a:t>(27 Nov 2021) </a:t>
            </a:r>
            <a:r>
              <a:rPr lang="en-AU" dirty="0">
                <a:hlinkClick r:id="rId2"/>
              </a:rPr>
              <a:t>multi-ballot response</a:t>
            </a:r>
            <a:r>
              <a:rPr lang="en-AU" dirty="0"/>
              <a:t> sent (N17645)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2 Sep 2022</a:t>
            </a:r>
          </a:p>
          <a:p>
            <a:pPr lvl="1"/>
            <a:r>
              <a:rPr lang="en-US" dirty="0"/>
              <a:t>Will be published as ISO/IEC/IEEE 8802-3:2021/</a:t>
            </a:r>
            <a:r>
              <a:rPr lang="en-US" dirty="0" err="1"/>
              <a:t>Amd</a:t>
            </a:r>
            <a:r>
              <a:rPr lang="en-US" dirty="0"/>
              <a:t> 14:2022</a:t>
            </a:r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4085406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802.3-REV will be submitted to PSDO in the future</a:t>
            </a:r>
            <a:endParaRPr lang="en-AU" dirty="0">
              <a:solidFill>
                <a:schemeClr val="accent6"/>
              </a:solidFill>
            </a:endParaRP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pPr lvl="1"/>
            <a:r>
              <a:rPr lang="en-US" dirty="0"/>
              <a:t>(Mar 2022) </a:t>
            </a:r>
            <a:r>
              <a:rPr lang="en-AU" dirty="0"/>
              <a:t>The 2022 IEEE 802.3 rollup could obviate the need to ballot some of those amendments, as it incorporates (and revises) them. </a:t>
            </a:r>
          </a:p>
          <a:p>
            <a:pPr lvl="2"/>
            <a:r>
              <a:rPr lang="en-AU" dirty="0"/>
              <a:t>IEEE Staff suggests waiting to submit the 2022 rollup for balloting until IEEE 802.3cp and the other two are three months into their FDIS ballots. </a:t>
            </a:r>
          </a:p>
          <a:p>
            <a:pPr lvl="2"/>
            <a:r>
              <a:rPr lang="en-AU" dirty="0"/>
              <a:t>The rollup can be submitted for information prior to that</a:t>
            </a:r>
          </a:p>
          <a:p>
            <a:pPr lvl="1"/>
            <a:r>
              <a:rPr lang="en-AU" dirty="0"/>
              <a:t>(May 2022) Will probably be submitted in July 2022</a:t>
            </a:r>
            <a:endParaRPr lang="en-US" dirty="0"/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>
              <a:solidFill>
                <a:srgbClr val="00B050"/>
              </a:solidFill>
            </a:endParaRP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>
              <a:solidFill>
                <a:schemeClr val="accent2"/>
              </a:solidFill>
            </a:endParaRP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263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 has 9 standards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63042184"/>
              </p:ext>
            </p:extLst>
          </p:nvPr>
        </p:nvGraphicFramePr>
        <p:xfrm>
          <a:off x="152399" y="2161466"/>
          <a:ext cx="8839199" cy="3815538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D6.0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kern="1200" dirty="0">
                        <a:solidFill>
                          <a:schemeClr val="accent2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10 Aug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Nov 2021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Failed</a:t>
                      </a:r>
                      <a:endParaRPr lang="en-AU" sz="1600" b="0" dirty="0">
                        <a:solidFill>
                          <a:srgbClr val="FF000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9 Oct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11md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D3.0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Jan 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11 Jun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Closes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13 Jun 22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Aug 2021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7038953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11az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422183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D8.0</a:t>
                      </a:r>
                      <a:endParaRPr lang="en-AU" sz="1600" b="0" dirty="0">
                        <a:solidFill>
                          <a:schemeClr val="tx1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Feb 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FA661C"/>
                          </a:solidFill>
                          <a:latin typeface="+mn-lt"/>
                          <a:ea typeface="+mn-ea"/>
                          <a:cs typeface="+mn-cs"/>
                        </a:rPr>
                        <a:t>On hold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98636627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1804162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j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9977097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924496195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GB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11be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chemeClr val="accent2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Waiting</a:t>
                      </a:r>
                      <a:endParaRPr lang="en-AU" sz="1600" b="0" dirty="0">
                        <a:solidFill>
                          <a:schemeClr val="accent2"/>
                        </a:solidFill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57317765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38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6955917"/>
      </p:ext>
    </p:extLst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802.11ax 60-day pre-ballot passed and responses have been sent, but it is on hold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D4.0 out of March 2019 meeting (N16974)</a:t>
            </a:r>
          </a:p>
          <a:p>
            <a:pPr lvl="1"/>
            <a:r>
              <a:rPr lang="en-AU" dirty="0"/>
              <a:t>Liaised D6.0 out of Jan 2020 meeting (N17096)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with responses sent </a:t>
            </a:r>
            <a:r>
              <a:rPr lang="en-AU" dirty="0">
                <a:solidFill>
                  <a:srgbClr val="FA661C"/>
                </a:solidFill>
              </a:rPr>
              <a:t>but </a:t>
            </a:r>
            <a:r>
              <a:rPr lang="en-AU" sz="1800" kern="1200" dirty="0">
                <a:solidFill>
                  <a:srgbClr val="FA661C"/>
                </a:solidFill>
                <a:latin typeface="+mn-lt"/>
                <a:ea typeface="+mn-ea"/>
                <a:cs typeface="+mn-cs"/>
              </a:rPr>
              <a:t>on hold</a:t>
            </a:r>
            <a:endParaRPr lang="en-AU" dirty="0">
              <a:solidFill>
                <a:srgbClr val="FA661C"/>
              </a:solidFill>
            </a:endParaRPr>
          </a:p>
          <a:p>
            <a:pPr lvl="1"/>
            <a:r>
              <a:rPr lang="en-AU" dirty="0"/>
              <a:t>IEEE 802.11ax 60-day ballot passed on 10 Aug 2021 (N17599)</a:t>
            </a:r>
          </a:p>
          <a:p>
            <a:pPr lvl="2"/>
            <a:r>
              <a:rPr lang="en-AU" dirty="0"/>
              <a:t>Passed 10/0/9 on need for ISO standard</a:t>
            </a:r>
          </a:p>
          <a:p>
            <a:pPr lvl="2"/>
            <a:r>
              <a:rPr lang="en-AU" dirty="0"/>
              <a:t>Passed 6/4/9 on support for submission to FDIS</a:t>
            </a:r>
          </a:p>
          <a:p>
            <a:pPr lvl="2"/>
            <a:r>
              <a:rPr lang="en-AU" dirty="0"/>
              <a:t>With negative comments from China (regarding security)</a:t>
            </a:r>
          </a:p>
          <a:p>
            <a:pPr lvl="2"/>
            <a:r>
              <a:rPr lang="en-AU" dirty="0"/>
              <a:t>With negative comments from Sweden, Finland, Germany &amp; a positive comment from Japan (with regard to negative Letters of Assurance)</a:t>
            </a:r>
          </a:p>
          <a:p>
            <a:pPr lvl="2"/>
            <a:r>
              <a:rPr lang="en-AU" dirty="0"/>
              <a:t>A response was sent – see following pages 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27048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has sent 89 standards through the PSDO adoption process, with 27 in-process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04963286"/>
              </p:ext>
            </p:extLst>
          </p:nvPr>
        </p:nvGraphicFramePr>
        <p:xfrm>
          <a:off x="1714500" y="2148840"/>
          <a:ext cx="5791200" cy="3708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WG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Completed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In-process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41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9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03157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3715417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802.22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3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/>
                        <a:t>1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All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89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/>
                        <a:t>27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921534"/>
      </p:ext>
    </p:extLst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7EC5B1-A8E7-4070-8E5C-5753938664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Responses were sent in Nov 2021 in relation the 60-day ballot on IEEE 802.11ax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079BB03-179A-47F4-A009-19C4530ABF9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/>
              <a:t>Ultimately the IEEE SA directed IEEE 802 that:</a:t>
            </a:r>
          </a:p>
          <a:p>
            <a:pPr lvl="2"/>
            <a:r>
              <a:rPr lang="en-AU" dirty="0"/>
              <a:t>The IEEE SA President respond to ISO on the IPR related issues</a:t>
            </a:r>
          </a:p>
          <a:p>
            <a:pPr lvl="3"/>
            <a:r>
              <a:rPr lang="en-AU" dirty="0"/>
              <a:t>Based on content that had been developed by IEEE 802 </a:t>
            </a:r>
          </a:p>
          <a:p>
            <a:pPr lvl="2"/>
            <a:r>
              <a:rPr lang="en-AU" dirty="0"/>
              <a:t>IEEE 802 respond to the China NB’s technical comments to SC6 </a:t>
            </a:r>
          </a:p>
          <a:p>
            <a:pPr lvl="3"/>
            <a:r>
              <a:rPr lang="en-AU" dirty="0"/>
              <a:t>IEEE 802 EC approval occurred on 5 Nov 2021</a:t>
            </a:r>
          </a:p>
          <a:p>
            <a:pPr lvl="3"/>
            <a:r>
              <a:rPr lang="en-AU" dirty="0"/>
              <a:t>IEEE SA staff liaised on 8 Nov 2021 (N17646)</a:t>
            </a:r>
          </a:p>
          <a:p>
            <a:pPr marL="1588" lvl="1" indent="0">
              <a:buNone/>
            </a:pPr>
            <a:endParaRPr lang="en-AU" dirty="0"/>
          </a:p>
          <a:p>
            <a:pPr marL="1588" lvl="1" indent="0">
              <a:buNone/>
            </a:pPr>
            <a:endParaRPr lang="en-AU" dirty="0"/>
          </a:p>
          <a:p>
            <a:pPr lvl="2"/>
            <a:endParaRPr lang="en-AU" dirty="0"/>
          </a:p>
          <a:p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E17B8A7-0198-4EB9-A501-C495521B00B0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A903838-AAEA-4B3A-87FB-9B94EC0DE494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 smtClean="0"/>
              <a:pPr>
                <a:defRPr/>
              </a:pPr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5050095"/>
      </p:ext>
    </p:extLst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2E83B5-A5FB-4E34-B472-FED19DCD96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1066800"/>
          </a:xfrm>
        </p:spPr>
        <p:txBody>
          <a:bodyPr/>
          <a:lstStyle/>
          <a:p>
            <a:r>
              <a:rPr lang="en-AU" dirty="0"/>
              <a:t>There is not yet closure on the 802.11ax IPR issue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6EB765-827A-40C5-A8B4-413297C522B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Latest news (Jan 2022)</a:t>
            </a:r>
          </a:p>
          <a:p>
            <a:pPr lvl="1"/>
            <a:r>
              <a:rPr lang="en-AU" dirty="0"/>
              <a:t>IEEE SA have provided a summary of the current status of the IPR issue</a:t>
            </a:r>
          </a:p>
          <a:p>
            <a:r>
              <a:rPr lang="en-AU" dirty="0"/>
              <a:t>Latest news (Mar 2022)</a:t>
            </a:r>
          </a:p>
          <a:p>
            <a:pPr lvl="1"/>
            <a:r>
              <a:rPr lang="en-AU" dirty="0"/>
              <a:t>(26 Feb 2022) The IEEE SA President’s letter has now been made available to IEEE 802</a:t>
            </a:r>
          </a:p>
          <a:p>
            <a:pPr lvl="2"/>
            <a:r>
              <a:rPr lang="en-AU" dirty="0"/>
              <a:t>See </a:t>
            </a:r>
            <a:r>
              <a:rPr lang="en-AU" dirty="0">
                <a:hlinkClick r:id="rId2"/>
              </a:rPr>
              <a:t>ec-22-0047-00</a:t>
            </a:r>
            <a:endParaRPr lang="en-AU" dirty="0"/>
          </a:p>
          <a:p>
            <a:pPr lvl="1"/>
            <a:r>
              <a:rPr lang="en-AU" dirty="0"/>
              <a:t>(28 Feb 2022) There is no news so far on resolution of the 802.11ax IPR issue but it is understood that discussions are continuing between IEEE SA &amp; ISO</a:t>
            </a:r>
          </a:p>
          <a:p>
            <a:r>
              <a:rPr lang="en-AU" dirty="0"/>
              <a:t>Latest news (May 2022)</a:t>
            </a:r>
          </a:p>
          <a:p>
            <a:pPr lvl="1"/>
            <a:r>
              <a:rPr lang="en-AU" dirty="0"/>
              <a:t>(10 May 2022) No news</a:t>
            </a:r>
          </a:p>
          <a:p>
            <a:pPr marL="184150" lvl="2" indent="0">
              <a:buNone/>
            </a:pPr>
            <a:endParaRPr lang="en-AU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37754B3-8DE2-4F8C-974C-E3A9B817C509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8053388" y="6475413"/>
            <a:ext cx="490537" cy="182562"/>
          </a:xfrm>
        </p:spPr>
        <p:txBody>
          <a:bodyPr/>
          <a:lstStyle/>
          <a:p>
            <a:r>
              <a:rPr lang="en-US"/>
              <a:t>Andrew Myles, Cisco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F2585D4-DF10-4272-A100-AA7E9746F7D8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4327525" y="6475413"/>
            <a:ext cx="565150" cy="182562"/>
          </a:xfrm>
        </p:spPr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806391"/>
      </p:ext>
    </p:extLst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802.11ay 60-day ballot failed on 9 Oct 2021 and the process will need to restart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D3.0 out of March 2019 meeting (N16974)</a:t>
            </a:r>
          </a:p>
          <a:p>
            <a:pPr lvl="1"/>
            <a:r>
              <a:rPr lang="en-AU" dirty="0"/>
              <a:t>Liaised D5.0 out of Jan 2020 meeting (N17096)</a:t>
            </a:r>
          </a:p>
          <a:p>
            <a:pPr lvl="1"/>
            <a:r>
              <a:rPr lang="en-AU" dirty="0"/>
              <a:t>Liaised D7.0 out of Jan 2021 meeting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F0000"/>
                </a:solidFill>
              </a:rPr>
              <a:t>failed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11ay</a:t>
            </a:r>
            <a:r>
              <a:rPr lang="en-AU" dirty="0"/>
              <a:t> 60-day ballot failed on 9 Oct 2021 (N17628)</a:t>
            </a:r>
          </a:p>
          <a:p>
            <a:pPr lvl="2"/>
            <a:r>
              <a:rPr lang="en-AU" dirty="0"/>
              <a:t>Passed 10/1/8 (Belgium) on need for ISO standard</a:t>
            </a:r>
          </a:p>
          <a:p>
            <a:pPr lvl="2"/>
            <a:r>
              <a:rPr lang="en-AU" dirty="0"/>
              <a:t>Failed 6/6/7 (Belgium, Canada, China, Finland, Netherlands, Sweden) on support for submission to FDIS</a:t>
            </a:r>
          </a:p>
          <a:p>
            <a:pPr lvl="3"/>
            <a:r>
              <a:rPr lang="en-AU" dirty="0"/>
              <a:t>Failed because of comments related to negative </a:t>
            </a:r>
            <a:r>
              <a:rPr lang="en-AU" dirty="0" err="1"/>
              <a:t>LoAs</a:t>
            </a:r>
            <a:endParaRPr lang="en-AU" dirty="0"/>
          </a:p>
          <a:p>
            <a:pPr lvl="2"/>
            <a:r>
              <a:rPr lang="en-AU" dirty="0"/>
              <a:t>The failure means the process will need to restart – after the IPR issue is sorted out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6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7526330"/>
      </p:ext>
    </p:extLst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802.11az was liaised for information in Apr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802.11az D4.0 was liaised for information on 8 Apr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4000525"/>
      </p:ext>
    </p:extLst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802.11ba is waiting for start of 60-day ballot, but it will not start until IPR issues resolved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Liaised D6.0 in March 2020 (N17157)</a:t>
            </a:r>
          </a:p>
          <a:p>
            <a:pPr lvl="1"/>
            <a:r>
              <a:rPr lang="en-AU" dirty="0"/>
              <a:t>Liaised D8.0 in Feb 2021 (N17479)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FA661C"/>
                </a:solidFill>
              </a:rPr>
              <a:t>on hold</a:t>
            </a:r>
          </a:p>
          <a:p>
            <a:pPr lvl="1"/>
            <a:r>
              <a:rPr lang="en-AU" dirty="0"/>
              <a:t>WG motion to enter PSDO process approved in May 2021</a:t>
            </a:r>
          </a:p>
          <a:p>
            <a:pPr lvl="2"/>
            <a:r>
              <a:rPr lang="en-AU" dirty="0"/>
              <a:t>(Jul 2021) EC approved, for submission after publication</a:t>
            </a:r>
          </a:p>
          <a:p>
            <a:pPr lvl="1"/>
            <a:r>
              <a:rPr lang="en-AU" dirty="0"/>
              <a:t>(Nov 2021) The ballot has not yet started but it will run into the same IPR issue as 802.11ay (and </a:t>
            </a:r>
            <a:r>
              <a:rPr lang="en-AU"/>
              <a:t>802.11ax)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4244939"/>
      </p:ext>
    </p:extLst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802.11bb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(May 2022) Passed initial ballot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978290"/>
      </p:ext>
    </p:extLst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802.11bc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At D3.0 - probably only send at SA Ballot stage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06267"/>
      </p:ext>
    </p:extLst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802.11bd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Completed SA Ballot on D4.0, likely to liaise in early June 2022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2261085"/>
      </p:ext>
    </p:extLst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802.11be will be liaised when appropriate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</a:p>
          <a:p>
            <a:pPr lvl="1"/>
            <a:r>
              <a:rPr lang="en-AU" dirty="0"/>
              <a:t>No approved draft yet – may send after initial WG LB approval (first ballot with versions of all features)</a:t>
            </a:r>
          </a:p>
          <a:p>
            <a:pPr lvl="1"/>
            <a:r>
              <a:rPr lang="en-AU" dirty="0"/>
              <a:t>(May 2022) First LB initiated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waiting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429902"/>
      </p:ext>
    </p:extLst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802.11md FDIS ballot closes 13 Jun 2022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802.11md D3.0 was liaised for information in Jan 2020 (N17082)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 &amp; response sent</a:t>
            </a:r>
          </a:p>
          <a:p>
            <a:pPr lvl="1"/>
            <a:r>
              <a:rPr lang="en-AU" dirty="0"/>
              <a:t>802.</a:t>
            </a:r>
            <a:r>
              <a:rPr lang="en-AU" dirty="0">
                <a:cs typeface="Arial" panose="020B0604020202020204" pitchFamily="34" charset="0"/>
              </a:rPr>
              <a:t>11md </a:t>
            </a:r>
            <a:r>
              <a:rPr lang="en-AU" dirty="0"/>
              <a:t>60-day ballot passed on 1 Jun 2021 (N17516)</a:t>
            </a:r>
          </a:p>
          <a:p>
            <a:pPr lvl="2"/>
            <a:r>
              <a:rPr lang="en-AU" dirty="0"/>
              <a:t>Passed 9/0/10 on need for ISO standard</a:t>
            </a:r>
          </a:p>
          <a:p>
            <a:pPr lvl="2"/>
            <a:r>
              <a:rPr lang="en-AU" dirty="0"/>
              <a:t>Passed 8/1/10 on support for submission to FDIS</a:t>
            </a:r>
          </a:p>
          <a:p>
            <a:pPr lvl="1"/>
            <a:r>
              <a:rPr lang="en-AU" dirty="0"/>
              <a:t>The China NB voted “no” with 18 comments</a:t>
            </a:r>
          </a:p>
          <a:p>
            <a:pPr lvl="2"/>
            <a:r>
              <a:rPr lang="en-AU" dirty="0">
                <a:latin typeface="+mj-lt"/>
              </a:rPr>
              <a:t>Response (see </a:t>
            </a:r>
            <a:r>
              <a:rPr lang="en-AU" dirty="0">
                <a:latin typeface="+mj-lt"/>
                <a:hlinkClick r:id="rId2"/>
              </a:rPr>
              <a:t>11-21-1039-03</a:t>
            </a:r>
            <a:r>
              <a:rPr lang="en-AU" dirty="0">
                <a:latin typeface="+mj-lt"/>
              </a:rPr>
              <a:t>) was approved by WG &amp; EC in July 2021</a:t>
            </a:r>
          </a:p>
          <a:p>
            <a:pPr lvl="2"/>
            <a:r>
              <a:rPr lang="en-AU" dirty="0">
                <a:latin typeface="+mj-lt"/>
              </a:rPr>
              <a:t>Liaised in Aug 2021 (N17600)</a:t>
            </a:r>
            <a:endParaRPr lang="en-AU" dirty="0"/>
          </a:p>
          <a:p>
            <a:r>
              <a:rPr lang="en-AU" dirty="0"/>
              <a:t>FDIS ballot: </a:t>
            </a:r>
            <a:r>
              <a:rPr lang="en-AU" dirty="0">
                <a:solidFill>
                  <a:schemeClr val="accent2"/>
                </a:solidFill>
              </a:rPr>
              <a:t>closes 13 Jun 2022</a:t>
            </a:r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8171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1596186"/>
              </p:ext>
            </p:extLst>
          </p:nvPr>
        </p:nvGraphicFramePr>
        <p:xfrm>
          <a:off x="762000" y="1722120"/>
          <a:ext cx="76200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3018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0910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36222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Nov 2015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</a:rPr>
                        <a:t>Jan 2016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2013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May 2014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802.1AEbn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Jan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Feb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802.1AX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2015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802.1Xbx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802.1Q-Rev</a:t>
                      </a:r>
                    </a:p>
                  </a:txBody>
                  <a:tcPr marL="115147" marR="115147">
                    <a:lnB w="12700" cmpd="sng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10444">
                <a:tc>
                  <a:txBody>
                    <a:bodyPr/>
                    <a:lstStyle/>
                    <a:p>
                      <a:r>
                        <a:rPr lang="en-AU" sz="1600" dirty="0"/>
                        <a:t>802.1BA</a:t>
                      </a:r>
                    </a:p>
                  </a:txBody>
                  <a:tcPr marL="115147" marR="115147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>
                    <a:lnL w="12700" cmpd="sng">
                      <a:noFill/>
                    </a:ln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6924699"/>
      </p:ext>
    </p:extLst>
  </p:cSld>
  <p:clrMapOvr>
    <a:masterClrMapping/>
  </p:clrMapOvr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229600" cy="1066800"/>
          </a:xfrm>
        </p:spPr>
        <p:txBody>
          <a:bodyPr/>
          <a:lstStyle/>
          <a:p>
            <a:r>
              <a:rPr lang="en-AU" dirty="0"/>
              <a:t>IEEE 802.15 has zero standards in the pipeline for adoption under the PSDO … but some coming soon! 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1509037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0668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797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err="1">
                          <a:latin typeface="+mj-lt"/>
                        </a:rPr>
                        <a:t>Std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pPr algn="l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accent2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chemeClr val="tx1"/>
                          </a:solidFill>
                          <a:latin typeface="+mj-lt"/>
                        </a:rPr>
                        <a:t>-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915227"/>
      </p:ext>
    </p:extLst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802.19 has not yet considered submissions to the PSDO process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5374068"/>
              </p:ext>
            </p:extLst>
          </p:nvPr>
        </p:nvGraphicFramePr>
        <p:xfrm>
          <a:off x="152399" y="1600200"/>
          <a:ext cx="8839199" cy="9144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5280">
                <a:tc>
                  <a:txBody>
                    <a:bodyPr/>
                    <a:lstStyle/>
                    <a:p>
                      <a:endParaRPr lang="en-AU" sz="160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0" kern="120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accent2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chemeClr val="tx1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sz="160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824721"/>
      </p:ext>
    </p:extLst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>
                <a:solidFill>
                  <a:schemeClr val="accent6"/>
                </a:solidFill>
              </a:rPr>
              <a:t>IEEE 802.22 has one standard in the pipeline for adoption under the PSDO</a:t>
            </a:r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09010325"/>
              </p:ext>
            </p:extLst>
          </p:nvPr>
        </p:nvGraphicFramePr>
        <p:xfrm>
          <a:off x="152399" y="1600200"/>
          <a:ext cx="8839199" cy="938722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2192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273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3211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561571"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802</a:t>
                      </a:r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Last draft liaised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 sz="1600" dirty="0"/>
                    </a:p>
                  </a:txBody>
                  <a:tcPr marL="115147" marR="115147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latin typeface="+mj-lt"/>
                        </a:rPr>
                        <a:t>60-day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pre-ballot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5-month</a:t>
                      </a:r>
                      <a:br>
                        <a:rPr lang="en-AU" sz="1600" dirty="0">
                          <a:latin typeface="+mj-lt"/>
                        </a:rPr>
                      </a:br>
                      <a:r>
                        <a:rPr lang="en-AU" sz="1600" dirty="0">
                          <a:latin typeface="+mj-lt"/>
                        </a:rPr>
                        <a:t>FDIS ballot</a:t>
                      </a:r>
                    </a:p>
                  </a:txBody>
                  <a:tcPr marL="115147" marR="115147"/>
                </a:tc>
                <a:tc hMerge="1">
                  <a:txBody>
                    <a:bodyPr/>
                    <a:lstStyle/>
                    <a:p>
                      <a:endParaRPr lang="en-A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latin typeface="+mj-lt"/>
                        </a:rPr>
                        <a:t>Comments</a:t>
                      </a:r>
                      <a:r>
                        <a:rPr lang="en-AU" sz="1600" baseline="0" dirty="0">
                          <a:latin typeface="+mj-lt"/>
                        </a:rPr>
                        <a:t> resolved</a:t>
                      </a:r>
                      <a:endParaRPr lang="en-AU" sz="1600" dirty="0">
                        <a:latin typeface="+mj-lt"/>
                      </a:endParaRPr>
                    </a:p>
                  </a:txBody>
                  <a:tcPr marL="0" marR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.22-REV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D8.0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Nov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Passed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17 Oct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rgbClr val="00B050"/>
                          </a:solidFill>
                          <a:latin typeface="+mj-lt"/>
                        </a:rPr>
                        <a:t>Passed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tx1"/>
                          </a:solidFill>
                          <a:latin typeface="+mj-lt"/>
                        </a:rPr>
                        <a:t>18 Mar 22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>
                          <a:solidFill>
                            <a:schemeClr val="accent2"/>
                          </a:solidFill>
                          <a:latin typeface="+mj-lt"/>
                        </a:rPr>
                        <a:t>Waiting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675657"/>
      </p:ext>
    </p:extLst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802.22-2019 FDIS ballot passed but a response is required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685800" y="1524000"/>
            <a:ext cx="7772400" cy="4114800"/>
          </a:xfrm>
        </p:spPr>
        <p:txBody>
          <a:bodyPr/>
          <a:lstStyle/>
          <a:p>
            <a:r>
              <a:rPr lang="en-AU" dirty="0"/>
              <a:t>Drafts </a:t>
            </a:r>
            <a:r>
              <a:rPr lang="en-GB" dirty="0"/>
              <a:t>sent to SC6</a:t>
            </a:r>
            <a:r>
              <a:rPr lang="en-AU" dirty="0"/>
              <a:t>: </a:t>
            </a:r>
            <a:r>
              <a:rPr lang="en-AU" dirty="0">
                <a:solidFill>
                  <a:srgbClr val="00B050"/>
                </a:solidFill>
              </a:rPr>
              <a:t>sent</a:t>
            </a:r>
          </a:p>
          <a:p>
            <a:pPr lvl="1"/>
            <a:r>
              <a:rPr lang="en-AU" dirty="0"/>
              <a:t>D8.0 sent in Nov 2019 (N17064)</a:t>
            </a:r>
          </a:p>
          <a:p>
            <a:r>
              <a:rPr lang="en-US" dirty="0"/>
              <a:t>60-day</a:t>
            </a:r>
            <a:r>
              <a:rPr lang="en-AU" dirty="0"/>
              <a:t> pre-ballot: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</a:t>
            </a:r>
            <a:r>
              <a:rPr lang="en-AU" dirty="0">
                <a:solidFill>
                  <a:srgbClr val="00B050"/>
                </a:solidFill>
              </a:rPr>
              <a:t>&amp; response sent</a:t>
            </a:r>
          </a:p>
          <a:p>
            <a:pPr lvl="1"/>
            <a:r>
              <a:rPr lang="en-AU" dirty="0"/>
              <a:t>IEEE 802.22-2019 passed on 16 Oct 2020 (N17342)</a:t>
            </a:r>
          </a:p>
          <a:p>
            <a:pPr lvl="2"/>
            <a:r>
              <a:rPr lang="en-AU" dirty="0"/>
              <a:t>Passed 6/0/11 on need for ISO standard</a:t>
            </a:r>
          </a:p>
          <a:p>
            <a:pPr lvl="2"/>
            <a:r>
              <a:rPr lang="en-AU" dirty="0"/>
              <a:t>Passed 5/1/11 on support for submission to FDIS</a:t>
            </a:r>
          </a:p>
          <a:p>
            <a:pPr lvl="2"/>
            <a:r>
              <a:rPr lang="en-AU" dirty="0"/>
              <a:t>China NB voted “no” with comments</a:t>
            </a:r>
          </a:p>
          <a:p>
            <a:pPr lvl="3"/>
            <a:r>
              <a:rPr lang="en-AU" dirty="0"/>
              <a:t>Comment resolution was sent in late Dec 2020 (N17405)</a:t>
            </a:r>
          </a:p>
          <a:p>
            <a:r>
              <a:rPr lang="en-AU" dirty="0"/>
              <a:t>FDIS ballot: </a:t>
            </a:r>
            <a:r>
              <a:rPr lang="en-AU" dirty="0">
                <a:solidFill>
                  <a:srgbClr val="00B050"/>
                </a:solidFill>
              </a:rPr>
              <a:t>passed</a:t>
            </a:r>
            <a:r>
              <a:rPr lang="en-AU" dirty="0">
                <a:solidFill>
                  <a:schemeClr val="accent2"/>
                </a:solidFill>
              </a:rPr>
              <a:t> but response required</a:t>
            </a:r>
          </a:p>
          <a:p>
            <a:pPr lvl="1"/>
            <a:r>
              <a:rPr lang="en-AU" dirty="0"/>
              <a:t>IEEE 802.22-2019 FDIS ballot passed on 18 Mar 2022 (</a:t>
            </a:r>
            <a:r>
              <a:rPr lang="en-AU" dirty="0">
                <a:solidFill>
                  <a:srgbClr val="FF0000"/>
                </a:solidFill>
              </a:rPr>
              <a:t>N?????</a:t>
            </a:r>
            <a:r>
              <a:rPr lang="en-AU" dirty="0"/>
              <a:t>)</a:t>
            </a:r>
          </a:p>
          <a:p>
            <a:pPr lvl="2"/>
            <a:r>
              <a:rPr lang="en-AU" dirty="0"/>
              <a:t>Passed 9/1/9</a:t>
            </a:r>
          </a:p>
          <a:p>
            <a:pPr lvl="2"/>
            <a:r>
              <a:rPr lang="en-AU" dirty="0"/>
              <a:t>China NB voted no with a repeat of the previous comment</a:t>
            </a:r>
          </a:p>
          <a:p>
            <a:pPr lvl="3"/>
            <a:r>
              <a:rPr lang="en-AU" dirty="0">
                <a:sym typeface="Wingdings" panose="05000000000000000000" pitchFamily="2" charset="2"/>
              </a:rPr>
              <a:t>(May 2022) A response has been generated for approval by the IEEE 802 EC</a:t>
            </a:r>
            <a:endParaRPr lang="en-US" dirty="0">
              <a:sym typeface="Wingdings" panose="05000000000000000000" pitchFamily="2" charset="2"/>
            </a:endParaRPr>
          </a:p>
          <a:p>
            <a:pPr lvl="1"/>
            <a:r>
              <a:rPr lang="en-US" dirty="0"/>
              <a:t>Will be published as ISO/IEC/IEEE 8802-22:2022</a:t>
            </a:r>
            <a:endParaRPr lang="en-AU" dirty="0"/>
          </a:p>
          <a:p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FCE5288C-F87B-4810-A6B2-740CE13BD34D}" type="slidenum">
              <a:rPr lang="en-US" smtClean="0"/>
              <a:pPr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01489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6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86262479"/>
              </p:ext>
            </p:extLst>
          </p:nvPr>
        </p:nvGraphicFramePr>
        <p:xfrm>
          <a:off x="761999" y="1712149"/>
          <a:ext cx="7696200" cy="460248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Sep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</a:t>
                      </a: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802.1Qbv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802.1AB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/>
                        <a:t>802.1Qca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802.1Qbu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9611423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59995518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802.1Qcd</a:t>
                      </a:r>
                      <a:endParaRPr lang="en-AU" sz="1600" b="0" dirty="0"/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2016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Dec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11981302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802.1Q-Cor1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02007147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802.1AC-Rev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May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2018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729895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802d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96309453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GB" sz="1600" dirty="0"/>
                        <a:t>802.1AX/Cor1 </a:t>
                      </a:r>
                      <a:endParaRPr lang="en-AU" sz="1600" b="0" dirty="0"/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247143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802.1AEcg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Aug 18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269689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953115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7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47214208"/>
              </p:ext>
            </p:extLst>
          </p:nvPr>
        </p:nvGraphicFramePr>
        <p:xfrm>
          <a:off x="761999" y="1712149"/>
          <a:ext cx="7696200" cy="42672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802.1CB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802.1Qci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9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Dec 17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 19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802.1Qch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20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Jan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3 Jan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Feb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26 Dec 18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19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042115409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27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  <a:latin typeface="+mj-lt"/>
                        </a:rPr>
                        <a:t> Jun 19</a:t>
                      </a:r>
                      <a:endParaRPr lang="en-AU" sz="1600" b="0" dirty="0">
                        <a:solidFill>
                          <a:srgbClr val="00B050"/>
                        </a:solidFill>
                        <a:latin typeface="+mj-lt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00791299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802.1AR-Rev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Oct 18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14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Nov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Apr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89725692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AC/Cor-1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17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Mar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4114107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802.1Q-2018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4 May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Jun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2496566975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</a:t>
                      </a:r>
                      <a:r>
                        <a:rPr lang="en-AU" sz="1600" b="0" kern="1200" baseline="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 19</a:t>
                      </a:r>
                      <a:endParaRPr lang="en-AU" sz="1600" b="0" kern="1200" dirty="0">
                        <a:solidFill>
                          <a:srgbClr val="00B05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9520788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dirty="0"/>
                        <a:t>802.</a:t>
                      </a:r>
                      <a:r>
                        <a:rPr lang="en-AU" sz="1600" dirty="0">
                          <a:cs typeface="Arial" panose="020B0604020202020204" pitchFamily="34" charset="0"/>
                        </a:rPr>
                        <a:t>1Xck</a:t>
                      </a:r>
                      <a:r>
                        <a:rPr lang="en-AU" sz="1600" dirty="0"/>
                        <a:t> </a:t>
                      </a:r>
                      <a:endParaRPr lang="en-AU" sz="16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11 Mar 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26 Jun 20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1471972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Arial" panose="020B0604020202020204" pitchFamily="34" charset="0"/>
                        </a:rPr>
                        <a:t>802.1AE/Cor1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13 Jan 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2890922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42986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802.1 WG has sent 41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8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64477892"/>
              </p:ext>
            </p:extLst>
          </p:nvPr>
        </p:nvGraphicFramePr>
        <p:xfrm>
          <a:off x="761999" y="1712149"/>
          <a:ext cx="7696200" cy="259080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5240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118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503671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802.1Qcp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6239261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802.1Qcy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405036956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802.1AX-REV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Jul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3324006233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802.1Qcc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24538561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802.1AS-Rev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Aug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450190964"/>
                  </a:ext>
                </a:extLst>
              </a:tr>
              <a:tr h="291598">
                <a:tc>
                  <a:txBody>
                    <a:bodyPr/>
                    <a:lstStyle/>
                    <a:p>
                      <a:r>
                        <a:rPr lang="en-AU" sz="1600" dirty="0">
                          <a:latin typeface="+mj-lt"/>
                          <a:cs typeface="Arial" panose="020B0604020202020204" pitchFamily="34" charset="0"/>
                        </a:rPr>
                        <a:t>802.1CMde</a:t>
                      </a:r>
                    </a:p>
                  </a:txBody>
                  <a:tcPr marL="115147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kern="1200" dirty="0">
                          <a:solidFill>
                            <a:srgbClr val="00B050"/>
                          </a:solidFill>
                          <a:latin typeface="+mn-lt"/>
                          <a:ea typeface="+mn-ea"/>
                          <a:cs typeface="+mn-cs"/>
                        </a:rPr>
                        <a:t>Jan 2021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Sep 2021</a:t>
                      </a:r>
                    </a:p>
                  </a:txBody>
                  <a:tcPr marL="0" marR="0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  <a:latin typeface="+mj-lt"/>
                        </a:rPr>
                        <a:t>Jan 2022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60270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18630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802.3 WG has sent 27 standards completely through the PSDO adoption process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Andrew Myles, Cisco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/>
              <a:t>Slide </a:t>
            </a:r>
            <a:fld id="{EF4002E7-DB4D-4CC3-8382-1939D19420D8}" type="slidenum">
              <a:rPr lang="en-US" smtClean="0"/>
              <a:pPr/>
              <a:t>9</a:t>
            </a:fld>
            <a:endParaRPr lang="en-US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17170973"/>
              </p:ext>
            </p:extLst>
          </p:nvPr>
        </p:nvGraphicFramePr>
        <p:xfrm>
          <a:off x="761999" y="1817511"/>
          <a:ext cx="7696200" cy="447792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37160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642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13019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07719">
                <a:tc>
                  <a:txBody>
                    <a:bodyPr/>
                    <a:lstStyle/>
                    <a:p>
                      <a:r>
                        <a:rPr lang="en-AU" sz="1600" dirty="0"/>
                        <a:t>IEEE 802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standard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/>
                        <a:t>60-day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pre-ballot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5-month</a:t>
                      </a:r>
                      <a:br>
                        <a:rPr lang="en-AU" sz="1600" dirty="0"/>
                      </a:br>
                      <a:r>
                        <a:rPr lang="en-AU" sz="1600" dirty="0"/>
                        <a:t>FDIS ballot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/>
                        <a:t>Comments</a:t>
                      </a:r>
                      <a:r>
                        <a:rPr lang="en-AU" sz="1600" baseline="0" dirty="0"/>
                        <a:t> resolved by IEEE</a:t>
                      </a:r>
                      <a:endParaRPr lang="en-AU" sz="1600" dirty="0"/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/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2013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2014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Mar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2017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Mar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 2019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Jul 2020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2020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609524783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802.3.1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Oct 2014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Jun 2015</a:t>
                      </a:r>
                      <a:endParaRPr lang="en-AU" sz="1600" b="0" dirty="0">
                        <a:solidFill>
                          <a:srgbClr val="00B050"/>
                        </a:solidFill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Apr</a:t>
                      </a: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 2015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802.3bw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2016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Sep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4877306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802.3bp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48985805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802.3bq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851261610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802.3br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514827558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802.3by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Jan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774990739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b="0" dirty="0">
                          <a:latin typeface="+mj-lt"/>
                          <a:cs typeface="Arial" panose="020B0604020202020204" pitchFamily="34" charset="0"/>
                        </a:rPr>
                        <a:t>802.3bz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Feb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Oct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88842586"/>
                  </a:ext>
                </a:extLst>
              </a:tr>
              <a:tr h="351837">
                <a:tc>
                  <a:txBody>
                    <a:bodyPr/>
                    <a:lstStyle/>
                    <a:p>
                      <a:r>
                        <a:rPr lang="en-AU" sz="1600" dirty="0"/>
                        <a:t>802.3/</a:t>
                      </a:r>
                      <a:r>
                        <a:rPr lang="en-AU" sz="1600" dirty="0" err="1"/>
                        <a:t>Cor</a:t>
                      </a:r>
                      <a:r>
                        <a:rPr lang="en-AU" sz="1600" dirty="0"/>
                        <a:t> 1 </a:t>
                      </a:r>
                      <a:endParaRPr lang="en-AU" sz="1600" b="0" dirty="0">
                        <a:latin typeface="+mj-lt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dirty="0">
                          <a:solidFill>
                            <a:srgbClr val="00B050"/>
                          </a:solidFill>
                        </a:rPr>
                        <a:t>Nov 2017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0" baseline="0" dirty="0">
                          <a:solidFill>
                            <a:srgbClr val="00B050"/>
                          </a:solidFill>
                        </a:rPr>
                        <a:t>n/a</a:t>
                      </a:r>
                    </a:p>
                  </a:txBody>
                  <a:tcPr marL="115147" marR="115147"/>
                </a:tc>
                <a:extLst>
                  <a:ext uri="{0D108BD9-81ED-4DB2-BD59-A6C34878D82A}">
                    <a16:rowId xmlns:a16="http://schemas.microsoft.com/office/drawing/2014/main" val="176230525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28473022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4403</Words>
  <Application>Microsoft Office PowerPoint</Application>
  <PresentationFormat>On-screen Show (4:3)</PresentationFormat>
  <Paragraphs>1099</Paragraphs>
  <Slides>53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53</vt:i4>
      </vt:variant>
    </vt:vector>
  </HeadingPairs>
  <TitlesOfParts>
    <vt:vector size="56" baseType="lpstr">
      <vt:lpstr>Arial</vt:lpstr>
      <vt:lpstr>Times New Roman</vt:lpstr>
      <vt:lpstr>802-11-Submission</vt:lpstr>
      <vt:lpstr>IEEE 802 status report to ISO/IEC JTC 1/SC 6 for SC 6 meeting in June/July 2022 online</vt:lpstr>
      <vt:lpstr>This report from IEEE 802 summarises issues of mutual interest to SC 6</vt:lpstr>
      <vt:lpstr>Summary of IEEE 802 standards administered through the PSDO process</vt:lpstr>
      <vt:lpstr>IEEE 802 has sent 89 standards through the PSDO adoption process, with 27 in-process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802.1 WG has sent 41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802.3 WG has sent 27 standards completely through the PSDO adoption process</vt:lpstr>
      <vt:lpstr>IEEE 802.11 WG has sent 12 standards completely through the PSDO adoption process</vt:lpstr>
      <vt:lpstr>IEEE 802.15 WG has sent three standards  completely through the PSDO adoption process</vt:lpstr>
      <vt:lpstr>IEEE 802.16 WG has sent zero standards completely through the PSDO adoption process</vt:lpstr>
      <vt:lpstr>IEEE 802.19 WG has sent zero standards completely through the PSDO adoption process</vt:lpstr>
      <vt:lpstr>IEEE 802.21 WG has sent three standards completely through the PSDO adoption process</vt:lpstr>
      <vt:lpstr>IEEE 802.22 WG has sent three standards completely through the PSDO adoption process</vt:lpstr>
      <vt:lpstr>IEEE 802 continues to notify SC 6 of various new projects</vt:lpstr>
      <vt:lpstr>IEEE 802.1 has 11 standards in the pipeline for adoption under the PSDO</vt:lpstr>
      <vt:lpstr>IEEE 802.1Q-REV was liaised for information in Sep 2021</vt:lpstr>
      <vt:lpstr>IEEE 802.1X-2020 was published as ISO/IEC/IEEE 8802-1X:2021</vt:lpstr>
      <vt:lpstr>IEEE 802.1CS FDIS ballot closes on 26 May 2022</vt:lpstr>
      <vt:lpstr>IEEE 802.1Qcz was liaised in Aug 2020</vt:lpstr>
      <vt:lpstr>IEEE 802.1ABcu (LLDP YANG Data Model) 60-day pre-ballot closes on 22 Jul 2022</vt:lpstr>
      <vt:lpstr>IEEE 802.1CBdb 60-day pre-ballot closes 14 Jun 2022</vt:lpstr>
      <vt:lpstr>IEEE 802.1CBcv 60-day pre-ballot closes 14 Jun 2022</vt:lpstr>
      <vt:lpstr>IEEE 802.1ABdh 60-day pre-ballot closes on 22 Jul 2022</vt:lpstr>
      <vt:lpstr>IEEE 802.1AS-2020/Cor 1 90-day FDIS ballot closes on 23 Aug 2022</vt:lpstr>
      <vt:lpstr>IEEE 802.1BA-Rev 60-day pre-ballot closes 24 Jun 2022</vt:lpstr>
      <vt:lpstr>IEEE 802.1ACct 60-day ballot passed with comments required</vt:lpstr>
      <vt:lpstr>IEEE 802.3 has 6 standards in the pipeline for adoption under the PSDO process</vt:lpstr>
      <vt:lpstr>IEEE 802.3cr FDIS ballot closes on 26 May 2022</vt:lpstr>
      <vt:lpstr>IEEE 802.3cu FDIS ballot closes on 26 May 2022</vt:lpstr>
      <vt:lpstr>IEEE 802.3ct FDIS ballot closes on 2 Sep 2022</vt:lpstr>
      <vt:lpstr>IEEE 802.3cv FDIS ballot closes on 1 Sep 2022</vt:lpstr>
      <vt:lpstr>IEEE 802.3cp FDIS ballot closes on 2 Sep 2022</vt:lpstr>
      <vt:lpstr>IEEE 802.3-REV will be submitted to PSDO in the future</vt:lpstr>
      <vt:lpstr>IEEE 802.11 has 9 standards in the pipeline for adoption under the PSDO</vt:lpstr>
      <vt:lpstr>IEEE 802.11ax 60-day pre-ballot passed and responses have been sent, but it is on hold</vt:lpstr>
      <vt:lpstr>Responses were sent in Nov 2021 in relation the 60-day ballot on IEEE 802.11ax</vt:lpstr>
      <vt:lpstr>There is not yet closure on the 802.11ax IPR issue</vt:lpstr>
      <vt:lpstr>IEEE 802.11ay 60-day ballot failed on 9 Oct 2021 and the process will need to restart</vt:lpstr>
      <vt:lpstr>IEEE 802.11az was liaised for information in Apr 2022</vt:lpstr>
      <vt:lpstr>IEEE 802.11ba is waiting for start of 60-day ballot, but it will not start until IPR issues resolved</vt:lpstr>
      <vt:lpstr>IEEE 802.11bb will be liaised when appropriate</vt:lpstr>
      <vt:lpstr>IEEE 802.11bc will be liaised when appropriate</vt:lpstr>
      <vt:lpstr>IEEE 802.11bd will be liaised when appropriate</vt:lpstr>
      <vt:lpstr>IEEE 802.11be will be liaised when appropriate</vt:lpstr>
      <vt:lpstr>IEEE 802.11md FDIS ballot closes 13 Jun 2022</vt:lpstr>
      <vt:lpstr>IEEE 802.15 has zero standards in the pipeline for adoption under the PSDO … but some coming soon! </vt:lpstr>
      <vt:lpstr>IEEE 802.19 has not yet considered submissions to the PSDO process</vt:lpstr>
      <vt:lpstr>IEEE 802.22 has one standard in the pipeline for adoption under the PSDO</vt:lpstr>
      <vt:lpstr>IEEE 802.22-2019 FDIS ballot passed but a response is required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2022-05-27T01:57:56Z</dcterms:modified>
</cp:coreProperties>
</file>