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61" r:id="rId2"/>
    <p:sldId id="707" r:id="rId3"/>
    <p:sldId id="717" r:id="rId4"/>
    <p:sldId id="694" r:id="rId5"/>
    <p:sldId id="703" r:id="rId6"/>
    <p:sldId id="696" r:id="rId7"/>
    <p:sldId id="689" r:id="rId8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203" autoAdjust="0"/>
    <p:restoredTop sz="95488" autoAdjust="0"/>
  </p:normalViewPr>
  <p:slideViewPr>
    <p:cSldViewPr>
      <p:cViewPr varScale="1">
        <p:scale>
          <a:sx n="101" d="100"/>
          <a:sy n="101" d="100"/>
        </p:scale>
        <p:origin x="660" y="72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914400" y="1371600"/>
            <a:ext cx="10210800" cy="43434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 Restructuring ad hoc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14 December 2021 9</a:t>
            </a:r>
            <a:r>
              <a:rPr lang="en-US" sz="4000" baseline="30000" dirty="0"/>
              <a:t>th</a:t>
            </a:r>
            <a:r>
              <a:rPr lang="en-US" sz="4000" dirty="0"/>
              <a:t>  Electronic Meeting</a:t>
            </a:r>
            <a:br>
              <a:rPr lang="en-US" sz="4000" dirty="0"/>
            </a:br>
            <a:r>
              <a:rPr lang="en-US" sz="3200" dirty="0"/>
              <a:t>13:00-14:00 ET</a:t>
            </a:r>
            <a:br>
              <a:rPr lang="en-US" sz="3200" dirty="0"/>
            </a:br>
            <a:r>
              <a:rPr lang="en-US" sz="3200" dirty="0"/>
              <a:t>18:00-19:00 UTC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ec-21-0311-00-00EC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B83A4A-7F60-45F2-ABC0-474D3F4C83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54459"/>
            <a:ext cx="10363200" cy="1143000"/>
          </a:xfrm>
        </p:spPr>
        <p:txBody>
          <a:bodyPr/>
          <a:lstStyle/>
          <a:p>
            <a:r>
              <a:rPr lang="en-US" dirty="0"/>
              <a:t>Agenda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2B2375-45D6-4E2C-9CCC-CCFA82E6FE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71599"/>
            <a:ext cx="10363200" cy="5331941"/>
          </a:xfrm>
          <a:noFill/>
        </p:spPr>
        <p:txBody>
          <a:bodyPr/>
          <a:lstStyle/>
          <a:p>
            <a:pPr>
              <a:buFont typeface="+mj-lt"/>
              <a:buAutoNum type="arabicPeriod"/>
            </a:pPr>
            <a:r>
              <a:rPr lang="en-US" sz="2400" dirty="0"/>
              <a:t>802 restructuring ad hoc accomplishments in 2021 – Paul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1800" dirty="0"/>
              <a:t>Operational Efficiency – 	complete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1800" dirty="0"/>
              <a:t>Strategic Planning – 	in process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1800" dirty="0"/>
              <a:t>Technical Coherence – 	complete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1800" dirty="0"/>
              <a:t>Near/Long Term session logistics – 	in process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1800" dirty="0"/>
              <a:t>802 Scope -- 		complete</a:t>
            </a:r>
          </a:p>
          <a:p>
            <a:pPr>
              <a:buFont typeface="+mj-lt"/>
              <a:buAutoNum type="arabicPeriod"/>
            </a:pPr>
            <a:r>
              <a:rPr lang="en-US" sz="2400" dirty="0"/>
              <a:t>Recommendations for 2022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1800" dirty="0"/>
              <a:t>Continue Near Term and Long Term IEEE 802 meeting logistics/strategy sub ad </a:t>
            </a:r>
            <a:r>
              <a:rPr lang="en-US" sz="1800" dirty="0" err="1"/>
              <a:t>hocs</a:t>
            </a:r>
            <a:endParaRPr lang="en-US" sz="1800" dirty="0"/>
          </a:p>
          <a:p>
            <a:pPr marL="914400" lvl="1" indent="-514350">
              <a:buFont typeface="+mj-lt"/>
              <a:buAutoNum type="arabicPeriod"/>
            </a:pPr>
            <a:r>
              <a:rPr lang="en-US" sz="1800" dirty="0"/>
              <a:t>Continue 802 Next Gen Workshops in virtual mode 1 week prior to plenary </a:t>
            </a:r>
          </a:p>
          <a:p>
            <a:pPr marL="914400" lvl="1" indent="-514350">
              <a:buFont typeface="+mj-lt"/>
              <a:buAutoNum type="arabicPeriod"/>
            </a:pPr>
            <a:r>
              <a:rPr lang="en-US" sz="1800" dirty="0"/>
              <a:t>Initiate leadership training for 802 EC elected/appointed positions</a:t>
            </a:r>
            <a:endParaRPr lang="en-US" sz="1600" dirty="0"/>
          </a:p>
          <a:p>
            <a:pPr>
              <a:buFont typeface="+mj-lt"/>
              <a:buAutoNum type="arabicPeriod"/>
            </a:pPr>
            <a:r>
              <a:rPr lang="en-US" sz="2400" dirty="0"/>
              <a:t>2022 monthly meeting schedule: (1 min)</a:t>
            </a:r>
            <a:br>
              <a:rPr lang="en-US" sz="2400" dirty="0"/>
            </a:br>
            <a:r>
              <a:rPr lang="en-US" sz="2400" dirty="0"/>
              <a:t>	</a:t>
            </a:r>
            <a:r>
              <a:rPr lang="en-US" sz="1800" dirty="0"/>
              <a:t>tentative -- 13:00-14:00 ET 3rd Tuesday of each month in 2022</a:t>
            </a:r>
            <a:endParaRPr lang="en-US" sz="2400" dirty="0"/>
          </a:p>
          <a:p>
            <a:pPr>
              <a:buFont typeface="+mj-lt"/>
              <a:buAutoNum type="arabicPeriod"/>
            </a:pPr>
            <a:r>
              <a:rPr lang="en-US" sz="2400" dirty="0"/>
              <a:t>Action item review, draft agenda for next meeting (~5 min)</a:t>
            </a:r>
          </a:p>
          <a:p>
            <a:pPr>
              <a:buFont typeface="+mj-lt"/>
              <a:buAutoNum type="arabicPeriod"/>
            </a:pPr>
            <a:r>
              <a:rPr lang="en-US" sz="2400" dirty="0"/>
              <a:t>Adjourn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DCC20AD-48FD-4A83-843D-531DE2D74E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7956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F57C9F-544F-4493-96DE-2FDE2435F7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802 Next Gen Workshop Follow up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61351E-B27A-4066-B63D-24B79A7F8E3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14400" y="2162175"/>
            <a:ext cx="103632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>
                <a:effectLst/>
                <a:latin typeface="Segoe UI" panose="020B0502040204020203" pitchFamily="34" charset="0"/>
              </a:rPr>
              <a:t>a) 802 Next Gen Coordination Workshop plans</a:t>
            </a:r>
          </a:p>
          <a:p>
            <a:pPr marL="0" indent="0">
              <a:buNone/>
            </a:pPr>
            <a:r>
              <a:rPr lang="en-US" sz="2000" dirty="0">
                <a:effectLst/>
                <a:latin typeface="Segoe UI" panose="020B0502040204020203" pitchFamily="34" charset="0"/>
              </a:rPr>
              <a:t>2nd </a:t>
            </a:r>
            <a:r>
              <a:rPr lang="en-US" sz="2000" dirty="0">
                <a:latin typeface="Segoe UI" panose="020B0502040204020203" pitchFamily="34" charset="0"/>
              </a:rPr>
              <a:t>802 next gen coordination workshop scheduled for 4-6pm ET 02 March 2022</a:t>
            </a:r>
          </a:p>
          <a:p>
            <a:pPr marL="0" indent="0">
              <a:buNone/>
            </a:pPr>
            <a:r>
              <a:rPr lang="en-US" sz="2000" dirty="0">
                <a:latin typeface="Segoe UI" panose="020B0502040204020203" pitchFamily="34" charset="0"/>
              </a:rPr>
              <a:t>	- objective: </a:t>
            </a:r>
            <a:r>
              <a:rPr lang="en-US" sz="2000" dirty="0">
                <a:effectLst/>
                <a:latin typeface="Segoe UI" panose="020B0502040204020203" pitchFamily="34" charset="0"/>
              </a:rPr>
              <a:t>exchange information on 802 groups next gen activities</a:t>
            </a:r>
          </a:p>
          <a:p>
            <a:pPr marL="0" indent="0">
              <a:buNone/>
            </a:pPr>
            <a:r>
              <a:rPr lang="en-US" sz="2000" dirty="0">
                <a:latin typeface="Segoe UI" panose="020B0502040204020203" pitchFamily="34" charset="0"/>
              </a:rPr>
              <a:t>	- provide adequate time for ‘brainstorming’ on next gen coordination across 802</a:t>
            </a:r>
          </a:p>
          <a:p>
            <a:pPr marL="0" indent="0">
              <a:buNone/>
            </a:pPr>
            <a:r>
              <a:rPr lang="en-US" sz="2000" dirty="0">
                <a:latin typeface="Segoe UI" panose="020B0502040204020203" pitchFamily="34" charset="0"/>
              </a:rPr>
              <a:t> </a:t>
            </a:r>
            <a:br>
              <a:rPr lang="en-US" sz="2000" dirty="0">
                <a:effectLst/>
                <a:latin typeface="Segoe UI" panose="020B0502040204020203" pitchFamily="34" charset="0"/>
              </a:rPr>
            </a:br>
            <a:r>
              <a:rPr lang="en-US" sz="2000" dirty="0">
                <a:effectLst/>
                <a:latin typeface="Segoe UI" panose="020B0502040204020203" pitchFamily="34" charset="0"/>
              </a:rPr>
              <a:t>b) Introduction of early stage technologies to 802</a:t>
            </a:r>
          </a:p>
          <a:p>
            <a:pPr marL="0" indent="0">
              <a:buNone/>
            </a:pPr>
            <a:r>
              <a:rPr lang="en-US" sz="2000" dirty="0">
                <a:effectLst/>
                <a:latin typeface="Segoe UI" panose="020B0502040204020203" pitchFamily="34" charset="0"/>
              </a:rPr>
              <a:t>Conduct a separate workshop to introduce developers of early-stage technologies (e.g., academic and industrial researchers) to the 802 community.</a:t>
            </a:r>
          </a:p>
          <a:p>
            <a:pPr marL="0" indent="0">
              <a:buNone/>
            </a:pPr>
            <a:r>
              <a:rPr lang="en-US" sz="2000" dirty="0">
                <a:latin typeface="Segoe UI" panose="020B0502040204020203" pitchFamily="34" charset="0"/>
              </a:rPr>
              <a:t>	- </a:t>
            </a:r>
            <a:r>
              <a:rPr lang="en-US" sz="2000" dirty="0" err="1">
                <a:latin typeface="Segoe UI" panose="020B0502040204020203" pitchFamily="34" charset="0"/>
              </a:rPr>
              <a:t>PaulN</a:t>
            </a:r>
            <a:r>
              <a:rPr lang="en-US" sz="2000" dirty="0">
                <a:latin typeface="Segoe UI" panose="020B0502040204020203" pitchFamily="34" charset="0"/>
              </a:rPr>
              <a:t> will work with researchers and interested 802 leadership to formulate more detailed plans</a:t>
            </a:r>
            <a:endParaRPr lang="en-US" sz="2000" dirty="0">
              <a:effectLst/>
              <a:latin typeface="Segoe UI" panose="020B0502040204020203" pitchFamily="34" charset="0"/>
            </a:endParaRPr>
          </a:p>
          <a:p>
            <a:pPr marL="0" indent="0">
              <a:buNone/>
            </a:pPr>
            <a:endParaRPr lang="en-US" sz="2000" dirty="0">
              <a:effectLst/>
              <a:latin typeface="Arial" panose="020B0604020202020204" pitchFamily="34" charset="0"/>
            </a:endParaRPr>
          </a:p>
          <a:p>
            <a:pPr marL="0" indent="0">
              <a:buNone/>
            </a:pPr>
            <a:endParaRPr lang="en-US" sz="2000" dirty="0">
              <a:effectLst/>
              <a:latin typeface="Arial" panose="020B0604020202020204" pitchFamily="34" charset="0"/>
            </a:endParaRPr>
          </a:p>
          <a:p>
            <a:endParaRPr lang="en-US" sz="200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95665A0-ACF6-48BF-8D68-38AB25B504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27057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7700" y="1600200"/>
            <a:ext cx="10896600" cy="4648200"/>
          </a:xfrm>
        </p:spPr>
        <p:txBody>
          <a:bodyPr/>
          <a:lstStyle/>
          <a:p>
            <a:pPr marL="0" indent="0">
              <a:buNone/>
            </a:pPr>
            <a:r>
              <a:rPr lang="en-US" sz="2400" dirty="0"/>
              <a:t>b) Date and Time of monthly ad hoc calls</a:t>
            </a:r>
            <a:r>
              <a:rPr lang="en-US" sz="2800" dirty="0"/>
              <a:t> </a:t>
            </a:r>
            <a:br>
              <a:rPr lang="en-US" sz="2800" dirty="0"/>
            </a:br>
            <a:r>
              <a:rPr lang="en-US" sz="2400" dirty="0"/>
              <a:t>13:00-14:00 ET 3rd Tuesday of each month</a:t>
            </a:r>
            <a:endParaRPr lang="en-US" sz="2000" dirty="0"/>
          </a:p>
          <a:p>
            <a:pPr lvl="1"/>
            <a:r>
              <a:rPr lang="en-US" sz="2000" dirty="0"/>
              <a:t>Next meeting 13:00-14:00 ET Tuesday 18 January 2022</a:t>
            </a:r>
          </a:p>
          <a:p>
            <a:pPr lvl="1"/>
            <a:endParaRPr lang="en-US" sz="2400" dirty="0"/>
          </a:p>
          <a:p>
            <a:pPr marL="0" indent="0">
              <a:buNone/>
            </a:pPr>
            <a:r>
              <a:rPr lang="en-US" sz="2400" dirty="0"/>
              <a:t>c) Action item review, draft agenda for next meeting (~5 min)</a:t>
            </a:r>
          </a:p>
          <a:p>
            <a:pPr marL="0" indent="0">
              <a:buNone/>
            </a:pPr>
            <a:endParaRPr lang="en-US" sz="2400" dirty="0"/>
          </a:p>
          <a:p>
            <a:pPr marL="0" indent="0">
              <a:buNone/>
            </a:pPr>
            <a:r>
              <a:rPr lang="en-US" sz="2400" dirty="0"/>
              <a:t>d) Adjourn</a:t>
            </a:r>
          </a:p>
          <a:p>
            <a:pPr marL="0" indent="0">
              <a:buNone/>
            </a:pPr>
            <a:endParaRPr lang="en-US" sz="1800" dirty="0"/>
          </a:p>
          <a:p>
            <a:pPr marL="457200" lvl="1" indent="0">
              <a:buNone/>
            </a:pPr>
            <a:endParaRPr lang="en-US" sz="1800" dirty="0"/>
          </a:p>
          <a:p>
            <a:pPr lvl="1"/>
            <a:endParaRPr lang="en-US" sz="1800" dirty="0"/>
          </a:p>
          <a:p>
            <a:pPr lvl="2"/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61431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5E54B2-20FA-4635-B4B6-130423F775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Backup slides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577A298-0A1B-4A18-80B9-D591FF4A4C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33A18E6-51F2-4EA7-934E-5FD03EFEE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6958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80C7BE-7EF7-4333-81A4-30DF9CADA4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Restructuring ad hoc ground rules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4ED25D-F053-452D-8AAA-4A9A874E02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Ad Hoc Participation</a:t>
            </a:r>
            <a:endParaRPr lang="en-US" sz="2000" dirty="0"/>
          </a:p>
          <a:p>
            <a:pPr lvl="1"/>
            <a:r>
              <a:rPr lang="en-US" sz="2000" dirty="0"/>
              <a:t> All 802 EC Members, </a:t>
            </a:r>
            <a:r>
              <a:rPr lang="en-US" sz="2000" dirty="0" err="1"/>
              <a:t>Nikolich</a:t>
            </a:r>
            <a:r>
              <a:rPr lang="en-US" sz="2000" dirty="0"/>
              <a:t> to Chair</a:t>
            </a:r>
          </a:p>
          <a:p>
            <a:pPr lvl="1"/>
            <a:r>
              <a:rPr lang="en-US" sz="2000" dirty="0"/>
              <a:t>Plus one additional member per WG/TAG as designated by the WG/TAG chair</a:t>
            </a:r>
          </a:p>
          <a:p>
            <a:pPr lvl="2"/>
            <a:r>
              <a:rPr lang="en-US" sz="1600" dirty="0"/>
              <a:t>802.3: Adam Healey, 802.11: Robert Stacey, 802.15: Rick </a:t>
            </a:r>
            <a:r>
              <a:rPr lang="en-US" sz="1600" dirty="0" err="1"/>
              <a:t>Alfvin</a:t>
            </a:r>
            <a:r>
              <a:rPr lang="en-US" sz="1600" dirty="0"/>
              <a:t>, 802.18: Stuart Kerry, 802.19: </a:t>
            </a:r>
            <a:r>
              <a:rPr lang="en-US" sz="1600" dirty="0" err="1"/>
              <a:t>Tuncer</a:t>
            </a:r>
            <a:r>
              <a:rPr lang="en-US" sz="1600" dirty="0"/>
              <a:t> </a:t>
            </a:r>
            <a:r>
              <a:rPr lang="en-US" sz="1600" dirty="0" err="1"/>
              <a:t>Baykas</a:t>
            </a:r>
            <a:r>
              <a:rPr lang="en-US" sz="1600" dirty="0"/>
              <a:t>, 802.24: Ben Rolfe</a:t>
            </a:r>
          </a:p>
          <a:p>
            <a:r>
              <a:rPr lang="en-US" sz="2400" dirty="0"/>
              <a:t>Meeting protocol</a:t>
            </a:r>
          </a:p>
          <a:p>
            <a:pPr lvl="1"/>
            <a:r>
              <a:rPr lang="en-US" sz="2000" dirty="0"/>
              <a:t>Default: open meeting, anyone may observe</a:t>
            </a:r>
          </a:p>
          <a:p>
            <a:pPr lvl="1"/>
            <a:r>
              <a:rPr lang="en-US" sz="2000" dirty="0"/>
              <a:t>Only ad hoc members may speak, unless the chair decides otherwise</a:t>
            </a:r>
          </a:p>
          <a:p>
            <a:pPr lvl="2"/>
            <a:r>
              <a:rPr lang="en-US" sz="1600" dirty="0"/>
              <a:t>Please use the chat function to request a spot on the queue to speak</a:t>
            </a:r>
          </a:p>
          <a:p>
            <a:pPr lvl="1"/>
            <a:r>
              <a:rPr lang="en-US" sz="2000" dirty="0"/>
              <a:t>We will use straw polls to develop consensus when necessary</a:t>
            </a:r>
          </a:p>
          <a:p>
            <a:pPr lvl="2"/>
            <a:r>
              <a:rPr lang="en-US" sz="1600" dirty="0"/>
              <a:t>simple majority of those voting Y or N</a:t>
            </a:r>
          </a:p>
          <a:p>
            <a:pPr lvl="1"/>
            <a:r>
              <a:rPr lang="en-US" sz="2000" dirty="0"/>
              <a:t>Anyone willing to help take notes? – </a:t>
            </a:r>
            <a:r>
              <a:rPr lang="en-US" sz="2000" dirty="0" err="1"/>
              <a:t>PaulN</a:t>
            </a:r>
            <a:r>
              <a:rPr lang="en-US" sz="2000" dirty="0"/>
              <a:t>, TBD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99AF6A6-0D79-44C7-9261-AE4B4C371A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22986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 txBox="1">
            <a:spLocks noGrp="1" noChangeArrowheads="1"/>
          </p:cNvSpPr>
          <p:nvPr>
            <p:ph type="title"/>
          </p:nvPr>
        </p:nvSpPr>
        <p:spPr bwMode="auto">
          <a:xfrm>
            <a:off x="381000" y="609600"/>
            <a:ext cx="11201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en-US" sz="3600" dirty="0"/>
              <a:t>802 restructuring ad hoc -- background</a:t>
            </a:r>
            <a:r>
              <a:rPr lang="en-US" sz="4000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828800"/>
            <a:ext cx="10896600" cy="4648200"/>
          </a:xfrm>
        </p:spPr>
        <p:txBody>
          <a:bodyPr/>
          <a:lstStyle/>
          <a:p>
            <a:r>
              <a:rPr lang="en-US" sz="2400" dirty="0"/>
              <a:t>Restructuring objective – increase efficiency and responsiveness of 802 LMSC</a:t>
            </a:r>
            <a:br>
              <a:rPr lang="en-US" sz="2400" dirty="0"/>
            </a:br>
            <a:endParaRPr lang="en-US" sz="2400" dirty="0"/>
          </a:p>
          <a:p>
            <a:pPr lvl="1"/>
            <a:r>
              <a:rPr lang="en-US" sz="2000" dirty="0"/>
              <a:t>Consider more autonomy for WGs and TAGs, while maintaining 802 brand identity, high quality standards and cross group collaboration/coordination</a:t>
            </a:r>
            <a:endParaRPr lang="en-US" sz="1800" dirty="0"/>
          </a:p>
          <a:p>
            <a:pPr marL="914400" lvl="2" indent="0">
              <a:buNone/>
            </a:pPr>
            <a:endParaRPr lang="en-US" sz="1400" dirty="0"/>
          </a:p>
          <a:p>
            <a:pPr lvl="1"/>
            <a:r>
              <a:rPr lang="en-US" sz="2000" dirty="0"/>
              <a:t>Possibly re-charter the 802 Executive Committee</a:t>
            </a:r>
            <a:endParaRPr lang="en-US" sz="1400" dirty="0"/>
          </a:p>
          <a:p>
            <a:pPr lvl="2"/>
            <a:r>
              <a:rPr lang="en-US" sz="1400" dirty="0"/>
              <a:t>Focus on long term growth, fostering new work, high level interactions with external organizations and public visibility.</a:t>
            </a:r>
          </a:p>
          <a:p>
            <a:pPr lvl="2"/>
            <a:endParaRPr lang="en-US" sz="1400" dirty="0"/>
          </a:p>
          <a:p>
            <a:r>
              <a:rPr lang="en-US" sz="2400" dirty="0"/>
              <a:t>Next Steps</a:t>
            </a:r>
            <a:endParaRPr lang="en-US" sz="1800" dirty="0"/>
          </a:p>
          <a:p>
            <a:pPr lvl="1"/>
            <a:r>
              <a:rPr lang="en-US" sz="1800" dirty="0"/>
              <a:t>Ongoing discussions at 1 hour monthly meetings, report out status each plenary</a:t>
            </a:r>
            <a:endParaRPr lang="en-US" sz="1400" dirty="0"/>
          </a:p>
          <a:p>
            <a:pPr lvl="1"/>
            <a:r>
              <a:rPr lang="en-US" sz="1800" dirty="0"/>
              <a:t>Deliverable: a well vetted and socialized recommendation for EC consideration within 12 months. </a:t>
            </a:r>
          </a:p>
          <a:p>
            <a:pPr marL="457200" lvl="1" indent="0">
              <a:buNone/>
            </a:pPr>
            <a:endParaRPr lang="en-US" sz="1800" dirty="0"/>
          </a:p>
          <a:p>
            <a:pPr lvl="1"/>
            <a:endParaRPr lang="en-US" sz="1800" dirty="0"/>
          </a:p>
          <a:p>
            <a:pPr lvl="2"/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4012712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242591</TotalTime>
  <Words>526</Words>
  <Application>Microsoft Office PowerPoint</Application>
  <PresentationFormat>Widescreen</PresentationFormat>
  <Paragraphs>65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Segoe UI</vt:lpstr>
      <vt:lpstr>Times New Roman</vt:lpstr>
      <vt:lpstr>Default Design</vt:lpstr>
      <vt:lpstr>IEEE 802 LMSC Restructuring ad hoc  14 December 2021 9th  Electronic Meeting 13:00-14:00 ET 18:00-19:00 UTC  </vt:lpstr>
      <vt:lpstr>Agenda</vt:lpstr>
      <vt:lpstr>802 Next Gen Workshop Follow up</vt:lpstr>
      <vt:lpstr>PowerPoint Presentation</vt:lpstr>
      <vt:lpstr>Backup slides</vt:lpstr>
      <vt:lpstr>Restructuring ad hoc ground rules</vt:lpstr>
      <vt:lpstr>802 restructuring ad hoc -- background 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paulnikolich paulnikolich</cp:lastModifiedBy>
  <cp:revision>3973</cp:revision>
  <cp:lastPrinted>2021-09-21T16:24:28Z</cp:lastPrinted>
  <dcterms:created xsi:type="dcterms:W3CDTF">2002-03-10T15:43:16Z</dcterms:created>
  <dcterms:modified xsi:type="dcterms:W3CDTF">2021-12-14T14:55:58Z</dcterms:modified>
</cp:coreProperties>
</file>