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handoutMasterIdLst>
    <p:handoutMasterId r:id="rId31"/>
  </p:handoutMasterIdLst>
  <p:sldIdLst>
    <p:sldId id="361" r:id="rId3"/>
    <p:sldId id="287" r:id="rId4"/>
    <p:sldId id="288" r:id="rId5"/>
    <p:sldId id="289" r:id="rId6"/>
    <p:sldId id="619" r:id="rId7"/>
    <p:sldId id="677" r:id="rId8"/>
    <p:sldId id="682" r:id="rId9"/>
    <p:sldId id="672" r:id="rId10"/>
    <p:sldId id="680" r:id="rId11"/>
    <p:sldId id="649" r:id="rId12"/>
    <p:sldId id="381" r:id="rId13"/>
    <p:sldId id="366" r:id="rId14"/>
    <p:sldId id="670" r:id="rId15"/>
    <p:sldId id="671" r:id="rId16"/>
    <p:sldId id="293" r:id="rId17"/>
    <p:sldId id="294" r:id="rId18"/>
    <p:sldId id="650" r:id="rId19"/>
    <p:sldId id="310" r:id="rId20"/>
    <p:sldId id="641" r:id="rId21"/>
    <p:sldId id="673" r:id="rId22"/>
    <p:sldId id="668" r:id="rId23"/>
    <p:sldId id="686" r:id="rId24"/>
    <p:sldId id="661" r:id="rId25"/>
    <p:sldId id="683" r:id="rId26"/>
    <p:sldId id="687" r:id="rId27"/>
    <p:sldId id="688" r:id="rId28"/>
    <p:sldId id="359" r:id="rId2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3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804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thomas.thompson@ieee.org" TargetMode="External"/><Relationship Id="rId3" Type="http://schemas.openxmlformats.org/officeDocument/2006/relationships/hyperlink" Target="mailto:a.f.moran@ieee.org" TargetMode="External"/><Relationship Id="rId7" Type="http://schemas.openxmlformats.org/officeDocument/2006/relationships/hyperlink" Target="mailto:j.santulli@ieee.org" TargetMode="External"/><Relationship Id="rId2" Type="http://schemas.openxmlformats.org/officeDocument/2006/relationships/hyperlink" Target="mailto:e.spiewak@ieee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.zaman@ieee.org" TargetMode="External"/><Relationship Id="rId5" Type="http://schemas.openxmlformats.org/officeDocument/2006/relationships/hyperlink" Target="mailto:p.roder@ieee.org" TargetMode="External"/><Relationship Id="rId4" Type="http://schemas.openxmlformats.org/officeDocument/2006/relationships/hyperlink" Target="mailto:c.orlando@ieee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d.zuckerman@ieee.or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November 2021 to</a:t>
            </a:r>
            <a:br>
              <a:rPr lang="en-US" sz="4000" dirty="0"/>
            </a:br>
            <a:r>
              <a:rPr lang="en-US" sz="4000" dirty="0"/>
              <a:t>19 November 2021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128</a:t>
            </a:r>
            <a:r>
              <a:rPr lang="en-US" sz="4000" baseline="30000" dirty="0"/>
              <a:t>th</a:t>
            </a:r>
            <a:r>
              <a:rPr lang="en-US" sz="4000" dirty="0"/>
              <a:t> Plenary Session</a:t>
            </a:r>
            <a:br>
              <a:rPr lang="en-US" sz="4000" dirty="0"/>
            </a:br>
            <a:r>
              <a:rPr lang="en-US" sz="2400" dirty="0"/>
              <a:t>(5</a:t>
            </a:r>
            <a:r>
              <a:rPr lang="en-US" sz="2400" baseline="30000" dirty="0"/>
              <a:t>th</a:t>
            </a:r>
            <a:r>
              <a:rPr lang="en-US" sz="2400" dirty="0"/>
              <a:t> electronic Plenary Session)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</a:t>
            </a:r>
            <a:r>
              <a:rPr lang="en-US" dirty="0"/>
              <a:t>ec-21-0274-00-00EC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447800"/>
            <a:ext cx="10744200" cy="4114800"/>
          </a:xfrm>
        </p:spPr>
        <p:txBody>
          <a:bodyPr/>
          <a:lstStyle/>
          <a:p>
            <a:r>
              <a:rPr lang="en-US" sz="2400" dirty="0"/>
              <a:t>SA Standards Board December September 2021</a:t>
            </a:r>
            <a:endParaRPr lang="en-US" sz="1400" dirty="0"/>
          </a:p>
          <a:p>
            <a:pPr lvl="1"/>
            <a:r>
              <a:rPr lang="en-US" sz="1400" dirty="0"/>
              <a:t>The SASB recognized the Signal Processing Society/Synthetic Aperture Standards Committee, to be abbreviated as (SPS/SASC), as an official Standards Committee, in accordance with IEEE SASB Bylaws 5.2.2</a:t>
            </a:r>
          </a:p>
          <a:p>
            <a:r>
              <a:rPr lang="en-US" sz="2400" dirty="0"/>
              <a:t>Computer Society </a:t>
            </a:r>
            <a:r>
              <a:rPr lang="en-US" sz="2400" dirty="0" err="1"/>
              <a:t>BoG</a:t>
            </a:r>
            <a:r>
              <a:rPr lang="en-US" sz="2400" dirty="0"/>
              <a:t> &amp; SAB September 2021 to present</a:t>
            </a:r>
          </a:p>
          <a:p>
            <a:pPr lvl="1"/>
            <a:r>
              <a:rPr lang="en-US" sz="1400" dirty="0"/>
              <a:t>Differentiating the scopes of the 802.1 Bridging Working Group's P60802 Time-Sensitive Networking Profile for Industrial Automations and the CS Smart Manufacturing </a:t>
            </a:r>
            <a:r>
              <a:rPr lang="en-US" sz="1400" dirty="0" err="1"/>
              <a:t>Stds</a:t>
            </a:r>
            <a:r>
              <a:rPr lang="en-US" sz="1400" dirty="0"/>
              <a:t> </a:t>
            </a:r>
            <a:r>
              <a:rPr lang="en-US" sz="1400" dirty="0" err="1"/>
              <a:t>Cmte</a:t>
            </a:r>
            <a:r>
              <a:rPr lang="en-US" sz="1400" dirty="0"/>
              <a:t> P2971 Standard for the Test Requirements of a Gateway Supporting a Time Sensitive Networking in the Field of Industrial Internet  and P2972 Standard for General Requirements of Gateway Supporting Time Sensitive Networking in Factory Environments projects in process.</a:t>
            </a:r>
          </a:p>
          <a:p>
            <a:pPr lvl="1"/>
            <a:r>
              <a:rPr lang="en-US" sz="1400" dirty="0"/>
              <a:t>Standards Activity Board P&amp;P under revision</a:t>
            </a:r>
            <a:endParaRPr lang="en-US" sz="1600" dirty="0"/>
          </a:p>
          <a:p>
            <a:r>
              <a:rPr lang="en-US" sz="2400" dirty="0"/>
              <a:t>SA </a:t>
            </a:r>
            <a:r>
              <a:rPr lang="en-US" sz="2400" dirty="0" err="1"/>
              <a:t>BoG</a:t>
            </a:r>
            <a:r>
              <a:rPr lang="en-US" sz="2400" dirty="0"/>
              <a:t> September 2021</a:t>
            </a:r>
          </a:p>
          <a:p>
            <a:pPr lvl="1"/>
            <a:r>
              <a:rPr lang="en-US" sz="1400" dirty="0"/>
              <a:t>The BOG approved the IEEE SA Public Policy Communication: </a:t>
            </a:r>
            <a:br>
              <a:rPr lang="en-US" sz="1400" dirty="0"/>
            </a:br>
            <a:r>
              <a:rPr lang="en-US" sz="1400" dirty="0"/>
              <a:t>IEEE SA Universal Policy Communication on the Market Driven Standards Paradigm.</a:t>
            </a:r>
            <a:endParaRPr lang="en-US" sz="1600" dirty="0"/>
          </a:p>
          <a:p>
            <a:r>
              <a:rPr lang="en-US" sz="2400" dirty="0"/>
              <a:t>IEEE Technical Activities and </a:t>
            </a:r>
            <a:r>
              <a:rPr lang="en-US" sz="2400" dirty="0" err="1"/>
              <a:t>BoD</a:t>
            </a:r>
            <a:r>
              <a:rPr lang="en-US" sz="2400" dirty="0"/>
              <a:t> meetings September 2021</a:t>
            </a:r>
            <a:endParaRPr lang="en-US" sz="2800" dirty="0"/>
          </a:p>
          <a:p>
            <a:pPr lvl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Activities (TA) Committee on Standards continues to encourage initiation of standards activities across all TA Societies and Councils – a particularly notable success is the formation of Signal Processing Society Aperture Standards Committee. Thank you to Edward Au for all his help with that project.</a:t>
            </a:r>
          </a:p>
          <a:p>
            <a:pPr lvl="1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33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/>
              <a:t>5.02 IEEE 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05000" y="1752601"/>
            <a:ext cx="8610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 dirty="0"/>
              <a:t>802 Project Authorization SASB Approvals September 2021</a:t>
            </a:r>
            <a:endParaRPr lang="en-US" sz="2400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 lvl="0"/>
            <a:r>
              <a:rPr lang="en-US" b="1" dirty="0"/>
              <a:t>802 Projects approved: </a:t>
            </a:r>
            <a:br>
              <a:rPr lang="en-US" b="1" dirty="0"/>
            </a:br>
            <a:r>
              <a:rPr lang="en-US" b="1" dirty="0"/>
              <a:t>IEEE P802.3de, IEEE P802.15.4ab, IEEE P802.15.6a, IEEE P802.15.14, </a:t>
            </a:r>
            <a:br>
              <a:rPr lang="en-US" b="1" dirty="0"/>
            </a:br>
            <a:r>
              <a:rPr lang="en-US" b="1" dirty="0"/>
              <a:t>IEEE P802.15.15</a:t>
            </a:r>
          </a:p>
          <a:p>
            <a:pPr lvl="0"/>
            <a:endParaRPr lang="en-US" dirty="0"/>
          </a:p>
          <a:p>
            <a:endParaRPr lang="en-US" sz="2400" b="1" u="sng" dirty="0"/>
          </a:p>
          <a:p>
            <a:r>
              <a:rPr lang="en-US" sz="2400" u="sng" dirty="0"/>
              <a:t>SASB 802 Standard Ratifications in September 2021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None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5.03 SA Standards Board Actions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5.04</a:t>
            </a:r>
            <a:br>
              <a:rPr lang="en-US" sz="4000" dirty="0"/>
            </a:br>
            <a:r>
              <a:rPr lang="en-US" sz="4000" dirty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981200"/>
            <a:ext cx="83820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1600" dirty="0"/>
              <a:t>	</a:t>
            </a:r>
            <a:r>
              <a:rPr lang="en-US" sz="1600" u="sng" dirty="0"/>
              <a:t>open date	          topic			yes/no/abs/</a:t>
            </a:r>
            <a:r>
              <a:rPr lang="en-US" sz="1600" u="sng" dirty="0" err="1"/>
              <a:t>dnv</a:t>
            </a:r>
            <a:r>
              <a:rPr lang="en-US" sz="16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24AUG	Approval of change to WG P&amp;P	9/00/00/04	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09SEP	Approve </a:t>
            </a:r>
            <a:r>
              <a:rPr lang="en-US" sz="1600" dirty="0" err="1"/>
              <a:t>Framemake</a:t>
            </a:r>
            <a:r>
              <a:rPr lang="en-US" sz="1600" dirty="0"/>
              <a:t> expense 	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02OCT	Approve Reply to 60GHz FCC NPRM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11OCT	Approve ITU-R WP 5A submission	08/01/00/04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1600" dirty="0"/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699761"/>
              </p:ext>
            </p:extLst>
          </p:nvPr>
        </p:nvGraphicFramePr>
        <p:xfrm>
          <a:off x="1066800" y="990600"/>
          <a:ext cx="9982200" cy="4893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1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Huawei, YAS BBV</a:t>
                      </a:r>
                      <a:endParaRPr lang="en-US" sz="1200" u="none" strike="noStrike" baseline="0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endParaRPr lang="en-US" sz="1200" b="0" i="0" u="none" strike="sngStrike" baseline="0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Systems, Inc., Univ of San Diego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Consulting, Analog Devices, Marvell, Cisco Systems, CommScope, Sen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APL Group 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Pat Kinney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Kinney Consulting, LLC.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Jay Holcomb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Itron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Steve Shellhammer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5.05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5.06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/>
              <a:t>802.01: 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802.03: </a:t>
            </a:r>
            <a:br>
              <a:rPr lang="en-US" sz="1600" dirty="0"/>
            </a:br>
            <a:r>
              <a:rPr lang="en-US" sz="1600" dirty="0"/>
              <a:t>IEEE P802.3ck 100 Gb/s, 200 Gb/s, and 400 Gb/s Electrical Interfaces (Conditional), </a:t>
            </a:r>
            <a:br>
              <a:rPr lang="en-US" sz="1600" dirty="0"/>
            </a:br>
            <a:r>
              <a:rPr lang="en-US" sz="1600" dirty="0"/>
              <a:t>IEEE P802.3cs Increased-reach Ethernet optical subscriber access (Super-PON) (Conditional or unconditional), </a:t>
            </a:r>
            <a:br>
              <a:rPr lang="en-US" sz="1600" dirty="0"/>
            </a:br>
            <a:r>
              <a:rPr lang="en-US" sz="1600" dirty="0"/>
              <a:t>IEEE P802.3 (IEEE 802.3dc), Maintenance #16 (Revision) (Conditional).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/>
              <a:t>802.01: 802.1AS/</a:t>
            </a:r>
            <a:r>
              <a:rPr lang="en-US" sz="1600" dirty="0" err="1"/>
              <a:t>cor</a:t>
            </a:r>
            <a:r>
              <a:rPr lang="en-US" sz="1600" dirty="0"/>
              <a:t>, 802.1ACct, 802.1ABdh, 802.1CBcv, 802.1CBdb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802.03: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802.15: P802.15.4aa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/>
              <a:t>802.19: none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5.08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802.EC: </a:t>
            </a:r>
            <a:r>
              <a:rPr lang="en-US" sz="1600" kern="0" dirty="0" err="1"/>
              <a:t>tbd</a:t>
            </a:r>
            <a:r>
              <a:rPr lang="en-US" sz="16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802.01: Liaisons - ITU-T SG15, JTC1 SC6, 3GPP, MOCA, </a:t>
            </a:r>
            <a:r>
              <a:rPr lang="en-US" sz="1600" kern="0" dirty="0" err="1"/>
              <a:t>Ethercat</a:t>
            </a:r>
            <a:r>
              <a:rPr lang="en-US" sz="1600" kern="0" dirty="0"/>
              <a:t>, IOWN, …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802.03: Several replies to FDIS ballot comments on adoption of 802.3 amendments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802.11: JTC1 reply comments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802.18: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802.24: none</a:t>
            </a:r>
            <a:endParaRPr lang="en-US" sz="1600" dirty="0"/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802/JTC1 SC: </a:t>
            </a:r>
            <a:r>
              <a:rPr lang="en-US" sz="1600" kern="0" dirty="0"/>
              <a:t>report</a:t>
            </a:r>
            <a:endParaRPr lang="en-US" sz="16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802/Wireless Chairs SC: none</a:t>
            </a:r>
          </a:p>
          <a:p>
            <a:pPr>
              <a:buFont typeface="+mj-lt"/>
              <a:buAutoNum type="arabicPeriod"/>
            </a:pPr>
            <a:r>
              <a:rPr lang="en-US" sz="1600" kern="0" dirty="0">
                <a:solidFill>
                  <a:schemeClr val="tx2"/>
                </a:solidFill>
              </a:rPr>
              <a:t>802 Public Visibility Standing Committee: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295400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802.1ASds  - Amendment: Support for the IEEE Std 802.3 Clause 4 Media Access Control (MAC) operating in half-		duplex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802.3df - Amendment: Media Access Control Parameters, Physical Layers and Management Parameters for 200 Gb/s, 		400 Gb/s, 800 Gb/s, and 1.6 Tb/s Operation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 802.11bb - Amendment: Light Communication,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800" dirty="0"/>
              <a:t>   802.15ma - Standard for High Data Rate Wireless Multi-Media Networks - Revision to IEEE Standard 802.15.3-2016</a:t>
            </a:r>
          </a:p>
          <a:p>
            <a:pPr>
              <a:buFont typeface="+mj-lt"/>
              <a:buAutoNum type="arabicPeriod"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48 hour maintenance policy PARs</a:t>
            </a:r>
          </a:p>
          <a:p>
            <a:pPr>
              <a:buFont typeface="+mj-lt"/>
              <a:buAutoNum type="arabicPeriod"/>
            </a:pPr>
            <a:r>
              <a:rPr lang="en-US" sz="1800" dirty="0" err="1"/>
              <a:t>tbd</a:t>
            </a:r>
            <a:endParaRPr lang="en-US" sz="22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PAR withdrawal requests: 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none </a:t>
            </a:r>
            <a:endParaRPr lang="en-US" sz="3600" dirty="0"/>
          </a:p>
          <a:p>
            <a:pPr eaLnBrk="1" hangingPunct="1">
              <a:buFont typeface="+mj-lt"/>
              <a:buAutoNum type="arabicPeriod"/>
            </a:pPr>
            <a:endParaRPr 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5.10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866583"/>
              </p:ext>
            </p:extLst>
          </p:nvPr>
        </p:nvGraphicFramePr>
        <p:xfrm>
          <a:off x="760071" y="1219200"/>
          <a:ext cx="10515600" cy="389453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770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3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270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53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ICAID: IEEE 802 Network Enhancements for the Next Decade IC Activity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1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none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Greater than 10 Mb/s long-reach point-to-point single pair Ethernet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PHYEnhancements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to Single Pair Ethernet (1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rechtr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802.3 Beyond 400 Gb/s Ethernet (3rd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rechtr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1600" baseline="0" dirty="0"/>
                        <a:t>New Ethernet Applications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8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 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Standing Committees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Advanced Access Network Interface (AANI)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Wireless Next Generation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569865"/>
              </p:ext>
            </p:extLst>
          </p:nvPr>
        </p:nvGraphicFramePr>
        <p:xfrm>
          <a:off x="914400" y="1981200"/>
          <a:ext cx="10363200" cy="43383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117601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4063999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802.15.3g 300GHz freq. extension SG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802.1D-2004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superceding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has an impact on 802.15.3, which requires revision via SG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Recharter for:</a:t>
                      </a:r>
                      <a:br>
                        <a:rPr lang="en-US" sz="160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 amendment to IEEE Std 802.15.6 for enhanced dependability, 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 amendment to IEEE Std 802.15.4 for enhanced Ultra Wide-Band (UWB) features, 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 new standard focused only on UWB devices, and 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 new standard focused only on Narrow Band (NB) devices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Interest Groups: Link Dependability, UWB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Standing Committees: IETF/6, 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</a:rPr>
                        <a:t>TeraHertz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, Maintenance.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0" dirty="0"/>
                        <a:t>none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/>
                        <a:t>none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dot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5.10 Pre-PAR activity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5.11 802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10668000" cy="4724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000" dirty="0"/>
              <a:t>802 Task Force Electronic Meeting held Monday 18 Oct 2021 16:00-17:00 ET</a:t>
            </a:r>
          </a:p>
          <a:p>
            <a:pPr marL="0" indent="0" eaLnBrk="1" hangingPunct="1">
              <a:buNone/>
              <a:defRPr/>
            </a:pPr>
            <a:r>
              <a:rPr lang="en-US" sz="2000" dirty="0"/>
              <a:t>Meeting notes at ec-21-0241-00-00EC on Mentor</a:t>
            </a:r>
          </a:p>
          <a:p>
            <a:pPr marL="0" indent="0" eaLnBrk="1" hangingPunct="1">
              <a:buNone/>
              <a:defRPr/>
            </a:pPr>
            <a:endParaRPr lang="en-US" sz="2000" dirty="0"/>
          </a:p>
          <a:p>
            <a:pPr marL="0" indent="0" eaLnBrk="1" hangingPunct="1">
              <a:buNone/>
              <a:defRPr/>
            </a:pPr>
            <a:r>
              <a:rPr lang="en-US" sz="2000" dirty="0"/>
              <a:t>Agenda: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Action Items: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AI: Markus to bring rough schedule to next 802/SA Task Force meeting 13 DEC 2021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AI: Markus to seek feedback from 802 on Mentor &amp; Equivalent Tools after a IEEE IT review</a:t>
            </a:r>
          </a:p>
          <a:p>
            <a:pPr marL="0" indent="0" eaLnBrk="1" hangingPunct="1">
              <a:buNone/>
              <a:defRPr/>
            </a:pPr>
            <a:endParaRPr lang="en-US" sz="2400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endParaRPr lang="en-US" sz="1600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237A3-2A58-4991-99BD-C9255F50B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556" y="2362200"/>
            <a:ext cx="879514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9906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2022 Plenary Session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802 Working Group and Technical Advisory Groups to hold elections for Chair and Vice Chair positions</a:t>
            </a:r>
          </a:p>
          <a:p>
            <a:r>
              <a:rPr lang="en-US" sz="2400" dirty="0"/>
              <a:t>802 Executive Committee Elections/Confirmations</a:t>
            </a:r>
          </a:p>
          <a:p>
            <a:pPr lvl="1"/>
            <a:r>
              <a:rPr lang="en-US" sz="1600" dirty="0"/>
              <a:t>802 LMSC Chair to be elected by non-appointed EC voting members</a:t>
            </a:r>
          </a:p>
          <a:p>
            <a:pPr lvl="1"/>
            <a:r>
              <a:rPr lang="en-US" sz="1600" dirty="0"/>
              <a:t>802 LMSC Appointed position candidates to be confirmed by EC voting members</a:t>
            </a:r>
          </a:p>
          <a:p>
            <a:pPr lvl="1"/>
            <a:r>
              <a:rPr lang="en-US" sz="1600" dirty="0"/>
              <a:t>802 LMSC WG/TAG Chair and Vice Chair position candidates to be confirmed by EC voting members</a:t>
            </a:r>
          </a:p>
          <a:p>
            <a:pPr lvl="1"/>
            <a:r>
              <a:rPr lang="en-US" sz="1600" dirty="0"/>
              <a:t>Non-voting 802 LMSC position candidates to be confirmed by EC voting members</a:t>
            </a:r>
          </a:p>
          <a:p>
            <a:r>
              <a:rPr lang="en-US" sz="2000" dirty="0" err="1"/>
              <a:t>Nikolich</a:t>
            </a:r>
            <a:r>
              <a:rPr lang="en-US" sz="2000" dirty="0"/>
              <a:t> will stand for LMSC Chair re-election and submit current set of LMSC appointed members for confirmation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5.12 March 2022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610600" cy="5181600"/>
          </a:xfrm>
        </p:spPr>
        <p:txBody>
          <a:bodyPr/>
          <a:lstStyle/>
          <a:p>
            <a:r>
              <a:rPr lang="en-US" sz="2400" dirty="0"/>
              <a:t>Review Recording Secretary’s list of Open Action Items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5.13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5.14 802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8B01C-DBDF-4832-BE4A-E2765C94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Status </a:t>
            </a:r>
          </a:p>
          <a:p>
            <a:pPr marL="457200" lvl="1" indent="0">
              <a:buNone/>
            </a:pPr>
            <a:r>
              <a:rPr lang="en-US" sz="2400" dirty="0"/>
              <a:t>1. 802 Mission/Purpose for Chair’s Guideline complete (</a:t>
            </a:r>
            <a:r>
              <a:rPr lang="en-US" sz="2400" dirty="0" err="1"/>
              <a:t>RogerM</a:t>
            </a:r>
            <a:r>
              <a:rPr lang="en-US" sz="2400" dirty="0"/>
              <a:t>).</a:t>
            </a:r>
          </a:p>
          <a:p>
            <a:pPr marL="457200" lvl="1" indent="0">
              <a:buNone/>
            </a:pPr>
            <a:r>
              <a:rPr lang="en-US" sz="2400" dirty="0"/>
              <a:t>2. Sub Ad </a:t>
            </a:r>
            <a:r>
              <a:rPr lang="en-US" sz="2400" dirty="0" err="1"/>
              <a:t>Hocs</a:t>
            </a:r>
            <a:br>
              <a:rPr lang="en-US" sz="2400" dirty="0"/>
            </a:br>
            <a:r>
              <a:rPr lang="en-US" sz="2400" dirty="0"/>
              <a:t>a. </a:t>
            </a:r>
            <a:r>
              <a:rPr lang="en-US" sz="2000" dirty="0"/>
              <a:t>Operational Efficiency (</a:t>
            </a:r>
            <a:r>
              <a:rPr lang="en-US" sz="2000" dirty="0" err="1"/>
              <a:t>BenR</a:t>
            </a:r>
            <a:r>
              <a:rPr lang="en-US" sz="2000" dirty="0"/>
              <a:t>) submitted P&amp;P changes to improve efficiency</a:t>
            </a:r>
            <a:br>
              <a:rPr lang="en-US" sz="2000" dirty="0"/>
            </a:br>
            <a:r>
              <a:rPr lang="en-US" sz="2000" dirty="0"/>
              <a:t>b. Strategic Planning (</a:t>
            </a:r>
            <a:r>
              <a:rPr lang="en-US" sz="2000" dirty="0" err="1"/>
              <a:t>PaulN</a:t>
            </a:r>
            <a:r>
              <a:rPr lang="en-US" sz="2000" dirty="0"/>
              <a:t>) completed 802 Next Gen Technologies Coordination/Brainstorm 	Workshop, formulating follow up actions</a:t>
            </a:r>
          </a:p>
          <a:p>
            <a:pPr marL="457200" lvl="1" indent="0">
              <a:buNone/>
            </a:pPr>
            <a:r>
              <a:rPr lang="en-US" sz="2000" dirty="0"/>
              <a:t>c. Technical Coherence (</a:t>
            </a:r>
            <a:r>
              <a:rPr lang="en-US" sz="2000" dirty="0" err="1"/>
              <a:t>RogerM</a:t>
            </a:r>
            <a:r>
              <a:rPr lang="en-US" sz="2000" dirty="0"/>
              <a:t>) initiated plans to revise 802 O&amp;A</a:t>
            </a:r>
            <a:br>
              <a:rPr lang="en-US" sz="2000" dirty="0"/>
            </a:br>
            <a:r>
              <a:rPr lang="en-US" sz="2000" dirty="0"/>
              <a:t>d. Hybrid Meeting Evaluation split into two sub-ad </a:t>
            </a:r>
            <a:r>
              <a:rPr lang="en-US" sz="2000" dirty="0" err="1"/>
              <a:t>hocs</a:t>
            </a:r>
            <a:br>
              <a:rPr lang="en-US" sz="2000" dirty="0"/>
            </a:br>
            <a:r>
              <a:rPr lang="en-US" sz="2000" dirty="0"/>
              <a:t>d.1 Mixed Mode Best Practices (</a:t>
            </a:r>
            <a:r>
              <a:rPr lang="en-US" sz="2000" dirty="0" err="1"/>
              <a:t>GeorgeZ</a:t>
            </a:r>
            <a:r>
              <a:rPr lang="en-US" sz="2000" dirty="0"/>
              <a:t>) in process of drafting a document</a:t>
            </a:r>
            <a:br>
              <a:rPr lang="en-US" sz="2000" dirty="0"/>
            </a:br>
            <a:r>
              <a:rPr lang="en-US" sz="2000" dirty="0"/>
              <a:t>d.2 Future Meeting Vision (</a:t>
            </a:r>
            <a:r>
              <a:rPr lang="en-US" sz="2000" dirty="0" err="1"/>
              <a:t>AndrewM</a:t>
            </a:r>
            <a:r>
              <a:rPr lang="en-US" sz="2000" dirty="0"/>
              <a:t>) in process of establishing a long term vision for 	effective 802 sessions	 </a:t>
            </a:r>
            <a:endParaRPr lang="en-US" sz="3200" dirty="0"/>
          </a:p>
          <a:p>
            <a:r>
              <a:rPr lang="en-US" sz="2800" dirty="0"/>
              <a:t>Next meeting 13:00-14:00pm ET Tuesday16 November 2021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1294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4267200"/>
          </a:xfrm>
        </p:spPr>
        <p:txBody>
          <a:bodyPr/>
          <a:lstStyle/>
          <a:p>
            <a:r>
              <a:rPr lang="en-US" sz="2400" dirty="0"/>
              <a:t>Geoff </a:t>
            </a:r>
            <a:r>
              <a:rPr lang="en-US" sz="2400" dirty="0" err="1"/>
              <a:t>Thompon</a:t>
            </a:r>
            <a:r>
              <a:rPr lang="en-US" sz="2400" dirty="0"/>
              <a:t> to report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5.15 802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72128"/>
            <a:ext cx="8610600" cy="456672"/>
          </a:xfrm>
        </p:spPr>
        <p:txBody>
          <a:bodyPr/>
          <a:lstStyle/>
          <a:p>
            <a:r>
              <a:rPr lang="en-US" sz="2400" dirty="0"/>
              <a:t>Confirm EC meeting day/times with their chairs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11.00 EC meeting schedule recap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6DE9D0-E370-4394-B47E-A4729BDB6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96" y="1957286"/>
            <a:ext cx="10876207" cy="441998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5234DE72-754F-41C9-A13A-099C5EAA0D88}"/>
              </a:ext>
            </a:extLst>
          </p:cNvPr>
          <p:cNvSpPr/>
          <p:nvPr/>
        </p:nvSpPr>
        <p:spPr bwMode="auto">
          <a:xfrm>
            <a:off x="3276600" y="2894497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E046CD0-8EBE-43A6-A494-CF453C5598F6}"/>
              </a:ext>
            </a:extLst>
          </p:cNvPr>
          <p:cNvSpPr/>
          <p:nvPr/>
        </p:nvSpPr>
        <p:spPr bwMode="auto">
          <a:xfrm rot="10800000">
            <a:off x="10172700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D175AF4-6955-42D2-859B-339BFE26C5CA}"/>
              </a:ext>
            </a:extLst>
          </p:cNvPr>
          <p:cNvSpPr/>
          <p:nvPr/>
        </p:nvSpPr>
        <p:spPr bwMode="auto">
          <a:xfrm>
            <a:off x="4881898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92397A7-B23C-4A9E-92F2-AF311835DEA3}"/>
              </a:ext>
            </a:extLst>
          </p:cNvPr>
          <p:cNvSpPr/>
          <p:nvPr/>
        </p:nvSpPr>
        <p:spPr bwMode="auto">
          <a:xfrm>
            <a:off x="7260599" y="2896128"/>
            <a:ext cx="5334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055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10439400" cy="1905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Managing Editor, Content Production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</a:t>
            </a:r>
            <a:r>
              <a:rPr lang="en-US" sz="1800" dirty="0" err="1"/>
              <a:t>Haasz</a:t>
            </a:r>
            <a:r>
              <a:rPr lang="en-US" sz="1800" dirty="0"/>
              <a:t>	role: 802 lead</a:t>
            </a:r>
            <a:br>
              <a:rPr lang="en-US" sz="1800" dirty="0"/>
            </a:br>
            <a:r>
              <a:rPr lang="en-US" sz="1800" dirty="0"/>
              <a:t>	supports: dot01, dot03 and dot18 groups</a:t>
            </a:r>
            <a:br>
              <a:rPr lang="en-US" sz="1800" dirty="0"/>
            </a:br>
            <a:r>
              <a:rPr lang="en-US" sz="1800" dirty="0"/>
              <a:t>	title: Operational Program Management Senior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802 support</a:t>
            </a:r>
            <a:br>
              <a:rPr lang="en-US" sz="1800" dirty="0"/>
            </a:br>
            <a:r>
              <a:rPr lang="en-US" sz="1800" dirty="0"/>
              <a:t>	supports dot11, dot15, dot19 and, dot24 groups</a:t>
            </a:r>
            <a:br>
              <a:rPr lang="en-US" sz="1800" dirty="0"/>
            </a:br>
            <a:r>
              <a:rPr lang="en-US" sz="1800" dirty="0"/>
              <a:t>	title: Operational Program Management Program Manager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/>
              <a:t>NOTE additional staff support: </a:t>
            </a:r>
            <a:br>
              <a:rPr lang="en-US" sz="1400" dirty="0"/>
            </a:br>
            <a:r>
              <a:rPr lang="en-US" sz="1400" dirty="0"/>
              <a:t>Erin Morales, Director, Operational Program </a:t>
            </a:r>
            <a:r>
              <a:rPr lang="en-US" sz="1400" dirty="0" err="1"/>
              <a:t>Managerment</a:t>
            </a:r>
            <a:r>
              <a:rPr lang="en-US" sz="1400" dirty="0"/>
              <a:t> (</a:t>
            </a:r>
            <a:r>
              <a:rPr lang="en-US" sz="1400" dirty="0">
                <a:hlinkClick r:id="rId2"/>
              </a:rPr>
              <a:t>e.spiewak@ieee.org</a:t>
            </a:r>
            <a:r>
              <a:rPr lang="en-US" sz="1400" dirty="0"/>
              <a:t>), Ashley Moran, Program Manager, Operational Program Management (</a:t>
            </a:r>
            <a:r>
              <a:rPr lang="en-US" sz="1400" dirty="0">
                <a:hlinkClick r:id="rId3"/>
              </a:rPr>
              <a:t>a.f.moran@ieee.org</a:t>
            </a:r>
            <a:r>
              <a:rPr lang="en-US" sz="1400" dirty="0"/>
              <a:t>), Christian Orlando, Program Coordinator, Operational Program Management (</a:t>
            </a:r>
            <a:r>
              <a:rPr lang="en-US" sz="1400" dirty="0">
                <a:hlinkClick r:id="rId4"/>
              </a:rPr>
              <a:t>c.orlando@ieee.org</a:t>
            </a:r>
            <a:r>
              <a:rPr lang="en-US" sz="1400" dirty="0"/>
              <a:t>), Patricia </a:t>
            </a:r>
            <a:r>
              <a:rPr lang="en-US" sz="1400" dirty="0" err="1"/>
              <a:t>Roder</a:t>
            </a:r>
            <a:r>
              <a:rPr lang="en-US" sz="1400" dirty="0"/>
              <a:t>, Senior Program Manager, Operational Program Management (</a:t>
            </a:r>
            <a:r>
              <a:rPr lang="en-US" sz="1400" dirty="0">
                <a:hlinkClick r:id="rId5"/>
              </a:rPr>
              <a:t>p.roder@ieee.org</a:t>
            </a:r>
            <a:r>
              <a:rPr lang="en-US" sz="1400" dirty="0"/>
              <a:t>), Malia Zaman, Senior Program Manager, Operational Program Management (</a:t>
            </a:r>
            <a:r>
              <a:rPr lang="en-US" sz="1400" dirty="0">
                <a:hlinkClick r:id="rId6"/>
              </a:rPr>
              <a:t>m.zaman@ieee.org</a:t>
            </a:r>
            <a:r>
              <a:rPr lang="en-US" sz="1400" dirty="0"/>
              <a:t>), Jennifer </a:t>
            </a:r>
            <a:r>
              <a:rPr lang="en-US" sz="1400" dirty="0" err="1"/>
              <a:t>Santulli</a:t>
            </a:r>
            <a:r>
              <a:rPr lang="en-US" sz="1400" dirty="0"/>
              <a:t>, Program Manager, Operational Program Management (</a:t>
            </a:r>
            <a:r>
              <a:rPr lang="en-US" sz="1400" dirty="0">
                <a:hlinkClick r:id="rId7"/>
              </a:rPr>
              <a:t>j.santulli@ieee.org</a:t>
            </a:r>
            <a:r>
              <a:rPr lang="en-US" sz="1400" dirty="0"/>
              <a:t>), Tom Thompson, Program Manager, Operational Program Management (</a:t>
            </a:r>
            <a:r>
              <a:rPr lang="en-US" sz="1400" dirty="0">
                <a:hlinkClick r:id="rId8"/>
              </a:rPr>
              <a:t>thomas.thompson@ieee.org</a:t>
            </a:r>
            <a:r>
              <a:rPr lang="en-US" sz="1400" dirty="0"/>
              <a:t>), Dan Perez, Program Coordinator, Operational Program Management (daniel.perez@ieee.org)  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06515"/>
            <a:ext cx="9829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Thank you to all that have diligently worked to keep IEEE 802 productive through all electronic sessions and meetings since March 2020.</a:t>
            </a:r>
          </a:p>
          <a:p>
            <a:r>
              <a:rPr lang="en-US" sz="2000" dirty="0"/>
              <a:t>In person interaction is vital to our productivity and creativity.</a:t>
            </a:r>
          </a:p>
          <a:p>
            <a:pPr lvl="1"/>
            <a:r>
              <a:rPr lang="en-US" sz="1800" dirty="0"/>
              <a:t>I look forward to a safe and productive return to in person sessions in 2022.</a:t>
            </a:r>
          </a:p>
          <a:p>
            <a:pPr lvl="1"/>
            <a:r>
              <a:rPr lang="en-US" sz="1800" dirty="0"/>
              <a:t>Continuing the mixed mode meeting experiment started in July, I will conduct the 14:00-18:00 ET 19 Nov 2021 plenary closing 802 EC meeting in a mixed-mode at the IEEE HQ in Piscataway NJ.  I invite interested participants to join me in person in the  while we simultaneously connect to remote participants.</a:t>
            </a:r>
          </a:p>
          <a:p>
            <a:pPr lvl="1"/>
            <a:endParaRPr lang="en-US" sz="1800" dirty="0"/>
          </a:p>
          <a:p>
            <a:r>
              <a:rPr lang="en-US" sz="2000" dirty="0"/>
              <a:t>IEEE Fellow Nominations – the SA has formed a Fellows Committee to help deserving Senior Members with significant technical standards experience prepare a nomination for elevation to IEEE Fellow</a:t>
            </a:r>
          </a:p>
          <a:p>
            <a:pPr lvl="1"/>
            <a:r>
              <a:rPr lang="en-US" sz="1800" dirty="0"/>
              <a:t>Contact </a:t>
            </a:r>
            <a:r>
              <a:rPr lang="en-US" sz="1800" dirty="0" err="1"/>
              <a:t>Nikolich</a:t>
            </a:r>
            <a:r>
              <a:rPr lang="en-US" sz="1800" dirty="0"/>
              <a:t> or Doug Zuckerman, </a:t>
            </a:r>
            <a:r>
              <a:rPr lang="en-US" sz="1800" dirty="0" err="1"/>
              <a:t>FelCom</a:t>
            </a:r>
            <a:r>
              <a:rPr lang="en-US" sz="1800" dirty="0"/>
              <a:t> Chair (</a:t>
            </a:r>
            <a:r>
              <a:rPr lang="en-US" sz="1800" dirty="0">
                <a:hlinkClick r:id="rId2"/>
              </a:rPr>
              <a:t>d.zuckerman@ieee.org</a:t>
            </a:r>
            <a:r>
              <a:rPr lang="en-US" sz="1800" dirty="0"/>
              <a:t>) for details</a:t>
            </a:r>
          </a:p>
          <a:p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11277600" cy="4114800"/>
          </a:xfrm>
        </p:spPr>
        <p:txBody>
          <a:bodyPr/>
          <a:lstStyle/>
          <a:p>
            <a:r>
              <a:rPr lang="en-US" dirty="0"/>
              <a:t>Reminders</a:t>
            </a:r>
            <a:endParaRPr lang="en-US" sz="2000" dirty="0"/>
          </a:p>
          <a:p>
            <a:pPr lvl="1"/>
            <a:r>
              <a:rPr lang="en-US" sz="2000" dirty="0"/>
              <a:t>Reminder #1: Use IMAT to log your attendance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/>
              <a:t>Reminder #2: Interim EC meeting scheduled for 20:00-22:00 UTC 7 December (15:00-17:00 ET)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Reminder #3: </a:t>
            </a:r>
            <a:br>
              <a:rPr lang="en-US" sz="2000" dirty="0"/>
            </a:br>
            <a:r>
              <a:rPr lang="en-US" sz="2000" dirty="0"/>
              <a:t>closing EC consent agenda items due 19:00 UTC Wednesday 17 November 2021 (14:00 ET)</a:t>
            </a:r>
            <a:br>
              <a:rPr lang="en-US" sz="2000" dirty="0"/>
            </a:br>
            <a:r>
              <a:rPr lang="en-US" sz="2000" dirty="0"/>
              <a:t>  -- 48 hours prior to the start of the closing EC meeting.  </a:t>
            </a:r>
            <a:br>
              <a:rPr lang="en-US" sz="2000" dirty="0"/>
            </a:br>
            <a:r>
              <a:rPr lang="en-US" sz="2000" dirty="0"/>
              <a:t>vote tallies in support of consent agenda items due 17:00 UTC Friday 19 November 2021 (12:00 ET)</a:t>
            </a:r>
            <a:br>
              <a:rPr lang="en-US" sz="2000" dirty="0"/>
            </a:br>
            <a:r>
              <a:rPr lang="en-US" sz="2000" dirty="0"/>
              <a:t>  -- 2 hours prior to the start of the closing EC plenary meeting.</a:t>
            </a:r>
            <a:br>
              <a:rPr lang="en-US" sz="2000" dirty="0"/>
            </a:br>
            <a:endParaRPr lang="en-US" sz="2000" dirty="0"/>
          </a:p>
          <a:p>
            <a:pPr lvl="1"/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Congratulations to Glenn Parsons winning the IEEE SA </a:t>
            </a:r>
            <a:r>
              <a:rPr lang="en-US" sz="1800" dirty="0" err="1"/>
              <a:t>BoG</a:t>
            </a:r>
            <a:r>
              <a:rPr lang="en-US" sz="1800" dirty="0"/>
              <a:t> Member at Large 2022-2023 election.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32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395CC-B2A4-4D70-A6BA-4C86C3F1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F3CCF6A-119A-4052-8579-ED38E1AFA0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65981"/>
            <a:ext cx="8534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5.01 Chair’s Announcements</a:t>
            </a:r>
            <a:br>
              <a:rPr lang="en-US" sz="4000" dirty="0"/>
            </a:br>
            <a:r>
              <a:rPr lang="en-US" sz="4000" dirty="0"/>
              <a:t>EC/WG/TAG meetings for the plenary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724A2D-3D61-4B0E-BD1F-E4A69DE7C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96" y="1524000"/>
            <a:ext cx="10876207" cy="441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829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247560</TotalTime>
  <Words>2483</Words>
  <Application>Microsoft Office PowerPoint</Application>
  <PresentationFormat>Widescreen</PresentationFormat>
  <Paragraphs>297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  05 November 2021 to 19 November 2021  128th Plenary Session (5th electronic Plenary Session)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4.00 IEEE Staff</vt:lpstr>
      <vt:lpstr>5.01 Chair’s Announcements</vt:lpstr>
      <vt:lpstr>5.01 Chair’s Announcements</vt:lpstr>
      <vt:lpstr>5.01 Chair’s Announcements</vt:lpstr>
      <vt:lpstr>5.01 Chair’s Announcements EC/WG/TAG meetings for the plenary</vt:lpstr>
      <vt:lpstr>PowerPoint Presentation</vt:lpstr>
      <vt:lpstr>5.03 SA Standards Board Actions</vt:lpstr>
      <vt:lpstr>5.04  LMSC Email Ballot Recap</vt:lpstr>
      <vt:lpstr>5.05 EC Affiliation Update</vt:lpstr>
      <vt:lpstr>5.05 EC Affiliation Update</vt:lpstr>
      <vt:lpstr>5.06 Drafts to SA Ballot</vt:lpstr>
      <vt:lpstr>5.07 Drafts to RevCom</vt:lpstr>
      <vt:lpstr>5.08 Draft Documents or Actions for EC to consider</vt:lpstr>
      <vt:lpstr>5.09 Draft PARs to NesCom</vt:lpstr>
      <vt:lpstr>5.10 Pre-PAR activity</vt:lpstr>
      <vt:lpstr>5.10 Pre-PAR activity</vt:lpstr>
      <vt:lpstr>5.11 802 Task Force Topics </vt:lpstr>
      <vt:lpstr>5.12 March 2022 802 LMSC Elections</vt:lpstr>
      <vt:lpstr>5.13 EC Action Item recap</vt:lpstr>
      <vt:lpstr>5.14 802 Restructuring ad hoc Update</vt:lpstr>
      <vt:lpstr>5.15 802 IEEE Milestone Project Status Update</vt:lpstr>
      <vt:lpstr>11.00 EC meeting schedule recap</vt:lpstr>
      <vt:lpstr>End of Opening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3882</cp:revision>
  <cp:lastPrinted>2021-07-09T17:23:55Z</cp:lastPrinted>
  <dcterms:created xsi:type="dcterms:W3CDTF">2002-03-10T15:43:16Z</dcterms:created>
  <dcterms:modified xsi:type="dcterms:W3CDTF">2021-11-04T21:40:14Z</dcterms:modified>
</cp:coreProperties>
</file>