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rels" ContentType="application/vnd.openxmlformats-package.relationships+xml"/>
  <Default Extension="xml" ContentType="application/xml"/>
  <Default Extension="vml" ContentType="application/vnd.openxmlformats-officedocument.vmlDrawing"/>
  <Default Extension="doc" ContentType="application/msword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922" r:id="rId1"/>
  </p:sldMasterIdLst>
  <p:notesMasterIdLst>
    <p:notesMasterId r:id="rId6"/>
  </p:notesMasterIdLst>
  <p:handoutMasterIdLst>
    <p:handoutMasterId r:id="rId7"/>
  </p:handoutMasterIdLst>
  <p:sldIdLst>
    <p:sldId id="624" r:id="rId2"/>
    <p:sldId id="619" r:id="rId3"/>
    <p:sldId id="626" r:id="rId4"/>
    <p:sldId id="625" r:id="rId5"/>
  </p:sldIdLst>
  <p:sldSz cx="9144000" cy="6858000" type="screen4x3"/>
  <p:notesSz cx="7010400" cy="92964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1152">
          <p15:clr>
            <a:srgbClr val="A4A3A4"/>
          </p15:clr>
        </p15:guide>
        <p15:guide id="2" pos="2928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929" userDrawn="1">
          <p15:clr>
            <a:srgbClr val="A4A3A4"/>
          </p15:clr>
        </p15:guide>
        <p15:guide id="2" pos="2208" userDrawn="1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22405" autoAdjust="0"/>
    <p:restoredTop sz="95437" autoAdjust="0"/>
  </p:normalViewPr>
  <p:slideViewPr>
    <p:cSldViewPr>
      <p:cViewPr varScale="1">
        <p:scale>
          <a:sx n="111" d="100"/>
          <a:sy n="111" d="100"/>
        </p:scale>
        <p:origin x="1236" y="102"/>
      </p:cViewPr>
      <p:guideLst>
        <p:guide orient="horz" pos="1152"/>
        <p:guide pos="2928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50" d="100"/>
        <a:sy n="5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 varScale="1">
        <p:scale>
          <a:sx n="54" d="100"/>
          <a:sy n="54" d="100"/>
        </p:scale>
        <p:origin x="-1386" y="-108"/>
      </p:cViewPr>
      <p:guideLst>
        <p:guide orient="horz" pos="2929"/>
        <p:guide pos="2208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5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>
            <a:lvl1pPr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301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971509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>
            <a:lvl1pPr algn="r"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301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5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b" anchorCtr="0" compatLnSpc="1">
            <a:prstTxWarp prst="textNoShape">
              <a:avLst/>
            </a:prstTxWarp>
          </a:bodyPr>
          <a:lstStyle>
            <a:lvl1pPr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r>
              <a:rPr lang="en-US" smtClean="0"/>
              <a:t>November 2021</a:t>
            </a:r>
            <a:endParaRPr lang="en-US"/>
          </a:p>
        </p:txBody>
      </p:sp>
      <p:sp>
        <p:nvSpPr>
          <p:cNvPr id="4301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971509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b" anchorCtr="0" compatLnSpc="1">
            <a:prstTxWarp prst="textNoShape">
              <a:avLst/>
            </a:prstTxWarp>
          </a:bodyPr>
          <a:lstStyle>
            <a:lvl1pPr algn="r"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fld id="{9F042E5D-BF76-408E-AF8C-1E201793EC8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9252089"/>
      </p:ext>
    </p:extLst>
  </p:cSld>
  <p:clrMap bg1="lt1" tx1="dk1" bg2="lt2" tx2="dk2" accent1="accent1" accent2="accent2" accent3="accent3" accent4="accent4" accent5="accent5" accent6="accent6" hlink="hlink" folHlink="folHlink"/>
  <p:hf hd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5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>
            <a:lvl1pPr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971509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>
            <a:lvl1pPr algn="r"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506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82688" y="701675"/>
            <a:ext cx="4646612" cy="34861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10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34199" y="4416746"/>
            <a:ext cx="5142016" cy="417894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5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b" anchorCtr="0" compatLnSpc="1">
            <a:prstTxWarp prst="textNoShape">
              <a:avLst/>
            </a:prstTxWarp>
          </a:bodyPr>
          <a:lstStyle>
            <a:lvl1pPr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r>
              <a:rPr lang="en-US" smtClean="0"/>
              <a:t>November 2021</a:t>
            </a:r>
            <a:endParaRPr lang="en-US"/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971509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b" anchorCtr="0" compatLnSpc="1">
            <a:prstTxWarp prst="textNoShape">
              <a:avLst/>
            </a:prstTxWarp>
          </a:bodyPr>
          <a:lstStyle>
            <a:lvl1pPr algn="r"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fld id="{3F4789A0-AAA0-4A8A-9A40-13BCD623760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1951521"/>
      </p:ext>
    </p:extLst>
  </p:cSld>
  <p:clrMap bg1="lt1" tx1="dk1" bg2="lt2" tx2="dk2" accent1="accent1" accent2="accent2" accent3="accent3" accent4="accent4" accent5="accent5" accent6="accent6" hlink="hlink" folHlink="folHlink"/>
  <p:hf hdr="0" dt="0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/>
          </p:nvPr>
        </p:nvSpPr>
        <p:spPr>
          <a:ln/>
        </p:spPr>
        <p:txBody>
          <a:bodyPr/>
          <a:lstStyle/>
          <a:p>
            <a:r>
              <a:rPr lang="en-US"/>
              <a:t>doc.: IEEE 802.11-yy/xxxxr0</a:t>
            </a:r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/>
          </p:nvPr>
        </p:nvSpPr>
        <p:spPr>
          <a:ln/>
        </p:spPr>
        <p:txBody>
          <a:bodyPr/>
          <a:lstStyle/>
          <a:p>
            <a:r>
              <a:rPr lang="en-US"/>
              <a:t>Month Year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/>
          </p:nvPr>
        </p:nvSpPr>
        <p:spPr>
          <a:ln/>
        </p:spPr>
        <p:txBody>
          <a:bodyPr/>
          <a:lstStyle/>
          <a:p>
            <a:r>
              <a:rPr lang="en-US" smtClean="0"/>
              <a:t>November 2021</a:t>
            </a:r>
            <a:endParaRPr lang="en-US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r>
              <a:rPr lang="en-US"/>
              <a:t>Page </a:t>
            </a:r>
            <a:fld id="{465D53FD-DB5F-4815-BF01-6488A8FBD189}" type="slidenum">
              <a:rPr lang="en-US"/>
              <a:pPr/>
              <a:t>1</a:t>
            </a:fld>
            <a:endParaRPr lang="en-US"/>
          </a:p>
        </p:txBody>
      </p:sp>
      <p:sp>
        <p:nvSpPr>
          <p:cNvPr id="12289" name="Text Box 1"/>
          <p:cNvSpPr txBox="1">
            <a:spLocks noChangeArrowheads="1"/>
          </p:cNvSpPr>
          <p:nvPr/>
        </p:nvSpPr>
        <p:spPr bwMode="auto">
          <a:xfrm>
            <a:off x="1154113" y="701675"/>
            <a:ext cx="4625975" cy="346868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GB"/>
          </a:p>
        </p:txBody>
      </p:sp>
      <p:sp>
        <p:nvSpPr>
          <p:cNvPr id="12290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23925" y="4408488"/>
            <a:ext cx="5086350" cy="4270375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112279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November 2021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3F4789A0-AAA0-4A8A-9A40-13BCD6237604}" type="slidenum">
              <a:rPr lang="en-US" smtClean="0"/>
              <a:pPr>
                <a:defRPr/>
              </a:pPr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002326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F4789A0-AAA0-4A8A-9A40-13BCD6237604}" type="slidenum">
              <a:rPr lang="en-US" smtClean="0"/>
              <a:pPr>
                <a:defRPr/>
              </a:pPr>
              <a:t>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November 2021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600964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November 2021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D. Stanley, HP Enterprise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1E021F72-5A2D-4EBF-9D13-D35A5BD6752C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78850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November 2021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D. Stanley, HP Enterprise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21FD272-7419-4152-A918-3B2CE6CB50B0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7670832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November 2021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D. Stanley, HP Enterprise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8916C83-32D5-4183-8BB8-F71204289A3C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780734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November 2021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D. Stanley, HP Enterprise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03013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November 2021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D. Stanley, HP Enterprise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5FAFA7F-DAC6-4AD4-9B8D-4F97BD8402E5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800935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November 2021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D. Stanley, HP Enterprise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0F756E78-B411-4A49-8A56-75D9C3D57CC9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02621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November 2021</a:t>
            </a:r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D. Stanley, HP Enterprise</a:t>
            </a: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38CEB37-5104-4A8D-B584-F10BB83859B7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7292834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November 2021</a:t>
            </a:r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D. Stanley, HP Enterprise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567EF0D1-CDA8-4A2C-97F1-BCCEC62488BC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534338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November 2021</a:t>
            </a:r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D. Stanley, HP Enterprise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55F5AC62-79C9-439A-9F92-7BF53B4E81EC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949845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November 2021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D. Stanley, HP Enterprise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43102C4A-262E-4FC3-8014-622FD9074A70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77243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November 2021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D. Stanley, HP Enterprise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FCBBC5D-32F8-4359-BF9B-38DBA3AD3F01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498763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r>
              <a:rPr lang="en-US" smtClean="0"/>
              <a:t>November 2021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r>
              <a:rPr lang="en-US" smtClean="0"/>
              <a:t>D. Stanley, HP Enterprise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9D398DEB-576E-470D-A31C-B5D1605DDD33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0908922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23" r:id="rId1"/>
    <p:sldLayoutId id="2147483924" r:id="rId2"/>
    <p:sldLayoutId id="2147483925" r:id="rId3"/>
    <p:sldLayoutId id="2147483926" r:id="rId4"/>
    <p:sldLayoutId id="2147483927" r:id="rId5"/>
    <p:sldLayoutId id="2147483928" r:id="rId6"/>
    <p:sldLayoutId id="2147483929" r:id="rId7"/>
    <p:sldLayoutId id="2147483930" r:id="rId8"/>
    <p:sldLayoutId id="2147483931" r:id="rId9"/>
    <p:sldLayoutId id="2147483932" r:id="rId10"/>
    <p:sldLayoutId id="2147483933" r:id="rId11"/>
  </p:sldLayoutIdLst>
  <p:hf hdr="0"/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1.vml"/><Relationship Id="rId6" Type="http://schemas.openxmlformats.org/officeDocument/2006/relationships/image" Target="../media/image1.emf"/><Relationship Id="rId5" Type="http://schemas.openxmlformats.org/officeDocument/2006/relationships/oleObject" Target="../embeddings/Microsoft_Word_97_-_2003_Document1.doc"/><Relationship Id="rId4" Type="http://schemas.openxmlformats.org/officeDocument/2006/relationships/oleObject" Target="../embeddings/oleObject1.bin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s://mentor.ieee.org/802-ec/dcn/21/ec-21-0208-00-WCSG-minutes-september-01-2021.docx" TargetMode="External"/><Relationship Id="rId2" Type="http://schemas.openxmlformats.org/officeDocument/2006/relationships/hyperlink" Target="https://mentor.ieee.org/802-ec/dcn/21/ec-21-0185-00-WCSG-minutes-august-04-2021.docx" TargetMode="External"/><Relationship Id="rId1" Type="http://schemas.openxmlformats.org/officeDocument/2006/relationships/slideLayout" Target="../slideLayouts/slideLayout2.xml"/><Relationship Id="rId5" Type="http://schemas.openxmlformats.org/officeDocument/2006/relationships/hyperlink" Target="https://mentor.ieee.org/802-ec/dcn/21/ec-21-0260-01-WCSG-2021-11-03-wireless-chairs-teleconference-agenda.docx" TargetMode="External"/><Relationship Id="rId4" Type="http://schemas.openxmlformats.org/officeDocument/2006/relationships/hyperlink" Target="https://mentor.ieee.org/802-ec/dcn/21/ec-21-0235-00-WCSG-minutes-october-06-2021.docx" TargetMode="Externa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hyperlink" Target="https://mentor.ieee.org/802-ec/dcn/21/ec-21-0025-09-WCSG-ieee-802wcsc-meeting-venue-manager-report.pptx" TargetMode="Externa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Relationship Id="rId4" Type="http://schemas.openxmlformats.org/officeDocument/2006/relationships/hyperlink" Target="https://mentor.ieee.org/802-ec/dcn/21/ec-21-0130-00-WCSG-wireless-treasurer-report-july-2021.pptx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3" name="Rectangle 1"/>
          <p:cNvSpPr>
            <a:spLocks noGrp="1" noChangeArrowheads="1"/>
          </p:cNvSpPr>
          <p:nvPr>
            <p:ph type="ctrTitle"/>
          </p:nvPr>
        </p:nvSpPr>
        <p:spPr>
          <a:xfrm>
            <a:off x="664329" y="873318"/>
            <a:ext cx="7772400" cy="1102519"/>
          </a:xfrm>
          <a:ln/>
        </p:spPr>
        <p:txBody>
          <a:bodyPr>
            <a:normAutofit/>
          </a:bodyPr>
          <a:lstStyle/>
          <a:p>
            <a:pPr>
              <a:tabLst>
                <a:tab pos="0" algn="l"/>
                <a:tab pos="685800" algn="l"/>
                <a:tab pos="1371600" algn="l"/>
                <a:tab pos="2057400" algn="l"/>
                <a:tab pos="2743200" algn="l"/>
                <a:tab pos="3429000" algn="l"/>
                <a:tab pos="4114800" algn="l"/>
                <a:tab pos="4800600" algn="l"/>
                <a:tab pos="5486400" algn="l"/>
                <a:tab pos="6172200" algn="l"/>
                <a:tab pos="6858000" algn="l"/>
                <a:tab pos="7543800" algn="l"/>
              </a:tabLst>
            </a:pPr>
            <a:r>
              <a:rPr lang="en-US" sz="3600" dirty="0" smtClean="0"/>
              <a:t>2021 November Wireless Chairs SC Report</a:t>
            </a:r>
            <a:endParaRPr lang="en-GB" sz="3600" dirty="0"/>
          </a:p>
        </p:txBody>
      </p:sp>
      <p:sp>
        <p:nvSpPr>
          <p:cNvPr id="3074" name="Rectangle 2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1955006"/>
            <a:ext cx="6400800" cy="357188"/>
          </a:xfrm>
          <a:ln/>
        </p:spPr>
        <p:txBody>
          <a:bodyPr/>
          <a:lstStyle/>
          <a:p>
            <a:pPr>
              <a:spcBef>
                <a:spcPts val="375"/>
              </a:spcBef>
              <a:tabLst>
                <a:tab pos="684610" algn="l"/>
                <a:tab pos="1370410" algn="l"/>
                <a:tab pos="2056210" algn="l"/>
                <a:tab pos="2742010" algn="l"/>
                <a:tab pos="3427810" algn="l"/>
                <a:tab pos="4113610" algn="l"/>
                <a:tab pos="4799410" algn="l"/>
                <a:tab pos="5485210" algn="l"/>
                <a:tab pos="6171010" algn="l"/>
                <a:tab pos="6856810" algn="l"/>
                <a:tab pos="7542610" algn="l"/>
              </a:tabLst>
            </a:pPr>
            <a:r>
              <a:rPr lang="en-GB" sz="1500" dirty="0"/>
              <a:t>Date: </a:t>
            </a:r>
            <a:r>
              <a:rPr lang="en-GB" sz="1500" dirty="0" smtClean="0"/>
              <a:t>2021-11-04</a:t>
            </a:r>
            <a:endParaRPr lang="en-GB" sz="1500" dirty="0"/>
          </a:p>
        </p:txBody>
      </p:sp>
      <p:sp>
        <p:nvSpPr>
          <p:cNvPr id="6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r>
              <a:rPr lang="en-US" smtClean="0"/>
              <a:t>November 2021</a:t>
            </a:r>
            <a:endParaRPr lang="en-GB" dirty="0"/>
          </a:p>
        </p:txBody>
      </p:sp>
      <p:sp>
        <p:nvSpPr>
          <p:cNvPr id="7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/>
          <a:p>
            <a:r>
              <a:rPr lang="en-GB" smtClean="0"/>
              <a:t>D. Stanley, HP Enterprise</a:t>
            </a:r>
            <a:endParaRPr lang="en-GB" dirty="0"/>
          </a:p>
        </p:txBody>
      </p:sp>
      <p:sp>
        <p:nvSpPr>
          <p:cNvPr id="8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dirty="0"/>
              <a:t>Slide </a:t>
            </a:r>
            <a:fld id="{93823DB3-BAA4-4F4A-B4B3-ED9ABE70E976}" type="slidenum">
              <a:rPr lang="en-GB"/>
              <a:pPr/>
              <a:t>1</a:t>
            </a:fld>
            <a:endParaRPr lang="en-GB" dirty="0"/>
          </a:p>
        </p:txBody>
      </p:sp>
      <p:graphicFrame>
        <p:nvGraphicFramePr>
          <p:cNvPr id="3075" name="Object 3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541243935"/>
              </p:ext>
            </p:extLst>
          </p:nvPr>
        </p:nvGraphicFramePr>
        <p:xfrm>
          <a:off x="750888" y="2673350"/>
          <a:ext cx="7642225" cy="200342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59" name="Document" r:id="rId5" imgW="10466184" imgH="2758361" progId="Word.Document.8">
                  <p:embed/>
                </p:oleObj>
              </mc:Choice>
              <mc:Fallback>
                <p:oleObj name="Document" r:id="rId5" imgW="10466184" imgH="2758361" progId="Word.Document.8">
                  <p:embed/>
                  <p:pic>
                    <p:nvPicPr>
                      <p:cNvPr id="0" name="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6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750888" y="2673350"/>
                        <a:ext cx="7642225" cy="2003425"/>
                      </a:xfrm>
                      <a:prstGeom prst="rect">
                        <a:avLst/>
                      </a:prstGeom>
                      <a:noFill/>
                      <a:extLst/>
                    </p:spPr>
                  </p:pic>
                </p:oleObj>
              </mc:Fallback>
            </mc:AlternateContent>
          </a:graphicData>
        </a:graphic>
      </p:graphicFrame>
      <p:sp>
        <p:nvSpPr>
          <p:cNvPr id="3076" name="Rectangle 4"/>
          <p:cNvSpPr>
            <a:spLocks noChangeArrowheads="1"/>
          </p:cNvSpPr>
          <p:nvPr/>
        </p:nvSpPr>
        <p:spPr bwMode="auto">
          <a:xfrm>
            <a:off x="745331" y="2336993"/>
            <a:ext cx="1085850" cy="2857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69120" tIns="34560" rIns="69120" bIns="34560"/>
          <a:lstStyle/>
          <a:p>
            <a:pPr>
              <a:spcBef>
                <a:spcPts val="375"/>
              </a:spcBef>
              <a:tabLst>
                <a:tab pos="257175" algn="l"/>
                <a:tab pos="942975" algn="l"/>
                <a:tab pos="1628775" algn="l"/>
                <a:tab pos="2314575" algn="l"/>
                <a:tab pos="3000375" algn="l"/>
                <a:tab pos="3686175" algn="l"/>
                <a:tab pos="4371975" algn="l"/>
                <a:tab pos="5057775" algn="l"/>
                <a:tab pos="5743575" algn="l"/>
                <a:tab pos="6429375" algn="l"/>
                <a:tab pos="7115175" algn="l"/>
                <a:tab pos="7800975" algn="l"/>
              </a:tabLst>
            </a:pPr>
            <a:r>
              <a:rPr lang="en-GB" sz="1500" dirty="0">
                <a:solidFill>
                  <a:srgbClr val="000000"/>
                </a:solidFill>
              </a:rPr>
              <a:t>Authors:</a:t>
            </a:r>
          </a:p>
        </p:txBody>
      </p:sp>
    </p:spTree>
    <p:extLst>
      <p:ext uri="{BB962C8B-B14F-4D97-AF65-F5344CB8AC3E}">
        <p14:creationId xmlns:p14="http://schemas.microsoft.com/office/powerpoint/2010/main" val="3066198892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1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eaLnBrk="1" hangingPunct="1"/>
            <a:r>
              <a:rPr lang="en-US" sz="3600" dirty="0" smtClean="0"/>
              <a:t/>
            </a:r>
            <a:br>
              <a:rPr lang="en-US" sz="3600" dirty="0" smtClean="0"/>
            </a:br>
            <a:r>
              <a:rPr lang="en-US" sz="3600" dirty="0" smtClean="0"/>
              <a:t>Abstract</a:t>
            </a:r>
            <a:r>
              <a:rPr lang="en-US" dirty="0"/>
              <a:t/>
            </a:r>
            <a:br>
              <a:rPr lang="en-US" dirty="0"/>
            </a:br>
            <a:endParaRPr lang="en-US" dirty="0"/>
          </a:p>
        </p:txBody>
      </p:sp>
      <p:sp>
        <p:nvSpPr>
          <p:cNvPr id="12292" name="Rectangle 3"/>
          <p:cNvSpPr>
            <a:spLocks noGrp="1" noChangeArrowheads="1"/>
          </p:cNvSpPr>
          <p:nvPr>
            <p:ph idx="1"/>
          </p:nvPr>
        </p:nvSpPr>
        <p:spPr>
          <a:xfrm>
            <a:off x="381000" y="2057400"/>
            <a:ext cx="8534400" cy="1447800"/>
          </a:xfrm>
        </p:spPr>
        <p:txBody>
          <a:bodyPr>
            <a:normAutofit/>
          </a:bodyPr>
          <a:lstStyle/>
          <a:p>
            <a:pPr marL="0" indent="0" defTabSz="1371600" eaLnBrk="1" hangingPunct="1">
              <a:lnSpc>
                <a:spcPct val="80000"/>
              </a:lnSpc>
              <a:buNone/>
              <a:tabLst>
                <a:tab pos="2228850" algn="l"/>
                <a:tab pos="6862763" algn="l"/>
              </a:tabLst>
            </a:pPr>
            <a:r>
              <a:rPr lang="en-US" sz="2400" dirty="0" smtClean="0"/>
              <a:t>This document contains the November 2021 Wireless Chairs Standing Committee Report</a:t>
            </a:r>
          </a:p>
          <a:p>
            <a:pPr marL="0" indent="0" defTabSz="1371600" eaLnBrk="1" hangingPunct="1">
              <a:lnSpc>
                <a:spcPct val="80000"/>
              </a:lnSpc>
              <a:buNone/>
              <a:tabLst>
                <a:tab pos="2228850" algn="l"/>
                <a:tab pos="6862763" algn="l"/>
              </a:tabLst>
            </a:pPr>
            <a:r>
              <a:rPr lang="en-US" sz="1400" dirty="0"/>
              <a:t/>
            </a:r>
            <a:br>
              <a:rPr lang="en-US" sz="1400" dirty="0"/>
            </a:br>
            <a:endParaRPr lang="en-US" sz="1400" dirty="0"/>
          </a:p>
        </p:txBody>
      </p:sp>
      <p:sp>
        <p:nvSpPr>
          <p:cNvPr id="1331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2C0D808-C12B-42EF-9B57-97A94A12D142}" type="slidenum">
              <a:rPr lang="en-US" smtClean="0"/>
              <a:pPr>
                <a:defRPr/>
              </a:pPr>
              <a:t>2</a:t>
            </a:fld>
            <a:endParaRPr lang="en-US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November 2021</a:t>
            </a:r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D. Stanley, HP Enterprise</a:t>
            </a:r>
            <a:endParaRPr 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1" name="Rectangle 2"/>
          <p:cNvSpPr>
            <a:spLocks noGrp="1" noChangeArrowheads="1"/>
          </p:cNvSpPr>
          <p:nvPr>
            <p:ph type="title"/>
          </p:nvPr>
        </p:nvSpPr>
        <p:spPr>
          <a:xfrm>
            <a:off x="628650" y="365127"/>
            <a:ext cx="7886700" cy="701674"/>
          </a:xfrm>
        </p:spPr>
        <p:txBody>
          <a:bodyPr>
            <a:normAutofit fontScale="90000"/>
          </a:bodyPr>
          <a:lstStyle/>
          <a:p>
            <a:r>
              <a:rPr lang="en-US" sz="3600" dirty="0" smtClean="0"/>
              <a:t/>
            </a:r>
            <a:br>
              <a:rPr lang="en-US" sz="3600" dirty="0" smtClean="0"/>
            </a:br>
            <a:r>
              <a:rPr lang="en-US" sz="3600" dirty="0" smtClean="0"/>
              <a:t>Summary of activities since July 2021</a:t>
            </a:r>
            <a:r>
              <a:rPr lang="en-US" sz="3600" dirty="0"/>
              <a:t/>
            </a:r>
            <a:br>
              <a:rPr lang="en-US" sz="3600" dirty="0"/>
            </a:br>
            <a:endParaRPr lang="en-US" dirty="0"/>
          </a:p>
        </p:txBody>
      </p:sp>
      <p:sp>
        <p:nvSpPr>
          <p:cNvPr id="12292" name="Rectangle 3"/>
          <p:cNvSpPr>
            <a:spLocks noGrp="1" noChangeArrowheads="1"/>
          </p:cNvSpPr>
          <p:nvPr>
            <p:ph idx="1"/>
          </p:nvPr>
        </p:nvSpPr>
        <p:spPr>
          <a:xfrm>
            <a:off x="381000" y="1555751"/>
            <a:ext cx="8534400" cy="4800600"/>
          </a:xfrm>
        </p:spPr>
        <p:txBody>
          <a:bodyPr>
            <a:normAutofit fontScale="77500" lnSpcReduction="20000"/>
          </a:bodyPr>
          <a:lstStyle/>
          <a:p>
            <a:pPr defTabSz="1371600">
              <a:lnSpc>
                <a:spcPct val="120000"/>
              </a:lnSpc>
              <a:tabLst>
                <a:tab pos="2228850" algn="l"/>
                <a:tab pos="6862763" algn="l"/>
              </a:tabLst>
            </a:pPr>
            <a:r>
              <a:rPr lang="en-US" sz="3100" dirty="0" smtClean="0">
                <a:latin typeface="Arial" panose="020B0604020202020204" pitchFamily="34" charset="0"/>
                <a:cs typeface="Arial" panose="020B0604020202020204" pitchFamily="34" charset="0"/>
              </a:rPr>
              <a:t>Since July 2021, the 802 Wireless Chairs Standing Committee met</a:t>
            </a:r>
            <a:br>
              <a:rPr lang="en-US" sz="3100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endParaRPr lang="en-US" sz="31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lvl="1" defTabSz="1371600">
              <a:tabLst>
                <a:tab pos="2228850" algn="l"/>
                <a:tab pos="6862763" algn="l"/>
              </a:tabLst>
            </a:pPr>
            <a:r>
              <a:rPr lang="en-US" sz="2400" b="1" dirty="0" smtClean="0"/>
              <a:t>August 4</a:t>
            </a:r>
            <a:r>
              <a:rPr lang="en-US" sz="2400" dirty="0" smtClean="0"/>
              <a:t>– minutes: </a:t>
            </a:r>
            <a:r>
              <a:rPr lang="en-US" sz="2400" dirty="0">
                <a:hlinkClick r:id="rId2"/>
              </a:rPr>
              <a:t>https://</a:t>
            </a:r>
            <a:r>
              <a:rPr lang="en-US" sz="2400" dirty="0" smtClean="0">
                <a:hlinkClick r:id="rId2"/>
              </a:rPr>
              <a:t>mentor.ieee.org/802-ec/dcn/21/ec-21-0185-00-WCSG-minutes-august-04-2021.docx</a:t>
            </a:r>
            <a:r>
              <a:rPr lang="en-US" sz="2400" dirty="0" smtClean="0"/>
              <a:t> </a:t>
            </a:r>
            <a:br>
              <a:rPr lang="en-US" sz="2400" dirty="0" smtClean="0"/>
            </a:br>
            <a:endParaRPr lang="en-US" sz="2400" dirty="0" smtClean="0"/>
          </a:p>
          <a:p>
            <a:pPr lvl="1" defTabSz="1371600">
              <a:tabLst>
                <a:tab pos="2228850" algn="l"/>
                <a:tab pos="6862763" algn="l"/>
              </a:tabLst>
            </a:pPr>
            <a:r>
              <a:rPr lang="en-US" sz="2400" b="1" dirty="0" smtClean="0"/>
              <a:t>September 1 </a:t>
            </a:r>
            <a:r>
              <a:rPr lang="en-US" sz="2400" dirty="0"/>
              <a:t>– minutes: </a:t>
            </a:r>
            <a:r>
              <a:rPr lang="en-US" sz="2400" dirty="0">
                <a:hlinkClick r:id="rId3"/>
              </a:rPr>
              <a:t>https://</a:t>
            </a:r>
            <a:r>
              <a:rPr lang="en-US" sz="2400" dirty="0" smtClean="0">
                <a:hlinkClick r:id="rId3"/>
              </a:rPr>
              <a:t>mentor.ieee.org/802-ec/dcn/21/ec-21-0208-00-WCSG-minutes-september-01-2021.docx</a:t>
            </a:r>
            <a:r>
              <a:rPr lang="en-US" sz="2400" dirty="0" smtClean="0"/>
              <a:t> </a:t>
            </a:r>
            <a:br>
              <a:rPr lang="en-US" sz="2400" dirty="0" smtClean="0"/>
            </a:br>
            <a:endParaRPr lang="en-US" sz="2400" dirty="0" smtClean="0"/>
          </a:p>
          <a:p>
            <a:pPr lvl="1" defTabSz="1371600">
              <a:tabLst>
                <a:tab pos="2228850" algn="l"/>
                <a:tab pos="6862763" algn="l"/>
              </a:tabLst>
            </a:pPr>
            <a:r>
              <a:rPr lang="en-US" sz="2400" b="1" dirty="0" smtClean="0"/>
              <a:t>October 6 </a:t>
            </a:r>
            <a:r>
              <a:rPr lang="en-US" sz="2400" dirty="0" smtClean="0"/>
              <a:t>– </a:t>
            </a:r>
            <a:r>
              <a:rPr lang="en-US" sz="2400" dirty="0"/>
              <a:t>minutes: </a:t>
            </a:r>
            <a:r>
              <a:rPr lang="en-US" sz="2400" dirty="0">
                <a:hlinkClick r:id="rId4"/>
              </a:rPr>
              <a:t>https://</a:t>
            </a:r>
            <a:r>
              <a:rPr lang="en-US" sz="2400" dirty="0" smtClean="0">
                <a:hlinkClick r:id="rId4"/>
              </a:rPr>
              <a:t>mentor.ieee.org/802-ec/dcn/21/ec-21-0235-00-WCSG-minutes-october-06-2021.docx</a:t>
            </a:r>
            <a:r>
              <a:rPr lang="en-US" sz="2400" dirty="0" smtClean="0"/>
              <a:t> </a:t>
            </a:r>
            <a:br>
              <a:rPr lang="en-US" sz="2400" dirty="0" smtClean="0"/>
            </a:br>
            <a:endParaRPr lang="en-US" sz="2400" dirty="0" smtClean="0"/>
          </a:p>
          <a:p>
            <a:pPr lvl="1" defTabSz="1371600">
              <a:tabLst>
                <a:tab pos="2228850" algn="l"/>
                <a:tab pos="6862763" algn="l"/>
              </a:tabLst>
            </a:pPr>
            <a:r>
              <a:rPr lang="en-US" sz="2400" b="1" dirty="0" smtClean="0"/>
              <a:t>November </a:t>
            </a:r>
            <a:r>
              <a:rPr lang="en-US" sz="2400" b="1" dirty="0"/>
              <a:t>3</a:t>
            </a:r>
            <a:r>
              <a:rPr lang="en-US" sz="2400" b="1" dirty="0" smtClean="0"/>
              <a:t> </a:t>
            </a:r>
            <a:r>
              <a:rPr lang="en-US" sz="2400" dirty="0" smtClean="0"/>
              <a:t>– </a:t>
            </a:r>
            <a:r>
              <a:rPr lang="en-US" sz="2400" dirty="0"/>
              <a:t>agenda in </a:t>
            </a:r>
            <a:r>
              <a:rPr lang="en-US" sz="2400" dirty="0">
                <a:hlinkClick r:id="rId5"/>
              </a:rPr>
              <a:t>https://</a:t>
            </a:r>
            <a:r>
              <a:rPr lang="en-US" sz="2400" dirty="0" smtClean="0">
                <a:hlinkClick r:id="rId5"/>
              </a:rPr>
              <a:t>mentor.ieee.org/802-ec/dcn/21/ec-21-0260-01-WCSG-2021-11-03-wireless-chairs-teleconference-agenda.docx</a:t>
            </a:r>
            <a:r>
              <a:rPr lang="en-US" sz="2400" dirty="0" smtClean="0"/>
              <a:t> </a:t>
            </a:r>
            <a:r>
              <a:rPr lang="en-US" sz="2400" dirty="0" smtClean="0"/>
              <a:t>, </a:t>
            </a:r>
            <a:r>
              <a:rPr lang="en-US" sz="2400" dirty="0" smtClean="0"/>
              <a:t>minutes in ec-21-0259 </a:t>
            </a:r>
            <a:r>
              <a:rPr lang="en-US" dirty="0" smtClean="0"/>
              <a:t/>
            </a:r>
            <a:br>
              <a:rPr lang="en-US" dirty="0" smtClean="0"/>
            </a:br>
            <a:endParaRPr lang="en-US" dirty="0" smtClean="0"/>
          </a:p>
          <a:p>
            <a:pPr lvl="1" defTabSz="1371600">
              <a:lnSpc>
                <a:spcPct val="80000"/>
              </a:lnSpc>
              <a:tabLst>
                <a:tab pos="2228850" algn="l"/>
                <a:tab pos="6862763" algn="l"/>
              </a:tabLst>
            </a:pPr>
            <a:endParaRPr lang="en-US" dirty="0" smtClean="0"/>
          </a:p>
          <a:p>
            <a:pPr marL="0" indent="0" defTabSz="1371600">
              <a:lnSpc>
                <a:spcPct val="80000"/>
              </a:lnSpc>
              <a:buNone/>
              <a:tabLst>
                <a:tab pos="2228850" algn="l"/>
                <a:tab pos="6862763" algn="l"/>
              </a:tabLst>
            </a:pPr>
            <a:endParaRPr lang="en-US" sz="2400" dirty="0"/>
          </a:p>
          <a:p>
            <a:pPr marL="0" indent="0" defTabSz="1371600" eaLnBrk="1" hangingPunct="1">
              <a:lnSpc>
                <a:spcPct val="80000"/>
              </a:lnSpc>
              <a:buNone/>
              <a:tabLst>
                <a:tab pos="2228850" algn="l"/>
                <a:tab pos="6862763" algn="l"/>
              </a:tabLst>
            </a:pPr>
            <a:r>
              <a:rPr lang="en-US" sz="1400" dirty="0"/>
              <a:t/>
            </a:r>
            <a:br>
              <a:rPr lang="en-US" sz="1400" dirty="0"/>
            </a:br>
            <a:endParaRPr lang="en-US" sz="1400" dirty="0"/>
          </a:p>
        </p:txBody>
      </p:sp>
      <p:sp>
        <p:nvSpPr>
          <p:cNvPr id="1331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2C0D808-C12B-42EF-9B57-97A94A12D142}" type="slidenum">
              <a:rPr lang="en-US" smtClean="0"/>
              <a:pPr>
                <a:defRPr/>
              </a:pPr>
              <a:t>3</a:t>
            </a:fld>
            <a:endParaRPr lang="en-US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November 2021</a:t>
            </a:r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D. Stanley, HP Enterprise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057901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1" name="Rectangle 2"/>
          <p:cNvSpPr>
            <a:spLocks noGrp="1" noChangeArrowheads="1"/>
          </p:cNvSpPr>
          <p:nvPr>
            <p:ph type="title"/>
          </p:nvPr>
        </p:nvSpPr>
        <p:spPr>
          <a:xfrm>
            <a:off x="628650" y="365127"/>
            <a:ext cx="7886700" cy="625474"/>
          </a:xfrm>
        </p:spPr>
        <p:txBody>
          <a:bodyPr>
            <a:normAutofit fontScale="90000"/>
          </a:bodyPr>
          <a:lstStyle/>
          <a:p>
            <a:r>
              <a:rPr lang="en-US" sz="3600" dirty="0" smtClean="0"/>
              <a:t/>
            </a:r>
            <a:br>
              <a:rPr lang="en-US" sz="3600" dirty="0" smtClean="0"/>
            </a:br>
            <a:r>
              <a:rPr lang="en-US" sz="3600" dirty="0" smtClean="0"/>
              <a:t>Summary of decisions taken, planned</a:t>
            </a:r>
            <a:r>
              <a:rPr lang="en-US" sz="3600" dirty="0"/>
              <a:t/>
            </a:r>
            <a:br>
              <a:rPr lang="en-US" sz="3600" dirty="0"/>
            </a:br>
            <a:endParaRPr lang="en-US" dirty="0"/>
          </a:p>
        </p:txBody>
      </p:sp>
      <p:sp>
        <p:nvSpPr>
          <p:cNvPr id="12292" name="Rectangle 3"/>
          <p:cNvSpPr>
            <a:spLocks noGrp="1" noChangeArrowheads="1"/>
          </p:cNvSpPr>
          <p:nvPr>
            <p:ph idx="1"/>
          </p:nvPr>
        </p:nvSpPr>
        <p:spPr>
          <a:xfrm>
            <a:off x="304800" y="1327151"/>
            <a:ext cx="8534400" cy="5029200"/>
          </a:xfrm>
        </p:spPr>
        <p:txBody>
          <a:bodyPr>
            <a:normAutofit fontScale="77500" lnSpcReduction="20000"/>
          </a:bodyPr>
          <a:lstStyle/>
          <a:p>
            <a:pPr lvl="1" defTabSz="1371600">
              <a:lnSpc>
                <a:spcPct val="80000"/>
              </a:lnSpc>
              <a:tabLst>
                <a:tab pos="2228850" algn="l"/>
                <a:tab pos="6862763" algn="l"/>
              </a:tabLst>
            </a:pPr>
            <a:endParaRPr lang="en-US" dirty="0" smtClean="0"/>
          </a:p>
          <a:p>
            <a:pPr defTabSz="1371600" eaLnBrk="1" hangingPunct="1">
              <a:lnSpc>
                <a:spcPct val="120000"/>
              </a:lnSpc>
              <a:buFont typeface="Arial" panose="020B0604020202020204" pitchFamily="34" charset="0"/>
              <a:buChar char="•"/>
              <a:tabLst>
                <a:tab pos="2228850" algn="l"/>
                <a:tab pos="6862763" algn="l"/>
              </a:tabLst>
            </a:pPr>
            <a:r>
              <a:rPr lang="en-US" sz="2900" dirty="0" smtClean="0"/>
              <a:t>Cancelled January 2022 in-person Wireless Interim session; </a:t>
            </a:r>
          </a:p>
          <a:p>
            <a:pPr lvl="1" defTabSz="1371600">
              <a:lnSpc>
                <a:spcPct val="120000"/>
              </a:lnSpc>
              <a:tabLst>
                <a:tab pos="2228850" algn="l"/>
                <a:tab pos="6862763" algn="l"/>
              </a:tabLst>
            </a:pPr>
            <a:r>
              <a:rPr lang="en-US" sz="2600" dirty="0"/>
              <a:t>Planning Wireless Interim electronic session </a:t>
            </a:r>
            <a:r>
              <a:rPr lang="en-US" sz="2600" dirty="0" smtClean="0"/>
              <a:t>January 17-25, 2022</a:t>
            </a:r>
            <a:endParaRPr lang="en-US" sz="2600" dirty="0"/>
          </a:p>
          <a:p>
            <a:pPr lvl="1" defTabSz="1371600">
              <a:lnSpc>
                <a:spcPct val="120000"/>
              </a:lnSpc>
              <a:tabLst>
                <a:tab pos="2228850" algn="l"/>
                <a:tab pos="6862763" algn="l"/>
              </a:tabLst>
            </a:pPr>
            <a:r>
              <a:rPr lang="en-US" sz="2600" dirty="0" smtClean="0"/>
              <a:t>Wireless WGs met electronically, in September</a:t>
            </a:r>
          </a:p>
          <a:p>
            <a:pPr defTabSz="1371600">
              <a:lnSpc>
                <a:spcPct val="120000"/>
              </a:lnSpc>
              <a:tabLst>
                <a:tab pos="2228850" algn="l"/>
                <a:tab pos="6862763" algn="l"/>
              </a:tabLst>
            </a:pPr>
            <a:r>
              <a:rPr lang="en-US" sz="2900" dirty="0" smtClean="0"/>
              <a:t>Approved </a:t>
            </a:r>
            <a:r>
              <a:rPr lang="en-US" sz="2900" dirty="0"/>
              <a:t>venue changes, working with hotels to minimize wireless treasury impact</a:t>
            </a:r>
          </a:p>
          <a:p>
            <a:pPr marL="514350" lvl="2" defTabSz="1371600">
              <a:lnSpc>
                <a:spcPct val="100000"/>
              </a:lnSpc>
              <a:spcBef>
                <a:spcPts val="750"/>
              </a:spcBef>
              <a:tabLst>
                <a:tab pos="2228850" algn="l"/>
                <a:tab pos="6862763" algn="l"/>
              </a:tabLst>
            </a:pPr>
            <a:r>
              <a:rPr lang="en-US" sz="2300" dirty="0"/>
              <a:t>See </a:t>
            </a:r>
            <a:r>
              <a:rPr lang="en-US" sz="2300" dirty="0">
                <a:hlinkClick r:id="rId3"/>
              </a:rPr>
              <a:t>https://</a:t>
            </a:r>
            <a:r>
              <a:rPr lang="en-US" sz="2300" dirty="0" smtClean="0">
                <a:hlinkClick r:id="rId3"/>
              </a:rPr>
              <a:t>mentor.ieee.org/802-ec/dcn/21/ec-21-0025-09-WCSG-ieee-802wcsc-meeting-venue-manager-report.pptx</a:t>
            </a:r>
            <a:r>
              <a:rPr lang="en-US" sz="2300" dirty="0" smtClean="0"/>
              <a:t>   and</a:t>
            </a:r>
          </a:p>
          <a:p>
            <a:pPr marL="514350" lvl="2" defTabSz="1371600">
              <a:lnSpc>
                <a:spcPct val="100000"/>
              </a:lnSpc>
              <a:spcBef>
                <a:spcPts val="750"/>
              </a:spcBef>
              <a:tabLst>
                <a:tab pos="2228850" algn="l"/>
                <a:tab pos="6862763" algn="l"/>
              </a:tabLst>
            </a:pPr>
            <a:r>
              <a:rPr lang="en-US" sz="2300" dirty="0">
                <a:hlinkClick r:id="rId4"/>
              </a:rPr>
              <a:t>https://mentor.ieee.org/802-ec/dcn/21/ec-21-0228-00-WCSG-wireless-treasurer-report-nov-2021.pptx </a:t>
            </a:r>
            <a:r>
              <a:rPr lang="en-US" sz="2300" dirty="0" smtClean="0">
                <a:hlinkClick r:id="rId4"/>
              </a:rPr>
              <a:t> </a:t>
            </a:r>
            <a:r>
              <a:rPr lang="en-US" sz="2300" dirty="0" smtClean="0"/>
              <a:t> </a:t>
            </a:r>
          </a:p>
          <a:p>
            <a:pPr defTabSz="1371600">
              <a:lnSpc>
                <a:spcPct val="120000"/>
              </a:lnSpc>
              <a:tabLst>
                <a:tab pos="2228850" algn="l"/>
                <a:tab pos="6862763" algn="l"/>
              </a:tabLst>
            </a:pPr>
            <a:r>
              <a:rPr lang="en-US" sz="2900" dirty="0" smtClean="0"/>
              <a:t>Plan decision on 2022 May Wireless Interim (in-person/electronic) during upcoming 2022-01-05 WCSC teleconference</a:t>
            </a:r>
          </a:p>
          <a:p>
            <a:pPr marL="0" indent="0" defTabSz="1371600" eaLnBrk="1" hangingPunct="1">
              <a:lnSpc>
                <a:spcPct val="80000"/>
              </a:lnSpc>
              <a:buNone/>
              <a:tabLst>
                <a:tab pos="2228850" algn="l"/>
                <a:tab pos="6862763" algn="l"/>
              </a:tabLst>
            </a:pPr>
            <a:r>
              <a:rPr lang="en-US" sz="1400" dirty="0"/>
              <a:t/>
            </a:r>
            <a:br>
              <a:rPr lang="en-US" sz="1400" dirty="0"/>
            </a:br>
            <a:endParaRPr lang="en-US" sz="1400" dirty="0"/>
          </a:p>
        </p:txBody>
      </p:sp>
      <p:sp>
        <p:nvSpPr>
          <p:cNvPr id="1331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2C0D808-C12B-42EF-9B57-97A94A12D142}" type="slidenum">
              <a:rPr lang="en-US" smtClean="0"/>
              <a:pPr>
                <a:defRPr/>
              </a:pPr>
              <a:t>4</a:t>
            </a:fld>
            <a:endParaRPr lang="en-US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November 2021</a:t>
            </a:r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D. Stanley, HP Enterprise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230403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247545</TotalTime>
  <Words>145</Words>
  <Application>Microsoft Office PowerPoint</Application>
  <PresentationFormat>On-screen Show (4:3)</PresentationFormat>
  <Paragraphs>45</Paragraphs>
  <Slides>4</Slides>
  <Notes>3</Notes>
  <HiddenSlides>0</HiddenSlides>
  <MMClips>0</MMClips>
  <ScaleCrop>false</ScaleCrop>
  <HeadingPairs>
    <vt:vector size="8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10" baseType="lpstr">
      <vt:lpstr>Arial</vt:lpstr>
      <vt:lpstr>Calibri</vt:lpstr>
      <vt:lpstr>Calibri Light</vt:lpstr>
      <vt:lpstr>Times New Roman</vt:lpstr>
      <vt:lpstr>Office Theme</vt:lpstr>
      <vt:lpstr>Document</vt:lpstr>
      <vt:lpstr>2021 November Wireless Chairs SC Report</vt:lpstr>
      <vt:lpstr> Abstract </vt:lpstr>
      <vt:lpstr> Summary of activities since July 2021 </vt:lpstr>
      <vt:lpstr> Summary of decisions taken, planned </vt:lpstr>
    </vt:vector>
  </TitlesOfParts>
  <Company>HP Enterprise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802 WCSC report</dc:title>
  <dc:subject>802 WCSC report</dc:subject>
  <dc:creator>Dorothy Stanley</dc:creator>
  <cp:lastModifiedBy>Stanley, Dorothy</cp:lastModifiedBy>
  <cp:revision>3734</cp:revision>
  <cp:lastPrinted>2017-11-04T17:30:55Z</cp:lastPrinted>
  <dcterms:created xsi:type="dcterms:W3CDTF">2002-03-10T15:43:16Z</dcterms:created>
  <dcterms:modified xsi:type="dcterms:W3CDTF">2021-11-04T20:55:25Z</dcterms:modified>
</cp:coreProperties>
</file>