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49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BC502-CC0D-4727-8C92-8D10C859F92C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CD7E0-A635-431A-91CB-EBBB608F0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65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B7A2-4A82-4494-9DB6-86A53B4EDC80}" type="datetime1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Doc # 2021-EC-xxxx-xx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BED6B-E88B-4F22-8D8D-85B756191E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1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91F5-68FC-43BA-9C32-F35A51C4D603}" type="datetime1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 # 2021-EC-xxxx-xx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BED6B-E88B-4F22-8D8D-85B75619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6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0D301-E7F2-4C9D-B688-95D5AC7A9E54}" type="datetime1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 # 2021-EC-xxxx-xx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BED6B-E88B-4F22-8D8D-85B75619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26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4A49-E0A9-4887-8ED2-1380A84E35EE}" type="datetime1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 # 2021-EC-xxxx-xx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BED6B-E88B-4F22-8D8D-85B75619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82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D9B5-CB8B-42F0-9BD3-43FB28B4F83A}" type="datetime1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 # 2021-EC-xxxx-xx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BED6B-E88B-4F22-8D8D-85B75619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1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60D0-8526-4A5E-905E-F25DB4D5527A}" type="datetime1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 # 2021-EC-xxxx-xx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BED6B-E88B-4F22-8D8D-85B75619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132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8CAD-1AA9-4FDE-81B2-F682DBAB3F12}" type="datetime1">
              <a:rPr lang="en-US" smtClean="0"/>
              <a:t>10/13/2021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 # 2021-EC-xxxx-xx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BED6B-E88B-4F22-8D8D-85B75619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28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3582-221B-48B9-A292-AB4C3BC4A068}" type="datetime1">
              <a:rPr lang="en-US" smtClean="0"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 # 2021-EC-xxxx-xx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BED6B-E88B-4F22-8D8D-85B75619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1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7061-1F24-4BE5-8E01-A6C1E83AF9E6}" type="datetime1">
              <a:rPr lang="en-US" smtClean="0"/>
              <a:t>10/13/2021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 # 2021-EC-xxxx-xx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BED6B-E88B-4F22-8D8D-85B75619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55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DDFE-7E19-4770-A95B-AAD70AE82892}" type="datetime1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 # 2021-EC-xxxx-xx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BED6B-E88B-4F22-8D8D-85B75619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42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E520-44A9-4CEB-97D3-21E3D6846D1C}" type="datetime1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 # 2021-EC-xxxx-xx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BED6B-E88B-4F22-8D8D-85B75619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2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32182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2933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53B1B-A245-40BA-9897-C142BC3E82DE}" type="datetime1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9250" y="2933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/>
              <a:t>Doc # 2021-EC-xxxx-xx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92830" y="635318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BED6B-E88B-4F22-8D8D-85B756191E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EF2E4B-CE34-4CA1-8357-EFF39A17AB8D}"/>
              </a:ext>
            </a:extLst>
          </p:cNvPr>
          <p:cNvSpPr txBox="1"/>
          <p:nvPr userDrawn="1"/>
        </p:nvSpPr>
        <p:spPr>
          <a:xfrm>
            <a:off x="5846064" y="6397244"/>
            <a:ext cx="26692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Benjamin Rolfe, Blind Creek Associates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E47CB8E-9E33-4973-8EDC-0C1114EEF0F2}"/>
              </a:ext>
            </a:extLst>
          </p:cNvPr>
          <p:cNvCxnSpPr/>
          <p:nvPr userDrawn="1"/>
        </p:nvCxnSpPr>
        <p:spPr>
          <a:xfrm>
            <a:off x="628650" y="394464"/>
            <a:ext cx="7886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162F819-07B4-4C93-8E8C-ED7FEC8D2F6A}"/>
              </a:ext>
            </a:extLst>
          </p:cNvPr>
          <p:cNvCxnSpPr/>
          <p:nvPr userDrawn="1"/>
        </p:nvCxnSpPr>
        <p:spPr>
          <a:xfrm>
            <a:off x="628650" y="6352032"/>
            <a:ext cx="7886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479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27-00-00EC-future-meeting-vision-ad-hoc-starter-deck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27-00-00EC-future-meeting-vision-ad-hoc-starter-deck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CF6AB-7CDE-451F-9ABB-0624AD3F1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76187"/>
            <a:ext cx="7772400" cy="1980501"/>
          </a:xfrm>
        </p:spPr>
        <p:txBody>
          <a:bodyPr>
            <a:normAutofit fontScale="90000"/>
          </a:bodyPr>
          <a:lstStyle/>
          <a:p>
            <a:r>
              <a:rPr lang="en-US" dirty="0"/>
              <a:t>A counter point of the remote meeting experience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9362DE-D8B1-41D0-9440-CCC0B8CDE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4314"/>
            <a:ext cx="6858000" cy="1431560"/>
          </a:xfrm>
        </p:spPr>
        <p:txBody>
          <a:bodyPr>
            <a:normAutofit/>
          </a:bodyPr>
          <a:lstStyle/>
          <a:p>
            <a:r>
              <a:rPr lang="en-US" dirty="0"/>
              <a:t>Another view</a:t>
            </a:r>
          </a:p>
          <a:p>
            <a:endParaRPr lang="en-US" dirty="0"/>
          </a:p>
          <a:p>
            <a:r>
              <a:rPr lang="en-US" dirty="0"/>
              <a:t>EC Document: ec-21-0238-00-00EC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1BC3C-8C6E-4A45-AE6F-413BAE8D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C542-7138-4303-8A5D-F5C5C6AD408C}" type="datetime1">
              <a:rPr lang="en-US" smtClean="0"/>
              <a:t>10/13/2021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9F988-8133-437A-A70B-7E78479B6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 # 2021-EC-xxxx-xx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C8B68-E3B8-41A5-BED2-954CA8412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BED6B-E88B-4F22-8D8D-85B756191E22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0DE554C4-AB89-4335-AA2C-AD93786C71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987337"/>
              </p:ext>
            </p:extLst>
          </p:nvPr>
        </p:nvGraphicFramePr>
        <p:xfrm>
          <a:off x="628650" y="5121656"/>
          <a:ext cx="78867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678">
                  <a:extLst>
                    <a:ext uri="{9D8B030D-6E8A-4147-A177-3AD203B41FA5}">
                      <a16:colId xmlns:a16="http://schemas.microsoft.com/office/drawing/2014/main" val="209761126"/>
                    </a:ext>
                  </a:extLst>
                </a:gridCol>
                <a:gridCol w="2514062">
                  <a:extLst>
                    <a:ext uri="{9D8B030D-6E8A-4147-A177-3AD203B41FA5}">
                      <a16:colId xmlns:a16="http://schemas.microsoft.com/office/drawing/2014/main" val="1534505731"/>
                    </a:ext>
                  </a:extLst>
                </a:gridCol>
                <a:gridCol w="2995960">
                  <a:extLst>
                    <a:ext uri="{9D8B030D-6E8A-4147-A177-3AD203B41FA5}">
                      <a16:colId xmlns:a16="http://schemas.microsoft.com/office/drawing/2014/main" val="2664728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Source:  </a:t>
                      </a:r>
                    </a:p>
                    <a:p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/>
                        <a:t>Contact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501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Benjamin Rolfe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Blind Creek Associates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Ben.Rolfe</a:t>
                      </a:r>
                      <a:r>
                        <a:rPr lang="en-US" sz="1400" dirty="0"/>
                        <a:t> @ 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739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332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531A0-0435-4ABF-98E7-CBEC2C193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406B2-B0D0-4F24-B712-07B404478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2755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Reference:  </a:t>
            </a:r>
            <a:r>
              <a:rPr lang="en-US" dirty="0">
                <a:hlinkClick r:id="rId2"/>
              </a:rPr>
              <a:t>https://mentor.ieee.org/802-ec/dcn/21/ec-21-0227-00-00EC-future-meeting-vision-ad-hoc-starter-deck.pptx</a:t>
            </a:r>
            <a:endParaRPr lang="en-US" dirty="0"/>
          </a:p>
          <a:p>
            <a:r>
              <a:rPr lang="en-US" dirty="0"/>
              <a:t>Viewpoint from one 802 standard developer most recently: </a:t>
            </a:r>
          </a:p>
          <a:p>
            <a:pPr lvl="1"/>
            <a:r>
              <a:rPr lang="en-US" dirty="0"/>
              <a:t>Completed 802.15.4z in 2020 (Jan 2018 to April 2020 from IG to last ballot close)</a:t>
            </a:r>
          </a:p>
          <a:p>
            <a:pPr lvl="1"/>
            <a:r>
              <a:rPr lang="en-US" dirty="0"/>
              <a:t>Completed 802.19.3 in 2020 (Sep 2018 to Jan 2021 from IG to last ballot close)</a:t>
            </a:r>
          </a:p>
          <a:p>
            <a:pPr lvl="1"/>
            <a:r>
              <a:rPr lang="en-US" dirty="0"/>
              <a:t>Completed PAR and PAR approval for 802.15.4ab, 802.15.14 and 802.15.15 in September 2021 (First IG meeting Sept 2020)</a:t>
            </a:r>
          </a:p>
          <a:p>
            <a:r>
              <a:rPr lang="en-US" dirty="0"/>
              <a:t>And supporter of 802 leadership (standard development overhead)</a:t>
            </a:r>
          </a:p>
          <a:p>
            <a:pPr lvl="1"/>
            <a:r>
              <a:rPr lang="en-US" dirty="0"/>
              <a:t>Co-Treasurer of wireless treasury</a:t>
            </a:r>
          </a:p>
          <a:p>
            <a:pPr lvl="1"/>
            <a:r>
              <a:rPr lang="en-US" dirty="0"/>
              <a:t>Vice chair of 802.24 TAG</a:t>
            </a:r>
          </a:p>
          <a:p>
            <a:pPr lvl="1"/>
            <a:r>
              <a:rPr lang="en-US" dirty="0"/>
              <a:t>Active in 802.18 and 802.19 </a:t>
            </a:r>
          </a:p>
          <a:p>
            <a:pPr lvl="1"/>
            <a:r>
              <a:rPr lang="en-US" dirty="0"/>
              <a:t>Chair EC sub ad hoc on operational efficiency</a:t>
            </a:r>
          </a:p>
          <a:p>
            <a:r>
              <a:rPr lang="en-US" dirty="0"/>
              <a:t>Several significant (and widely adopted) 802 standards projects completed in about 3 years or less (e.g. 802.15.4g, December 2008-Jan 2012)</a:t>
            </a:r>
          </a:p>
          <a:p>
            <a:r>
              <a:rPr lang="en-US" dirty="0"/>
              <a:t>And has seen </a:t>
            </a:r>
            <a:r>
              <a:rPr lang="en-US" b="1" dirty="0"/>
              <a:t>very different impacts </a:t>
            </a:r>
            <a:r>
              <a:rPr lang="en-US" dirty="0"/>
              <a:t>of remote-only meetings on these activities than expressed in doc 0227.</a:t>
            </a:r>
          </a:p>
          <a:p>
            <a:pPr lvl="1"/>
            <a:endParaRPr lang="en-US" dirty="0"/>
          </a:p>
          <a:p>
            <a:pPr marL="0" indent="0" algn="ctr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One individual’s experience and perspective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4970A-F653-4263-8331-E677C2BC9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9A648-328B-4983-B305-C211C6CE830C}" type="datetime1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A8284-961E-40F7-851A-59C1FCC50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 # 2021-EC-xxxx-xx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3AF79-8BD1-459D-A228-99E8BED3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BED6B-E88B-4F22-8D8D-85B756191E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80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B1A6D-B5BC-4C06-A52E-F84152894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“remote-only” really mean?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CDD91-53EC-4F4F-9AF1-44E81902A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Since March 2020 and all of 2021 we have held only remote participation meetings (WebEx or equivalent) – a complete absence of face to face meetings (remote meetings only)</a:t>
            </a:r>
          </a:p>
          <a:p>
            <a:pPr lvl="1"/>
            <a:r>
              <a:rPr lang="en-US" dirty="0"/>
              <a:t>All 802 sessions have been converted to virtual presence only</a:t>
            </a:r>
          </a:p>
          <a:p>
            <a:pPr lvl="1"/>
            <a:r>
              <a:rPr lang="en-US" dirty="0"/>
              <a:t>The usual virtual meetings between sessions have continued</a:t>
            </a:r>
          </a:p>
          <a:p>
            <a:r>
              <a:rPr lang="en-US" dirty="0"/>
              <a:t>We also have discussed three types of meetings in 802 sessions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Face to face meeting: held in person without remote participation (generally)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Remote meeting: held remotely only, without in person participation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Hybrid meeting: meeting with both in person and remote participation</a:t>
            </a:r>
          </a:p>
          <a:p>
            <a:r>
              <a:rPr lang="en-US" dirty="0"/>
              <a:t>2020 and 2021 have required </a:t>
            </a:r>
            <a:r>
              <a:rPr lang="en-US" u="sng" dirty="0"/>
              <a:t>exclusive use of remote </a:t>
            </a:r>
            <a:r>
              <a:rPr lang="en-US" dirty="0"/>
              <a:t>meetings</a:t>
            </a:r>
          </a:p>
          <a:p>
            <a:r>
              <a:rPr lang="en-US" dirty="0"/>
              <a:t>Further we have discussed Hybrid sessions comprised of a mix of hybrid meetings and face to face meetings</a:t>
            </a:r>
          </a:p>
          <a:p>
            <a:r>
              <a:rPr lang="en-US" dirty="0"/>
              <a:t>It is not clear in Document [</a:t>
            </a:r>
            <a:r>
              <a:rPr lang="en-US" dirty="0">
                <a:hlinkClick r:id="rId2"/>
              </a:rPr>
              <a:t>ec-21-0227-00-00EC</a:t>
            </a:r>
            <a:r>
              <a:rPr lang="en-US" dirty="0"/>
              <a:t>] if “remote-only” refers some meetings of type (2) above with meetings of type (1) also, or if it refers to the idea of only using remote meetings, eliminating face to face meetings.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0EDFC-D070-4FBA-998D-1F00B00F8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80D3-514B-40E9-93EC-485FC9BC0577}" type="datetime1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58479-03B0-490D-9742-15A2FAA90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 # 2021-EC-xxxx-xx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0960E-129C-4741-9BDB-D61E608C8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BED6B-E88B-4F22-8D8D-85B756191E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76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E5413-5BDA-478A-83BA-0C02C5842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“effectively operate” mean?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8601B-9388-4751-A19C-77FCDE6A8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This is key to the discussion of the future</a:t>
            </a:r>
          </a:p>
          <a:p>
            <a:pPr lvl="1"/>
            <a:r>
              <a:rPr lang="en-US" dirty="0"/>
              <a:t>For 2020 and 2021, “effectively” and “reasonably well” has meant “</a:t>
            </a:r>
            <a:r>
              <a:rPr lang="en-US" b="1" dirty="0"/>
              <a:t>way better than nothing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Progress has continued in most 802 activities</a:t>
            </a:r>
          </a:p>
          <a:p>
            <a:pPr lvl="1"/>
            <a:r>
              <a:rPr lang="en-US" u="sng" dirty="0"/>
              <a:t>But progress has slowed in many of those activities</a:t>
            </a:r>
          </a:p>
          <a:p>
            <a:pPr lvl="1"/>
            <a:r>
              <a:rPr lang="en-US" dirty="0"/>
              <a:t>So this meaning of “effectively” is not “equivalent or better to”</a:t>
            </a:r>
          </a:p>
          <a:p>
            <a:pPr lvl="1"/>
            <a:r>
              <a:rPr lang="en-US" b="1" i="1" dirty="0"/>
              <a:t>Standards development activity has been significantly slowed</a:t>
            </a:r>
            <a:endParaRPr lang="en-US" dirty="0"/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Goal: We should strive for equivalent </a:t>
            </a:r>
            <a:r>
              <a:rPr lang="en-US" b="1" i="1" u="sng" dirty="0">
                <a:solidFill>
                  <a:schemeClr val="accent6">
                    <a:lumMod val="50000"/>
                  </a:schemeClr>
                </a:solidFill>
              </a:rPr>
              <a:t>or better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than what we were able to accomplish prior to 2020</a:t>
            </a:r>
            <a:r>
              <a:rPr lang="en-US" dirty="0"/>
              <a:t>…but…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What does “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better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” mean?</a:t>
            </a:r>
          </a:p>
          <a:p>
            <a:r>
              <a:rPr lang="en-US" dirty="0"/>
              <a:t>We need multi-dimensional, meaningful metrics</a:t>
            </a:r>
          </a:p>
          <a:p>
            <a:pPr lvl="1"/>
            <a:r>
              <a:rPr lang="en-US" dirty="0"/>
              <a:t>We’ve talked a lot about the advantage of remote participation by measuring attendance</a:t>
            </a:r>
          </a:p>
          <a:p>
            <a:pPr lvl="1"/>
            <a:r>
              <a:rPr lang="en-US" dirty="0"/>
              <a:t>Quality of attendance and productivity, including project schedules, is important too</a:t>
            </a:r>
          </a:p>
          <a:p>
            <a:r>
              <a:rPr lang="en-US" dirty="0"/>
              <a:t>Metrics for “effective” are not trivial, but should encompass at least </a:t>
            </a:r>
          </a:p>
          <a:p>
            <a:pPr lvl="1"/>
            <a:r>
              <a:rPr lang="en-US" dirty="0"/>
              <a:t>Time to initiate standards projects</a:t>
            </a:r>
          </a:p>
          <a:p>
            <a:pPr lvl="1"/>
            <a:r>
              <a:rPr lang="en-US" dirty="0"/>
              <a:t>Time to complete standards projects</a:t>
            </a:r>
          </a:p>
          <a:p>
            <a:pPr lvl="1"/>
            <a:r>
              <a:rPr lang="en-US" dirty="0"/>
              <a:t>Matching of project schedules to industry needs</a:t>
            </a:r>
          </a:p>
          <a:p>
            <a:pPr lvl="1"/>
            <a:r>
              <a:rPr lang="en-US" dirty="0"/>
              <a:t>Quality of participation as well as number of participants</a:t>
            </a:r>
          </a:p>
          <a:p>
            <a:pPr lvl="1"/>
            <a:r>
              <a:rPr lang="en-US" dirty="0"/>
              <a:t>Variations in performance based on project stage and working group culture</a:t>
            </a:r>
          </a:p>
          <a:p>
            <a:pPr lvl="1"/>
            <a:r>
              <a:rPr lang="en-US" dirty="0"/>
              <a:t>[add your favorite here]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E805C-EFF9-442B-AE4E-315B32B78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EA56-B25B-43D5-8153-4AE6822D61DA}" type="datetime1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AABBE-BFAE-4C59-B1F3-FF1BBF4A7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 # 2021-EC-xxxx-xx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3CD45-4C64-45AC-8CE7-D4549BCDD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BED6B-E88B-4F22-8D8D-85B756191E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11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36F0C-6F71-4E0B-8743-19788014E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Pondering “reasonably well”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DD463-9221-48BF-941E-8C4DDA808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How well (and how well is reasonable)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varies by activity and group</a:t>
            </a:r>
          </a:p>
          <a:p>
            <a:r>
              <a:rPr lang="en-US" b="1" dirty="0"/>
              <a:t>Standards development has been impaired </a:t>
            </a:r>
          </a:p>
          <a:p>
            <a:r>
              <a:rPr lang="en-US" dirty="0"/>
              <a:t>Some activities benefit less from face to face participation and run smoothly remote only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Some activities might even run more smoothly remotely</a:t>
            </a:r>
          </a:p>
          <a:p>
            <a:pPr lvl="1"/>
            <a:r>
              <a:rPr lang="en-US" dirty="0"/>
              <a:t>We’ve seen less conflict than we had in the past</a:t>
            </a:r>
          </a:p>
          <a:p>
            <a:pPr lvl="1"/>
            <a:r>
              <a:rPr lang="en-US" dirty="0"/>
              <a:t>But is this lack of conflict better? </a:t>
            </a:r>
          </a:p>
          <a:p>
            <a:pPr lvl="1"/>
            <a:r>
              <a:rPr lang="en-US" dirty="0"/>
              <a:t>Consensus by acquiesce is not always useful consensus</a:t>
            </a:r>
          </a:p>
          <a:p>
            <a:pPr lvl="1"/>
            <a:r>
              <a:rPr lang="en-US" dirty="0"/>
              <a:t>“Useful” too depends on the ultimate goals and vary by activity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 key part of the consensus process, building the relationships that build useful consensus during development of standards, is less efficient</a:t>
            </a:r>
          </a:p>
          <a:p>
            <a:r>
              <a:rPr lang="en-US" dirty="0"/>
              <a:t>Different activities have different goals</a:t>
            </a:r>
          </a:p>
          <a:p>
            <a:pPr lvl="1"/>
            <a:r>
              <a:rPr lang="en-US" dirty="0"/>
              <a:t>Standards development: Produce useful, relevant standards that meet industry needs in terms of technical content and timing (what and when needed)</a:t>
            </a:r>
          </a:p>
          <a:p>
            <a:pPr lvl="1"/>
            <a:r>
              <a:rPr lang="en-US" dirty="0"/>
              <a:t>The overhead of standards development (keeping 802 running)</a:t>
            </a:r>
          </a:p>
          <a:p>
            <a:pPr lvl="1"/>
            <a:r>
              <a:rPr lang="en-US" dirty="0"/>
              <a:t>Support for standards development (outreach and promotion, relationships with other groups, regulatory, and such)</a:t>
            </a:r>
          </a:p>
          <a:p>
            <a:pPr lvl="1"/>
            <a:r>
              <a:rPr lang="en-US" dirty="0"/>
              <a:t>All are critical parts of the success of 802 standards</a:t>
            </a:r>
          </a:p>
          <a:p>
            <a:r>
              <a:rPr lang="en-US" dirty="0"/>
              <a:t>The experience of “effective” and “reasonably” will vary greatly based on the activities and goals upon which one is focused.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D3FBC-FAFE-47ED-8D22-8AD96A0BC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AA31-42BB-464A-B708-C826DFB4649B}" type="datetime1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023C1-0623-49A0-8AC9-DD391D364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 # 2021-EC-xxxx-xx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7A819-F2AD-4F80-9C0B-7AD881EEA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BED6B-E88B-4F22-8D8D-85B756191E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073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D4CE0-65CA-4C97-9A6A-AD88D6868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participant's perspective…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D4D1E-C086-4962-8907-1A5BDD2CD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Focused on standards projects based on specific industry needs</a:t>
            </a:r>
          </a:p>
          <a:p>
            <a:pPr lvl="1"/>
            <a:r>
              <a:rPr lang="en-US" dirty="0"/>
              <a:t>Involved in multiple industries with differing needs</a:t>
            </a:r>
          </a:p>
          <a:p>
            <a:pPr lvl="1"/>
            <a:r>
              <a:rPr lang="en-US" dirty="0"/>
              <a:t>One of which has been exploding in adoption over the last 4 years</a:t>
            </a:r>
          </a:p>
          <a:p>
            <a:pPr lvl="1"/>
            <a:r>
              <a:rPr lang="en-US" dirty="0"/>
              <a:t>Pace of the industry requires 2-3 year standards projects</a:t>
            </a:r>
          </a:p>
          <a:p>
            <a:pPr lvl="1"/>
            <a:r>
              <a:rPr lang="en-US" dirty="0"/>
              <a:t>Ability to address the timing as well as technical content is critical to adoption (success) of the resulting standard</a:t>
            </a:r>
          </a:p>
          <a:p>
            <a:r>
              <a:rPr lang="en-US" dirty="0"/>
              <a:t>Completed amendment 802.15.4z in 2020</a:t>
            </a:r>
          </a:p>
          <a:p>
            <a:pPr lvl="1"/>
            <a:r>
              <a:rPr lang="en-US" dirty="0"/>
              <a:t>Late stage of comment resolution with stable draft and established working relationships (consensus converged with no contentious issues left)</a:t>
            </a:r>
          </a:p>
          <a:p>
            <a:pPr lvl="1"/>
            <a:r>
              <a:rPr lang="en-US" dirty="0"/>
              <a:t>Negatively impacted by 2020 disruption but minor impact</a:t>
            </a:r>
          </a:p>
          <a:p>
            <a:pPr lvl="2"/>
            <a:r>
              <a:rPr lang="en-US" dirty="0"/>
              <a:t>Delay of a few months, not years</a:t>
            </a:r>
          </a:p>
          <a:p>
            <a:r>
              <a:rPr lang="en-US" dirty="0"/>
              <a:t>Trying to start new project</a:t>
            </a:r>
          </a:p>
          <a:p>
            <a:pPr lvl="1"/>
            <a:r>
              <a:rPr lang="en-US" dirty="0"/>
              <a:t>Part of the incremental strategy of getting an amendment out in 2.5 years</a:t>
            </a:r>
          </a:p>
          <a:p>
            <a:pPr lvl="1"/>
            <a:r>
              <a:rPr lang="en-US" dirty="0"/>
              <a:t>Severely impacted by lack of face to face meetings (doubled at least timeline)</a:t>
            </a:r>
          </a:p>
          <a:p>
            <a:pPr lvl="1"/>
            <a:r>
              <a:rPr lang="en-US" dirty="0"/>
              <a:t>Converged on consensus for scope quite early </a:t>
            </a:r>
          </a:p>
          <a:p>
            <a:pPr lvl="1"/>
            <a:r>
              <a:rPr lang="en-US" dirty="0"/>
              <a:t>Little true contention but many misunderstandings due to communication limitations</a:t>
            </a:r>
          </a:p>
          <a:p>
            <a:pPr lvl="1"/>
            <a:r>
              <a:rPr lang="en-US" dirty="0"/>
              <a:t>Exactly the kind of thing worked out more efficiently during coffee, meals, etc. (napkin engineering)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A1878-2584-4BF5-BE0D-ADE00DDEB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C3AFC-0C46-43F7-A29C-CCB92A4DFA09}" type="datetime1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2214D-4EF4-40C1-98DD-09108D782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 # 2021-EC-xxxx-xx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12FAB-B16F-432B-AB6A-939594B82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BED6B-E88B-4F22-8D8D-85B756191E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73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99834-3766-4AC3-ADCF-AFDA5F686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Conclusions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C0603-77C0-43CC-8A76-17F2743CB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b="1" dirty="0"/>
              <a:t>Face to face meetings are essential</a:t>
            </a:r>
          </a:p>
          <a:p>
            <a:r>
              <a:rPr lang="en-US" dirty="0"/>
              <a:t>Building relationships that enable collaboration</a:t>
            </a:r>
          </a:p>
          <a:p>
            <a:r>
              <a:rPr lang="en-US" dirty="0"/>
              <a:t>Collaboration leads to useful consensus</a:t>
            </a:r>
          </a:p>
          <a:p>
            <a:r>
              <a:rPr lang="en-US" dirty="0"/>
              <a:t>Both tangible and intangible benefits</a:t>
            </a:r>
          </a:p>
          <a:p>
            <a:r>
              <a:rPr lang="en-US" dirty="0"/>
              <a:t>Building interest in new activities</a:t>
            </a:r>
          </a:p>
          <a:p>
            <a:pPr marL="0" indent="0" algn="ctr">
              <a:buNone/>
            </a:pPr>
            <a:r>
              <a:rPr lang="en-US" b="1" dirty="0"/>
              <a:t>2020 and 2021</a:t>
            </a:r>
          </a:p>
          <a:p>
            <a:r>
              <a:rPr lang="en-US" dirty="0"/>
              <a:t>Progress on mature projects continued with minimal impact</a:t>
            </a:r>
          </a:p>
          <a:p>
            <a:pPr lvl="1"/>
            <a:r>
              <a:rPr lang="en-US" dirty="0"/>
              <a:t>NOT the experience of all groups!</a:t>
            </a:r>
          </a:p>
          <a:p>
            <a:r>
              <a:rPr lang="en-US" dirty="0"/>
              <a:t>Early stage projects severely impacted</a:t>
            </a:r>
          </a:p>
          <a:p>
            <a:pPr lvl="1"/>
            <a:r>
              <a:rPr lang="en-US" dirty="0"/>
              <a:t>At least double the time from established interest to approved project</a:t>
            </a:r>
          </a:p>
          <a:p>
            <a:r>
              <a:rPr lang="en-US" dirty="0"/>
              <a:t>Standards support activities have gone OK</a:t>
            </a:r>
          </a:p>
          <a:p>
            <a:pPr lvl="1"/>
            <a:r>
              <a:rPr lang="en-US" dirty="0"/>
              <a:t>Some even benefitted from the disruption</a:t>
            </a:r>
          </a:p>
          <a:p>
            <a:pPr lvl="1"/>
            <a:endParaRPr lang="en-US" dirty="0"/>
          </a:p>
          <a:p>
            <a:pPr marL="0" indent="0" algn="ctr">
              <a:buNone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We can improve or process based on what we’ve learned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9FDBDC-FC59-4A26-8643-94420A0DC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4A49-E0A9-4887-8ED2-1380A84E35EE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9236F-D761-4585-A7EE-0896312A9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 # 2021-EC-xxxx-xx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D9A6F-C2F3-4EAA-B581-0B05DFE54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BED6B-E88B-4F22-8D8D-85B756191E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70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1261</TotalTime>
  <Words>1072</Words>
  <Application>Microsoft Office PowerPoint</Application>
  <PresentationFormat>On-screen Show (4:3)</PresentationFormat>
  <Paragraphs>126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 counter point of the remote meeting experience</vt:lpstr>
      <vt:lpstr>Introduction</vt:lpstr>
      <vt:lpstr>What does “remote-only” really mean?</vt:lpstr>
      <vt:lpstr>What does “effectively operate” mean?</vt:lpstr>
      <vt:lpstr>Pondering “reasonably well”</vt:lpstr>
      <vt:lpstr>One participant's perspective…</vt:lpstr>
      <vt:lpstr>Individual Conclusions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counter point of the remote meeting experience</dc:title>
  <dc:creator>Benjamin Rolfe</dc:creator>
  <cp:lastModifiedBy>Benjamin Rolfe</cp:lastModifiedBy>
  <cp:revision>3</cp:revision>
  <dcterms:created xsi:type="dcterms:W3CDTF">2021-10-01T20:18:58Z</dcterms:created>
  <dcterms:modified xsi:type="dcterms:W3CDTF">2021-10-14T15:29:45Z</dcterms:modified>
</cp:coreProperties>
</file>