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23"/>
  </p:notesMasterIdLst>
  <p:handoutMasterIdLst>
    <p:handoutMasterId r:id="rId24"/>
  </p:handoutMasterIdLst>
  <p:sldIdLst>
    <p:sldId id="269" r:id="rId2"/>
    <p:sldId id="277" r:id="rId3"/>
    <p:sldId id="270" r:id="rId4"/>
    <p:sldId id="271" r:id="rId5"/>
    <p:sldId id="272" r:id="rId6"/>
    <p:sldId id="282" r:id="rId7"/>
    <p:sldId id="286" r:id="rId8"/>
    <p:sldId id="273" r:id="rId9"/>
    <p:sldId id="274" r:id="rId10"/>
    <p:sldId id="275" r:id="rId11"/>
    <p:sldId id="276" r:id="rId12"/>
    <p:sldId id="278" r:id="rId13"/>
    <p:sldId id="283" r:id="rId14"/>
    <p:sldId id="284" r:id="rId15"/>
    <p:sldId id="285" r:id="rId16"/>
    <p:sldId id="288" r:id="rId17"/>
    <p:sldId id="289" r:id="rId18"/>
    <p:sldId id="279" r:id="rId19"/>
    <p:sldId id="280" r:id="rId20"/>
    <p:sldId id="281" r:id="rId21"/>
    <p:sldId id="287" r:id="rId2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FF00"/>
    <a:srgbClr val="FF9900"/>
    <a:srgbClr val="FF0000"/>
    <a:srgbClr val="2D2DB9"/>
    <a:srgbClr val="FF9999"/>
    <a:srgbClr val="FFCC99"/>
    <a:srgbClr val="99FF99"/>
    <a:srgbClr val="B2B2B2"/>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50" autoAdjust="0"/>
    <p:restoredTop sz="96704" autoAdjust="0"/>
  </p:normalViewPr>
  <p:slideViewPr>
    <p:cSldViewPr>
      <p:cViewPr varScale="1">
        <p:scale>
          <a:sx n="106" d="100"/>
          <a:sy n="106" d="100"/>
        </p:scale>
        <p:origin x="1254" y="114"/>
      </p:cViewPr>
      <p:guideLst>
        <p:guide orient="horz" pos="2160"/>
        <p:guide pos="2880"/>
      </p:guideLst>
    </p:cSldViewPr>
  </p:slideViewPr>
  <p:outlineViewPr>
    <p:cViewPr>
      <p:scale>
        <a:sx n="50" d="100"/>
        <a:sy n="50" d="100"/>
      </p:scale>
      <p:origin x="0" y="-58044"/>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444" y="-56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Book2"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2"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Sheet1!$C$1</c:f>
              <c:strCache>
                <c:ptCount val="1"/>
                <c:pt idx="0">
                  <c:v>Effectiveness</c:v>
                </c:pt>
              </c:strCache>
            </c:strRef>
          </c:tx>
          <c:spPr>
            <a:ln w="19050" cap="rnd">
              <a:noFill/>
              <a:round/>
            </a:ln>
            <a:effectLst/>
          </c:spPr>
          <c:marker>
            <c:symbol val="circle"/>
            <c:size val="18"/>
            <c:spPr>
              <a:solidFill>
                <a:srgbClr val="FF0000"/>
              </a:solidFill>
              <a:ln w="9525">
                <a:noFill/>
              </a:ln>
              <a:effectLst/>
            </c:spPr>
          </c:marker>
          <c:dPt>
            <c:idx val="0"/>
            <c:marker>
              <c:symbol val="circle"/>
              <c:size val="18"/>
              <c:spPr>
                <a:solidFill>
                  <a:schemeClr val="accent2"/>
                </a:solidFill>
                <a:ln w="9525">
                  <a:noFill/>
                </a:ln>
                <a:effectLst/>
              </c:spPr>
            </c:marker>
            <c:bubble3D val="0"/>
            <c:extLst>
              <c:ext xmlns:c16="http://schemas.microsoft.com/office/drawing/2014/chart" uri="{C3380CC4-5D6E-409C-BE32-E72D297353CC}">
                <c16:uniqueId val="{00000000-49DB-47F3-8874-47FC080CCD1A}"/>
              </c:ext>
            </c:extLst>
          </c:dPt>
          <c:dPt>
            <c:idx val="1"/>
            <c:marker>
              <c:symbol val="circle"/>
              <c:size val="18"/>
              <c:spPr>
                <a:solidFill>
                  <a:schemeClr val="accent2"/>
                </a:solidFill>
                <a:ln w="9525">
                  <a:noFill/>
                </a:ln>
                <a:effectLst/>
              </c:spPr>
            </c:marker>
            <c:bubble3D val="0"/>
            <c:extLst>
              <c:ext xmlns:c16="http://schemas.microsoft.com/office/drawing/2014/chart" uri="{C3380CC4-5D6E-409C-BE32-E72D297353CC}">
                <c16:uniqueId val="{00000001-49DB-47F3-8874-47FC080CCD1A}"/>
              </c:ext>
            </c:extLst>
          </c:dPt>
          <c:dPt>
            <c:idx val="4"/>
            <c:marker>
              <c:symbol val="circle"/>
              <c:size val="18"/>
              <c:spPr>
                <a:solidFill>
                  <a:srgbClr val="00B050"/>
                </a:solidFill>
                <a:ln w="9525">
                  <a:noFill/>
                </a:ln>
                <a:effectLst/>
              </c:spPr>
            </c:marker>
            <c:bubble3D val="0"/>
            <c:extLst>
              <c:ext xmlns:c16="http://schemas.microsoft.com/office/drawing/2014/chart" uri="{C3380CC4-5D6E-409C-BE32-E72D297353CC}">
                <c16:uniqueId val="{00000004-49DB-47F3-8874-47FC080CCD1A}"/>
              </c:ext>
            </c:extLst>
          </c:dPt>
          <c:dPt>
            <c:idx val="5"/>
            <c:marker>
              <c:symbol val="circle"/>
              <c:size val="18"/>
              <c:spPr>
                <a:solidFill>
                  <a:srgbClr val="00B050"/>
                </a:solidFill>
                <a:ln w="9525">
                  <a:noFill/>
                </a:ln>
                <a:effectLst/>
              </c:spPr>
            </c:marker>
            <c:bubble3D val="0"/>
            <c:extLst>
              <c:ext xmlns:c16="http://schemas.microsoft.com/office/drawing/2014/chart" uri="{C3380CC4-5D6E-409C-BE32-E72D297353CC}">
                <c16:uniqueId val="{00000005-49DB-47F3-8874-47FC080CCD1A}"/>
              </c:ext>
            </c:extLst>
          </c:dPt>
          <c:dLbls>
            <c:dLbl>
              <c:idx val="0"/>
              <c:tx>
                <c:rich>
                  <a:bodyPr rot="0" spcFirstLastPara="1" vertOverflow="ellipsis" vert="horz" wrap="square" lIns="38100" tIns="19050" rIns="38100" bIns="19050" anchor="ctr" anchorCtr="0">
                    <a:noAutofit/>
                  </a:bodyPr>
                  <a:lstStyle/>
                  <a:p>
                    <a:pPr algn="l">
                      <a:defRPr sz="900" b="0" i="0" u="none" strike="noStrike" kern="1200" baseline="0">
                        <a:solidFill>
                          <a:schemeClr val="accent2"/>
                        </a:solidFill>
                        <a:latin typeface="+mn-lt"/>
                        <a:ea typeface="+mn-ea"/>
                        <a:cs typeface="+mn-cs"/>
                      </a:defRPr>
                    </a:pPr>
                    <a:fld id="{285B499D-8C06-4DF6-B05C-611E003320A3}" type="CELLRANGE">
                      <a:rPr lang="en-US">
                        <a:solidFill>
                          <a:schemeClr val="accent2"/>
                        </a:solidFill>
                      </a:rPr>
                      <a:pPr algn="l">
                        <a:defRPr>
                          <a:solidFill>
                            <a:schemeClr val="accent2"/>
                          </a:solidFill>
                        </a:defRPr>
                      </a:pPr>
                      <a:t>[CELLRANGE]</a:t>
                    </a:fld>
                    <a:endParaRPr lang="en-AU"/>
                  </a:p>
                </c:rich>
              </c:tx>
              <c:spPr>
                <a:noFill/>
                <a:ln>
                  <a:noFill/>
                </a:ln>
                <a:effectLst/>
              </c:spPr>
              <c:txPr>
                <a:bodyPr rot="0" spcFirstLastPara="1" vertOverflow="ellipsis" vert="horz" wrap="square" lIns="38100" tIns="19050" rIns="38100" bIns="19050" anchor="ctr" anchorCtr="0">
                  <a:noAutofit/>
                </a:bodyPr>
                <a:lstStyle/>
                <a:p>
                  <a:pPr algn="l">
                    <a:defRPr sz="900" b="0" i="0" u="none" strike="noStrike" kern="1200" baseline="0">
                      <a:solidFill>
                        <a:schemeClr val="accent2"/>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layout>
                    <c:manualLayout>
                      <c:w val="0.12013054830287206"/>
                      <c:h val="0.13704022988505746"/>
                    </c:manualLayout>
                  </c15:layout>
                  <c15:dlblFieldTable/>
                  <c15:showDataLabelsRange val="1"/>
                </c:ext>
                <c:ext xmlns:c16="http://schemas.microsoft.com/office/drawing/2014/chart" uri="{C3380CC4-5D6E-409C-BE32-E72D297353CC}">
                  <c16:uniqueId val="{00000000-49DB-47F3-8874-47FC080CCD1A}"/>
                </c:ext>
              </c:extLst>
            </c:dLbl>
            <c:dLbl>
              <c:idx val="1"/>
              <c:layout>
                <c:manualLayout>
                  <c:x val="-0.14360313315926898"/>
                  <c:y val="2.8736763508009776E-3"/>
                </c:manualLayout>
              </c:layout>
              <c:tx>
                <c:rich>
                  <a:bodyPr rot="0" spcFirstLastPara="1" vertOverflow="ellipsis" vert="horz" wrap="square" lIns="38100" tIns="19050" rIns="38100" bIns="19050" anchor="ctr" anchorCtr="0">
                    <a:noAutofit/>
                  </a:bodyPr>
                  <a:lstStyle/>
                  <a:p>
                    <a:pPr algn="l">
                      <a:defRPr sz="900" b="0" i="0" u="none" strike="noStrike" kern="1200" baseline="0">
                        <a:solidFill>
                          <a:schemeClr val="accent2"/>
                        </a:solidFill>
                        <a:latin typeface="+mn-lt"/>
                        <a:ea typeface="+mn-ea"/>
                        <a:cs typeface="+mn-cs"/>
                      </a:defRPr>
                    </a:pPr>
                    <a:fld id="{4C32E5B0-4235-43CB-A486-C4874AAB3C6B}" type="CELLRANGE">
                      <a:rPr lang="en-US">
                        <a:solidFill>
                          <a:schemeClr val="accent2"/>
                        </a:solidFill>
                      </a:rPr>
                      <a:pPr algn="l">
                        <a:defRPr>
                          <a:solidFill>
                            <a:schemeClr val="accent2"/>
                          </a:solidFill>
                        </a:defRPr>
                      </a:pPr>
                      <a:t>[CELLRANGE]</a:t>
                    </a:fld>
                    <a:endParaRPr lang="en-AU"/>
                  </a:p>
                </c:rich>
              </c:tx>
              <c:spPr>
                <a:noFill/>
                <a:ln>
                  <a:noFill/>
                </a:ln>
                <a:effectLst/>
              </c:spPr>
              <c:txPr>
                <a:bodyPr rot="0" spcFirstLastPara="1" vertOverflow="ellipsis" vert="horz" wrap="square" lIns="38100" tIns="19050" rIns="38100" bIns="19050" anchor="ctr" anchorCtr="0">
                  <a:noAutofit/>
                </a:bodyPr>
                <a:lstStyle/>
                <a:p>
                  <a:pPr algn="l">
                    <a:defRPr sz="900" b="0" i="0" u="none" strike="noStrike" kern="1200" baseline="0">
                      <a:solidFill>
                        <a:schemeClr val="accent2"/>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layout>
                    <c:manualLayout>
                      <c:w val="0.11622725684093665"/>
                      <c:h val="0.17915241198298487"/>
                    </c:manualLayout>
                  </c15:layout>
                  <c15:dlblFieldTable/>
                  <c15:showDataLabelsRange val="1"/>
                </c:ext>
                <c:ext xmlns:c16="http://schemas.microsoft.com/office/drawing/2014/chart" uri="{C3380CC4-5D6E-409C-BE32-E72D297353CC}">
                  <c16:uniqueId val="{00000001-49DB-47F3-8874-47FC080CCD1A}"/>
                </c:ext>
              </c:extLst>
            </c:dLbl>
            <c:dLbl>
              <c:idx val="2"/>
              <c:tx>
                <c:rich>
                  <a:bodyPr rot="0" spcFirstLastPara="1" vertOverflow="ellipsis" vert="horz" wrap="square" lIns="38100" tIns="19050" rIns="38100" bIns="19050" anchor="ctr" anchorCtr="0">
                    <a:noAutofit/>
                  </a:bodyPr>
                  <a:lstStyle/>
                  <a:p>
                    <a:pPr algn="l">
                      <a:defRPr sz="900" b="0" i="0" u="none" strike="noStrike" kern="1200" baseline="0">
                        <a:solidFill>
                          <a:schemeClr val="tx1">
                            <a:lumMod val="75000"/>
                            <a:lumOff val="25000"/>
                          </a:schemeClr>
                        </a:solidFill>
                        <a:latin typeface="+mn-lt"/>
                        <a:ea typeface="+mn-ea"/>
                        <a:cs typeface="+mn-cs"/>
                      </a:defRPr>
                    </a:pPr>
                    <a:fld id="{3DB7BDF2-153F-48AE-8908-6A463536EA38}" type="CELLRANGE">
                      <a:rPr lang="en-US">
                        <a:solidFill>
                          <a:srgbClr val="FF0000"/>
                        </a:solidFill>
                      </a:rPr>
                      <a:pPr algn="l">
                        <a:defRPr/>
                      </a:pPr>
                      <a:t>[CELLRANGE]</a:t>
                    </a:fld>
                    <a:endParaRPr lang="en-AU"/>
                  </a:p>
                </c:rich>
              </c:tx>
              <c:spPr>
                <a:noFill/>
                <a:ln>
                  <a:noFill/>
                </a:ln>
                <a:effectLst/>
              </c:spPr>
              <c:txPr>
                <a:bodyPr rot="0" spcFirstLastPara="1" vertOverflow="ellipsis" vert="horz" wrap="square" lIns="38100" tIns="19050" rIns="38100" bIns="19050" anchor="ctr" anchorCtr="0">
                  <a:noAutofit/>
                </a:bodyPr>
                <a:lstStyle/>
                <a:p>
                  <a:pPr algn="l">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layout>
                    <c:manualLayout>
                      <c:w val="0.10446475195822451"/>
                      <c:h val="0.10255747126436782"/>
                    </c:manualLayout>
                  </c15:layout>
                  <c15:dlblFieldTable/>
                  <c15:showDataLabelsRange val="1"/>
                </c:ext>
                <c:ext xmlns:c16="http://schemas.microsoft.com/office/drawing/2014/chart" uri="{C3380CC4-5D6E-409C-BE32-E72D297353CC}">
                  <c16:uniqueId val="{00000002-49DB-47F3-8874-47FC080CCD1A}"/>
                </c:ext>
              </c:extLst>
            </c:dLbl>
            <c:dLbl>
              <c:idx val="3"/>
              <c:layout>
                <c:manualLayout>
                  <c:x val="-0.1515267983799676"/>
                  <c:y val="1.436781609195376E-3"/>
                </c:manualLayout>
              </c:layout>
              <c:tx>
                <c:rich>
                  <a:bodyPr rot="0" spcFirstLastPara="1" vertOverflow="ellipsis" vert="horz" wrap="square" lIns="38100" tIns="19050" rIns="38100" bIns="19050" anchor="ctr" anchorCtr="0">
                    <a:noAutofit/>
                  </a:bodyPr>
                  <a:lstStyle/>
                  <a:p>
                    <a:pPr algn="l">
                      <a:defRPr sz="900" b="0" i="0" u="none" strike="noStrike" kern="1200" baseline="0">
                        <a:solidFill>
                          <a:srgbClr val="FF0000"/>
                        </a:solidFill>
                        <a:latin typeface="+mn-lt"/>
                        <a:ea typeface="+mn-ea"/>
                        <a:cs typeface="+mn-cs"/>
                      </a:defRPr>
                    </a:pPr>
                    <a:fld id="{4D359337-5A3D-4C5C-A556-425A2EA8A381}" type="CELLRANGE">
                      <a:rPr lang="en-US"/>
                      <a:pPr algn="l">
                        <a:defRPr>
                          <a:solidFill>
                            <a:srgbClr val="FF0000"/>
                          </a:solidFill>
                        </a:defRPr>
                      </a:pPr>
                      <a:t>[CELLRANGE]</a:t>
                    </a:fld>
                    <a:endParaRPr lang="en-AU"/>
                  </a:p>
                </c:rich>
              </c:tx>
              <c:spPr>
                <a:noFill/>
                <a:ln>
                  <a:noFill/>
                </a:ln>
                <a:effectLst/>
              </c:spPr>
              <c:txPr>
                <a:bodyPr rot="0" spcFirstLastPara="1" vertOverflow="ellipsis" vert="horz" wrap="square" lIns="38100" tIns="19050" rIns="38100" bIns="19050" anchor="ctr" anchorCtr="0">
                  <a:noAutofit/>
                </a:bodyPr>
                <a:lstStyle/>
                <a:p>
                  <a:pPr algn="l">
                    <a:defRPr sz="900" b="0" i="0" u="none" strike="noStrike" kern="1200" baseline="0">
                      <a:solidFill>
                        <a:srgbClr val="FF0000"/>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layout>
                    <c:manualLayout>
                      <c:w val="0.11621409921671016"/>
                      <c:h val="0.12267241379310345"/>
                    </c:manualLayout>
                  </c15:layout>
                  <c15:dlblFieldTable/>
                  <c15:showDataLabelsRange val="1"/>
                </c:ext>
                <c:ext xmlns:c16="http://schemas.microsoft.com/office/drawing/2014/chart" uri="{C3380CC4-5D6E-409C-BE32-E72D297353CC}">
                  <c16:uniqueId val="{00000003-49DB-47F3-8874-47FC080CCD1A}"/>
                </c:ext>
              </c:extLst>
            </c:dLbl>
            <c:dLbl>
              <c:idx val="4"/>
              <c:layout>
                <c:manualLayout>
                  <c:x val="-4.4386422976501402E-2"/>
                  <c:y val="1.1313241012018494E-7"/>
                </c:manualLayout>
              </c:layout>
              <c:tx>
                <c:rich>
                  <a:bodyPr rot="0" spcFirstLastPara="1" vertOverflow="ellipsis" vert="horz" wrap="square" lIns="38100" tIns="19050" rIns="38100" bIns="19050" anchor="ctr" anchorCtr="0">
                    <a:noAutofit/>
                  </a:bodyPr>
                  <a:lstStyle/>
                  <a:p>
                    <a:pPr algn="l">
                      <a:defRPr sz="900" b="0" i="0" u="none" strike="noStrike" kern="1200" baseline="0">
                        <a:solidFill>
                          <a:srgbClr val="00B050"/>
                        </a:solidFill>
                        <a:latin typeface="+mn-lt"/>
                        <a:ea typeface="+mn-ea"/>
                        <a:cs typeface="+mn-cs"/>
                      </a:defRPr>
                    </a:pPr>
                    <a:fld id="{B4954210-1DCC-43CE-9E25-86ABBC601718}" type="CELLRANGE">
                      <a:rPr lang="en-US"/>
                      <a:pPr algn="l">
                        <a:defRPr>
                          <a:solidFill>
                            <a:srgbClr val="00B050"/>
                          </a:solidFill>
                        </a:defRPr>
                      </a:pPr>
                      <a:t>[CELLRANGE]</a:t>
                    </a:fld>
                    <a:endParaRPr lang="en-AU"/>
                  </a:p>
                </c:rich>
              </c:tx>
              <c:spPr>
                <a:noFill/>
                <a:ln>
                  <a:noFill/>
                </a:ln>
                <a:effectLst/>
              </c:spPr>
              <c:txPr>
                <a:bodyPr rot="0" spcFirstLastPara="1" vertOverflow="ellipsis" vert="horz" wrap="square" lIns="38100" tIns="19050" rIns="38100" bIns="19050" anchor="ctr" anchorCtr="0">
                  <a:noAutofit/>
                </a:bodyPr>
                <a:lstStyle/>
                <a:p>
                  <a:pPr algn="l">
                    <a:defRPr sz="900" b="0" i="0" u="none" strike="noStrike" kern="1200" baseline="0">
                      <a:solidFill>
                        <a:srgbClr val="00B050"/>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layout>
                    <c:manualLayout>
                      <c:w val="0.12667112107070166"/>
                      <c:h val="0.11979885057471262"/>
                    </c:manualLayout>
                  </c15:layout>
                  <c15:dlblFieldTable/>
                  <c15:showDataLabelsRange val="1"/>
                </c:ext>
                <c:ext xmlns:c16="http://schemas.microsoft.com/office/drawing/2014/chart" uri="{C3380CC4-5D6E-409C-BE32-E72D297353CC}">
                  <c16:uniqueId val="{00000004-49DB-47F3-8874-47FC080CCD1A}"/>
                </c:ext>
              </c:extLst>
            </c:dLbl>
            <c:dLbl>
              <c:idx val="5"/>
              <c:layout>
                <c:manualLayout>
                  <c:x val="-3.3942558746736198E-2"/>
                  <c:y val="-2.6340691878662054E-17"/>
                </c:manualLayout>
              </c:layout>
              <c:tx>
                <c:rich>
                  <a:bodyPr rot="0" spcFirstLastPara="1" vertOverflow="ellipsis" vert="horz" wrap="square" lIns="38100" tIns="19050" rIns="38100" bIns="19050" anchor="ctr" anchorCtr="0">
                    <a:noAutofit/>
                  </a:bodyPr>
                  <a:lstStyle/>
                  <a:p>
                    <a:pPr algn="l">
                      <a:defRPr sz="900" b="0" i="0" u="none" strike="noStrike" kern="1200" baseline="0">
                        <a:solidFill>
                          <a:srgbClr val="00B050"/>
                        </a:solidFill>
                        <a:latin typeface="+mn-lt"/>
                        <a:ea typeface="+mn-ea"/>
                        <a:cs typeface="+mn-cs"/>
                      </a:defRPr>
                    </a:pPr>
                    <a:fld id="{7B45A7D7-CC98-44B0-870F-B848CC3ED2E2}" type="CELLRANGE">
                      <a:rPr lang="en-US"/>
                      <a:pPr algn="l">
                        <a:defRPr>
                          <a:solidFill>
                            <a:srgbClr val="00B050"/>
                          </a:solidFill>
                        </a:defRPr>
                      </a:pPr>
                      <a:t>[CELLRANGE]</a:t>
                    </a:fld>
                    <a:endParaRPr lang="en-AU"/>
                  </a:p>
                </c:rich>
              </c:tx>
              <c:spPr>
                <a:noFill/>
                <a:ln>
                  <a:noFill/>
                </a:ln>
                <a:effectLst/>
              </c:spPr>
              <c:txPr>
                <a:bodyPr rot="0" spcFirstLastPara="1" vertOverflow="ellipsis" vert="horz" wrap="square" lIns="38100" tIns="19050" rIns="38100" bIns="19050" anchor="ctr" anchorCtr="0">
                  <a:noAutofit/>
                </a:bodyPr>
                <a:lstStyle/>
                <a:p>
                  <a:pPr algn="l">
                    <a:defRPr sz="900" b="0" i="0" u="none" strike="noStrike" kern="1200" baseline="0">
                      <a:solidFill>
                        <a:srgbClr val="00B050"/>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layout>
                    <c:manualLayout>
                      <c:w val="0.1331985362143048"/>
                      <c:h val="0.12267241379310345"/>
                    </c:manualLayout>
                  </c15:layout>
                  <c15:dlblFieldTable/>
                  <c15:showDataLabelsRange val="1"/>
                </c:ext>
                <c:ext xmlns:c16="http://schemas.microsoft.com/office/drawing/2014/chart" uri="{C3380CC4-5D6E-409C-BE32-E72D297353CC}">
                  <c16:uniqueId val="{00000005-49DB-47F3-8874-47FC080CCD1A}"/>
                </c:ext>
              </c:extLst>
            </c:dLbl>
            <c:spPr>
              <a:noFill/>
              <a:ln>
                <a:noFill/>
              </a:ln>
              <a:effectLst/>
            </c:spPr>
            <c:txPr>
              <a:bodyPr rot="0" spcFirstLastPara="1" vertOverflow="ellipsis" vert="horz" wrap="square" lIns="38100" tIns="19050" rIns="38100" bIns="19050" anchor="ctr" anchorCtr="0">
                <a:spAutoFit/>
              </a:bodyPr>
              <a:lstStyle/>
              <a:p>
                <a:pPr algn="l">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0"/>
              </c:ext>
            </c:extLst>
          </c:dLbls>
          <c:xVal>
            <c:numRef>
              <c:f>Sheet1!$B$2:$B$7</c:f>
              <c:numCache>
                <c:formatCode>General</c:formatCode>
                <c:ptCount val="6"/>
                <c:pt idx="0">
                  <c:v>1</c:v>
                </c:pt>
                <c:pt idx="1">
                  <c:v>3</c:v>
                </c:pt>
                <c:pt idx="2">
                  <c:v>2</c:v>
                </c:pt>
                <c:pt idx="3">
                  <c:v>4</c:v>
                </c:pt>
                <c:pt idx="4">
                  <c:v>5</c:v>
                </c:pt>
                <c:pt idx="5">
                  <c:v>5</c:v>
                </c:pt>
              </c:numCache>
            </c:numRef>
          </c:xVal>
          <c:yVal>
            <c:numRef>
              <c:f>Sheet1!$C$2:$C$7</c:f>
              <c:numCache>
                <c:formatCode>General</c:formatCode>
                <c:ptCount val="6"/>
                <c:pt idx="0">
                  <c:v>1</c:v>
                </c:pt>
                <c:pt idx="1">
                  <c:v>5</c:v>
                </c:pt>
                <c:pt idx="2">
                  <c:v>2</c:v>
                </c:pt>
                <c:pt idx="3">
                  <c:v>4</c:v>
                </c:pt>
                <c:pt idx="4">
                  <c:v>3</c:v>
                </c:pt>
                <c:pt idx="5">
                  <c:v>4</c:v>
                </c:pt>
              </c:numCache>
            </c:numRef>
          </c:yVal>
          <c:smooth val="0"/>
          <c:extLst>
            <c:ext xmlns:c15="http://schemas.microsoft.com/office/drawing/2012/chart" uri="{02D57815-91ED-43cb-92C2-25804820EDAC}">
              <c15:datalabelsRange>
                <c15:f>Sheet1!$A$2:$A$7</c15:f>
                <c15:dlblRangeCache>
                  <c:ptCount val="6"/>
                  <c:pt idx="0">
                    <c:v>F2F -During COVID</c:v>
                  </c:pt>
                  <c:pt idx="1">
                    <c:v>F2F -Post COVID</c:v>
                  </c:pt>
                  <c:pt idx="2">
                    <c:v>Hybrid -During COVID</c:v>
                  </c:pt>
                  <c:pt idx="3">
                    <c:v>Hybrid -Post COVID</c:v>
                  </c:pt>
                  <c:pt idx="4">
                    <c:v>Remote -During COVID</c:v>
                  </c:pt>
                  <c:pt idx="5">
                    <c:v>Remote -Post COVID</c:v>
                  </c:pt>
                </c15:dlblRangeCache>
              </c15:datalabelsRange>
            </c:ext>
            <c:ext xmlns:c16="http://schemas.microsoft.com/office/drawing/2014/chart" uri="{C3380CC4-5D6E-409C-BE32-E72D297353CC}">
              <c16:uniqueId val="{00000006-49DB-47F3-8874-47FC080CCD1A}"/>
            </c:ext>
          </c:extLst>
        </c:ser>
        <c:dLbls>
          <c:showLegendKey val="0"/>
          <c:showVal val="0"/>
          <c:showCatName val="0"/>
          <c:showSerName val="0"/>
          <c:showPercent val="0"/>
          <c:showBubbleSize val="0"/>
        </c:dLbls>
        <c:axId val="3750303"/>
        <c:axId val="3749887"/>
      </c:scatterChart>
      <c:valAx>
        <c:axId val="3750303"/>
        <c:scaling>
          <c:orientation val="minMax"/>
          <c:max val="5"/>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AU" sz="1400" dirty="0"/>
                  <a:t>Equity</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749887"/>
        <c:crosses val="autoZero"/>
        <c:crossBetween val="midCat"/>
        <c:majorUnit val="1"/>
      </c:valAx>
      <c:valAx>
        <c:axId val="3749887"/>
        <c:scaling>
          <c:orientation val="minMax"/>
          <c:max val="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AU" sz="1400" dirty="0"/>
                  <a:t>Effectiveness</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750303"/>
        <c:crosses val="autoZero"/>
        <c:crossBetween val="midCat"/>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Sheet1!$C$1</c:f>
              <c:strCache>
                <c:ptCount val="1"/>
                <c:pt idx="0">
                  <c:v>Effectiveness</c:v>
                </c:pt>
              </c:strCache>
            </c:strRef>
          </c:tx>
          <c:spPr>
            <a:ln w="19050" cap="rnd">
              <a:noFill/>
              <a:round/>
            </a:ln>
            <a:effectLst/>
          </c:spPr>
          <c:marker>
            <c:symbol val="circle"/>
            <c:size val="18"/>
            <c:spPr>
              <a:solidFill>
                <a:srgbClr val="FF0000"/>
              </a:solidFill>
              <a:ln w="9525">
                <a:noFill/>
              </a:ln>
              <a:effectLst/>
            </c:spPr>
          </c:marker>
          <c:dPt>
            <c:idx val="0"/>
            <c:marker>
              <c:symbol val="circle"/>
              <c:size val="18"/>
              <c:spPr>
                <a:solidFill>
                  <a:schemeClr val="accent2"/>
                </a:solidFill>
                <a:ln w="9525">
                  <a:noFill/>
                </a:ln>
                <a:effectLst/>
              </c:spPr>
            </c:marker>
            <c:bubble3D val="0"/>
            <c:extLst>
              <c:ext xmlns:c16="http://schemas.microsoft.com/office/drawing/2014/chart" uri="{C3380CC4-5D6E-409C-BE32-E72D297353CC}">
                <c16:uniqueId val="{00000000-49DB-47F3-8874-47FC080CCD1A}"/>
              </c:ext>
            </c:extLst>
          </c:dPt>
          <c:dPt>
            <c:idx val="1"/>
            <c:marker>
              <c:symbol val="circle"/>
              <c:size val="18"/>
              <c:spPr>
                <a:solidFill>
                  <a:schemeClr val="accent2"/>
                </a:solidFill>
                <a:ln w="9525">
                  <a:noFill/>
                </a:ln>
                <a:effectLst/>
              </c:spPr>
            </c:marker>
            <c:bubble3D val="0"/>
            <c:extLst>
              <c:ext xmlns:c16="http://schemas.microsoft.com/office/drawing/2014/chart" uri="{C3380CC4-5D6E-409C-BE32-E72D297353CC}">
                <c16:uniqueId val="{00000001-49DB-47F3-8874-47FC080CCD1A}"/>
              </c:ext>
            </c:extLst>
          </c:dPt>
          <c:dPt>
            <c:idx val="4"/>
            <c:marker>
              <c:symbol val="circle"/>
              <c:size val="18"/>
              <c:spPr>
                <a:solidFill>
                  <a:srgbClr val="00B050"/>
                </a:solidFill>
                <a:ln w="9525">
                  <a:noFill/>
                </a:ln>
                <a:effectLst/>
              </c:spPr>
            </c:marker>
            <c:bubble3D val="0"/>
            <c:extLst>
              <c:ext xmlns:c16="http://schemas.microsoft.com/office/drawing/2014/chart" uri="{C3380CC4-5D6E-409C-BE32-E72D297353CC}">
                <c16:uniqueId val="{00000004-49DB-47F3-8874-47FC080CCD1A}"/>
              </c:ext>
            </c:extLst>
          </c:dPt>
          <c:dPt>
            <c:idx val="5"/>
            <c:marker>
              <c:symbol val="circle"/>
              <c:size val="18"/>
              <c:spPr>
                <a:solidFill>
                  <a:srgbClr val="00B050"/>
                </a:solidFill>
                <a:ln w="9525">
                  <a:noFill/>
                </a:ln>
                <a:effectLst/>
              </c:spPr>
            </c:marker>
            <c:bubble3D val="0"/>
            <c:extLst>
              <c:ext xmlns:c16="http://schemas.microsoft.com/office/drawing/2014/chart" uri="{C3380CC4-5D6E-409C-BE32-E72D297353CC}">
                <c16:uniqueId val="{00000005-49DB-47F3-8874-47FC080CCD1A}"/>
              </c:ext>
            </c:extLst>
          </c:dPt>
          <c:dLbls>
            <c:dLbl>
              <c:idx val="0"/>
              <c:tx>
                <c:rich>
                  <a:bodyPr rot="0" spcFirstLastPara="1" vertOverflow="ellipsis" vert="horz" wrap="square" lIns="38100" tIns="19050" rIns="38100" bIns="19050" anchor="ctr" anchorCtr="0">
                    <a:noAutofit/>
                  </a:bodyPr>
                  <a:lstStyle/>
                  <a:p>
                    <a:pPr algn="l">
                      <a:defRPr sz="900" b="0" i="0" u="none" strike="noStrike" kern="1200" baseline="0">
                        <a:solidFill>
                          <a:schemeClr val="accent2"/>
                        </a:solidFill>
                        <a:latin typeface="+mn-lt"/>
                        <a:ea typeface="+mn-ea"/>
                        <a:cs typeface="+mn-cs"/>
                      </a:defRPr>
                    </a:pPr>
                    <a:fld id="{C3AB2F7C-C989-46F0-B9DF-5636EE513C5C}" type="CELLRANGE">
                      <a:rPr lang="en-US">
                        <a:solidFill>
                          <a:schemeClr val="accent2"/>
                        </a:solidFill>
                      </a:rPr>
                      <a:pPr algn="l">
                        <a:defRPr>
                          <a:solidFill>
                            <a:schemeClr val="accent2"/>
                          </a:solidFill>
                        </a:defRPr>
                      </a:pPr>
                      <a:t>[CELLRANGE]</a:t>
                    </a:fld>
                    <a:endParaRPr lang="en-AU"/>
                  </a:p>
                </c:rich>
              </c:tx>
              <c:spPr>
                <a:noFill/>
                <a:ln>
                  <a:noFill/>
                </a:ln>
                <a:effectLst/>
              </c:spPr>
              <c:txPr>
                <a:bodyPr rot="0" spcFirstLastPara="1" vertOverflow="ellipsis" vert="horz" wrap="square" lIns="38100" tIns="19050" rIns="38100" bIns="19050" anchor="ctr" anchorCtr="0">
                  <a:noAutofit/>
                </a:bodyPr>
                <a:lstStyle/>
                <a:p>
                  <a:pPr algn="l">
                    <a:defRPr sz="900" b="0" i="0" u="none" strike="noStrike" kern="1200" baseline="0">
                      <a:solidFill>
                        <a:schemeClr val="accent2"/>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layout>
                    <c:manualLayout>
                      <c:w val="0.12013054830287206"/>
                      <c:h val="0.13704022988505746"/>
                    </c:manualLayout>
                  </c15:layout>
                  <c15:dlblFieldTable/>
                  <c15:showDataLabelsRange val="1"/>
                </c:ext>
                <c:ext xmlns:c16="http://schemas.microsoft.com/office/drawing/2014/chart" uri="{C3380CC4-5D6E-409C-BE32-E72D297353CC}">
                  <c16:uniqueId val="{00000000-49DB-47F3-8874-47FC080CCD1A}"/>
                </c:ext>
              </c:extLst>
            </c:dLbl>
            <c:dLbl>
              <c:idx val="1"/>
              <c:layout>
                <c:manualLayout>
                  <c:x val="-0.14360313315926898"/>
                  <c:y val="2.8736763508009776E-3"/>
                </c:manualLayout>
              </c:layout>
              <c:tx>
                <c:rich>
                  <a:bodyPr rot="0" spcFirstLastPara="1" vertOverflow="ellipsis" vert="horz" wrap="square" lIns="38100" tIns="19050" rIns="38100" bIns="19050" anchor="ctr" anchorCtr="0">
                    <a:noAutofit/>
                  </a:bodyPr>
                  <a:lstStyle/>
                  <a:p>
                    <a:pPr algn="l">
                      <a:defRPr sz="900" b="0" i="0" u="none" strike="noStrike" kern="1200" baseline="0">
                        <a:solidFill>
                          <a:schemeClr val="accent2"/>
                        </a:solidFill>
                        <a:latin typeface="+mn-lt"/>
                        <a:ea typeface="+mn-ea"/>
                        <a:cs typeface="+mn-cs"/>
                      </a:defRPr>
                    </a:pPr>
                    <a:fld id="{2A6C5D46-0EDA-4E50-9D89-FA14AE3A530E}" type="CELLRANGE">
                      <a:rPr lang="en-US">
                        <a:solidFill>
                          <a:schemeClr val="accent2"/>
                        </a:solidFill>
                      </a:rPr>
                      <a:pPr algn="l">
                        <a:defRPr>
                          <a:solidFill>
                            <a:schemeClr val="accent2"/>
                          </a:solidFill>
                        </a:defRPr>
                      </a:pPr>
                      <a:t>[CELLRANGE]</a:t>
                    </a:fld>
                    <a:endParaRPr lang="en-AU"/>
                  </a:p>
                </c:rich>
              </c:tx>
              <c:spPr>
                <a:noFill/>
                <a:ln>
                  <a:noFill/>
                </a:ln>
                <a:effectLst/>
              </c:spPr>
              <c:txPr>
                <a:bodyPr rot="0" spcFirstLastPara="1" vertOverflow="ellipsis" vert="horz" wrap="square" lIns="38100" tIns="19050" rIns="38100" bIns="19050" anchor="ctr" anchorCtr="0">
                  <a:noAutofit/>
                </a:bodyPr>
                <a:lstStyle/>
                <a:p>
                  <a:pPr algn="l">
                    <a:defRPr sz="900" b="0" i="0" u="none" strike="noStrike" kern="1200" baseline="0">
                      <a:solidFill>
                        <a:schemeClr val="accent2"/>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layout>
                    <c:manualLayout>
                      <c:w val="0.11622725684093665"/>
                      <c:h val="0.17915241198298487"/>
                    </c:manualLayout>
                  </c15:layout>
                  <c15:dlblFieldTable/>
                  <c15:showDataLabelsRange val="1"/>
                </c:ext>
                <c:ext xmlns:c16="http://schemas.microsoft.com/office/drawing/2014/chart" uri="{C3380CC4-5D6E-409C-BE32-E72D297353CC}">
                  <c16:uniqueId val="{00000001-49DB-47F3-8874-47FC080CCD1A}"/>
                </c:ext>
              </c:extLst>
            </c:dLbl>
            <c:dLbl>
              <c:idx val="2"/>
              <c:tx>
                <c:rich>
                  <a:bodyPr rot="0" spcFirstLastPara="1" vertOverflow="ellipsis" vert="horz" wrap="square" lIns="38100" tIns="19050" rIns="38100" bIns="19050" anchor="ctr" anchorCtr="0">
                    <a:noAutofit/>
                  </a:bodyPr>
                  <a:lstStyle/>
                  <a:p>
                    <a:pPr algn="l">
                      <a:defRPr sz="900" b="0" i="0" u="none" strike="noStrike" kern="1200" baseline="0">
                        <a:solidFill>
                          <a:schemeClr val="tx1">
                            <a:lumMod val="75000"/>
                            <a:lumOff val="25000"/>
                          </a:schemeClr>
                        </a:solidFill>
                        <a:latin typeface="+mn-lt"/>
                        <a:ea typeface="+mn-ea"/>
                        <a:cs typeface="+mn-cs"/>
                      </a:defRPr>
                    </a:pPr>
                    <a:fld id="{3DB7BDF2-153F-48AE-8908-6A463536EA38}" type="CELLRANGE">
                      <a:rPr lang="en-US">
                        <a:solidFill>
                          <a:srgbClr val="FF0000"/>
                        </a:solidFill>
                      </a:rPr>
                      <a:pPr algn="l">
                        <a:defRPr/>
                      </a:pPr>
                      <a:t>[CELLRANGE]</a:t>
                    </a:fld>
                    <a:endParaRPr lang="en-AU"/>
                  </a:p>
                </c:rich>
              </c:tx>
              <c:spPr>
                <a:noFill/>
                <a:ln>
                  <a:noFill/>
                </a:ln>
                <a:effectLst/>
              </c:spPr>
              <c:txPr>
                <a:bodyPr rot="0" spcFirstLastPara="1" vertOverflow="ellipsis" vert="horz" wrap="square" lIns="38100" tIns="19050" rIns="38100" bIns="19050" anchor="ctr" anchorCtr="0">
                  <a:noAutofit/>
                </a:bodyPr>
                <a:lstStyle/>
                <a:p>
                  <a:pPr algn="l">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layout>
                    <c:manualLayout>
                      <c:w val="0.10446475195822451"/>
                      <c:h val="0.10255747126436782"/>
                    </c:manualLayout>
                  </c15:layout>
                  <c15:dlblFieldTable/>
                  <c15:showDataLabelsRange val="1"/>
                </c:ext>
                <c:ext xmlns:c16="http://schemas.microsoft.com/office/drawing/2014/chart" uri="{C3380CC4-5D6E-409C-BE32-E72D297353CC}">
                  <c16:uniqueId val="{00000002-49DB-47F3-8874-47FC080CCD1A}"/>
                </c:ext>
              </c:extLst>
            </c:dLbl>
            <c:dLbl>
              <c:idx val="3"/>
              <c:layout>
                <c:manualLayout>
                  <c:x val="-0.1515267983799676"/>
                  <c:y val="1.436781609195376E-3"/>
                </c:manualLayout>
              </c:layout>
              <c:tx>
                <c:rich>
                  <a:bodyPr rot="0" spcFirstLastPara="1" vertOverflow="ellipsis" vert="horz" wrap="square" lIns="38100" tIns="19050" rIns="38100" bIns="19050" anchor="ctr" anchorCtr="0">
                    <a:noAutofit/>
                  </a:bodyPr>
                  <a:lstStyle/>
                  <a:p>
                    <a:pPr algn="l">
                      <a:defRPr sz="900" b="0" i="0" u="none" strike="noStrike" kern="1200" baseline="0">
                        <a:solidFill>
                          <a:srgbClr val="FF0000"/>
                        </a:solidFill>
                        <a:latin typeface="+mn-lt"/>
                        <a:ea typeface="+mn-ea"/>
                        <a:cs typeface="+mn-cs"/>
                      </a:defRPr>
                    </a:pPr>
                    <a:fld id="{1DEB65ED-190B-45B2-A736-9991BA6E1A02}" type="CELLRANGE">
                      <a:rPr lang="en-US"/>
                      <a:pPr algn="l">
                        <a:defRPr>
                          <a:solidFill>
                            <a:srgbClr val="FF0000"/>
                          </a:solidFill>
                        </a:defRPr>
                      </a:pPr>
                      <a:t>[CELLRANGE]</a:t>
                    </a:fld>
                    <a:endParaRPr lang="en-AU"/>
                  </a:p>
                </c:rich>
              </c:tx>
              <c:spPr>
                <a:noFill/>
                <a:ln>
                  <a:noFill/>
                </a:ln>
                <a:effectLst/>
              </c:spPr>
              <c:txPr>
                <a:bodyPr rot="0" spcFirstLastPara="1" vertOverflow="ellipsis" vert="horz" wrap="square" lIns="38100" tIns="19050" rIns="38100" bIns="19050" anchor="ctr" anchorCtr="0">
                  <a:noAutofit/>
                </a:bodyPr>
                <a:lstStyle/>
                <a:p>
                  <a:pPr algn="l">
                    <a:defRPr sz="900" b="0" i="0" u="none" strike="noStrike" kern="1200" baseline="0">
                      <a:solidFill>
                        <a:srgbClr val="FF0000"/>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layout>
                    <c:manualLayout>
                      <c:w val="0.11621409921671016"/>
                      <c:h val="0.12267241379310345"/>
                    </c:manualLayout>
                  </c15:layout>
                  <c15:dlblFieldTable/>
                  <c15:showDataLabelsRange val="1"/>
                </c:ext>
                <c:ext xmlns:c16="http://schemas.microsoft.com/office/drawing/2014/chart" uri="{C3380CC4-5D6E-409C-BE32-E72D297353CC}">
                  <c16:uniqueId val="{00000003-49DB-47F3-8874-47FC080CCD1A}"/>
                </c:ext>
              </c:extLst>
            </c:dLbl>
            <c:dLbl>
              <c:idx val="4"/>
              <c:layout>
                <c:manualLayout>
                  <c:x val="-4.4386422976501402E-2"/>
                  <c:y val="1.1313241012018494E-7"/>
                </c:manualLayout>
              </c:layout>
              <c:tx>
                <c:rich>
                  <a:bodyPr rot="0" spcFirstLastPara="1" vertOverflow="ellipsis" vert="horz" wrap="square" lIns="38100" tIns="19050" rIns="38100" bIns="19050" anchor="ctr" anchorCtr="0">
                    <a:noAutofit/>
                  </a:bodyPr>
                  <a:lstStyle/>
                  <a:p>
                    <a:pPr algn="l">
                      <a:defRPr sz="900" b="0" i="0" u="none" strike="noStrike" kern="1200" baseline="0">
                        <a:solidFill>
                          <a:srgbClr val="00B050"/>
                        </a:solidFill>
                        <a:latin typeface="+mn-lt"/>
                        <a:ea typeface="+mn-ea"/>
                        <a:cs typeface="+mn-cs"/>
                      </a:defRPr>
                    </a:pPr>
                    <a:fld id="{D6E899E4-81BD-48FF-9793-8046D531733C}" type="CELLRANGE">
                      <a:rPr lang="en-US"/>
                      <a:pPr algn="l">
                        <a:defRPr>
                          <a:solidFill>
                            <a:srgbClr val="00B050"/>
                          </a:solidFill>
                        </a:defRPr>
                      </a:pPr>
                      <a:t>[CELLRANGE]</a:t>
                    </a:fld>
                    <a:endParaRPr lang="en-AU"/>
                  </a:p>
                </c:rich>
              </c:tx>
              <c:spPr>
                <a:noFill/>
                <a:ln>
                  <a:noFill/>
                </a:ln>
                <a:effectLst/>
              </c:spPr>
              <c:txPr>
                <a:bodyPr rot="0" spcFirstLastPara="1" vertOverflow="ellipsis" vert="horz" wrap="square" lIns="38100" tIns="19050" rIns="38100" bIns="19050" anchor="ctr" anchorCtr="0">
                  <a:noAutofit/>
                </a:bodyPr>
                <a:lstStyle/>
                <a:p>
                  <a:pPr algn="l">
                    <a:defRPr sz="900" b="0" i="0" u="none" strike="noStrike" kern="1200" baseline="0">
                      <a:solidFill>
                        <a:srgbClr val="00B050"/>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layout>
                    <c:manualLayout>
                      <c:w val="0.12667112107070166"/>
                      <c:h val="0.11979885057471262"/>
                    </c:manualLayout>
                  </c15:layout>
                  <c15:dlblFieldTable/>
                  <c15:showDataLabelsRange val="1"/>
                </c:ext>
                <c:ext xmlns:c16="http://schemas.microsoft.com/office/drawing/2014/chart" uri="{C3380CC4-5D6E-409C-BE32-E72D297353CC}">
                  <c16:uniqueId val="{00000004-49DB-47F3-8874-47FC080CCD1A}"/>
                </c:ext>
              </c:extLst>
            </c:dLbl>
            <c:dLbl>
              <c:idx val="5"/>
              <c:layout>
                <c:manualLayout>
                  <c:x val="-3.3942558746736198E-2"/>
                  <c:y val="-2.6340691878662054E-17"/>
                </c:manualLayout>
              </c:layout>
              <c:tx>
                <c:rich>
                  <a:bodyPr rot="0" spcFirstLastPara="1" vertOverflow="ellipsis" vert="horz" wrap="square" lIns="38100" tIns="19050" rIns="38100" bIns="19050" anchor="ctr" anchorCtr="0">
                    <a:noAutofit/>
                  </a:bodyPr>
                  <a:lstStyle/>
                  <a:p>
                    <a:pPr algn="l">
                      <a:defRPr sz="900" b="0" i="0" u="none" strike="noStrike" kern="1200" baseline="0">
                        <a:solidFill>
                          <a:srgbClr val="00B050"/>
                        </a:solidFill>
                        <a:latin typeface="+mn-lt"/>
                        <a:ea typeface="+mn-ea"/>
                        <a:cs typeface="+mn-cs"/>
                      </a:defRPr>
                    </a:pPr>
                    <a:fld id="{E1401637-6C8C-4DCE-974B-C13DD0F8373D}" type="CELLRANGE">
                      <a:rPr lang="en-US"/>
                      <a:pPr algn="l">
                        <a:defRPr>
                          <a:solidFill>
                            <a:srgbClr val="00B050"/>
                          </a:solidFill>
                        </a:defRPr>
                      </a:pPr>
                      <a:t>[CELLRANGE]</a:t>
                    </a:fld>
                    <a:endParaRPr lang="en-AU"/>
                  </a:p>
                </c:rich>
              </c:tx>
              <c:spPr>
                <a:noFill/>
                <a:ln>
                  <a:noFill/>
                </a:ln>
                <a:effectLst/>
              </c:spPr>
              <c:txPr>
                <a:bodyPr rot="0" spcFirstLastPara="1" vertOverflow="ellipsis" vert="horz" wrap="square" lIns="38100" tIns="19050" rIns="38100" bIns="19050" anchor="ctr" anchorCtr="0">
                  <a:noAutofit/>
                </a:bodyPr>
                <a:lstStyle/>
                <a:p>
                  <a:pPr algn="l">
                    <a:defRPr sz="900" b="0" i="0" u="none" strike="noStrike" kern="1200" baseline="0">
                      <a:solidFill>
                        <a:srgbClr val="00B050"/>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layout>
                    <c:manualLayout>
                      <c:w val="0.1331985362143048"/>
                      <c:h val="0.12267241379310345"/>
                    </c:manualLayout>
                  </c15:layout>
                  <c15:dlblFieldTable/>
                  <c15:showDataLabelsRange val="1"/>
                </c:ext>
                <c:ext xmlns:c16="http://schemas.microsoft.com/office/drawing/2014/chart" uri="{C3380CC4-5D6E-409C-BE32-E72D297353CC}">
                  <c16:uniqueId val="{00000005-49DB-47F3-8874-47FC080CCD1A}"/>
                </c:ext>
              </c:extLst>
            </c:dLbl>
            <c:spPr>
              <a:noFill/>
              <a:ln>
                <a:noFill/>
              </a:ln>
              <a:effectLst/>
            </c:spPr>
            <c:txPr>
              <a:bodyPr rot="0" spcFirstLastPara="1" vertOverflow="ellipsis" vert="horz" wrap="square" lIns="38100" tIns="19050" rIns="38100" bIns="19050" anchor="ctr" anchorCtr="0">
                <a:spAutoFit/>
              </a:bodyPr>
              <a:lstStyle/>
              <a:p>
                <a:pPr algn="l">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showLeaderLines val="0"/>
            <c:extLst>
              <c:ext xmlns:c15="http://schemas.microsoft.com/office/drawing/2012/chart" uri="{CE6537A1-D6FC-4f65-9D91-7224C49458BB}">
                <c15:showDataLabelsRange val="1"/>
                <c15:showLeaderLines val="0"/>
              </c:ext>
            </c:extLst>
          </c:dLbls>
          <c:xVal>
            <c:numRef>
              <c:f>Sheet1!$B$2:$B$7</c:f>
              <c:numCache>
                <c:formatCode>General</c:formatCode>
                <c:ptCount val="6"/>
                <c:pt idx="0">
                  <c:v>1</c:v>
                </c:pt>
                <c:pt idx="1">
                  <c:v>3</c:v>
                </c:pt>
                <c:pt idx="2">
                  <c:v>2</c:v>
                </c:pt>
                <c:pt idx="3">
                  <c:v>4</c:v>
                </c:pt>
                <c:pt idx="4">
                  <c:v>5</c:v>
                </c:pt>
                <c:pt idx="5">
                  <c:v>5</c:v>
                </c:pt>
              </c:numCache>
            </c:numRef>
          </c:xVal>
          <c:yVal>
            <c:numRef>
              <c:f>Sheet1!$C$2:$C$7</c:f>
              <c:numCache>
                <c:formatCode>General</c:formatCode>
                <c:ptCount val="6"/>
                <c:pt idx="0">
                  <c:v>1</c:v>
                </c:pt>
                <c:pt idx="1">
                  <c:v>5</c:v>
                </c:pt>
                <c:pt idx="2">
                  <c:v>2</c:v>
                </c:pt>
                <c:pt idx="3">
                  <c:v>4</c:v>
                </c:pt>
                <c:pt idx="4">
                  <c:v>3</c:v>
                </c:pt>
                <c:pt idx="5">
                  <c:v>4</c:v>
                </c:pt>
              </c:numCache>
            </c:numRef>
          </c:yVal>
          <c:smooth val="0"/>
          <c:extLst>
            <c:ext xmlns:c15="http://schemas.microsoft.com/office/drawing/2012/chart" uri="{02D57815-91ED-43cb-92C2-25804820EDAC}">
              <c15:datalabelsRange>
                <c15:f>Sheet1!$A$2:$A$7</c15:f>
                <c15:dlblRangeCache>
                  <c:ptCount val="6"/>
                  <c:pt idx="0">
                    <c:v>F2F -During COVID</c:v>
                  </c:pt>
                  <c:pt idx="1">
                    <c:v>F2F -Post COVID</c:v>
                  </c:pt>
                  <c:pt idx="2">
                    <c:v>Hybrid -During COVID</c:v>
                  </c:pt>
                  <c:pt idx="3">
                    <c:v>Hybrid -Post COVID</c:v>
                  </c:pt>
                  <c:pt idx="4">
                    <c:v>Remote -During COVID</c:v>
                  </c:pt>
                  <c:pt idx="5">
                    <c:v>Remote -Post COVID</c:v>
                  </c:pt>
                </c15:dlblRangeCache>
              </c15:datalabelsRange>
            </c:ext>
            <c:ext xmlns:c16="http://schemas.microsoft.com/office/drawing/2014/chart" uri="{C3380CC4-5D6E-409C-BE32-E72D297353CC}">
              <c16:uniqueId val="{00000006-49DB-47F3-8874-47FC080CCD1A}"/>
            </c:ext>
          </c:extLst>
        </c:ser>
        <c:dLbls>
          <c:showLegendKey val="0"/>
          <c:showVal val="0"/>
          <c:showCatName val="0"/>
          <c:showSerName val="0"/>
          <c:showPercent val="0"/>
          <c:showBubbleSize val="0"/>
        </c:dLbls>
        <c:axId val="3750303"/>
        <c:axId val="3749887"/>
      </c:scatterChart>
      <c:valAx>
        <c:axId val="3750303"/>
        <c:scaling>
          <c:orientation val="minMax"/>
          <c:max val="5"/>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AU" sz="1400" dirty="0"/>
                  <a:t>Equity</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749887"/>
        <c:crosses val="autoZero"/>
        <c:crossBetween val="midCat"/>
        <c:majorUnit val="1"/>
      </c:valAx>
      <c:valAx>
        <c:axId val="3749887"/>
        <c:scaling>
          <c:orientation val="minMax"/>
          <c:max val="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AU" sz="1400" dirty="0"/>
                  <a:t>Effectiveness</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750303"/>
        <c:crosses val="autoZero"/>
        <c:crossBetween val="midCat"/>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802.11-17/0291r0</a:t>
            </a:r>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2017</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dirty="0"/>
              <a:t>Page </a:t>
            </a:r>
            <a:fld id="{0AC92585-5460-48EC-A28F-298482A080F4}" type="slidenum">
              <a:rPr lang="en-US"/>
              <a:pPr>
                <a:defRPr/>
              </a:pPr>
              <a:t>‹#›</a:t>
            </a:fld>
            <a:endParaRPr lang="en-US" dirty="0"/>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dirty="0"/>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802.11-17/0291r0</a:t>
            </a:r>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2017</a:t>
            </a:r>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Page </a:t>
            </a:r>
            <a:fld id="{18D10512-F400-46E6-9813-0191A717DA9A}" type="slidenum">
              <a:rPr lang="en-US"/>
              <a:pPr>
                <a:defRPr/>
              </a:pPr>
              <a:t>‹#›</a:t>
            </a:fld>
            <a:endParaRPr lang="en-US" dirty="0"/>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dirty="0"/>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a:t>Andrew Myles, Cisco</a:t>
            </a:r>
          </a:p>
        </p:txBody>
      </p:sp>
      <p:sp>
        <p:nvSpPr>
          <p:cNvPr id="51205" name="Rectangle 7"/>
          <p:cNvSpPr>
            <a:spLocks noGrp="1" noChangeArrowheads="1"/>
          </p:cNvSpPr>
          <p:nvPr>
            <p:ph type="sldNum" sz="quarter" idx="5"/>
          </p:nvPr>
        </p:nvSpPr>
        <p:spPr/>
        <p:txBody>
          <a:bodyPr/>
          <a:lstStyle/>
          <a:p>
            <a:pPr>
              <a:defRPr/>
            </a:pPr>
            <a:r>
              <a:rPr lang="en-US" dirty="0"/>
              <a:t>Page </a:t>
            </a:r>
            <a:fld id="{BFD8823A-E707-449B-AE25-47FA80230A05}" type="slidenum">
              <a:rPr lang="en-US" smtClean="0"/>
              <a:pPr>
                <a:defRPr/>
              </a:pPr>
              <a:t>1</a:t>
            </a:fld>
            <a:endParaRPr lang="en-US" dirty="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F4002E7-DB4D-4CC3-8382-1939D19420D8}" type="slidenum">
              <a:rPr lang="en-US"/>
              <a:pPr>
                <a:defRPr/>
              </a:pPr>
              <a:t>‹#›</a:t>
            </a:fld>
            <a:endParaRPr lang="en-US" dirty="0"/>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F4002E7-DB4D-4CC3-8382-1939D19420D8}" type="slidenum">
              <a:rPr lang="en-US"/>
              <a:pPr>
                <a:defRPr/>
              </a:pPr>
              <a:t>‹#›</a:t>
            </a:fld>
            <a:endParaRPr lang="en-US" dirty="0"/>
          </a:p>
        </p:txBody>
      </p:sp>
    </p:spTree>
    <p:extLst>
      <p:ext uri="{BB962C8B-B14F-4D97-AF65-F5344CB8AC3E}">
        <p14:creationId xmlns:p14="http://schemas.microsoft.com/office/powerpoint/2010/main" val="3866945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F4002E7-DB4D-4CC3-8382-1939D19420D8}" type="slidenum">
              <a:rPr lang="en-US"/>
              <a:pPr>
                <a:defRPr/>
              </a:pPr>
              <a:t>‹#›</a:t>
            </a:fld>
            <a:endParaRPr lang="en-US" dirty="0"/>
          </a:p>
        </p:txBody>
      </p:sp>
    </p:spTree>
    <p:extLst>
      <p:ext uri="{BB962C8B-B14F-4D97-AF65-F5344CB8AC3E}">
        <p14:creationId xmlns:p14="http://schemas.microsoft.com/office/powerpoint/2010/main" val="2905925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FCE5288C-F87B-4810-A6B2-740CE13BD34D}" type="slidenum">
              <a:rPr lang="en-US"/>
              <a:pPr>
                <a:defRPr/>
              </a:pPr>
              <a:t>‹#›</a:t>
            </a:fld>
            <a:endParaRPr lang="en-US" dirty="0"/>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dirty="0"/>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dirty="0"/>
              <a:t>Slide </a:t>
            </a:r>
            <a:fld id="{A469A3A6-7083-48BA-9D7E-342D6AB96B4F}" type="slidenum">
              <a:rPr lang="en-US"/>
              <a:pPr>
                <a:defRPr/>
              </a:pPr>
              <a:t>‹#›</a:t>
            </a:fld>
            <a:endParaRPr lang="en-US" dirty="0"/>
          </a:p>
        </p:txBody>
      </p:sp>
      <p:sp>
        <p:nvSpPr>
          <p:cNvPr id="2" name="Rectangle 7"/>
          <p:cNvSpPr>
            <a:spLocks noChangeArrowheads="1"/>
          </p:cNvSpPr>
          <p:nvPr/>
        </p:nvSpPr>
        <p:spPr bwMode="auto">
          <a:xfrm>
            <a:off x="5111254" y="363379"/>
            <a:ext cx="333424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 EC-21/0227r4</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1034" name="Rectangle 7"/>
          <p:cNvSpPr>
            <a:spLocks noChangeArrowheads="1"/>
          </p:cNvSpPr>
          <p:nvPr/>
        </p:nvSpPr>
        <p:spPr bwMode="auto">
          <a:xfrm>
            <a:off x="685800" y="363379"/>
            <a:ext cx="85600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Oct 2021</a:t>
            </a: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ec/dcn/21/ec-21-0226"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ec/dcn/21/ec-21-0031-01-00EC-thoughts-on-meeting-modes.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ec/dcn/21/ec-21-0238-00-00EC-a-counter-point-of-the-remote-meeting-experience.pptx" TargetMode="External"/><Relationship Id="rId2" Type="http://schemas.openxmlformats.org/officeDocument/2006/relationships/hyperlink" Target="https://mentor.ieee.org/802-ec/dcn/21/ec-21-0237-00-00EC-future-meetings-observation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cisco.webex.com/cisco/j.php?MTID=mc95ee93299d7bdb01fa9c38f57bcb5ac"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amyles@cisco.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a:t>Andrew Myles, Cisco</a:t>
            </a:r>
          </a:p>
        </p:txBody>
      </p:sp>
      <p:sp>
        <p:nvSpPr>
          <p:cNvPr id="8" name="Slide Number Placeholder 5"/>
          <p:cNvSpPr>
            <a:spLocks noGrp="1"/>
          </p:cNvSpPr>
          <p:nvPr>
            <p:ph type="sldNum" sz="quarter" idx="11"/>
          </p:nvPr>
        </p:nvSpPr>
        <p:spPr/>
        <p:txBody>
          <a:bodyPr/>
          <a:lstStyle/>
          <a:p>
            <a:pPr>
              <a:defRPr/>
            </a:pPr>
            <a:r>
              <a:rPr lang="en-US" dirty="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dirty="0">
                <a:solidFill>
                  <a:schemeClr val="accent6"/>
                </a:solidFill>
              </a:rPr>
              <a:t>Starter deck for</a:t>
            </a:r>
            <a:br>
              <a:rPr lang="en-US" dirty="0">
                <a:solidFill>
                  <a:schemeClr val="accent6"/>
                </a:solidFill>
              </a:rPr>
            </a:br>
            <a:r>
              <a:rPr lang="en-US" i="1" dirty="0">
                <a:solidFill>
                  <a:schemeClr val="accent6"/>
                </a:solidFill>
              </a:rPr>
              <a:t>IEEE 802 future meeting vision ad hoc</a:t>
            </a:r>
            <a:br>
              <a:rPr lang="en-US" i="1" dirty="0">
                <a:solidFill>
                  <a:schemeClr val="accent6"/>
                </a:solidFill>
              </a:rPr>
            </a:br>
            <a:r>
              <a:rPr lang="en-US" dirty="0">
                <a:solidFill>
                  <a:schemeClr val="accent6"/>
                </a:solidFill>
              </a:rPr>
              <a:t>(now an agenda for 14 Oct 2021 @ 3pm ET)</a:t>
            </a:r>
            <a:br>
              <a:rPr lang="en-US" dirty="0">
                <a:solidFill>
                  <a:schemeClr val="accent6"/>
                </a:solidFill>
              </a:rPr>
            </a:br>
            <a:r>
              <a:rPr lang="en-US" dirty="0">
                <a:solidFill>
                  <a:srgbClr val="00B050"/>
                </a:solidFill>
              </a:rPr>
              <a:t>(with notes from meeting)</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a:solidFill>
                  <a:schemeClr val="accent2">
                    <a:lumMod val="50000"/>
                  </a:schemeClr>
                </a:solidFill>
              </a:rPr>
              <a:t>14 Oct 2021</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858054408"/>
              </p:ext>
            </p:extLst>
          </p:nvPr>
        </p:nvGraphicFramePr>
        <p:xfrm>
          <a:off x="685800" y="3429000"/>
          <a:ext cx="7696200" cy="762000"/>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91318">
                <a:tc>
                  <a:txBody>
                    <a:bodyPr/>
                    <a:lstStyle/>
                    <a:p>
                      <a:pPr>
                        <a:spcAft>
                          <a:spcPts val="0"/>
                        </a:spcAft>
                      </a:pPr>
                      <a:r>
                        <a:rPr lang="en-US" sz="1200" dirty="0">
                          <a:effectLst/>
                        </a:rPr>
                        <a:t>Andrew Myles (</a:t>
                      </a:r>
                      <a:r>
                        <a:rPr lang="en-US" sz="1200" dirty="0">
                          <a:solidFill>
                            <a:schemeClr val="tx1"/>
                          </a:solidFill>
                          <a:effectLst/>
                        </a:rPr>
                        <a:t>Chair of </a:t>
                      </a:r>
                      <a:r>
                        <a:rPr lang="en-US" sz="1200" i="1" dirty="0">
                          <a:solidFill>
                            <a:schemeClr val="tx1"/>
                          </a:solidFill>
                        </a:rPr>
                        <a:t>future meeting ad hoc)</a:t>
                      </a:r>
                      <a:endParaRPr lang="en-AU" sz="1200" dirty="0">
                        <a:solidFill>
                          <a:schemeClr val="tx1"/>
                        </a:solidFill>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6331FB8-EEDB-4C9C-BE70-95438A2FF8CF}"/>
              </a:ext>
            </a:extLst>
          </p:cNvPr>
          <p:cNvSpPr>
            <a:spLocks noGrp="1"/>
          </p:cNvSpPr>
          <p:nvPr>
            <p:ph type="title"/>
          </p:nvPr>
        </p:nvSpPr>
        <p:spPr/>
        <p:txBody>
          <a:bodyPr/>
          <a:lstStyle/>
          <a:p>
            <a:r>
              <a:rPr lang="en-AU" dirty="0"/>
              <a:t>The e-mail asking for volunteers … noted the need to evaluate the potential for future remote-only ops</a:t>
            </a:r>
          </a:p>
        </p:txBody>
      </p:sp>
      <p:sp>
        <p:nvSpPr>
          <p:cNvPr id="3" name="Content Placeholder 2">
            <a:extLst>
              <a:ext uri="{FF2B5EF4-FFF2-40B4-BE49-F238E27FC236}">
                <a16:creationId xmlns:a16="http://schemas.microsoft.com/office/drawing/2014/main" id="{498E3833-1AB2-4D76-AD70-E58B9DF2BBE4}"/>
              </a:ext>
            </a:extLst>
          </p:cNvPr>
          <p:cNvSpPr>
            <a:spLocks noGrp="1"/>
          </p:cNvSpPr>
          <p:nvPr>
            <p:ph idx="1"/>
          </p:nvPr>
        </p:nvSpPr>
        <p:spPr>
          <a:xfrm>
            <a:off x="685800" y="1981200"/>
            <a:ext cx="7772400" cy="4114800"/>
          </a:xfrm>
        </p:spPr>
        <p:txBody>
          <a:bodyPr/>
          <a:lstStyle/>
          <a:p>
            <a:r>
              <a:rPr lang="en-AU" dirty="0"/>
              <a:t>E-mail asking for volunteers (</a:t>
            </a:r>
            <a:r>
              <a:rPr lang="en-AU" dirty="0">
                <a:latin typeface="+mj-lt"/>
              </a:rPr>
              <a:t>28 Aug 2021) 3/4</a:t>
            </a:r>
            <a:endParaRPr lang="en-AU" dirty="0"/>
          </a:p>
          <a:p>
            <a:pPr lvl="1"/>
            <a:r>
              <a:rPr lang="en-AU" dirty="0"/>
              <a:t>However, we have managed to operate reasonably well in most groups in remote-only mode for the last 18 months by adapting the way we operate and adopting new tools</a:t>
            </a:r>
          </a:p>
          <a:p>
            <a:pPr lvl="1"/>
            <a:r>
              <a:rPr lang="en-AU" dirty="0"/>
              <a:t>Even better, we have done so without damaging the environment with long distance travel, and without damaging our waistlines with hotel/restaurant food</a:t>
            </a:r>
          </a:p>
          <a:p>
            <a:pPr lvl="2"/>
            <a:r>
              <a:rPr lang="en-AU" dirty="0">
                <a:solidFill>
                  <a:srgbClr val="00B050"/>
                </a:solidFill>
              </a:rPr>
              <a:t>It was noted by a participant that not travelling damages local economies</a:t>
            </a:r>
          </a:p>
          <a:p>
            <a:pPr lvl="1"/>
            <a:r>
              <a:rPr lang="en-AU" dirty="0"/>
              <a:t>The fact remote-only operation has been effective, at least some of the time, for at least some groups, should cause us to examine the way we operate in the longer term, looking for options that magnify all the benefits of remote-only operation and mitigate the risks</a:t>
            </a:r>
          </a:p>
          <a:p>
            <a:pPr lvl="2"/>
            <a:r>
              <a:rPr lang="en-AU" dirty="0">
                <a:solidFill>
                  <a:srgbClr val="00B050"/>
                </a:solidFill>
              </a:rPr>
              <a:t>Some participants highlighted that remote-only operation had not worked well for some of the groups in which they are involved</a:t>
            </a:r>
          </a:p>
        </p:txBody>
      </p:sp>
      <p:sp>
        <p:nvSpPr>
          <p:cNvPr id="4" name="Footer Placeholder 3">
            <a:extLst>
              <a:ext uri="{FF2B5EF4-FFF2-40B4-BE49-F238E27FC236}">
                <a16:creationId xmlns:a16="http://schemas.microsoft.com/office/drawing/2014/main" id="{2F53BFE7-FC24-4B35-96AB-69E3B78FA873}"/>
              </a:ext>
            </a:extLst>
          </p:cNvPr>
          <p:cNvSpPr>
            <a:spLocks noGrp="1"/>
          </p:cNvSpPr>
          <p:nvPr>
            <p:ph type="ftr" sz="quarter" idx="10"/>
          </p:nvPr>
        </p:nvSpPr>
        <p:spPr>
          <a:xfrm>
            <a:off x="8053388" y="6475413"/>
            <a:ext cx="490537" cy="182562"/>
          </a:xfrm>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B7722F25-E78C-488E-B1A4-AECFFED7EC80}"/>
              </a:ext>
            </a:extLst>
          </p:cNvPr>
          <p:cNvSpPr>
            <a:spLocks noGrp="1"/>
          </p:cNvSpPr>
          <p:nvPr>
            <p:ph type="sldNum" sz="quarter" idx="11"/>
          </p:nvPr>
        </p:nvSpPr>
        <p:spPr>
          <a:xfrm>
            <a:off x="4327525" y="6475413"/>
            <a:ext cx="565150" cy="182562"/>
          </a:xfrm>
        </p:spPr>
        <p:txBody>
          <a:bodyPr/>
          <a:lstStyle/>
          <a:p>
            <a:r>
              <a:rPr lang="en-US"/>
              <a:t>Slide </a:t>
            </a:r>
            <a:fld id="{EF4002E7-DB4D-4CC3-8382-1939D19420D8}" type="slidenum">
              <a:rPr lang="en-US" smtClean="0"/>
              <a:pPr/>
              <a:t>10</a:t>
            </a:fld>
            <a:endParaRPr lang="en-US" dirty="0"/>
          </a:p>
        </p:txBody>
      </p:sp>
    </p:spTree>
    <p:extLst>
      <p:ext uri="{BB962C8B-B14F-4D97-AF65-F5344CB8AC3E}">
        <p14:creationId xmlns:p14="http://schemas.microsoft.com/office/powerpoint/2010/main" val="21201684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6331FB8-EEDB-4C9C-BE70-95438A2FF8CF}"/>
              </a:ext>
            </a:extLst>
          </p:cNvPr>
          <p:cNvSpPr>
            <a:spLocks noGrp="1"/>
          </p:cNvSpPr>
          <p:nvPr>
            <p:ph type="title"/>
          </p:nvPr>
        </p:nvSpPr>
        <p:spPr>
          <a:xfrm>
            <a:off x="685800" y="685800"/>
            <a:ext cx="8305800" cy="1066800"/>
          </a:xfrm>
        </p:spPr>
        <p:txBody>
          <a:bodyPr/>
          <a:lstStyle/>
          <a:p>
            <a:r>
              <a:rPr lang="en-AU" dirty="0"/>
              <a:t>The e-mail asking for volunteers … suggested issues we could evaluate in relation to future remote-only ops</a:t>
            </a:r>
          </a:p>
        </p:txBody>
      </p:sp>
      <p:sp>
        <p:nvSpPr>
          <p:cNvPr id="3" name="Content Placeholder 2">
            <a:extLst>
              <a:ext uri="{FF2B5EF4-FFF2-40B4-BE49-F238E27FC236}">
                <a16:creationId xmlns:a16="http://schemas.microsoft.com/office/drawing/2014/main" id="{498E3833-1AB2-4D76-AD70-E58B9DF2BBE4}"/>
              </a:ext>
            </a:extLst>
          </p:cNvPr>
          <p:cNvSpPr>
            <a:spLocks noGrp="1"/>
          </p:cNvSpPr>
          <p:nvPr>
            <p:ph idx="1"/>
          </p:nvPr>
        </p:nvSpPr>
        <p:spPr>
          <a:xfrm>
            <a:off x="685800" y="1981200"/>
            <a:ext cx="7772400" cy="4114800"/>
          </a:xfrm>
        </p:spPr>
        <p:txBody>
          <a:bodyPr/>
          <a:lstStyle/>
          <a:p>
            <a:r>
              <a:rPr lang="en-AU" dirty="0"/>
              <a:t>E-mail asking for volunteers (</a:t>
            </a:r>
            <a:r>
              <a:rPr lang="en-AU" dirty="0">
                <a:latin typeface="+mj-lt"/>
              </a:rPr>
              <a:t>28 Aug 2021) 4/4</a:t>
            </a:r>
            <a:endParaRPr lang="en-AU" dirty="0"/>
          </a:p>
          <a:p>
            <a:pPr lvl="1"/>
            <a:r>
              <a:rPr lang="en-AU" dirty="0"/>
              <a:t>We could examine questions like:</a:t>
            </a:r>
          </a:p>
          <a:p>
            <a:pPr lvl="2"/>
            <a:r>
              <a:rPr lang="en-AU" dirty="0"/>
              <a:t>Is remote-only operation a feasible long term option?</a:t>
            </a:r>
          </a:p>
          <a:p>
            <a:pPr lvl="3"/>
            <a:r>
              <a:rPr lang="en-AU" dirty="0"/>
              <a:t>What has worked well in IEEE 802’s remote-only operation experience?</a:t>
            </a:r>
          </a:p>
          <a:p>
            <a:pPr lvl="3"/>
            <a:r>
              <a:rPr lang="en-AU" dirty="0"/>
              <a:t>What has not worked well in IEEE 802’s remote-only operation experience?</a:t>
            </a:r>
          </a:p>
          <a:p>
            <a:pPr lvl="3"/>
            <a:r>
              <a:rPr lang="en-AU" dirty="0"/>
              <a:t>How could we refine the processes, rules, philosophies and culture of IEEE 802 to make remote-only operation (nearly?) as effective as F2F operation?</a:t>
            </a:r>
          </a:p>
          <a:p>
            <a:pPr lvl="3"/>
            <a:r>
              <a:rPr lang="en-AU" dirty="0"/>
              <a:t>What new tools could enhance remote-only operation?</a:t>
            </a:r>
          </a:p>
          <a:p>
            <a:pPr lvl="2"/>
            <a:r>
              <a:rPr lang="en-AU" dirty="0"/>
              <a:t>If not, is a mode with less F2F sessions and more remote-only sessions a reasonable compromise?</a:t>
            </a:r>
          </a:p>
          <a:p>
            <a:pPr lvl="3"/>
            <a:r>
              <a:rPr lang="en-AU" dirty="0" err="1"/>
              <a:t>eg</a:t>
            </a:r>
            <a:r>
              <a:rPr lang="en-AU" dirty="0"/>
              <a:t> 3x F2F &amp; 3x remote-only sessions each year</a:t>
            </a:r>
          </a:p>
          <a:p>
            <a:pPr lvl="3"/>
            <a:r>
              <a:rPr lang="en-AU" dirty="0" err="1"/>
              <a:t>eg</a:t>
            </a:r>
            <a:r>
              <a:rPr lang="en-AU" dirty="0"/>
              <a:t> 3x F2F &amp; many ad hoc remote-only sessions each year, getting away from the idea of a week-long session as the only way to operate</a:t>
            </a:r>
          </a:p>
          <a:p>
            <a:pPr lvl="2"/>
            <a:r>
              <a:rPr lang="en-AU" dirty="0"/>
              <a:t>…</a:t>
            </a:r>
          </a:p>
          <a:p>
            <a:endParaRPr lang="en-AU" dirty="0"/>
          </a:p>
        </p:txBody>
      </p:sp>
      <p:sp>
        <p:nvSpPr>
          <p:cNvPr id="4" name="Footer Placeholder 3">
            <a:extLst>
              <a:ext uri="{FF2B5EF4-FFF2-40B4-BE49-F238E27FC236}">
                <a16:creationId xmlns:a16="http://schemas.microsoft.com/office/drawing/2014/main" id="{2F53BFE7-FC24-4B35-96AB-69E3B78FA873}"/>
              </a:ext>
            </a:extLst>
          </p:cNvPr>
          <p:cNvSpPr>
            <a:spLocks noGrp="1"/>
          </p:cNvSpPr>
          <p:nvPr>
            <p:ph type="ftr" sz="quarter" idx="10"/>
          </p:nvPr>
        </p:nvSpPr>
        <p:spPr>
          <a:xfrm>
            <a:off x="8053388" y="6475413"/>
            <a:ext cx="490537" cy="182562"/>
          </a:xfrm>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B7722F25-E78C-488E-B1A4-AECFFED7EC80}"/>
              </a:ext>
            </a:extLst>
          </p:cNvPr>
          <p:cNvSpPr>
            <a:spLocks noGrp="1"/>
          </p:cNvSpPr>
          <p:nvPr>
            <p:ph type="sldNum" sz="quarter" idx="11"/>
          </p:nvPr>
        </p:nvSpPr>
        <p:spPr>
          <a:xfrm>
            <a:off x="4327525" y="6475413"/>
            <a:ext cx="565150" cy="182562"/>
          </a:xfrm>
        </p:spPr>
        <p:txBody>
          <a:bodyPr/>
          <a:lstStyle/>
          <a:p>
            <a:r>
              <a:rPr lang="en-US"/>
              <a:t>Slide </a:t>
            </a:r>
            <a:fld id="{EF4002E7-DB4D-4CC3-8382-1939D19420D8}" type="slidenum">
              <a:rPr lang="en-US" smtClean="0"/>
              <a:pPr/>
              <a:t>11</a:t>
            </a:fld>
            <a:endParaRPr lang="en-US" dirty="0"/>
          </a:p>
        </p:txBody>
      </p:sp>
    </p:spTree>
    <p:extLst>
      <p:ext uri="{BB962C8B-B14F-4D97-AF65-F5344CB8AC3E}">
        <p14:creationId xmlns:p14="http://schemas.microsoft.com/office/powerpoint/2010/main" val="25166367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B1329-23D4-4A21-86CA-193386A2E346}"/>
              </a:ext>
            </a:extLst>
          </p:cNvPr>
          <p:cNvSpPr>
            <a:spLocks noGrp="1"/>
          </p:cNvSpPr>
          <p:nvPr>
            <p:ph type="title"/>
          </p:nvPr>
        </p:nvSpPr>
        <p:spPr/>
        <p:txBody>
          <a:bodyPr/>
          <a:lstStyle/>
          <a:p>
            <a:r>
              <a:rPr lang="en-AU" dirty="0"/>
              <a:t>George Zimmerman has asked some questions within the scope of the </a:t>
            </a:r>
            <a:r>
              <a:rPr lang="en-AU" i="1" dirty="0"/>
              <a:t>ad hoc</a:t>
            </a:r>
          </a:p>
        </p:txBody>
      </p:sp>
      <p:graphicFrame>
        <p:nvGraphicFramePr>
          <p:cNvPr id="6" name="Table 6">
            <a:extLst>
              <a:ext uri="{FF2B5EF4-FFF2-40B4-BE49-F238E27FC236}">
                <a16:creationId xmlns:a16="http://schemas.microsoft.com/office/drawing/2014/main" id="{79153204-A13C-4152-B7B1-5C38F0656809}"/>
              </a:ext>
            </a:extLst>
          </p:cNvPr>
          <p:cNvGraphicFramePr>
            <a:graphicFrameLocks noGrp="1"/>
          </p:cNvGraphicFramePr>
          <p:nvPr>
            <p:ph idx="1"/>
            <p:extLst>
              <p:ext uri="{D42A27DB-BD31-4B8C-83A1-F6EECF244321}">
                <p14:modId xmlns:p14="http://schemas.microsoft.com/office/powerpoint/2010/main" val="309755077"/>
              </p:ext>
            </p:extLst>
          </p:nvPr>
        </p:nvGraphicFramePr>
        <p:xfrm>
          <a:off x="152400" y="1981200"/>
          <a:ext cx="8839201" cy="3662680"/>
        </p:xfrm>
        <a:graphic>
          <a:graphicData uri="http://schemas.openxmlformats.org/drawingml/2006/table">
            <a:tbl>
              <a:tblPr firstRow="1" bandRow="1">
                <a:tableStyleId>{93296810-A885-4BE3-A3E7-6D5BEEA58F35}</a:tableStyleId>
              </a:tblPr>
              <a:tblGrid>
                <a:gridCol w="1143000">
                  <a:extLst>
                    <a:ext uri="{9D8B030D-6E8A-4147-A177-3AD203B41FA5}">
                      <a16:colId xmlns:a16="http://schemas.microsoft.com/office/drawing/2014/main" val="902403255"/>
                    </a:ext>
                  </a:extLst>
                </a:gridCol>
                <a:gridCol w="914400">
                  <a:extLst>
                    <a:ext uri="{9D8B030D-6E8A-4147-A177-3AD203B41FA5}">
                      <a16:colId xmlns:a16="http://schemas.microsoft.com/office/drawing/2014/main" val="1345934948"/>
                    </a:ext>
                  </a:extLst>
                </a:gridCol>
                <a:gridCol w="5943600">
                  <a:extLst>
                    <a:ext uri="{9D8B030D-6E8A-4147-A177-3AD203B41FA5}">
                      <a16:colId xmlns:a16="http://schemas.microsoft.com/office/drawing/2014/main" val="1956034650"/>
                    </a:ext>
                  </a:extLst>
                </a:gridCol>
                <a:gridCol w="838201">
                  <a:extLst>
                    <a:ext uri="{9D8B030D-6E8A-4147-A177-3AD203B41FA5}">
                      <a16:colId xmlns:a16="http://schemas.microsoft.com/office/drawing/2014/main" val="2676878838"/>
                    </a:ext>
                  </a:extLst>
                </a:gridCol>
              </a:tblGrid>
              <a:tr h="370840">
                <a:tc>
                  <a:txBody>
                    <a:bodyPr/>
                    <a:lstStyle/>
                    <a:p>
                      <a:r>
                        <a:rPr lang="en-AU" sz="1200" dirty="0"/>
                        <a:t>Who?</a:t>
                      </a:r>
                    </a:p>
                  </a:txBody>
                  <a:tcPr/>
                </a:tc>
                <a:tc>
                  <a:txBody>
                    <a:bodyPr/>
                    <a:lstStyle/>
                    <a:p>
                      <a:r>
                        <a:rPr lang="en-AU" sz="1200" dirty="0"/>
                        <a:t>When?</a:t>
                      </a:r>
                    </a:p>
                  </a:txBody>
                  <a:tcPr/>
                </a:tc>
                <a:tc>
                  <a:txBody>
                    <a:bodyPr/>
                    <a:lstStyle/>
                    <a:p>
                      <a:r>
                        <a:rPr lang="en-AU" sz="1200" dirty="0"/>
                        <a:t>What?</a:t>
                      </a:r>
                    </a:p>
                  </a:txBody>
                  <a:tcPr/>
                </a:tc>
                <a:tc>
                  <a:txBody>
                    <a:bodyPr/>
                    <a:lstStyle/>
                    <a:p>
                      <a:r>
                        <a:rPr lang="en-AU" sz="1200" dirty="0"/>
                        <a:t>Status?</a:t>
                      </a:r>
                    </a:p>
                  </a:txBody>
                  <a:tcPr/>
                </a:tc>
                <a:extLst>
                  <a:ext uri="{0D108BD9-81ED-4DB2-BD59-A6C34878D82A}">
                    <a16:rowId xmlns:a16="http://schemas.microsoft.com/office/drawing/2014/main" val="1905773940"/>
                  </a:ext>
                </a:extLst>
              </a:tr>
              <a:tr h="370840">
                <a:tc>
                  <a:txBody>
                    <a:bodyPr/>
                    <a:lstStyle/>
                    <a:p>
                      <a:r>
                        <a:rPr lang="en-AU" sz="1200" dirty="0"/>
                        <a:t>Zimmerman</a:t>
                      </a:r>
                    </a:p>
                  </a:txBody>
                  <a:tcPr/>
                </a:tc>
                <a:tc>
                  <a:txBody>
                    <a:bodyPr/>
                    <a:lstStyle/>
                    <a:p>
                      <a:r>
                        <a:rPr lang="en-AU" sz="1200" dirty="0"/>
                        <a:t>20210821</a:t>
                      </a:r>
                    </a:p>
                  </a:txBody>
                  <a:tcPr/>
                </a:tc>
                <a:tc>
                  <a:txBody>
                    <a:bodyPr/>
                    <a:lstStyle/>
                    <a:p>
                      <a:r>
                        <a:rPr lang="en-US" sz="1200" kern="1200" dirty="0">
                          <a:solidFill>
                            <a:schemeClr val="dk1"/>
                          </a:solidFill>
                          <a:effectLst/>
                          <a:latin typeface="+mn-lt"/>
                          <a:ea typeface="+mn-ea"/>
                          <a:cs typeface="+mn-cs"/>
                        </a:rPr>
                        <a:t>For what kinds of meetings, and at what stages of progress are face-to-face meetings most beneficial?  </a:t>
                      </a:r>
                      <a:endParaRPr lang="en-AU" sz="1200" dirty="0"/>
                    </a:p>
                  </a:txBody>
                  <a:tcPr/>
                </a:tc>
                <a:tc>
                  <a:txBody>
                    <a:bodyPr/>
                    <a:lstStyle/>
                    <a:p>
                      <a:r>
                        <a:rPr lang="en-AU" sz="1200" dirty="0"/>
                        <a:t>Open</a:t>
                      </a:r>
                    </a:p>
                  </a:txBody>
                  <a:tcPr/>
                </a:tc>
                <a:extLst>
                  <a:ext uri="{0D108BD9-81ED-4DB2-BD59-A6C34878D82A}">
                    <a16:rowId xmlns:a16="http://schemas.microsoft.com/office/drawing/2014/main" val="2268877480"/>
                  </a:ext>
                </a:extLst>
              </a:tr>
              <a:tr h="370840">
                <a:tc>
                  <a:txBody>
                    <a:bodyPr/>
                    <a:lstStyle/>
                    <a:p>
                      <a:r>
                        <a:rPr lang="en-AU" sz="1200" dirty="0"/>
                        <a:t>Zimmerman</a:t>
                      </a:r>
                    </a:p>
                  </a:txBody>
                  <a:tcPr/>
                </a:tc>
                <a:tc>
                  <a:txBody>
                    <a:bodyPr/>
                    <a:lstStyle/>
                    <a:p>
                      <a:r>
                        <a:rPr lang="en-AU" sz="1200" dirty="0"/>
                        <a:t>20210821</a:t>
                      </a:r>
                    </a:p>
                  </a:txBody>
                  <a:tcPr/>
                </a:tc>
                <a:tc>
                  <a:txBody>
                    <a:bodyPr/>
                    <a:lstStyle/>
                    <a:p>
                      <a:r>
                        <a:rPr lang="en-AU" sz="1200" dirty="0"/>
                        <a:t>What are the pitfalls of remote meetings, and can we avoid them by certain practices? </a:t>
                      </a:r>
                    </a:p>
                  </a:txBody>
                  <a:tcPr/>
                </a:tc>
                <a:tc>
                  <a:txBody>
                    <a:bodyPr/>
                    <a:lstStyle/>
                    <a:p>
                      <a:r>
                        <a:rPr lang="en-AU" sz="1200" dirty="0"/>
                        <a:t>Open</a:t>
                      </a:r>
                    </a:p>
                  </a:txBody>
                  <a:tcPr/>
                </a:tc>
                <a:extLst>
                  <a:ext uri="{0D108BD9-81ED-4DB2-BD59-A6C34878D82A}">
                    <a16:rowId xmlns:a16="http://schemas.microsoft.com/office/drawing/2014/main" val="2387774503"/>
                  </a:ext>
                </a:extLst>
              </a:tr>
              <a:tr h="370840">
                <a:tc>
                  <a:txBody>
                    <a:bodyPr/>
                    <a:lstStyle/>
                    <a:p>
                      <a:r>
                        <a:rPr lang="en-AU" sz="1200" dirty="0"/>
                        <a:t>Zimmerman</a:t>
                      </a:r>
                    </a:p>
                  </a:txBody>
                  <a:tcPr/>
                </a:tc>
                <a:tc>
                  <a:txBody>
                    <a:bodyPr/>
                    <a:lstStyle/>
                    <a:p>
                      <a:r>
                        <a:rPr lang="en-AU" sz="1200" dirty="0"/>
                        <a:t>20210821</a:t>
                      </a:r>
                    </a:p>
                  </a:txBody>
                  <a:tcPr/>
                </a:tc>
                <a:tc>
                  <a:txBody>
                    <a:bodyPr/>
                    <a:lstStyle/>
                    <a:p>
                      <a:r>
                        <a:rPr lang="en-AU" sz="1200" dirty="0"/>
                        <a:t>Are there practices in our face to face meetings that we might change, once integrated with a remote meeting process? </a:t>
                      </a:r>
                    </a:p>
                  </a:txBody>
                  <a:tcPr/>
                </a:tc>
                <a:tc>
                  <a:txBody>
                    <a:bodyPr/>
                    <a:lstStyle/>
                    <a:p>
                      <a:r>
                        <a:rPr lang="en-AU" sz="1200" dirty="0"/>
                        <a:t>Open</a:t>
                      </a:r>
                    </a:p>
                  </a:txBody>
                  <a:tcPr/>
                </a:tc>
                <a:extLst>
                  <a:ext uri="{0D108BD9-81ED-4DB2-BD59-A6C34878D82A}">
                    <a16:rowId xmlns:a16="http://schemas.microsoft.com/office/drawing/2014/main" val="1740844795"/>
                  </a:ext>
                </a:extLst>
              </a:tr>
              <a:tr h="370840">
                <a:tc>
                  <a:txBody>
                    <a:bodyPr/>
                    <a:lstStyle/>
                    <a:p>
                      <a:r>
                        <a:rPr lang="en-AU" sz="1200" dirty="0"/>
                        <a:t>Zimmerman</a:t>
                      </a:r>
                    </a:p>
                  </a:txBody>
                  <a:tcPr/>
                </a:tc>
                <a:tc>
                  <a:txBody>
                    <a:bodyPr/>
                    <a:lstStyle/>
                    <a:p>
                      <a:r>
                        <a:rPr lang="en-AU" sz="1200" dirty="0"/>
                        <a:t>20210821</a:t>
                      </a:r>
                    </a:p>
                  </a:txBody>
                  <a:tcPr/>
                </a:tc>
                <a:tc>
                  <a:txBody>
                    <a:bodyPr/>
                    <a:lstStyle/>
                    <a:p>
                      <a:r>
                        <a:rPr lang="en-AU" sz="1200" dirty="0"/>
                        <a:t>Should we consider changes in our meeting structure so that we have only occasional large, all 802 face-to-face meetings where multiple WGs meet and some level of interaction occurs?</a:t>
                      </a:r>
                    </a:p>
                  </a:txBody>
                  <a:tcPr/>
                </a:tc>
                <a:tc>
                  <a:txBody>
                    <a:bodyPr/>
                    <a:lstStyle/>
                    <a:p>
                      <a:r>
                        <a:rPr lang="en-AU" sz="1200" dirty="0"/>
                        <a:t>Open</a:t>
                      </a:r>
                    </a:p>
                  </a:txBody>
                  <a:tcPr/>
                </a:tc>
                <a:extLst>
                  <a:ext uri="{0D108BD9-81ED-4DB2-BD59-A6C34878D82A}">
                    <a16:rowId xmlns:a16="http://schemas.microsoft.com/office/drawing/2014/main" val="2413370459"/>
                  </a:ext>
                </a:extLst>
              </a:tr>
              <a:tr h="370840">
                <a:tc>
                  <a:txBody>
                    <a:bodyPr/>
                    <a:lstStyle/>
                    <a:p>
                      <a:r>
                        <a:rPr lang="en-AU" sz="1200" dirty="0"/>
                        <a:t>Zimmerman</a:t>
                      </a:r>
                    </a:p>
                  </a:txBody>
                  <a:tcPr/>
                </a:tc>
                <a:tc>
                  <a:txBody>
                    <a:bodyPr/>
                    <a:lstStyle/>
                    <a:p>
                      <a:r>
                        <a:rPr lang="en-AU" sz="1200" dirty="0"/>
                        <a:t>20210821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t>With at least some of the separate WG and TF work offloaded into remote meetings, should we be doing adding something new or different to our face-to-face meeting mix to promote collaboration and innovation across the larger groups (e.g., cross WG and even cross TF in the larger WGs)?</a:t>
                      </a:r>
                    </a:p>
                  </a:txBody>
                  <a:tcPr/>
                </a:tc>
                <a:tc>
                  <a:txBody>
                    <a:bodyPr/>
                    <a:lstStyle/>
                    <a:p>
                      <a:r>
                        <a:rPr lang="en-AU" sz="1200" dirty="0"/>
                        <a:t>Open</a:t>
                      </a:r>
                    </a:p>
                  </a:txBody>
                  <a:tcPr/>
                </a:tc>
                <a:extLst>
                  <a:ext uri="{0D108BD9-81ED-4DB2-BD59-A6C34878D82A}">
                    <a16:rowId xmlns:a16="http://schemas.microsoft.com/office/drawing/2014/main" val="360112472"/>
                  </a:ext>
                </a:extLst>
              </a:tr>
              <a:tr h="370840">
                <a:tc>
                  <a:txBody>
                    <a:bodyPr/>
                    <a:lstStyle/>
                    <a:p>
                      <a:r>
                        <a:rPr lang="en-AU" sz="1200" dirty="0"/>
                        <a:t>Zimmerman</a:t>
                      </a:r>
                    </a:p>
                  </a:txBody>
                  <a:tcPr/>
                </a:tc>
                <a:tc>
                  <a:txBody>
                    <a:bodyPr/>
                    <a:lstStyle/>
                    <a:p>
                      <a:r>
                        <a:rPr lang="en-AU" sz="1200" dirty="0"/>
                        <a:t>20210821</a:t>
                      </a:r>
                    </a:p>
                  </a:txBody>
                  <a:tcPr/>
                </a:tc>
                <a:tc>
                  <a:txBody>
                    <a:bodyPr/>
                    <a:lstStyle/>
                    <a:p>
                      <a:r>
                        <a:rPr lang="en-AU" sz="1200" dirty="0"/>
                        <a:t>Do we have a recommendation for voting rights / membership, or should we leave that the Working Groups? (e.g., do we want an ‘introductory class of members’)</a:t>
                      </a:r>
                    </a:p>
                  </a:txBody>
                  <a:tcPr/>
                </a:tc>
                <a:tc>
                  <a:txBody>
                    <a:bodyPr/>
                    <a:lstStyle/>
                    <a:p>
                      <a:r>
                        <a:rPr lang="en-AU" sz="1200" dirty="0"/>
                        <a:t>Open</a:t>
                      </a:r>
                    </a:p>
                  </a:txBody>
                  <a:tcPr/>
                </a:tc>
                <a:extLst>
                  <a:ext uri="{0D108BD9-81ED-4DB2-BD59-A6C34878D82A}">
                    <a16:rowId xmlns:a16="http://schemas.microsoft.com/office/drawing/2014/main" val="426561896"/>
                  </a:ext>
                </a:extLst>
              </a:tr>
            </a:tbl>
          </a:graphicData>
        </a:graphic>
      </p:graphicFrame>
      <p:sp>
        <p:nvSpPr>
          <p:cNvPr id="4" name="Footer Placeholder 3">
            <a:extLst>
              <a:ext uri="{FF2B5EF4-FFF2-40B4-BE49-F238E27FC236}">
                <a16:creationId xmlns:a16="http://schemas.microsoft.com/office/drawing/2014/main" id="{4B7B4730-24B1-4F0C-9AD7-F73B5E8C693B}"/>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0B0734AB-39F5-490B-89E9-92F87256E0B9}"/>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12</a:t>
            </a:fld>
            <a:endParaRPr lang="en-US" dirty="0"/>
          </a:p>
        </p:txBody>
      </p:sp>
      <p:sp>
        <p:nvSpPr>
          <p:cNvPr id="7" name="Rectangle 6">
            <a:extLst>
              <a:ext uri="{FF2B5EF4-FFF2-40B4-BE49-F238E27FC236}">
                <a16:creationId xmlns:a16="http://schemas.microsoft.com/office/drawing/2014/main" id="{0136E21E-7D78-46CA-84F3-75FB6C816B26}"/>
              </a:ext>
            </a:extLst>
          </p:cNvPr>
          <p:cNvSpPr/>
          <p:nvPr/>
        </p:nvSpPr>
        <p:spPr bwMode="auto">
          <a:xfrm>
            <a:off x="152400" y="5867400"/>
            <a:ext cx="8839201"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AU" sz="1600" dirty="0">
                <a:latin typeface="+mj-lt"/>
              </a:rPr>
              <a:t>The Chair will attempt to record &amp; track questions (&amp; answers) in </a:t>
            </a:r>
            <a:r>
              <a:rPr lang="en-AU" sz="1600" dirty="0">
                <a:latin typeface="+mj-lt"/>
                <a:hlinkClick r:id="rId2"/>
              </a:rPr>
              <a:t>ec-21-0226</a:t>
            </a:r>
            <a:endParaRPr lang="en-AU" sz="1600" dirty="0">
              <a:latin typeface="+mj-lt"/>
            </a:endParaRPr>
          </a:p>
          <a:p>
            <a:pPr marL="177800" marR="0" indent="-1778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AU" sz="1600" b="0" i="0" u="none" strike="noStrike" cap="none" normalizeH="0" baseline="0" dirty="0">
                <a:ln>
                  <a:noFill/>
                </a:ln>
                <a:solidFill>
                  <a:schemeClr val="tx1"/>
                </a:solidFill>
                <a:effectLst/>
                <a:latin typeface="+mj-lt"/>
              </a:rPr>
              <a:t>Please send additional questions to this group …</a:t>
            </a:r>
          </a:p>
        </p:txBody>
      </p:sp>
    </p:spTree>
    <p:extLst>
      <p:ext uri="{BB962C8B-B14F-4D97-AF65-F5344CB8AC3E}">
        <p14:creationId xmlns:p14="http://schemas.microsoft.com/office/powerpoint/2010/main" val="33863079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74FC8-7CC5-41E6-AFB7-CE6E3A8C0706}"/>
              </a:ext>
            </a:extLst>
          </p:cNvPr>
          <p:cNvSpPr>
            <a:spLocks noGrp="1"/>
          </p:cNvSpPr>
          <p:nvPr>
            <p:ph type="title"/>
          </p:nvPr>
        </p:nvSpPr>
        <p:spPr/>
        <p:txBody>
          <a:bodyPr/>
          <a:lstStyle/>
          <a:p>
            <a:r>
              <a:rPr lang="en-AU" dirty="0"/>
              <a:t>Some relevant material that was written back in Feb 2021 evaluating the transition to at post COVID</a:t>
            </a:r>
          </a:p>
        </p:txBody>
      </p:sp>
      <p:sp>
        <p:nvSpPr>
          <p:cNvPr id="3" name="Content Placeholder 2">
            <a:extLst>
              <a:ext uri="{FF2B5EF4-FFF2-40B4-BE49-F238E27FC236}">
                <a16:creationId xmlns:a16="http://schemas.microsoft.com/office/drawing/2014/main" id="{9A5F8925-4CA5-46CA-91C5-6D601967498F}"/>
              </a:ext>
            </a:extLst>
          </p:cNvPr>
          <p:cNvSpPr>
            <a:spLocks noGrp="1"/>
          </p:cNvSpPr>
          <p:nvPr>
            <p:ph idx="1"/>
          </p:nvPr>
        </p:nvSpPr>
        <p:spPr/>
        <p:txBody>
          <a:bodyPr/>
          <a:lstStyle/>
          <a:p>
            <a:pPr lvl="1"/>
            <a:r>
              <a:rPr lang="en-AU" dirty="0"/>
              <a:t>In Feb 2021, after a year of COVID, the Chair analysed meeting modes in two dimensions (see </a:t>
            </a:r>
            <a:r>
              <a:rPr lang="en-AU" dirty="0">
                <a:hlinkClick r:id="rId2"/>
              </a:rPr>
              <a:t>ec-21-0031-01</a:t>
            </a:r>
            <a:r>
              <a:rPr lang="en-AU" dirty="0"/>
              <a:t>)</a:t>
            </a:r>
          </a:p>
          <a:p>
            <a:pPr lvl="2"/>
            <a:r>
              <a:rPr lang="en-AU" dirty="0"/>
              <a:t>Equity of access</a:t>
            </a:r>
          </a:p>
          <a:p>
            <a:pPr lvl="2"/>
            <a:r>
              <a:rPr lang="en-AU" dirty="0"/>
              <a:t>Effectiveness</a:t>
            </a:r>
          </a:p>
          <a:p>
            <a:pPr lvl="1"/>
            <a:r>
              <a:rPr lang="en-AU" dirty="0"/>
              <a:t>The conclusions were</a:t>
            </a:r>
          </a:p>
          <a:p>
            <a:pPr lvl="2"/>
            <a:r>
              <a:rPr lang="en-AU" dirty="0"/>
              <a:t>Remote access was the best option for IEEE 802 during COVID &amp; maybe short term post COVID</a:t>
            </a:r>
          </a:p>
          <a:p>
            <a:pPr lvl="2"/>
            <a:r>
              <a:rPr lang="en-AU" dirty="0"/>
              <a:t>Hybrid </a:t>
            </a:r>
            <a:r>
              <a:rPr lang="en-AU" i="1" dirty="0"/>
              <a:t>might</a:t>
            </a:r>
            <a:r>
              <a:rPr lang="en-AU" dirty="0"/>
              <a:t> represent a better long term possibility if the tools significantly improve</a:t>
            </a:r>
          </a:p>
          <a:p>
            <a:pPr lvl="1"/>
            <a:r>
              <a:rPr lang="en-AU" dirty="0"/>
              <a:t>However, these conclusions </a:t>
            </a:r>
          </a:p>
          <a:p>
            <a:pPr lvl="2"/>
            <a:r>
              <a:rPr lang="en-AU" dirty="0"/>
              <a:t>Depend on improvements in both hybrid and remote-only operations</a:t>
            </a:r>
          </a:p>
          <a:p>
            <a:pPr lvl="2"/>
            <a:r>
              <a:rPr lang="en-AU" dirty="0"/>
              <a:t>Don’t consider other combinations</a:t>
            </a:r>
          </a:p>
          <a:p>
            <a:pPr lvl="3"/>
            <a:r>
              <a:rPr lang="en-AU" dirty="0" err="1"/>
              <a:t>eg</a:t>
            </a:r>
            <a:r>
              <a:rPr lang="en-AU" dirty="0"/>
              <a:t> less F2F and more remote-only</a:t>
            </a:r>
          </a:p>
          <a:p>
            <a:pPr lvl="2"/>
            <a:endParaRPr lang="en-AU" dirty="0"/>
          </a:p>
        </p:txBody>
      </p:sp>
      <p:sp>
        <p:nvSpPr>
          <p:cNvPr id="4" name="Footer Placeholder 3">
            <a:extLst>
              <a:ext uri="{FF2B5EF4-FFF2-40B4-BE49-F238E27FC236}">
                <a16:creationId xmlns:a16="http://schemas.microsoft.com/office/drawing/2014/main" id="{74B62F12-9FF1-4133-BFAF-5AB19601CFE9}"/>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B3BB1296-74A2-4970-86D4-4DFCBAC3BF92}"/>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13</a:t>
            </a:fld>
            <a:endParaRPr lang="en-US" dirty="0"/>
          </a:p>
        </p:txBody>
      </p:sp>
    </p:spTree>
    <p:extLst>
      <p:ext uri="{BB962C8B-B14F-4D97-AF65-F5344CB8AC3E}">
        <p14:creationId xmlns:p14="http://schemas.microsoft.com/office/powerpoint/2010/main" val="35746932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2F2FC-FE58-4645-90C6-EEB4E25E7E0F}"/>
              </a:ext>
            </a:extLst>
          </p:cNvPr>
          <p:cNvSpPr>
            <a:spLocks noGrp="1"/>
          </p:cNvSpPr>
          <p:nvPr>
            <p:ph type="title"/>
          </p:nvPr>
        </p:nvSpPr>
        <p:spPr/>
        <p:txBody>
          <a:bodyPr/>
          <a:lstStyle/>
          <a:p>
            <a:r>
              <a:rPr lang="en-AU" dirty="0"/>
              <a:t>Remote access was the best option for IEEE 802 during COVID &amp; maybe short term post COVID</a:t>
            </a:r>
            <a:endParaRPr lang="en-AU" i="1" dirty="0"/>
          </a:p>
        </p:txBody>
      </p:sp>
      <p:sp>
        <p:nvSpPr>
          <p:cNvPr id="4" name="Footer Placeholder 3">
            <a:extLst>
              <a:ext uri="{FF2B5EF4-FFF2-40B4-BE49-F238E27FC236}">
                <a16:creationId xmlns:a16="http://schemas.microsoft.com/office/drawing/2014/main" id="{93E100F4-0BD7-4022-A1C6-CD3F7F6C9FDB}"/>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1F876341-45AC-49EA-AE58-1F4FEC7F0C5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14</a:t>
            </a:fld>
            <a:endParaRPr lang="en-US"/>
          </a:p>
        </p:txBody>
      </p:sp>
      <p:grpSp>
        <p:nvGrpSpPr>
          <p:cNvPr id="11" name="Group 10">
            <a:extLst>
              <a:ext uri="{FF2B5EF4-FFF2-40B4-BE49-F238E27FC236}">
                <a16:creationId xmlns:a16="http://schemas.microsoft.com/office/drawing/2014/main" id="{B1A8D97F-093C-4B14-88A2-E906E261A252}"/>
              </a:ext>
            </a:extLst>
          </p:cNvPr>
          <p:cNvGrpSpPr/>
          <p:nvPr/>
        </p:nvGrpSpPr>
        <p:grpSpPr>
          <a:xfrm>
            <a:off x="-2554199" y="1524000"/>
            <a:ext cx="8726399" cy="7696200"/>
            <a:chOff x="-1303422" y="1524000"/>
            <a:chExt cx="8726399" cy="7696200"/>
          </a:xfrm>
        </p:grpSpPr>
        <p:graphicFrame>
          <p:nvGraphicFramePr>
            <p:cNvPr id="6" name="Chart 5">
              <a:extLst>
                <a:ext uri="{FF2B5EF4-FFF2-40B4-BE49-F238E27FC236}">
                  <a16:creationId xmlns:a16="http://schemas.microsoft.com/office/drawing/2014/main" id="{7BDD656B-B7DA-4A88-920B-05D0609F2BB5}"/>
                </a:ext>
              </a:extLst>
            </p:cNvPr>
            <p:cNvGraphicFramePr>
              <a:graphicFrameLocks/>
            </p:cNvGraphicFramePr>
            <p:nvPr/>
          </p:nvGraphicFramePr>
          <p:xfrm>
            <a:off x="2057400" y="1981200"/>
            <a:ext cx="4864100" cy="4419600"/>
          </p:xfrm>
          <a:graphic>
            <a:graphicData uri="http://schemas.openxmlformats.org/drawingml/2006/chart">
              <c:chart xmlns:c="http://schemas.openxmlformats.org/drawingml/2006/chart" xmlns:r="http://schemas.openxmlformats.org/officeDocument/2006/relationships" r:id="rId2"/>
            </a:graphicData>
          </a:graphic>
        </p:graphicFrame>
        <p:sp>
          <p:nvSpPr>
            <p:cNvPr id="9" name="Arc 8">
              <a:extLst>
                <a:ext uri="{FF2B5EF4-FFF2-40B4-BE49-F238E27FC236}">
                  <a16:creationId xmlns:a16="http://schemas.microsoft.com/office/drawing/2014/main" id="{6884A3A4-001D-4721-8F41-B2C065E9CCD2}"/>
                </a:ext>
              </a:extLst>
            </p:cNvPr>
            <p:cNvSpPr/>
            <p:nvPr/>
          </p:nvSpPr>
          <p:spPr bwMode="auto">
            <a:xfrm>
              <a:off x="-1295400" y="2163762"/>
              <a:ext cx="8001000" cy="7056438"/>
            </a:xfrm>
            <a:prstGeom prst="arc">
              <a:avLst/>
            </a:prstGeom>
            <a:noFill/>
            <a:ln w="12700" cap="flat" cmpd="sng" algn="ctr">
              <a:solidFill>
                <a:schemeClr val="bg1">
                  <a:lumMod val="8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a:ln>
                  <a:noFill/>
                </a:ln>
                <a:solidFill>
                  <a:schemeClr val="tx1"/>
                </a:solidFill>
                <a:effectLst/>
                <a:latin typeface="Times New Roman" pitchFamily="18" charset="0"/>
              </a:endParaRPr>
            </a:p>
          </p:txBody>
        </p:sp>
        <p:sp>
          <p:nvSpPr>
            <p:cNvPr id="10" name="Arc 9">
              <a:extLst>
                <a:ext uri="{FF2B5EF4-FFF2-40B4-BE49-F238E27FC236}">
                  <a16:creationId xmlns:a16="http://schemas.microsoft.com/office/drawing/2014/main" id="{47821C01-B188-4204-A12F-6BDC8B5864B1}"/>
                </a:ext>
              </a:extLst>
            </p:cNvPr>
            <p:cNvSpPr/>
            <p:nvPr/>
          </p:nvSpPr>
          <p:spPr bwMode="auto">
            <a:xfrm>
              <a:off x="-1303422" y="1524000"/>
              <a:ext cx="8726399" cy="7696200"/>
            </a:xfrm>
            <a:prstGeom prst="arc">
              <a:avLst>
                <a:gd name="adj1" fmla="val 18336593"/>
                <a:gd name="adj2" fmla="val 19820187"/>
              </a:avLst>
            </a:prstGeom>
            <a:noFill/>
            <a:ln w="12700" cap="flat" cmpd="sng" algn="ctr">
              <a:solidFill>
                <a:schemeClr val="bg1">
                  <a:lumMod val="8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a:ln>
                  <a:noFill/>
                </a:ln>
                <a:solidFill>
                  <a:schemeClr val="tx1"/>
                </a:solidFill>
                <a:effectLst/>
                <a:latin typeface="Times New Roman" pitchFamily="18" charset="0"/>
              </a:endParaRPr>
            </a:p>
          </p:txBody>
        </p:sp>
      </p:grpSp>
      <p:sp>
        <p:nvSpPr>
          <p:cNvPr id="12" name="Rectangle 11">
            <a:extLst>
              <a:ext uri="{FF2B5EF4-FFF2-40B4-BE49-F238E27FC236}">
                <a16:creationId xmlns:a16="http://schemas.microsoft.com/office/drawing/2014/main" id="{40240B92-E11D-4855-89B5-AF1D737139AB}"/>
              </a:ext>
            </a:extLst>
          </p:cNvPr>
          <p:cNvSpPr/>
          <p:nvPr/>
        </p:nvSpPr>
        <p:spPr bwMode="auto">
          <a:xfrm>
            <a:off x="6477000" y="3733800"/>
            <a:ext cx="19812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a:ln>
                  <a:noFill/>
                </a:ln>
                <a:solidFill>
                  <a:schemeClr val="tx1"/>
                </a:solidFill>
                <a:effectLst/>
                <a:latin typeface="+mj-lt"/>
              </a:rPr>
              <a:t>Today’s reality</a:t>
            </a:r>
            <a:endParaRPr kumimoji="0" lang="en-AU" sz="1600" b="0" u="none" strike="noStrike" cap="none" normalizeH="0" baseline="0" dirty="0">
              <a:ln>
                <a:noFill/>
              </a:ln>
              <a:solidFill>
                <a:schemeClr val="tx1"/>
              </a:solidFill>
              <a:effectLst/>
              <a:latin typeface="+mj-lt"/>
            </a:endParaRPr>
          </a:p>
        </p:txBody>
      </p:sp>
      <p:sp>
        <p:nvSpPr>
          <p:cNvPr id="13" name="Rectangle 12">
            <a:extLst>
              <a:ext uri="{FF2B5EF4-FFF2-40B4-BE49-F238E27FC236}">
                <a16:creationId xmlns:a16="http://schemas.microsoft.com/office/drawing/2014/main" id="{BFBEACEB-7CED-4AB3-865F-0727C69F87B5}"/>
              </a:ext>
            </a:extLst>
          </p:cNvPr>
          <p:cNvSpPr/>
          <p:nvPr/>
        </p:nvSpPr>
        <p:spPr bwMode="auto">
          <a:xfrm>
            <a:off x="6477000" y="2971800"/>
            <a:ext cx="19812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a:ln>
                  <a:noFill/>
                </a:ln>
                <a:solidFill>
                  <a:schemeClr val="tx1"/>
                </a:solidFill>
                <a:effectLst/>
                <a:latin typeface="+mj-lt"/>
              </a:rPr>
              <a:t>A better short term future?</a:t>
            </a:r>
          </a:p>
        </p:txBody>
      </p:sp>
      <p:cxnSp>
        <p:nvCxnSpPr>
          <p:cNvPr id="16" name="Straight Arrow Connector 15">
            <a:extLst>
              <a:ext uri="{FF2B5EF4-FFF2-40B4-BE49-F238E27FC236}">
                <a16:creationId xmlns:a16="http://schemas.microsoft.com/office/drawing/2014/main" id="{C5792C39-AD89-4940-B634-96F5AB413E1C}"/>
              </a:ext>
            </a:extLst>
          </p:cNvPr>
          <p:cNvCxnSpPr>
            <a:cxnSpLocks/>
            <a:stCxn id="12" idx="1"/>
          </p:cNvCxnSpPr>
          <p:nvPr/>
        </p:nvCxnSpPr>
        <p:spPr bwMode="auto">
          <a:xfrm flipH="1" flipV="1">
            <a:off x="5670724" y="3581400"/>
            <a:ext cx="806276" cy="3429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3" name="Straight Arrow Connector 22">
            <a:extLst>
              <a:ext uri="{FF2B5EF4-FFF2-40B4-BE49-F238E27FC236}">
                <a16:creationId xmlns:a16="http://schemas.microsoft.com/office/drawing/2014/main" id="{30DF8659-EA8C-41AE-9F27-4F3A50869230}"/>
              </a:ext>
            </a:extLst>
          </p:cNvPr>
          <p:cNvCxnSpPr>
            <a:cxnSpLocks/>
            <a:stCxn id="13" idx="1"/>
          </p:cNvCxnSpPr>
          <p:nvPr/>
        </p:nvCxnSpPr>
        <p:spPr bwMode="auto">
          <a:xfrm flipH="1" flipV="1">
            <a:off x="5670724" y="2891590"/>
            <a:ext cx="806276" cy="27071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2" name="Straight Arrow Connector 31">
            <a:extLst>
              <a:ext uri="{FF2B5EF4-FFF2-40B4-BE49-F238E27FC236}">
                <a16:creationId xmlns:a16="http://schemas.microsoft.com/office/drawing/2014/main" id="{824D1ABC-D370-42E9-9FC8-F475EB42C110}"/>
              </a:ext>
            </a:extLst>
          </p:cNvPr>
          <p:cNvCxnSpPr>
            <a:cxnSpLocks/>
          </p:cNvCxnSpPr>
          <p:nvPr/>
        </p:nvCxnSpPr>
        <p:spPr bwMode="auto">
          <a:xfrm flipV="1">
            <a:off x="5470865" y="2971800"/>
            <a:ext cx="0" cy="461210"/>
          </a:xfrm>
          <a:prstGeom prst="straightConnector1">
            <a:avLst/>
          </a:prstGeom>
          <a:solidFill>
            <a:schemeClr val="accent1"/>
          </a:solidFill>
          <a:ln w="76200" cap="flat" cmpd="sng" algn="ctr">
            <a:solidFill>
              <a:srgbClr val="00B050"/>
            </a:solidFill>
            <a:prstDash val="solid"/>
            <a:round/>
            <a:headEnd type="none" w="sm" len="sm"/>
            <a:tailEnd type="triangle"/>
          </a:ln>
          <a:effectLst/>
        </p:spPr>
      </p:cxnSp>
      <p:sp>
        <p:nvSpPr>
          <p:cNvPr id="46" name="Rectangle 45">
            <a:extLst>
              <a:ext uri="{FF2B5EF4-FFF2-40B4-BE49-F238E27FC236}">
                <a16:creationId xmlns:a16="http://schemas.microsoft.com/office/drawing/2014/main" id="{E50A70E2-5F4C-4513-85AD-0985D0B157BC}"/>
              </a:ext>
            </a:extLst>
          </p:cNvPr>
          <p:cNvSpPr/>
          <p:nvPr/>
        </p:nvSpPr>
        <p:spPr bwMode="auto">
          <a:xfrm>
            <a:off x="4892674" y="1592262"/>
            <a:ext cx="2803525"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a:ln>
                  <a:noFill/>
                </a:ln>
                <a:solidFill>
                  <a:schemeClr val="tx1"/>
                </a:solidFill>
                <a:effectLst/>
                <a:latin typeface="+mj-lt"/>
              </a:rPr>
              <a:t>Previous F2F </a:t>
            </a:r>
            <a:r>
              <a:rPr kumimoji="0" lang="en-AU" sz="1600" b="0" i="1" u="none" strike="noStrike" cap="none" normalizeH="0" baseline="0" dirty="0">
                <a:ln>
                  <a:noFill/>
                </a:ln>
                <a:solidFill>
                  <a:schemeClr val="tx1"/>
                </a:solidFill>
                <a:effectLst/>
                <a:latin typeface="+mj-lt"/>
              </a:rPr>
              <a:t>status quo</a:t>
            </a:r>
          </a:p>
        </p:txBody>
      </p:sp>
      <p:cxnSp>
        <p:nvCxnSpPr>
          <p:cNvPr id="47" name="Straight Arrow Connector 46">
            <a:extLst>
              <a:ext uri="{FF2B5EF4-FFF2-40B4-BE49-F238E27FC236}">
                <a16:creationId xmlns:a16="http://schemas.microsoft.com/office/drawing/2014/main" id="{AC777099-2E5B-4774-A3EC-E89B39458FA4}"/>
              </a:ext>
            </a:extLst>
          </p:cNvPr>
          <p:cNvCxnSpPr>
            <a:cxnSpLocks/>
            <a:stCxn id="46" idx="1"/>
          </p:cNvCxnSpPr>
          <p:nvPr/>
        </p:nvCxnSpPr>
        <p:spPr bwMode="auto">
          <a:xfrm flipH="1">
            <a:off x="4038602" y="1782762"/>
            <a:ext cx="854072" cy="25755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38510126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2F2FC-FE58-4645-90C6-EEB4E25E7E0F}"/>
              </a:ext>
            </a:extLst>
          </p:cNvPr>
          <p:cNvSpPr>
            <a:spLocks noGrp="1"/>
          </p:cNvSpPr>
          <p:nvPr>
            <p:ph type="title"/>
          </p:nvPr>
        </p:nvSpPr>
        <p:spPr/>
        <p:txBody>
          <a:bodyPr/>
          <a:lstStyle/>
          <a:p>
            <a:r>
              <a:rPr lang="en-AU" dirty="0"/>
              <a:t>Hybrid </a:t>
            </a:r>
            <a:r>
              <a:rPr lang="en-AU" i="1" dirty="0"/>
              <a:t>might</a:t>
            </a:r>
            <a:r>
              <a:rPr lang="en-AU" dirty="0"/>
              <a:t> represent a better long term possibility if the tools significantly improve</a:t>
            </a:r>
          </a:p>
        </p:txBody>
      </p:sp>
      <p:sp>
        <p:nvSpPr>
          <p:cNvPr id="4" name="Footer Placeholder 3">
            <a:extLst>
              <a:ext uri="{FF2B5EF4-FFF2-40B4-BE49-F238E27FC236}">
                <a16:creationId xmlns:a16="http://schemas.microsoft.com/office/drawing/2014/main" id="{93E100F4-0BD7-4022-A1C6-CD3F7F6C9FDB}"/>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1F876341-45AC-49EA-AE58-1F4FEC7F0C5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15</a:t>
            </a:fld>
            <a:endParaRPr lang="en-US"/>
          </a:p>
        </p:txBody>
      </p:sp>
      <p:grpSp>
        <p:nvGrpSpPr>
          <p:cNvPr id="11" name="Group 10">
            <a:extLst>
              <a:ext uri="{FF2B5EF4-FFF2-40B4-BE49-F238E27FC236}">
                <a16:creationId xmlns:a16="http://schemas.microsoft.com/office/drawing/2014/main" id="{B1A8D97F-093C-4B14-88A2-E906E261A252}"/>
              </a:ext>
            </a:extLst>
          </p:cNvPr>
          <p:cNvGrpSpPr/>
          <p:nvPr/>
        </p:nvGrpSpPr>
        <p:grpSpPr>
          <a:xfrm>
            <a:off x="-2554199" y="1524000"/>
            <a:ext cx="8726399" cy="7696200"/>
            <a:chOff x="-1303422" y="1524000"/>
            <a:chExt cx="8726399" cy="7696200"/>
          </a:xfrm>
        </p:grpSpPr>
        <p:graphicFrame>
          <p:nvGraphicFramePr>
            <p:cNvPr id="6" name="Chart 5">
              <a:extLst>
                <a:ext uri="{FF2B5EF4-FFF2-40B4-BE49-F238E27FC236}">
                  <a16:creationId xmlns:a16="http://schemas.microsoft.com/office/drawing/2014/main" id="{7BDD656B-B7DA-4A88-920B-05D0609F2BB5}"/>
                </a:ext>
              </a:extLst>
            </p:cNvPr>
            <p:cNvGraphicFramePr>
              <a:graphicFrameLocks/>
            </p:cNvGraphicFramePr>
            <p:nvPr/>
          </p:nvGraphicFramePr>
          <p:xfrm>
            <a:off x="2057400" y="1981200"/>
            <a:ext cx="4864100" cy="4419600"/>
          </p:xfrm>
          <a:graphic>
            <a:graphicData uri="http://schemas.openxmlformats.org/drawingml/2006/chart">
              <c:chart xmlns:c="http://schemas.openxmlformats.org/drawingml/2006/chart" xmlns:r="http://schemas.openxmlformats.org/officeDocument/2006/relationships" r:id="rId2"/>
            </a:graphicData>
          </a:graphic>
        </p:graphicFrame>
        <p:sp>
          <p:nvSpPr>
            <p:cNvPr id="9" name="Arc 8">
              <a:extLst>
                <a:ext uri="{FF2B5EF4-FFF2-40B4-BE49-F238E27FC236}">
                  <a16:creationId xmlns:a16="http://schemas.microsoft.com/office/drawing/2014/main" id="{6884A3A4-001D-4721-8F41-B2C065E9CCD2}"/>
                </a:ext>
              </a:extLst>
            </p:cNvPr>
            <p:cNvSpPr/>
            <p:nvPr/>
          </p:nvSpPr>
          <p:spPr bwMode="auto">
            <a:xfrm>
              <a:off x="-1295400" y="2163762"/>
              <a:ext cx="8001000" cy="7056438"/>
            </a:xfrm>
            <a:prstGeom prst="arc">
              <a:avLst/>
            </a:prstGeom>
            <a:noFill/>
            <a:ln w="12700" cap="flat" cmpd="sng" algn="ctr">
              <a:solidFill>
                <a:schemeClr val="bg1">
                  <a:lumMod val="8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a:ln>
                  <a:noFill/>
                </a:ln>
                <a:solidFill>
                  <a:schemeClr val="tx1"/>
                </a:solidFill>
                <a:effectLst/>
                <a:latin typeface="Times New Roman" pitchFamily="18" charset="0"/>
              </a:endParaRPr>
            </a:p>
          </p:txBody>
        </p:sp>
        <p:sp>
          <p:nvSpPr>
            <p:cNvPr id="10" name="Arc 9">
              <a:extLst>
                <a:ext uri="{FF2B5EF4-FFF2-40B4-BE49-F238E27FC236}">
                  <a16:creationId xmlns:a16="http://schemas.microsoft.com/office/drawing/2014/main" id="{47821C01-B188-4204-A12F-6BDC8B5864B1}"/>
                </a:ext>
              </a:extLst>
            </p:cNvPr>
            <p:cNvSpPr/>
            <p:nvPr/>
          </p:nvSpPr>
          <p:spPr bwMode="auto">
            <a:xfrm>
              <a:off x="-1303422" y="1524000"/>
              <a:ext cx="8726399" cy="7696200"/>
            </a:xfrm>
            <a:prstGeom prst="arc">
              <a:avLst>
                <a:gd name="adj1" fmla="val 18336593"/>
                <a:gd name="adj2" fmla="val 19820187"/>
              </a:avLst>
            </a:prstGeom>
            <a:noFill/>
            <a:ln w="12700" cap="flat" cmpd="sng" algn="ctr">
              <a:solidFill>
                <a:schemeClr val="bg1">
                  <a:lumMod val="8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a:ln>
                  <a:noFill/>
                </a:ln>
                <a:solidFill>
                  <a:schemeClr val="tx1"/>
                </a:solidFill>
                <a:effectLst/>
                <a:latin typeface="Times New Roman" pitchFamily="18" charset="0"/>
              </a:endParaRPr>
            </a:p>
          </p:txBody>
        </p:sp>
      </p:grpSp>
      <p:sp>
        <p:nvSpPr>
          <p:cNvPr id="14" name="Rectangle 13">
            <a:extLst>
              <a:ext uri="{FF2B5EF4-FFF2-40B4-BE49-F238E27FC236}">
                <a16:creationId xmlns:a16="http://schemas.microsoft.com/office/drawing/2014/main" id="{6B4F8694-AAF0-4D84-B630-EA8C1535F04B}"/>
              </a:ext>
            </a:extLst>
          </p:cNvPr>
          <p:cNvSpPr/>
          <p:nvPr/>
        </p:nvSpPr>
        <p:spPr bwMode="auto">
          <a:xfrm>
            <a:off x="5975523" y="5334000"/>
            <a:ext cx="19812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a:ln>
                  <a:noFill/>
                </a:ln>
                <a:solidFill>
                  <a:schemeClr val="tx1"/>
                </a:solidFill>
                <a:effectLst/>
                <a:latin typeface="+mj-lt"/>
              </a:rPr>
              <a:t>Constrained by (current) poor tools</a:t>
            </a:r>
          </a:p>
          <a:p>
            <a:pPr marL="0" marR="0" indent="0" algn="l" defTabSz="914400" rtl="0" eaLnBrk="0" fontAlgn="base" latinLnBrk="0" hangingPunct="0">
              <a:lnSpc>
                <a:spcPct val="100000"/>
              </a:lnSpc>
              <a:spcBef>
                <a:spcPct val="0"/>
              </a:spcBef>
              <a:spcAft>
                <a:spcPct val="0"/>
              </a:spcAft>
              <a:buClrTx/>
              <a:buSzTx/>
              <a:buFontTx/>
              <a:buNone/>
              <a:tabLst/>
            </a:pPr>
            <a:r>
              <a:rPr lang="en-AU" sz="1600" dirty="0">
                <a:latin typeface="+mj-lt"/>
              </a:rPr>
              <a:t>&amp; expense</a:t>
            </a:r>
            <a:r>
              <a:rPr kumimoji="0" lang="en-AU" sz="1600" b="0" i="0" u="none" strike="noStrike" cap="none" normalizeH="0" baseline="0" dirty="0">
                <a:ln>
                  <a:noFill/>
                </a:ln>
                <a:solidFill>
                  <a:schemeClr val="tx1"/>
                </a:solidFill>
                <a:effectLst/>
                <a:latin typeface="+mj-lt"/>
              </a:rPr>
              <a:t>!</a:t>
            </a:r>
          </a:p>
        </p:txBody>
      </p:sp>
      <p:cxnSp>
        <p:nvCxnSpPr>
          <p:cNvPr id="30" name="Connector: Curved 29">
            <a:extLst>
              <a:ext uri="{FF2B5EF4-FFF2-40B4-BE49-F238E27FC236}">
                <a16:creationId xmlns:a16="http://schemas.microsoft.com/office/drawing/2014/main" id="{F745EA07-9E12-463A-B1E1-D63630C8B4C4}"/>
              </a:ext>
            </a:extLst>
          </p:cNvPr>
          <p:cNvCxnSpPr>
            <a:cxnSpLocks/>
            <a:stCxn id="14" idx="1"/>
          </p:cNvCxnSpPr>
          <p:nvPr/>
        </p:nvCxnSpPr>
        <p:spPr bwMode="auto">
          <a:xfrm rot="10800000">
            <a:off x="4572001" y="3162300"/>
            <a:ext cx="1403523" cy="2362200"/>
          </a:xfrm>
          <a:prstGeom prst="curvedConnector2">
            <a:avLst/>
          </a:prstGeom>
          <a:solidFill>
            <a:schemeClr val="accent1"/>
          </a:solidFill>
          <a:ln w="12700" cap="flat" cmpd="sng" algn="ctr">
            <a:solidFill>
              <a:schemeClr val="tx1"/>
            </a:solidFill>
            <a:prstDash val="solid"/>
            <a:round/>
            <a:headEnd type="none" w="sm" len="sm"/>
            <a:tailEnd type="triangle"/>
          </a:ln>
          <a:effectLst/>
        </p:spPr>
      </p:cxnSp>
      <p:cxnSp>
        <p:nvCxnSpPr>
          <p:cNvPr id="32" name="Straight Arrow Connector 31">
            <a:extLst>
              <a:ext uri="{FF2B5EF4-FFF2-40B4-BE49-F238E27FC236}">
                <a16:creationId xmlns:a16="http://schemas.microsoft.com/office/drawing/2014/main" id="{824D1ABC-D370-42E9-9FC8-F475EB42C110}"/>
              </a:ext>
            </a:extLst>
          </p:cNvPr>
          <p:cNvCxnSpPr>
            <a:cxnSpLocks/>
          </p:cNvCxnSpPr>
          <p:nvPr/>
        </p:nvCxnSpPr>
        <p:spPr bwMode="auto">
          <a:xfrm flipV="1">
            <a:off x="5470865" y="2971800"/>
            <a:ext cx="0" cy="461210"/>
          </a:xfrm>
          <a:prstGeom prst="straightConnector1">
            <a:avLst/>
          </a:prstGeom>
          <a:solidFill>
            <a:schemeClr val="accent1"/>
          </a:solidFill>
          <a:ln w="76200" cap="flat" cmpd="sng" algn="ctr">
            <a:solidFill>
              <a:srgbClr val="00B050"/>
            </a:solidFill>
            <a:prstDash val="solid"/>
            <a:round/>
            <a:headEnd type="none" w="sm" len="sm"/>
            <a:tailEnd type="triangle"/>
          </a:ln>
          <a:effectLst/>
        </p:spPr>
      </p:cxnSp>
      <p:cxnSp>
        <p:nvCxnSpPr>
          <p:cNvPr id="36" name="Straight Arrow Connector 35">
            <a:extLst>
              <a:ext uri="{FF2B5EF4-FFF2-40B4-BE49-F238E27FC236}">
                <a16:creationId xmlns:a16="http://schemas.microsoft.com/office/drawing/2014/main" id="{5128471F-2354-46B9-9692-E4EE121AE68A}"/>
              </a:ext>
            </a:extLst>
          </p:cNvPr>
          <p:cNvCxnSpPr>
            <a:cxnSpLocks/>
          </p:cNvCxnSpPr>
          <p:nvPr/>
        </p:nvCxnSpPr>
        <p:spPr bwMode="auto">
          <a:xfrm flipV="1">
            <a:off x="4702175" y="2163762"/>
            <a:ext cx="670098" cy="562352"/>
          </a:xfrm>
          <a:prstGeom prst="straightConnector1">
            <a:avLst/>
          </a:prstGeom>
          <a:solidFill>
            <a:schemeClr val="accent1"/>
          </a:solidFill>
          <a:ln w="76200" cap="flat" cmpd="sng" algn="ctr">
            <a:solidFill>
              <a:srgbClr val="FF0000"/>
            </a:solidFill>
            <a:prstDash val="sysDot"/>
            <a:round/>
            <a:headEnd type="none" w="sm" len="sm"/>
            <a:tailEnd type="triangle"/>
          </a:ln>
          <a:effectLst/>
        </p:spPr>
      </p:cxnSp>
      <p:sp>
        <p:nvSpPr>
          <p:cNvPr id="39" name="Rectangle 38">
            <a:extLst>
              <a:ext uri="{FF2B5EF4-FFF2-40B4-BE49-F238E27FC236}">
                <a16:creationId xmlns:a16="http://schemas.microsoft.com/office/drawing/2014/main" id="{44D1FC6A-4163-4ECF-9AFB-8DE0CCC42283}"/>
              </a:ext>
            </a:extLst>
          </p:cNvPr>
          <p:cNvSpPr/>
          <p:nvPr/>
        </p:nvSpPr>
        <p:spPr bwMode="auto">
          <a:xfrm>
            <a:off x="6477000" y="1941095"/>
            <a:ext cx="1981200" cy="381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a:ln>
                  <a:noFill/>
                </a:ln>
                <a:solidFill>
                  <a:schemeClr val="tx1"/>
                </a:solidFill>
                <a:effectLst/>
                <a:latin typeface="+mj-lt"/>
              </a:rPr>
              <a:t>Possible long term for hybrid</a:t>
            </a:r>
          </a:p>
        </p:txBody>
      </p:sp>
      <p:cxnSp>
        <p:nvCxnSpPr>
          <p:cNvPr id="40" name="Straight Arrow Connector 39">
            <a:extLst>
              <a:ext uri="{FF2B5EF4-FFF2-40B4-BE49-F238E27FC236}">
                <a16:creationId xmlns:a16="http://schemas.microsoft.com/office/drawing/2014/main" id="{9F1DBB76-B084-4AF3-BB28-7ABB2AFA70AD}"/>
              </a:ext>
            </a:extLst>
          </p:cNvPr>
          <p:cNvCxnSpPr>
            <a:cxnSpLocks/>
          </p:cNvCxnSpPr>
          <p:nvPr/>
        </p:nvCxnSpPr>
        <p:spPr bwMode="auto">
          <a:xfrm flipH="1">
            <a:off x="5518324" y="2018298"/>
            <a:ext cx="958676" cy="13485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42206274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7659F-681D-438D-81B2-77194B286481}"/>
              </a:ext>
            </a:extLst>
          </p:cNvPr>
          <p:cNvSpPr>
            <a:spLocks noGrp="1"/>
          </p:cNvSpPr>
          <p:nvPr>
            <p:ph type="title"/>
          </p:nvPr>
        </p:nvSpPr>
        <p:spPr/>
        <p:txBody>
          <a:bodyPr/>
          <a:lstStyle/>
          <a:p>
            <a:r>
              <a:rPr lang="en-AU" dirty="0">
                <a:solidFill>
                  <a:srgbClr val="00B050"/>
                </a:solidFill>
              </a:rPr>
              <a:t>Notes recorded by the Chair</a:t>
            </a:r>
          </a:p>
        </p:txBody>
      </p:sp>
      <p:sp>
        <p:nvSpPr>
          <p:cNvPr id="3" name="Content Placeholder 2">
            <a:extLst>
              <a:ext uri="{FF2B5EF4-FFF2-40B4-BE49-F238E27FC236}">
                <a16:creationId xmlns:a16="http://schemas.microsoft.com/office/drawing/2014/main" id="{CECD96D9-E83F-45C9-A1AA-7C617B0423EA}"/>
              </a:ext>
            </a:extLst>
          </p:cNvPr>
          <p:cNvSpPr>
            <a:spLocks noGrp="1"/>
          </p:cNvSpPr>
          <p:nvPr>
            <p:ph idx="1"/>
          </p:nvPr>
        </p:nvSpPr>
        <p:spPr/>
        <p:txBody>
          <a:bodyPr/>
          <a:lstStyle/>
          <a:p>
            <a:r>
              <a:rPr lang="en-AU" dirty="0">
                <a:solidFill>
                  <a:srgbClr val="00B050"/>
                </a:solidFill>
              </a:rPr>
              <a:t>Comments made during teleconference </a:t>
            </a:r>
          </a:p>
          <a:p>
            <a:pPr lvl="1"/>
            <a:r>
              <a:rPr lang="en-AU" dirty="0">
                <a:solidFill>
                  <a:srgbClr val="00B050"/>
                </a:solidFill>
              </a:rPr>
              <a:t>Effectiveness is not well defined and is often in the eye of the beholder</a:t>
            </a:r>
          </a:p>
          <a:p>
            <a:pPr lvl="1"/>
            <a:r>
              <a:rPr lang="en-AU" dirty="0">
                <a:solidFill>
                  <a:srgbClr val="00B050"/>
                </a:solidFill>
              </a:rPr>
              <a:t>Equity is also not well defined with at least one person suggesting F2F should have the highest equity rating </a:t>
            </a:r>
          </a:p>
          <a:p>
            <a:pPr lvl="1"/>
            <a:r>
              <a:rPr lang="en-AU" dirty="0">
                <a:solidFill>
                  <a:srgbClr val="00B050"/>
                </a:solidFill>
              </a:rPr>
              <a:t>Modes of operation that are effective at a particular stage of the process may not be effective at another stage</a:t>
            </a:r>
          </a:p>
          <a:p>
            <a:pPr lvl="2"/>
            <a:r>
              <a:rPr lang="en-AU" dirty="0" err="1">
                <a:solidFill>
                  <a:srgbClr val="00B050"/>
                </a:solidFill>
              </a:rPr>
              <a:t>eg</a:t>
            </a:r>
            <a:r>
              <a:rPr lang="en-AU" dirty="0">
                <a:solidFill>
                  <a:srgbClr val="00B050"/>
                </a:solidFill>
              </a:rPr>
              <a:t> some groups ae finding remote-only is sometimes ineffective at the start of project</a:t>
            </a:r>
          </a:p>
          <a:p>
            <a:pPr lvl="2"/>
            <a:r>
              <a:rPr lang="en-AU" dirty="0" err="1">
                <a:solidFill>
                  <a:srgbClr val="00B050"/>
                </a:solidFill>
              </a:rPr>
              <a:t>eg</a:t>
            </a:r>
            <a:r>
              <a:rPr lang="en-AU" dirty="0">
                <a:solidFill>
                  <a:srgbClr val="00B050"/>
                </a:solidFill>
              </a:rPr>
              <a:t> a counterpoint was that remote-only has enabled a wider range of participants in the &gt; 400G project</a:t>
            </a:r>
          </a:p>
          <a:p>
            <a:pPr lvl="2"/>
            <a:r>
              <a:rPr lang="en-AU" dirty="0">
                <a:solidFill>
                  <a:srgbClr val="00B050"/>
                </a:solidFill>
              </a:rPr>
              <a:t>It was noted that hybrid has sometimes proven useful with small groups, but sometimes not large groups </a:t>
            </a:r>
          </a:p>
          <a:p>
            <a:pPr lvl="1"/>
            <a:r>
              <a:rPr lang="en-AU" dirty="0">
                <a:solidFill>
                  <a:srgbClr val="00B050"/>
                </a:solidFill>
              </a:rPr>
              <a:t>It is sometimes difficult to persuade some people to participate actively in hybrid or remote-only meetings, possibly due to cultural reticence</a:t>
            </a:r>
          </a:p>
          <a:p>
            <a:pPr lvl="1"/>
            <a:endParaRPr lang="en-AU" u="sng" dirty="0"/>
          </a:p>
        </p:txBody>
      </p:sp>
      <p:sp>
        <p:nvSpPr>
          <p:cNvPr id="4" name="Footer Placeholder 3">
            <a:extLst>
              <a:ext uri="{FF2B5EF4-FFF2-40B4-BE49-F238E27FC236}">
                <a16:creationId xmlns:a16="http://schemas.microsoft.com/office/drawing/2014/main" id="{680D0F9D-C2B6-4EC4-82CB-8E68A997B9CA}"/>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8A92D711-68E5-4049-9936-62D916C9CAF5}"/>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16</a:t>
            </a:fld>
            <a:endParaRPr lang="en-US" dirty="0"/>
          </a:p>
        </p:txBody>
      </p:sp>
    </p:spTree>
    <p:extLst>
      <p:ext uri="{BB962C8B-B14F-4D97-AF65-F5344CB8AC3E}">
        <p14:creationId xmlns:p14="http://schemas.microsoft.com/office/powerpoint/2010/main" val="24785795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B304C-8EE5-4C32-9E8D-D9792116BFA1}"/>
              </a:ext>
            </a:extLst>
          </p:cNvPr>
          <p:cNvSpPr>
            <a:spLocks noGrp="1"/>
          </p:cNvSpPr>
          <p:nvPr>
            <p:ph type="title"/>
          </p:nvPr>
        </p:nvSpPr>
        <p:spPr/>
        <p:txBody>
          <a:bodyPr/>
          <a:lstStyle/>
          <a:p>
            <a:r>
              <a:rPr lang="en-AU" dirty="0">
                <a:solidFill>
                  <a:srgbClr val="00B050"/>
                </a:solidFill>
              </a:rPr>
              <a:t>Notes recorded by the Chair about </a:t>
            </a:r>
            <a:r>
              <a:rPr lang="en-AU" dirty="0" err="1">
                <a:solidFill>
                  <a:srgbClr val="00B050"/>
                </a:solidFill>
              </a:rPr>
              <a:t>meetecho</a:t>
            </a:r>
            <a:r>
              <a:rPr lang="en-AU" dirty="0">
                <a:solidFill>
                  <a:srgbClr val="00B050"/>
                </a:solidFill>
              </a:rPr>
              <a:t> in IETF</a:t>
            </a:r>
          </a:p>
        </p:txBody>
      </p:sp>
      <p:sp>
        <p:nvSpPr>
          <p:cNvPr id="3" name="Content Placeholder 2">
            <a:extLst>
              <a:ext uri="{FF2B5EF4-FFF2-40B4-BE49-F238E27FC236}">
                <a16:creationId xmlns:a16="http://schemas.microsoft.com/office/drawing/2014/main" id="{082C6C8B-53F3-4EED-83C1-87BD49FC6F82}"/>
              </a:ext>
            </a:extLst>
          </p:cNvPr>
          <p:cNvSpPr>
            <a:spLocks noGrp="1"/>
          </p:cNvSpPr>
          <p:nvPr>
            <p:ph idx="1"/>
          </p:nvPr>
        </p:nvSpPr>
        <p:spPr/>
        <p:txBody>
          <a:bodyPr/>
          <a:lstStyle/>
          <a:p>
            <a:r>
              <a:rPr lang="en-AU" dirty="0">
                <a:solidFill>
                  <a:srgbClr val="00B050"/>
                </a:solidFill>
              </a:rPr>
              <a:t>Comments made during teleconference </a:t>
            </a:r>
          </a:p>
          <a:p>
            <a:pPr lvl="1"/>
            <a:r>
              <a:rPr lang="en-AU" i="1" dirty="0" err="1">
                <a:solidFill>
                  <a:srgbClr val="00B050"/>
                </a:solidFill>
              </a:rPr>
              <a:t>Meetecho</a:t>
            </a:r>
            <a:r>
              <a:rPr lang="en-AU" dirty="0">
                <a:solidFill>
                  <a:srgbClr val="00B050"/>
                </a:solidFill>
              </a:rPr>
              <a:t> was highlighted as a tool used with some success in IETF for hybrid meetings</a:t>
            </a:r>
          </a:p>
          <a:p>
            <a:pPr lvl="1"/>
            <a:r>
              <a:rPr lang="en-AU" dirty="0">
                <a:solidFill>
                  <a:srgbClr val="00B050"/>
                </a:solidFill>
              </a:rPr>
              <a:t>It was noted that </a:t>
            </a:r>
            <a:r>
              <a:rPr lang="en-AU" i="1" dirty="0" err="1">
                <a:solidFill>
                  <a:srgbClr val="00B050"/>
                </a:solidFill>
              </a:rPr>
              <a:t>meetecho</a:t>
            </a:r>
            <a:r>
              <a:rPr lang="en-AU" dirty="0">
                <a:solidFill>
                  <a:srgbClr val="00B050"/>
                </a:solidFill>
              </a:rPr>
              <a:t> limits access to remote users</a:t>
            </a:r>
          </a:p>
          <a:p>
            <a:pPr lvl="1"/>
            <a:r>
              <a:rPr lang="en-AU" dirty="0">
                <a:solidFill>
                  <a:srgbClr val="00B050"/>
                </a:solidFill>
              </a:rPr>
              <a:t>It also may not be scalable to an IEEE 802 situation, or be economic</a:t>
            </a:r>
          </a:p>
          <a:p>
            <a:pPr lvl="1"/>
            <a:r>
              <a:rPr lang="en-AU" dirty="0">
                <a:solidFill>
                  <a:srgbClr val="00B050"/>
                </a:solidFill>
              </a:rPr>
              <a:t>The Chair noted that this </a:t>
            </a:r>
            <a:r>
              <a:rPr lang="en-AU" i="1" dirty="0">
                <a:solidFill>
                  <a:srgbClr val="00B050"/>
                </a:solidFill>
              </a:rPr>
              <a:t>ad hoc </a:t>
            </a:r>
            <a:r>
              <a:rPr lang="en-AU" dirty="0">
                <a:solidFill>
                  <a:srgbClr val="00B050"/>
                </a:solidFill>
              </a:rPr>
              <a:t>is focusing on remote-only, rather than hybrid</a:t>
            </a:r>
          </a:p>
        </p:txBody>
      </p:sp>
      <p:sp>
        <p:nvSpPr>
          <p:cNvPr id="4" name="Footer Placeholder 3">
            <a:extLst>
              <a:ext uri="{FF2B5EF4-FFF2-40B4-BE49-F238E27FC236}">
                <a16:creationId xmlns:a16="http://schemas.microsoft.com/office/drawing/2014/main" id="{053AEAB2-2370-4C10-9DDD-0F190468E8BA}"/>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22CB802D-18DF-4A1F-9BC6-1894A7FFA98A}"/>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17</a:t>
            </a:fld>
            <a:endParaRPr lang="en-US" dirty="0"/>
          </a:p>
        </p:txBody>
      </p:sp>
    </p:spTree>
    <p:extLst>
      <p:ext uri="{BB962C8B-B14F-4D97-AF65-F5344CB8AC3E}">
        <p14:creationId xmlns:p14="http://schemas.microsoft.com/office/powerpoint/2010/main" val="14683366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9FBB28A-0C82-43C4-A55D-922326C7669B}"/>
              </a:ext>
            </a:extLst>
          </p:cNvPr>
          <p:cNvSpPr>
            <a:spLocks noGrp="1"/>
          </p:cNvSpPr>
          <p:nvPr>
            <p:ph type="title"/>
          </p:nvPr>
        </p:nvSpPr>
        <p:spPr/>
        <p:txBody>
          <a:bodyPr/>
          <a:lstStyle/>
          <a:p>
            <a:r>
              <a:rPr lang="en-AU" dirty="0"/>
              <a:t>An </a:t>
            </a:r>
            <a:r>
              <a:rPr lang="en-AU" i="1" dirty="0"/>
              <a:t>ad hoc </a:t>
            </a:r>
            <a:r>
              <a:rPr lang="en-AU" dirty="0"/>
              <a:t>teleconference will start by discussing some fundamental questions about remote-only ops</a:t>
            </a:r>
          </a:p>
        </p:txBody>
      </p:sp>
      <p:sp>
        <p:nvSpPr>
          <p:cNvPr id="6" name="Content Placeholder 5">
            <a:extLst>
              <a:ext uri="{FF2B5EF4-FFF2-40B4-BE49-F238E27FC236}">
                <a16:creationId xmlns:a16="http://schemas.microsoft.com/office/drawing/2014/main" id="{BE653A0C-0448-491D-8CF2-92BE169C39BD}"/>
              </a:ext>
            </a:extLst>
          </p:cNvPr>
          <p:cNvSpPr>
            <a:spLocks noGrp="1"/>
          </p:cNvSpPr>
          <p:nvPr>
            <p:ph idx="1"/>
          </p:nvPr>
        </p:nvSpPr>
        <p:spPr/>
        <p:txBody>
          <a:bodyPr/>
          <a:lstStyle/>
          <a:p>
            <a:pPr lvl="1"/>
            <a:r>
              <a:rPr lang="en-AU" dirty="0"/>
              <a:t>It is suggested that we start by focusing on a limited set of questions</a:t>
            </a:r>
          </a:p>
          <a:p>
            <a:pPr lvl="2"/>
            <a:r>
              <a:rPr lang="en-AU" dirty="0"/>
              <a:t>What aspects of remote operation have worked during COVID?</a:t>
            </a:r>
          </a:p>
          <a:p>
            <a:pPr lvl="3"/>
            <a:r>
              <a:rPr lang="en-AU" dirty="0">
                <a:solidFill>
                  <a:srgbClr val="FF0000"/>
                </a:solidFill>
              </a:rPr>
              <a:t>Highlight real examples</a:t>
            </a:r>
          </a:p>
          <a:p>
            <a:pPr lvl="3"/>
            <a:r>
              <a:rPr lang="en-AU" dirty="0"/>
              <a:t>Identify why remote operation was successful in these cases</a:t>
            </a:r>
          </a:p>
          <a:p>
            <a:pPr lvl="2"/>
            <a:r>
              <a:rPr lang="en-AU" dirty="0"/>
              <a:t>What aspects of remote operation have NOT worked during COVID?</a:t>
            </a:r>
          </a:p>
          <a:p>
            <a:pPr lvl="3"/>
            <a:r>
              <a:rPr lang="en-AU" dirty="0">
                <a:solidFill>
                  <a:srgbClr val="FF0000"/>
                </a:solidFill>
              </a:rPr>
              <a:t>Highlight real examples</a:t>
            </a:r>
          </a:p>
          <a:p>
            <a:pPr lvl="3"/>
            <a:r>
              <a:rPr lang="en-AU" dirty="0"/>
              <a:t>Identify why remote operation was NOT successful in these cases</a:t>
            </a:r>
          </a:p>
          <a:p>
            <a:pPr lvl="2"/>
            <a:r>
              <a:rPr lang="en-AU" dirty="0"/>
              <a:t>What could be done to turn these failures into successes?</a:t>
            </a:r>
          </a:p>
          <a:p>
            <a:pPr lvl="3"/>
            <a:r>
              <a:rPr lang="en-AU" dirty="0"/>
              <a:t>Describe some real turnaround examples (if any)</a:t>
            </a:r>
          </a:p>
          <a:p>
            <a:pPr lvl="3"/>
            <a:r>
              <a:rPr lang="en-AU" dirty="0"/>
              <a:t>… or hypothesise about how this could be done</a:t>
            </a:r>
          </a:p>
          <a:p>
            <a:pPr lvl="1"/>
            <a:r>
              <a:rPr lang="en-AU" dirty="0"/>
              <a:t>Submissions are welcomed and encouraged!</a:t>
            </a:r>
          </a:p>
          <a:p>
            <a:pPr lvl="2"/>
            <a:r>
              <a:rPr lang="en-AU" dirty="0"/>
              <a:t>This teleconference was scheduled based on the promise of at least one submission </a:t>
            </a:r>
          </a:p>
          <a:p>
            <a:pPr lvl="2"/>
            <a:r>
              <a:rPr lang="en-AU" dirty="0">
                <a:solidFill>
                  <a:srgbClr val="00B050"/>
                </a:solidFill>
              </a:rPr>
              <a:t>Please make contributions</a:t>
            </a:r>
          </a:p>
          <a:p>
            <a:pPr lvl="3"/>
            <a:endParaRPr lang="en-AU" dirty="0"/>
          </a:p>
          <a:p>
            <a:pPr lvl="2"/>
            <a:endParaRPr lang="en-AU" dirty="0"/>
          </a:p>
          <a:p>
            <a:pPr lvl="1"/>
            <a:endParaRPr lang="en-AU" dirty="0"/>
          </a:p>
        </p:txBody>
      </p:sp>
      <p:sp>
        <p:nvSpPr>
          <p:cNvPr id="3" name="Footer Placeholder 2">
            <a:extLst>
              <a:ext uri="{FF2B5EF4-FFF2-40B4-BE49-F238E27FC236}">
                <a16:creationId xmlns:a16="http://schemas.microsoft.com/office/drawing/2014/main" id="{1999A25B-BF5E-4867-A17A-A56B11EE1D8B}"/>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45A30BA4-32CE-4E88-B960-EA5D328A43A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18</a:t>
            </a:fld>
            <a:endParaRPr lang="en-US" dirty="0"/>
          </a:p>
        </p:txBody>
      </p:sp>
    </p:spTree>
    <p:extLst>
      <p:ext uri="{BB962C8B-B14F-4D97-AF65-F5344CB8AC3E}">
        <p14:creationId xmlns:p14="http://schemas.microsoft.com/office/powerpoint/2010/main" val="26697931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72E21-D52F-465C-8ED9-71E07A280533}"/>
              </a:ext>
            </a:extLst>
          </p:cNvPr>
          <p:cNvSpPr>
            <a:spLocks noGrp="1"/>
          </p:cNvSpPr>
          <p:nvPr>
            <p:ph type="title"/>
          </p:nvPr>
        </p:nvSpPr>
        <p:spPr>
          <a:xfrm>
            <a:off x="685800" y="685800"/>
            <a:ext cx="7772400" cy="1066800"/>
          </a:xfrm>
        </p:spPr>
        <p:txBody>
          <a:bodyPr/>
          <a:lstStyle/>
          <a:p>
            <a:r>
              <a:rPr lang="en-AU" dirty="0"/>
              <a:t>Today, we even have some material lined up that is not from the Chair … </a:t>
            </a:r>
            <a:r>
              <a:rPr lang="en-AU" dirty="0">
                <a:sym typeface="Wingdings" panose="05000000000000000000" pitchFamily="2" charset="2"/>
              </a:rPr>
              <a:t></a:t>
            </a:r>
            <a:endParaRPr lang="en-AU" dirty="0"/>
          </a:p>
        </p:txBody>
      </p:sp>
      <p:sp>
        <p:nvSpPr>
          <p:cNvPr id="3" name="Content Placeholder 2">
            <a:extLst>
              <a:ext uri="{FF2B5EF4-FFF2-40B4-BE49-F238E27FC236}">
                <a16:creationId xmlns:a16="http://schemas.microsoft.com/office/drawing/2014/main" id="{E9E1A103-199F-48EA-8E41-6A2F9B0357C2}"/>
              </a:ext>
            </a:extLst>
          </p:cNvPr>
          <p:cNvSpPr>
            <a:spLocks noGrp="1"/>
          </p:cNvSpPr>
          <p:nvPr>
            <p:ph idx="1"/>
          </p:nvPr>
        </p:nvSpPr>
        <p:spPr>
          <a:xfrm>
            <a:off x="685800" y="1981200"/>
            <a:ext cx="7772400" cy="4114800"/>
          </a:xfrm>
        </p:spPr>
        <p:txBody>
          <a:bodyPr/>
          <a:lstStyle/>
          <a:p>
            <a:r>
              <a:rPr lang="en-AU" dirty="0"/>
              <a:t>Submissions so far:</a:t>
            </a:r>
          </a:p>
          <a:p>
            <a:pPr lvl="1"/>
            <a:r>
              <a:rPr lang="en-AU" dirty="0"/>
              <a:t>George Zimmerman</a:t>
            </a:r>
          </a:p>
          <a:p>
            <a:pPr lvl="2"/>
            <a:r>
              <a:rPr lang="en-US" i="1" dirty="0"/>
              <a:t>I plan to offer a submission related to questions on slide 11 based on my experiences both as a chair and a participant in meetings. I will also cull notes from the other ad hoc and try to summarize issues that have come up.</a:t>
            </a:r>
          </a:p>
          <a:p>
            <a:pPr lvl="2"/>
            <a:r>
              <a:rPr lang="en-AU" dirty="0"/>
              <a:t>See</a:t>
            </a:r>
            <a:r>
              <a:rPr lang="en-AU" dirty="0">
                <a:solidFill>
                  <a:srgbClr val="FF0000"/>
                </a:solidFill>
              </a:rPr>
              <a:t> </a:t>
            </a:r>
            <a:r>
              <a:rPr lang="en-AU" dirty="0">
                <a:solidFill>
                  <a:srgbClr val="FF0000"/>
                </a:solidFill>
                <a:hlinkClick r:id="rId2"/>
              </a:rPr>
              <a:t>ec-21-0237-00</a:t>
            </a:r>
            <a:endParaRPr lang="en-AU" dirty="0">
              <a:solidFill>
                <a:srgbClr val="FF0000"/>
              </a:solidFill>
            </a:endParaRPr>
          </a:p>
          <a:p>
            <a:pPr lvl="2"/>
            <a:r>
              <a:rPr lang="en-AU" dirty="0">
                <a:solidFill>
                  <a:srgbClr val="00B050"/>
                </a:solidFill>
              </a:rPr>
              <a:t>Material presented and discussed</a:t>
            </a:r>
          </a:p>
          <a:p>
            <a:pPr lvl="1"/>
            <a:r>
              <a:rPr lang="en-AU" dirty="0">
                <a:solidFill>
                  <a:srgbClr val="00B050"/>
                </a:solidFill>
              </a:rPr>
              <a:t>Ben Rolfe</a:t>
            </a:r>
          </a:p>
          <a:p>
            <a:pPr lvl="2"/>
            <a:r>
              <a:rPr lang="en-AU" dirty="0">
                <a:solidFill>
                  <a:srgbClr val="00B050"/>
                </a:solidFill>
              </a:rPr>
              <a:t>Submitted late, but will be addressed next time</a:t>
            </a:r>
          </a:p>
          <a:p>
            <a:pPr lvl="2"/>
            <a:r>
              <a:rPr lang="en-AU" dirty="0">
                <a:solidFill>
                  <a:srgbClr val="00B050"/>
                </a:solidFill>
              </a:rPr>
              <a:t>See </a:t>
            </a:r>
            <a:r>
              <a:rPr lang="en-AU" dirty="0">
                <a:solidFill>
                  <a:srgbClr val="00B050"/>
                </a:solidFill>
                <a:hlinkClick r:id="rId3"/>
              </a:rPr>
              <a:t>ec-21-0238-00-00EC</a:t>
            </a:r>
            <a:endParaRPr lang="en-AU" dirty="0">
              <a:solidFill>
                <a:srgbClr val="00B050"/>
              </a:solidFill>
            </a:endParaRPr>
          </a:p>
          <a:p>
            <a:pPr lvl="2"/>
            <a:endParaRPr lang="en-AU" dirty="0">
              <a:solidFill>
                <a:srgbClr val="00B050"/>
              </a:solidFill>
            </a:endParaRPr>
          </a:p>
          <a:p>
            <a:pPr lvl="2"/>
            <a:endParaRPr lang="en-AU" dirty="0">
              <a:solidFill>
                <a:srgbClr val="FF0000"/>
              </a:solidFill>
            </a:endParaRPr>
          </a:p>
          <a:p>
            <a:pPr lvl="1"/>
            <a:endParaRPr lang="en-AU" dirty="0"/>
          </a:p>
        </p:txBody>
      </p:sp>
      <p:sp>
        <p:nvSpPr>
          <p:cNvPr id="4" name="Footer Placeholder 3">
            <a:extLst>
              <a:ext uri="{FF2B5EF4-FFF2-40B4-BE49-F238E27FC236}">
                <a16:creationId xmlns:a16="http://schemas.microsoft.com/office/drawing/2014/main" id="{91A593C1-B24A-4D82-8C5F-733A6C34D2C5}"/>
              </a:ext>
            </a:extLst>
          </p:cNvPr>
          <p:cNvSpPr>
            <a:spLocks noGrp="1"/>
          </p:cNvSpPr>
          <p:nvPr>
            <p:ph type="ftr" sz="quarter" idx="10"/>
          </p:nvPr>
        </p:nvSpPr>
        <p:spPr>
          <a:xfrm>
            <a:off x="8053388" y="6475413"/>
            <a:ext cx="490537" cy="182562"/>
          </a:xfrm>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4BD8B535-A073-4D1E-B88E-393ED4D29517}"/>
              </a:ext>
            </a:extLst>
          </p:cNvPr>
          <p:cNvSpPr>
            <a:spLocks noGrp="1"/>
          </p:cNvSpPr>
          <p:nvPr>
            <p:ph type="sldNum" sz="quarter" idx="11"/>
          </p:nvPr>
        </p:nvSpPr>
        <p:spPr>
          <a:xfrm>
            <a:off x="4327525" y="6475413"/>
            <a:ext cx="565150" cy="182562"/>
          </a:xfrm>
        </p:spPr>
        <p:txBody>
          <a:bodyPr/>
          <a:lstStyle/>
          <a:p>
            <a:r>
              <a:rPr lang="en-US"/>
              <a:t>Slide </a:t>
            </a:r>
            <a:fld id="{EF4002E7-DB4D-4CC3-8382-1939D19420D8}" type="slidenum">
              <a:rPr lang="en-US" smtClean="0"/>
              <a:pPr/>
              <a:t>19</a:t>
            </a:fld>
            <a:endParaRPr lang="en-US" dirty="0"/>
          </a:p>
        </p:txBody>
      </p:sp>
    </p:spTree>
    <p:extLst>
      <p:ext uri="{BB962C8B-B14F-4D97-AF65-F5344CB8AC3E}">
        <p14:creationId xmlns:p14="http://schemas.microsoft.com/office/powerpoint/2010/main" val="2284777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CB7699-F421-46A2-AB31-F112008C5CB4}"/>
              </a:ext>
            </a:extLst>
          </p:cNvPr>
          <p:cNvSpPr>
            <a:spLocks noGrp="1"/>
          </p:cNvSpPr>
          <p:nvPr>
            <p:ph type="title"/>
          </p:nvPr>
        </p:nvSpPr>
        <p:spPr/>
        <p:txBody>
          <a:bodyPr/>
          <a:lstStyle/>
          <a:p>
            <a:r>
              <a:rPr lang="en-AU" dirty="0"/>
              <a:t>The </a:t>
            </a:r>
            <a:r>
              <a:rPr lang="en-AU" i="1" dirty="0"/>
              <a:t>future meeting vision ad hoc </a:t>
            </a:r>
            <a:r>
              <a:rPr lang="en-AU" dirty="0"/>
              <a:t>is starting operation …</a:t>
            </a:r>
          </a:p>
        </p:txBody>
      </p:sp>
      <p:sp>
        <p:nvSpPr>
          <p:cNvPr id="6" name="Content Placeholder 5">
            <a:extLst>
              <a:ext uri="{FF2B5EF4-FFF2-40B4-BE49-F238E27FC236}">
                <a16:creationId xmlns:a16="http://schemas.microsoft.com/office/drawing/2014/main" id="{5057DC2C-FFE0-45A8-B192-5822E329F852}"/>
              </a:ext>
            </a:extLst>
          </p:cNvPr>
          <p:cNvSpPr>
            <a:spLocks noGrp="1"/>
          </p:cNvSpPr>
          <p:nvPr>
            <p:ph idx="1"/>
          </p:nvPr>
        </p:nvSpPr>
        <p:spPr/>
        <p:txBody>
          <a:bodyPr/>
          <a:lstStyle/>
          <a:p>
            <a:r>
              <a:rPr lang="en-AU" dirty="0"/>
              <a:t>Executive summary</a:t>
            </a:r>
          </a:p>
          <a:p>
            <a:pPr lvl="1"/>
            <a:r>
              <a:rPr lang="en-AU" dirty="0"/>
              <a:t>In mid Aug 2021, the IEEE 802 EC Chair established the </a:t>
            </a:r>
            <a:r>
              <a:rPr lang="en-AU" i="1" dirty="0"/>
              <a:t>future meeting vision ad hoc </a:t>
            </a:r>
          </a:p>
          <a:p>
            <a:pPr lvl="1"/>
            <a:r>
              <a:rPr lang="en-AU" dirty="0"/>
              <a:t>A reasonably diverse and very experienced group of people have now volunteered for the </a:t>
            </a:r>
            <a:r>
              <a:rPr lang="en-AU" i="1" dirty="0"/>
              <a:t>ad hoc …</a:t>
            </a:r>
          </a:p>
          <a:p>
            <a:pPr lvl="1"/>
            <a:r>
              <a:rPr lang="en-AU" dirty="0"/>
              <a:t>… based on an email that explained the problem to be addressed and some subsequent discussion that highlighted various questions</a:t>
            </a:r>
          </a:p>
          <a:p>
            <a:pPr lvl="1"/>
            <a:r>
              <a:rPr lang="en-AU" dirty="0"/>
              <a:t>Today’s </a:t>
            </a:r>
            <a:r>
              <a:rPr lang="en-AU" i="1" dirty="0"/>
              <a:t>ad hoc </a:t>
            </a:r>
            <a:r>
              <a:rPr lang="en-AU" dirty="0"/>
              <a:t>teleconference will start by discussing some fundamental questions about remote-only ops</a:t>
            </a:r>
          </a:p>
          <a:p>
            <a:pPr lvl="2"/>
            <a:r>
              <a:rPr lang="en-AU" dirty="0"/>
              <a:t>14 Oct 2021 @ 3pm ET</a:t>
            </a:r>
          </a:p>
          <a:p>
            <a:pPr lvl="2"/>
            <a:r>
              <a:rPr lang="en-AU" dirty="0">
                <a:hlinkClick r:id="rId2"/>
              </a:rPr>
              <a:t>Webex</a:t>
            </a:r>
            <a:r>
              <a:rPr lang="en-AU" dirty="0"/>
              <a:t> (</a:t>
            </a:r>
            <a:r>
              <a:rPr lang="en-AU" sz="1600" dirty="0">
                <a:effectLst/>
              </a:rPr>
              <a:t>Meeting number: 2573 </a:t>
            </a:r>
            <a:r>
              <a:rPr lang="en-AU" dirty="0">
                <a:effectLst/>
                <a:latin typeface="+mj-lt"/>
              </a:rPr>
              <a:t>983 8267, Meeting password: Tjk3sJHHM38)</a:t>
            </a:r>
            <a:endParaRPr lang="en-AU" dirty="0">
              <a:effectLst/>
              <a:latin typeface="+mj-lt"/>
              <a:ea typeface="Calibri" panose="020F0502020204030204" pitchFamily="34" charset="0"/>
              <a:cs typeface="Times New Roman" panose="02020603050405020304" pitchFamily="18" charset="0"/>
            </a:endParaRPr>
          </a:p>
          <a:p>
            <a:pPr lvl="2"/>
            <a:endParaRPr lang="en-AU" dirty="0"/>
          </a:p>
          <a:p>
            <a:pPr lvl="2"/>
            <a:endParaRPr lang="en-AU" dirty="0"/>
          </a:p>
          <a:p>
            <a:pPr lvl="1"/>
            <a:endParaRPr lang="en-AU" dirty="0"/>
          </a:p>
        </p:txBody>
      </p:sp>
      <p:sp>
        <p:nvSpPr>
          <p:cNvPr id="3" name="Footer Placeholder 2">
            <a:extLst>
              <a:ext uri="{FF2B5EF4-FFF2-40B4-BE49-F238E27FC236}">
                <a16:creationId xmlns:a16="http://schemas.microsoft.com/office/drawing/2014/main" id="{1555167C-68E6-4BB5-AEA1-9EC962E4A383}"/>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0AF6AC21-0F1C-4EC3-AE60-278579786BE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a:t>
            </a:fld>
            <a:endParaRPr lang="en-US" dirty="0"/>
          </a:p>
        </p:txBody>
      </p:sp>
    </p:spTree>
    <p:extLst>
      <p:ext uri="{BB962C8B-B14F-4D97-AF65-F5344CB8AC3E}">
        <p14:creationId xmlns:p14="http://schemas.microsoft.com/office/powerpoint/2010/main" val="11048228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5A536-2912-4C04-A8C0-D99895C6F1C3}"/>
              </a:ext>
            </a:extLst>
          </p:cNvPr>
          <p:cNvSpPr>
            <a:spLocks noGrp="1"/>
          </p:cNvSpPr>
          <p:nvPr>
            <p:ph type="title"/>
          </p:nvPr>
        </p:nvSpPr>
        <p:spPr/>
        <p:txBody>
          <a:bodyPr/>
          <a:lstStyle/>
          <a:p>
            <a:r>
              <a:rPr lang="en-AU" dirty="0"/>
              <a:t>Some questions for our future …</a:t>
            </a:r>
          </a:p>
        </p:txBody>
      </p:sp>
      <p:sp>
        <p:nvSpPr>
          <p:cNvPr id="3" name="Content Placeholder 2">
            <a:extLst>
              <a:ext uri="{FF2B5EF4-FFF2-40B4-BE49-F238E27FC236}">
                <a16:creationId xmlns:a16="http://schemas.microsoft.com/office/drawing/2014/main" id="{8E3DB68A-A952-4724-AF66-98CC130C9AE7}"/>
              </a:ext>
            </a:extLst>
          </p:cNvPr>
          <p:cNvSpPr>
            <a:spLocks noGrp="1"/>
          </p:cNvSpPr>
          <p:nvPr>
            <p:ph idx="1"/>
          </p:nvPr>
        </p:nvSpPr>
        <p:spPr/>
        <p:txBody>
          <a:bodyPr/>
          <a:lstStyle/>
          <a:p>
            <a:pPr lvl="1"/>
            <a:r>
              <a:rPr lang="en-AU" dirty="0"/>
              <a:t>Can we arrange an e-mail reflector?</a:t>
            </a:r>
          </a:p>
          <a:p>
            <a:pPr lvl="2"/>
            <a:r>
              <a:rPr lang="en-AU" dirty="0"/>
              <a:t>Please yell if you know how using IEEE 802 infrastructure</a:t>
            </a:r>
          </a:p>
          <a:p>
            <a:pPr lvl="2"/>
            <a:r>
              <a:rPr lang="en-AU" dirty="0">
                <a:solidFill>
                  <a:srgbClr val="00B050"/>
                </a:solidFill>
              </a:rPr>
              <a:t>The Chair will ask Paul &amp; Jon for guidance</a:t>
            </a:r>
          </a:p>
          <a:p>
            <a:pPr lvl="1"/>
            <a:r>
              <a:rPr lang="en-AU" dirty="0"/>
              <a:t>When should we meet again?</a:t>
            </a:r>
          </a:p>
          <a:p>
            <a:pPr lvl="2"/>
            <a:r>
              <a:rPr lang="en-AU" dirty="0"/>
              <a:t>After off-line discussion …</a:t>
            </a:r>
          </a:p>
          <a:p>
            <a:pPr lvl="2"/>
            <a:r>
              <a:rPr lang="en-AU" dirty="0"/>
              <a:t>… and when we have contributions!</a:t>
            </a:r>
          </a:p>
          <a:p>
            <a:pPr lvl="2"/>
            <a:r>
              <a:rPr lang="en-AU" dirty="0"/>
              <a:t>… so please participate</a:t>
            </a:r>
          </a:p>
          <a:p>
            <a:pPr lvl="2"/>
            <a:r>
              <a:rPr lang="en-AU" dirty="0">
                <a:solidFill>
                  <a:srgbClr val="00B050"/>
                </a:solidFill>
              </a:rPr>
              <a:t>We will meet in a couple of weeks time</a:t>
            </a:r>
          </a:p>
          <a:p>
            <a:pPr lvl="1"/>
            <a:endParaRPr lang="en-AU" dirty="0"/>
          </a:p>
        </p:txBody>
      </p:sp>
      <p:sp>
        <p:nvSpPr>
          <p:cNvPr id="4" name="Footer Placeholder 3">
            <a:extLst>
              <a:ext uri="{FF2B5EF4-FFF2-40B4-BE49-F238E27FC236}">
                <a16:creationId xmlns:a16="http://schemas.microsoft.com/office/drawing/2014/main" id="{9E5C9EA4-A665-4950-A542-12E7636B1EB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A88FA594-DA60-4D67-9E40-0C3EB639B543}"/>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20</a:t>
            </a:fld>
            <a:endParaRPr lang="en-US" dirty="0"/>
          </a:p>
        </p:txBody>
      </p:sp>
    </p:spTree>
    <p:extLst>
      <p:ext uri="{BB962C8B-B14F-4D97-AF65-F5344CB8AC3E}">
        <p14:creationId xmlns:p14="http://schemas.microsoft.com/office/powerpoint/2010/main" val="17968006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5D74F-290A-4723-A77E-72DD5DEA4067}"/>
              </a:ext>
            </a:extLst>
          </p:cNvPr>
          <p:cNvSpPr>
            <a:spLocks noGrp="1"/>
          </p:cNvSpPr>
          <p:nvPr>
            <p:ph type="title"/>
          </p:nvPr>
        </p:nvSpPr>
        <p:spPr/>
        <p:txBody>
          <a:bodyPr/>
          <a:lstStyle/>
          <a:p>
            <a:r>
              <a:rPr lang="en-AU" dirty="0">
                <a:solidFill>
                  <a:srgbClr val="00B050"/>
                </a:solidFill>
              </a:rPr>
              <a:t>Other notes</a:t>
            </a:r>
          </a:p>
        </p:txBody>
      </p:sp>
      <p:sp>
        <p:nvSpPr>
          <p:cNvPr id="3" name="Content Placeholder 2">
            <a:extLst>
              <a:ext uri="{FF2B5EF4-FFF2-40B4-BE49-F238E27FC236}">
                <a16:creationId xmlns:a16="http://schemas.microsoft.com/office/drawing/2014/main" id="{65AC512A-54DD-407C-A6F2-CEDA164330AA}"/>
              </a:ext>
            </a:extLst>
          </p:cNvPr>
          <p:cNvSpPr>
            <a:spLocks noGrp="1"/>
          </p:cNvSpPr>
          <p:nvPr>
            <p:ph idx="1"/>
          </p:nvPr>
        </p:nvSpPr>
        <p:spPr/>
        <p:txBody>
          <a:bodyPr/>
          <a:lstStyle/>
          <a:p>
            <a:r>
              <a:rPr lang="en-AU" dirty="0">
                <a:solidFill>
                  <a:srgbClr val="00B050"/>
                </a:solidFill>
              </a:rPr>
              <a:t>Other notes</a:t>
            </a:r>
          </a:p>
          <a:p>
            <a:pPr lvl="1"/>
            <a:r>
              <a:rPr lang="en-AU" dirty="0">
                <a:solidFill>
                  <a:srgbClr val="00B050"/>
                </a:solidFill>
              </a:rPr>
              <a:t>The </a:t>
            </a:r>
            <a:r>
              <a:rPr lang="en-AU" i="1" dirty="0">
                <a:solidFill>
                  <a:srgbClr val="00B050"/>
                </a:solidFill>
              </a:rPr>
              <a:t>ad hoc </a:t>
            </a:r>
            <a:r>
              <a:rPr lang="en-AU" dirty="0">
                <a:solidFill>
                  <a:srgbClr val="00B050"/>
                </a:solidFill>
              </a:rPr>
              <a:t>Chair will consult the IEEE 802 calendar in future in an attempt to avoid meeting overlaps</a:t>
            </a:r>
          </a:p>
          <a:p>
            <a:pPr lvl="2"/>
            <a:r>
              <a:rPr lang="en-AU" dirty="0">
                <a:solidFill>
                  <a:srgbClr val="00B050"/>
                </a:solidFill>
              </a:rPr>
              <a:t>This highlights  a question we could apply to remote meetings generally; how do we optimise scheduling?</a:t>
            </a:r>
          </a:p>
          <a:p>
            <a:pPr lvl="1"/>
            <a:r>
              <a:rPr lang="en-AU" dirty="0">
                <a:solidFill>
                  <a:srgbClr val="00B050"/>
                </a:solidFill>
              </a:rPr>
              <a:t>A question was raised about definition of </a:t>
            </a:r>
            <a:r>
              <a:rPr lang="en-AU" i="1" dirty="0">
                <a:solidFill>
                  <a:srgbClr val="00B050"/>
                </a:solidFill>
              </a:rPr>
              <a:t>remote only </a:t>
            </a:r>
            <a:r>
              <a:rPr lang="en-AU" dirty="0">
                <a:solidFill>
                  <a:srgbClr val="00B050"/>
                </a:solidFill>
              </a:rPr>
              <a:t>in this deck</a:t>
            </a:r>
          </a:p>
          <a:p>
            <a:pPr lvl="2"/>
            <a:r>
              <a:rPr lang="en-AU" dirty="0">
                <a:solidFill>
                  <a:srgbClr val="00B050"/>
                </a:solidFill>
              </a:rPr>
              <a:t>The Chair’s intent is to explore how to make meetings where everyone is remote as effective as they can be, and understand their limitations</a:t>
            </a:r>
          </a:p>
          <a:p>
            <a:pPr lvl="2"/>
            <a:r>
              <a:rPr lang="en-AU" dirty="0">
                <a:solidFill>
                  <a:srgbClr val="00B050"/>
                </a:solidFill>
              </a:rPr>
              <a:t>Once that is done, we can discuss the appropriate mix between remote only meetings and F2F/hybrid meetings</a:t>
            </a:r>
          </a:p>
          <a:p>
            <a:pPr lvl="2"/>
            <a:r>
              <a:rPr lang="en-AU" dirty="0">
                <a:solidFill>
                  <a:srgbClr val="00B050"/>
                </a:solidFill>
              </a:rPr>
              <a:t>The answer maybe as simple as 3x F2F/hybrid + 3x remote-only per year, or it may be a complex function of the work at hand</a:t>
            </a:r>
          </a:p>
          <a:p>
            <a:pPr lvl="2"/>
            <a:endParaRPr lang="en-AU" dirty="0">
              <a:solidFill>
                <a:srgbClr val="00B050"/>
              </a:solidFill>
            </a:endParaRPr>
          </a:p>
        </p:txBody>
      </p:sp>
      <p:sp>
        <p:nvSpPr>
          <p:cNvPr id="4" name="Footer Placeholder 3">
            <a:extLst>
              <a:ext uri="{FF2B5EF4-FFF2-40B4-BE49-F238E27FC236}">
                <a16:creationId xmlns:a16="http://schemas.microsoft.com/office/drawing/2014/main" id="{2CD1C2F2-C03A-4620-B28F-89AF2D7AE13A}"/>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E7B4CE0D-74A7-46C7-9A3A-FAA010EDD8DD}"/>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21</a:t>
            </a:fld>
            <a:endParaRPr lang="en-US" dirty="0"/>
          </a:p>
        </p:txBody>
      </p:sp>
    </p:spTree>
    <p:extLst>
      <p:ext uri="{BB962C8B-B14F-4D97-AF65-F5344CB8AC3E}">
        <p14:creationId xmlns:p14="http://schemas.microsoft.com/office/powerpoint/2010/main" val="36286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14C1F-8208-43E7-99CC-379AF35C8C7A}"/>
              </a:ext>
            </a:extLst>
          </p:cNvPr>
          <p:cNvSpPr>
            <a:spLocks noGrp="1"/>
          </p:cNvSpPr>
          <p:nvPr>
            <p:ph type="title"/>
          </p:nvPr>
        </p:nvSpPr>
        <p:spPr/>
        <p:txBody>
          <a:bodyPr/>
          <a:lstStyle/>
          <a:p>
            <a:r>
              <a:rPr lang="en-AU" dirty="0"/>
              <a:t>In mid Aug 2021, the IEEE 802 EC Chair established the </a:t>
            </a:r>
            <a:r>
              <a:rPr lang="en-AU" i="1" dirty="0"/>
              <a:t>future meeting vision ad hoc </a:t>
            </a:r>
          </a:p>
        </p:txBody>
      </p:sp>
      <p:sp>
        <p:nvSpPr>
          <p:cNvPr id="3" name="Content Placeholder 2">
            <a:extLst>
              <a:ext uri="{FF2B5EF4-FFF2-40B4-BE49-F238E27FC236}">
                <a16:creationId xmlns:a16="http://schemas.microsoft.com/office/drawing/2014/main" id="{8FC3E043-A0A3-423A-8AA9-E8816395FA2B}"/>
              </a:ext>
            </a:extLst>
          </p:cNvPr>
          <p:cNvSpPr>
            <a:spLocks noGrp="1"/>
          </p:cNvSpPr>
          <p:nvPr>
            <p:ph idx="1"/>
          </p:nvPr>
        </p:nvSpPr>
        <p:spPr/>
        <p:txBody>
          <a:bodyPr/>
          <a:lstStyle/>
          <a:p>
            <a:r>
              <a:rPr lang="en-AU" sz="1800" dirty="0">
                <a:effectLst/>
                <a:latin typeface="+mj-lt"/>
                <a:ea typeface="Times New Roman" panose="02020603050405020304" pitchFamily="18" charset="0"/>
              </a:rPr>
              <a:t>Name: </a:t>
            </a:r>
            <a:r>
              <a:rPr lang="en-AU" sz="1800" b="0" i="1" dirty="0">
                <a:effectLst/>
                <a:latin typeface="+mj-lt"/>
                <a:ea typeface="Times New Roman" panose="02020603050405020304" pitchFamily="18" charset="0"/>
              </a:rPr>
              <a:t>Future meeting vision ad hoc </a:t>
            </a:r>
            <a:endParaRPr lang="en-AU" sz="1800" b="0" i="1" dirty="0">
              <a:effectLst/>
              <a:latin typeface="+mj-lt"/>
              <a:ea typeface="Calibri" panose="020F0502020204030204" pitchFamily="34" charset="0"/>
            </a:endParaRPr>
          </a:p>
          <a:p>
            <a:r>
              <a:rPr lang="en-AU" sz="1800" dirty="0">
                <a:effectLst/>
                <a:latin typeface="+mj-lt"/>
                <a:ea typeface="Times New Roman" panose="02020603050405020304" pitchFamily="18" charset="0"/>
              </a:rPr>
              <a:t>Chair: </a:t>
            </a:r>
            <a:r>
              <a:rPr lang="en-AU" sz="1800" b="0" i="1" dirty="0">
                <a:effectLst/>
                <a:latin typeface="+mj-lt"/>
                <a:ea typeface="Times New Roman" panose="02020603050405020304" pitchFamily="18" charset="0"/>
              </a:rPr>
              <a:t>Andrew Myles</a:t>
            </a:r>
            <a:endParaRPr lang="en-AU" sz="1800" b="0" i="1" dirty="0">
              <a:effectLst/>
              <a:latin typeface="+mj-lt"/>
              <a:ea typeface="Calibri" panose="020F0502020204030204" pitchFamily="34" charset="0"/>
            </a:endParaRPr>
          </a:p>
          <a:p>
            <a:r>
              <a:rPr lang="en-AU" sz="1800" dirty="0">
                <a:effectLst/>
                <a:latin typeface="+mj-lt"/>
                <a:ea typeface="Times New Roman" panose="02020603050405020304" pitchFamily="18" charset="0"/>
              </a:rPr>
              <a:t>Scope:</a:t>
            </a:r>
          </a:p>
          <a:p>
            <a:pPr lvl="1"/>
            <a:r>
              <a:rPr lang="en-AU" b="0" i="1" dirty="0">
                <a:effectLst/>
                <a:latin typeface="+mj-lt"/>
                <a:ea typeface="Times New Roman" panose="02020603050405020304" pitchFamily="18" charset="0"/>
              </a:rPr>
              <a:t>Establish a long term vision for how IEEE 802 meetings might operate effectively in the future, possibly challenging the historical assumption that IEEE 802 WGs meeting F2F six times per year is optimal</a:t>
            </a:r>
          </a:p>
          <a:p>
            <a:pPr lvl="1"/>
            <a:r>
              <a:rPr lang="en-AU" b="0" i="1" dirty="0">
                <a:effectLst/>
                <a:latin typeface="+mj-lt"/>
                <a:ea typeface="Times New Roman" panose="02020603050405020304" pitchFamily="18" charset="0"/>
              </a:rPr>
              <a:t>The immediate goal of the ad hoc will be to understand what has worked well and what has not worked well with remote meetings over the last 18 months, and what would be needed to allow remote meetings to operate better in the future</a:t>
            </a:r>
          </a:p>
          <a:p>
            <a:pPr lvl="1"/>
            <a:r>
              <a:rPr lang="en-AU" b="0" i="1" dirty="0">
                <a:effectLst/>
                <a:latin typeface="+mj-lt"/>
                <a:ea typeface="Times New Roman" panose="02020603050405020304" pitchFamily="18" charset="0"/>
              </a:rPr>
              <a:t>This understanding will then assist the ad hoc explore the longer term question of how often IEEE 802 WGs should meet F2F, remotely or in a hybrid mode in the future</a:t>
            </a:r>
            <a:endParaRPr lang="en-AU" b="0" i="1" dirty="0">
              <a:effectLst/>
              <a:latin typeface="+mj-lt"/>
              <a:ea typeface="Calibri" panose="020F0502020204030204" pitchFamily="34" charset="0"/>
            </a:endParaRPr>
          </a:p>
        </p:txBody>
      </p:sp>
      <p:sp>
        <p:nvSpPr>
          <p:cNvPr id="4" name="Footer Placeholder 3">
            <a:extLst>
              <a:ext uri="{FF2B5EF4-FFF2-40B4-BE49-F238E27FC236}">
                <a16:creationId xmlns:a16="http://schemas.microsoft.com/office/drawing/2014/main" id="{EA4F8440-0BF1-455A-B85C-370090BE016F}"/>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365D0596-C241-40A6-9F01-D6A8DDBCE3CE}"/>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a:t>
            </a:fld>
            <a:endParaRPr lang="en-US" dirty="0"/>
          </a:p>
        </p:txBody>
      </p:sp>
    </p:spTree>
    <p:extLst>
      <p:ext uri="{BB962C8B-B14F-4D97-AF65-F5344CB8AC3E}">
        <p14:creationId xmlns:p14="http://schemas.microsoft.com/office/powerpoint/2010/main" val="2742495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559EC-3CD5-4B63-90AF-DFCC365807CD}"/>
              </a:ext>
            </a:extLst>
          </p:cNvPr>
          <p:cNvSpPr>
            <a:spLocks noGrp="1"/>
          </p:cNvSpPr>
          <p:nvPr>
            <p:ph type="title"/>
          </p:nvPr>
        </p:nvSpPr>
        <p:spPr>
          <a:xfrm>
            <a:off x="723900" y="762000"/>
            <a:ext cx="7772400" cy="1066800"/>
          </a:xfrm>
        </p:spPr>
        <p:txBody>
          <a:bodyPr/>
          <a:lstStyle/>
          <a:p>
            <a:r>
              <a:rPr lang="en-AU" dirty="0"/>
              <a:t>A reasonably diverse and very experienced group of people have now volunteered for the </a:t>
            </a:r>
            <a:r>
              <a:rPr lang="en-AU" i="1" dirty="0"/>
              <a:t>ad hoc</a:t>
            </a:r>
          </a:p>
        </p:txBody>
      </p:sp>
      <p:sp>
        <p:nvSpPr>
          <p:cNvPr id="3" name="Content Placeholder 2">
            <a:extLst>
              <a:ext uri="{FF2B5EF4-FFF2-40B4-BE49-F238E27FC236}">
                <a16:creationId xmlns:a16="http://schemas.microsoft.com/office/drawing/2014/main" id="{3F1BE9F7-6343-486C-AF3E-B0B2A25628C1}"/>
              </a:ext>
            </a:extLst>
          </p:cNvPr>
          <p:cNvSpPr>
            <a:spLocks noGrp="1"/>
          </p:cNvSpPr>
          <p:nvPr>
            <p:ph idx="1"/>
          </p:nvPr>
        </p:nvSpPr>
        <p:spPr/>
        <p:txBody>
          <a:bodyPr/>
          <a:lstStyle/>
          <a:p>
            <a:pPr lvl="1"/>
            <a:r>
              <a:rPr lang="en-AU" dirty="0">
                <a:effectLst/>
                <a:latin typeface="+mj-lt"/>
                <a:ea typeface="Times New Roman" panose="02020603050405020304" pitchFamily="18" charset="0"/>
              </a:rPr>
              <a:t>The membership of the </a:t>
            </a:r>
            <a:r>
              <a:rPr lang="en-AU" i="1" dirty="0">
                <a:effectLst/>
                <a:latin typeface="+mj-lt"/>
                <a:ea typeface="Times New Roman" panose="02020603050405020304" pitchFamily="18" charset="0"/>
              </a:rPr>
              <a:t>ad hoc</a:t>
            </a:r>
            <a:r>
              <a:rPr lang="en-AU" dirty="0">
                <a:effectLst/>
                <a:latin typeface="+mj-lt"/>
                <a:ea typeface="Times New Roman" panose="02020603050405020304" pitchFamily="18" charset="0"/>
              </a:rPr>
              <a:t> was specified as</a:t>
            </a:r>
          </a:p>
          <a:p>
            <a:pPr lvl="2"/>
            <a:r>
              <a:rPr lang="en-AU" i="1" dirty="0">
                <a:effectLst/>
                <a:latin typeface="+mj-lt"/>
                <a:ea typeface="Times New Roman" panose="02020603050405020304" pitchFamily="18" charset="0"/>
              </a:rPr>
              <a:t>Volunteers requested, with a  goal of at least one member from each IEEE 802 WG and at least one IEEE 802 EC member involved in meeting operation</a:t>
            </a:r>
          </a:p>
          <a:p>
            <a:pPr lvl="1"/>
            <a:r>
              <a:rPr lang="en-AU" dirty="0">
                <a:latin typeface="+mj-lt"/>
              </a:rPr>
              <a:t>The </a:t>
            </a:r>
            <a:r>
              <a:rPr lang="en-AU" i="1" dirty="0">
                <a:latin typeface="+mj-lt"/>
              </a:rPr>
              <a:t>ad hoc </a:t>
            </a:r>
            <a:r>
              <a:rPr lang="en-AU" dirty="0">
                <a:latin typeface="+mj-lt"/>
              </a:rPr>
              <a:t>Chair sent a request on 28 Aug 2021 to the EC (that was forwarded to the WGs) for volunteers to participate …</a:t>
            </a:r>
          </a:p>
          <a:p>
            <a:pPr lvl="1"/>
            <a:r>
              <a:rPr lang="en-AU" dirty="0">
                <a:latin typeface="+mj-lt"/>
              </a:rPr>
              <a:t>… which led to 18 (unlucky!?) people volunteering</a:t>
            </a:r>
          </a:p>
          <a:p>
            <a:pPr lvl="2"/>
            <a:r>
              <a:rPr lang="en-AU" dirty="0">
                <a:latin typeface="+mj-lt"/>
              </a:rPr>
              <a:t>… with good representation across IEEE 802 </a:t>
            </a:r>
          </a:p>
          <a:p>
            <a:pPr lvl="2"/>
            <a:r>
              <a:rPr lang="en-AU" dirty="0">
                <a:latin typeface="+mj-lt"/>
              </a:rPr>
              <a:t>… except the 802.1 WG</a:t>
            </a:r>
          </a:p>
        </p:txBody>
      </p:sp>
      <p:sp>
        <p:nvSpPr>
          <p:cNvPr id="4" name="Footer Placeholder 3">
            <a:extLst>
              <a:ext uri="{FF2B5EF4-FFF2-40B4-BE49-F238E27FC236}">
                <a16:creationId xmlns:a16="http://schemas.microsoft.com/office/drawing/2014/main" id="{CAECE806-3328-4A25-BC8D-36F6844A5743}"/>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3BB5FBA3-F2FF-445C-9E14-E0BB144573BC}"/>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a:t>
            </a:fld>
            <a:endParaRPr lang="en-US" dirty="0"/>
          </a:p>
        </p:txBody>
      </p:sp>
    </p:spTree>
    <p:extLst>
      <p:ext uri="{BB962C8B-B14F-4D97-AF65-F5344CB8AC3E}">
        <p14:creationId xmlns:p14="http://schemas.microsoft.com/office/powerpoint/2010/main" val="208069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0E271-CC95-40B0-B5C4-9CE893778817}"/>
              </a:ext>
            </a:extLst>
          </p:cNvPr>
          <p:cNvSpPr>
            <a:spLocks noGrp="1"/>
          </p:cNvSpPr>
          <p:nvPr>
            <p:ph type="title"/>
          </p:nvPr>
        </p:nvSpPr>
        <p:spPr>
          <a:xfrm>
            <a:off x="685799" y="685800"/>
            <a:ext cx="8305799" cy="1066800"/>
          </a:xfrm>
        </p:spPr>
        <p:txBody>
          <a:bodyPr/>
          <a:lstStyle/>
          <a:p>
            <a:r>
              <a:rPr lang="en-AU" dirty="0"/>
              <a:t>18 people volunteered to join the </a:t>
            </a:r>
            <a:r>
              <a:rPr lang="en-AU" i="1" dirty="0"/>
              <a:t>ad hoc</a:t>
            </a:r>
            <a:r>
              <a:rPr lang="en-AU" dirty="0"/>
              <a:t>, with good representation across IEEE 802 … except the 802.1 WG</a:t>
            </a:r>
          </a:p>
        </p:txBody>
      </p:sp>
      <p:graphicFrame>
        <p:nvGraphicFramePr>
          <p:cNvPr id="6" name="Table 6">
            <a:extLst>
              <a:ext uri="{FF2B5EF4-FFF2-40B4-BE49-F238E27FC236}">
                <a16:creationId xmlns:a16="http://schemas.microsoft.com/office/drawing/2014/main" id="{F43E9E68-4CED-46EC-92B7-6CAB0E8B0BDE}"/>
              </a:ext>
            </a:extLst>
          </p:cNvPr>
          <p:cNvGraphicFramePr>
            <a:graphicFrameLocks noGrp="1"/>
          </p:cNvGraphicFramePr>
          <p:nvPr>
            <p:ph idx="1"/>
            <p:extLst>
              <p:ext uri="{D42A27DB-BD31-4B8C-83A1-F6EECF244321}">
                <p14:modId xmlns:p14="http://schemas.microsoft.com/office/powerpoint/2010/main" val="426723212"/>
              </p:ext>
            </p:extLst>
          </p:nvPr>
        </p:nvGraphicFramePr>
        <p:xfrm>
          <a:off x="685799" y="1726296"/>
          <a:ext cx="7772402" cy="4674504"/>
        </p:xfrm>
        <a:graphic>
          <a:graphicData uri="http://schemas.openxmlformats.org/drawingml/2006/table">
            <a:tbl>
              <a:tblPr firstRow="1" bandRow="1">
                <a:tableStyleId>{93296810-A885-4BE3-A3E7-6D5BEEA58F35}</a:tableStyleId>
              </a:tblPr>
              <a:tblGrid>
                <a:gridCol w="1371601">
                  <a:extLst>
                    <a:ext uri="{9D8B030D-6E8A-4147-A177-3AD203B41FA5}">
                      <a16:colId xmlns:a16="http://schemas.microsoft.com/office/drawing/2014/main" val="2785199575"/>
                    </a:ext>
                  </a:extLst>
                </a:gridCol>
                <a:gridCol w="5257800">
                  <a:extLst>
                    <a:ext uri="{9D8B030D-6E8A-4147-A177-3AD203B41FA5}">
                      <a16:colId xmlns:a16="http://schemas.microsoft.com/office/drawing/2014/main" val="134119554"/>
                    </a:ext>
                  </a:extLst>
                </a:gridCol>
                <a:gridCol w="1143001">
                  <a:extLst>
                    <a:ext uri="{9D8B030D-6E8A-4147-A177-3AD203B41FA5}">
                      <a16:colId xmlns:a16="http://schemas.microsoft.com/office/drawing/2014/main" val="2404748563"/>
                    </a:ext>
                  </a:extLst>
                </a:gridCol>
              </a:tblGrid>
              <a:tr h="162838">
                <a:tc>
                  <a:txBody>
                    <a:bodyPr/>
                    <a:lstStyle/>
                    <a:p>
                      <a:r>
                        <a:rPr lang="en-AU" sz="1000" dirty="0"/>
                        <a:t>Name</a:t>
                      </a:r>
                    </a:p>
                  </a:txBody>
                  <a:tcPr/>
                </a:tc>
                <a:tc>
                  <a:txBody>
                    <a:bodyPr/>
                    <a:lstStyle/>
                    <a:p>
                      <a:r>
                        <a:rPr lang="en-AU" sz="1000" dirty="0"/>
                        <a:t>Affiliation</a:t>
                      </a:r>
                    </a:p>
                  </a:txBody>
                  <a:tcPr/>
                </a:tc>
                <a:tc>
                  <a:txBody>
                    <a:bodyPr/>
                    <a:lstStyle/>
                    <a:p>
                      <a:pPr algn="ctr"/>
                      <a:r>
                        <a:rPr lang="en-AU" sz="1000" dirty="0"/>
                        <a:t>WGs</a:t>
                      </a:r>
                    </a:p>
                  </a:txBody>
                  <a:tcPr/>
                </a:tc>
                <a:extLst>
                  <a:ext uri="{0D108BD9-81ED-4DB2-BD59-A6C34878D82A}">
                    <a16:rowId xmlns:a16="http://schemas.microsoft.com/office/drawing/2014/main" val="4129270138"/>
                  </a:ext>
                </a:extLst>
              </a:tr>
              <a:tr h="162838">
                <a:tc>
                  <a:txBody>
                    <a:bodyPr/>
                    <a:lstStyle/>
                    <a:p>
                      <a:r>
                        <a:rPr lang="en-AU" sz="1000" dirty="0">
                          <a:solidFill>
                            <a:schemeClr val="tx1"/>
                          </a:solidFill>
                        </a:rPr>
                        <a:t>Andrew Myles</a:t>
                      </a:r>
                    </a:p>
                  </a:txBody>
                  <a:tcPr/>
                </a:tc>
                <a:tc>
                  <a:txBody>
                    <a:bodyPr/>
                    <a:lstStyle/>
                    <a:p>
                      <a:r>
                        <a:rPr lang="en-AU" sz="1000" dirty="0"/>
                        <a:t>Cisco</a:t>
                      </a:r>
                    </a:p>
                  </a:txBody>
                  <a:tcPr/>
                </a:tc>
                <a:tc>
                  <a:txBody>
                    <a:bodyPr/>
                    <a:lstStyle/>
                    <a:p>
                      <a:pPr algn="ctr"/>
                      <a:r>
                        <a:rPr lang="en-AU" sz="1000" dirty="0"/>
                        <a:t>.11, JTC1 SC</a:t>
                      </a:r>
                    </a:p>
                  </a:txBody>
                  <a:tcPr/>
                </a:tc>
                <a:extLst>
                  <a:ext uri="{0D108BD9-81ED-4DB2-BD59-A6C34878D82A}">
                    <a16:rowId xmlns:a16="http://schemas.microsoft.com/office/drawing/2014/main" val="1321474126"/>
                  </a:ext>
                </a:extLst>
              </a:tr>
              <a:tr h="162838">
                <a:tc>
                  <a:txBody>
                    <a:bodyPr/>
                    <a:lstStyle/>
                    <a:p>
                      <a:r>
                        <a:rPr lang="en-AU" sz="1000" dirty="0">
                          <a:solidFill>
                            <a:schemeClr val="tx1"/>
                          </a:solidFill>
                        </a:rPr>
                        <a:t>Steve Shellhammer</a:t>
                      </a:r>
                    </a:p>
                  </a:txBody>
                  <a:tcPr/>
                </a:tc>
                <a:tc>
                  <a:txBody>
                    <a:bodyPr/>
                    <a:lstStyle/>
                    <a:p>
                      <a:r>
                        <a:rPr lang="en-AU" sz="1000" dirty="0"/>
                        <a:t>Qualcomm</a:t>
                      </a:r>
                    </a:p>
                  </a:txBody>
                  <a:tcPr/>
                </a:tc>
                <a:tc>
                  <a:txBody>
                    <a:bodyPr/>
                    <a:lstStyle/>
                    <a:p>
                      <a:pPr algn="ctr"/>
                      <a:r>
                        <a:rPr lang="en-AU" sz="1000" dirty="0"/>
                        <a:t>.19, EC</a:t>
                      </a:r>
                    </a:p>
                  </a:txBody>
                  <a:tcPr/>
                </a:tc>
                <a:extLst>
                  <a:ext uri="{0D108BD9-81ED-4DB2-BD59-A6C34878D82A}">
                    <a16:rowId xmlns:a16="http://schemas.microsoft.com/office/drawing/2014/main" val="4031795313"/>
                  </a:ext>
                </a:extLst>
              </a:tr>
              <a:tr h="264612">
                <a:tc>
                  <a:txBody>
                    <a:bodyPr/>
                    <a:lstStyle/>
                    <a:p>
                      <a:r>
                        <a:rPr lang="en-AU" sz="1000" dirty="0">
                          <a:solidFill>
                            <a:schemeClr val="tx1"/>
                          </a:solidFill>
                        </a:rPr>
                        <a:t>George Zimmerman</a:t>
                      </a:r>
                    </a:p>
                  </a:txBody>
                  <a:tcPr/>
                </a:tc>
                <a:tc>
                  <a:txBody>
                    <a:bodyPr/>
                    <a:lstStyle/>
                    <a:p>
                      <a:r>
                        <a:rPr lang="en-AU" sz="1000" b="0" i="0" kern="1200" dirty="0">
                          <a:solidFill>
                            <a:schemeClr val="dk1"/>
                          </a:solidFill>
                          <a:effectLst/>
                          <a:latin typeface="+mn-lt"/>
                          <a:ea typeface="+mn-ea"/>
                          <a:cs typeface="+mn-cs"/>
                        </a:rPr>
                        <a:t>ME Consulting, Analog Devices, Marvell, Cisco, CommScope, Sen </a:t>
                      </a:r>
                      <a:r>
                        <a:rPr lang="en-AU" sz="1000" b="0" i="0" kern="1200" dirty="0" err="1">
                          <a:solidFill>
                            <a:schemeClr val="dk1"/>
                          </a:solidFill>
                          <a:effectLst/>
                          <a:latin typeface="+mn-lt"/>
                          <a:ea typeface="+mn-ea"/>
                          <a:cs typeface="+mn-cs"/>
                        </a:rPr>
                        <a:t>Tekse</a:t>
                      </a:r>
                      <a:r>
                        <a:rPr lang="en-AU" sz="1000" b="0" i="0" kern="1200" dirty="0">
                          <a:solidFill>
                            <a:schemeClr val="dk1"/>
                          </a:solidFill>
                          <a:effectLst/>
                          <a:latin typeface="+mn-lt"/>
                          <a:ea typeface="+mn-ea"/>
                          <a:cs typeface="+mn-cs"/>
                        </a:rPr>
                        <a:t>, APL Group</a:t>
                      </a:r>
                      <a:endParaRPr lang="en-AU" sz="700" dirty="0"/>
                    </a:p>
                  </a:txBody>
                  <a:tcPr/>
                </a:tc>
                <a:tc>
                  <a:txBody>
                    <a:bodyPr/>
                    <a:lstStyle/>
                    <a:p>
                      <a:pPr algn="ctr"/>
                      <a:r>
                        <a:rPr lang="en-AU" sz="1000" dirty="0"/>
                        <a:t>.3, EC</a:t>
                      </a:r>
                    </a:p>
                  </a:txBody>
                  <a:tcPr/>
                </a:tc>
                <a:extLst>
                  <a:ext uri="{0D108BD9-81ED-4DB2-BD59-A6C34878D82A}">
                    <a16:rowId xmlns:a16="http://schemas.microsoft.com/office/drawing/2014/main" val="1946618169"/>
                  </a:ext>
                </a:extLst>
              </a:tr>
              <a:tr h="162838">
                <a:tc>
                  <a:txBody>
                    <a:bodyPr/>
                    <a:lstStyle/>
                    <a:p>
                      <a:r>
                        <a:rPr lang="en-AU" sz="1000" dirty="0">
                          <a:solidFill>
                            <a:schemeClr val="tx1"/>
                          </a:solidFill>
                        </a:rPr>
                        <a:t>Bob Grow</a:t>
                      </a:r>
                    </a:p>
                  </a:txBody>
                  <a:tcPr/>
                </a:tc>
                <a:tc>
                  <a:txBody>
                    <a:bodyPr/>
                    <a:lstStyle/>
                    <a:p>
                      <a:r>
                        <a:rPr lang="en-AU" sz="1000" dirty="0"/>
                        <a:t>?</a:t>
                      </a:r>
                    </a:p>
                  </a:txBody>
                  <a:tcPr/>
                </a:tc>
                <a:tc>
                  <a:txBody>
                    <a:bodyPr/>
                    <a:lstStyle/>
                    <a:p>
                      <a:pPr algn="ctr"/>
                      <a:r>
                        <a:rPr lang="en-AU" sz="1000" dirty="0"/>
                        <a:t>.3, EC</a:t>
                      </a:r>
                    </a:p>
                  </a:txBody>
                  <a:tcPr/>
                </a:tc>
                <a:extLst>
                  <a:ext uri="{0D108BD9-81ED-4DB2-BD59-A6C34878D82A}">
                    <a16:rowId xmlns:a16="http://schemas.microsoft.com/office/drawing/2014/main" val="1738246840"/>
                  </a:ext>
                </a:extLst>
              </a:tr>
              <a:tr h="162838">
                <a:tc>
                  <a:txBody>
                    <a:bodyPr/>
                    <a:lstStyle/>
                    <a:p>
                      <a:r>
                        <a:rPr lang="en-AU" sz="1000" dirty="0">
                          <a:solidFill>
                            <a:schemeClr val="tx1"/>
                          </a:solidFill>
                        </a:rPr>
                        <a:t>Jay Holcomb</a:t>
                      </a:r>
                    </a:p>
                  </a:txBody>
                  <a:tcPr/>
                </a:tc>
                <a:tc>
                  <a:txBody>
                    <a:bodyPr/>
                    <a:lstStyle/>
                    <a:p>
                      <a:r>
                        <a:rPr lang="en-AU" sz="1000" dirty="0" err="1"/>
                        <a:t>Itron</a:t>
                      </a:r>
                      <a:endParaRPr lang="en-AU" sz="1000" dirty="0"/>
                    </a:p>
                  </a:txBody>
                  <a:tcPr/>
                </a:tc>
                <a:tc>
                  <a:txBody>
                    <a:bodyPr/>
                    <a:lstStyle/>
                    <a:p>
                      <a:pPr algn="ctr"/>
                      <a:r>
                        <a:rPr lang="en-AU" sz="1000" dirty="0"/>
                        <a:t>.18, EC</a:t>
                      </a:r>
                    </a:p>
                  </a:txBody>
                  <a:tcPr/>
                </a:tc>
                <a:extLst>
                  <a:ext uri="{0D108BD9-81ED-4DB2-BD59-A6C34878D82A}">
                    <a16:rowId xmlns:a16="http://schemas.microsoft.com/office/drawing/2014/main" val="520861079"/>
                  </a:ext>
                </a:extLst>
              </a:tr>
              <a:tr h="162838">
                <a:tc>
                  <a:txBody>
                    <a:bodyPr/>
                    <a:lstStyle/>
                    <a:p>
                      <a:r>
                        <a:rPr lang="en-AU" sz="1000" dirty="0">
                          <a:solidFill>
                            <a:schemeClr val="tx1"/>
                          </a:solidFill>
                        </a:rPr>
                        <a:t>Dorothy Stanley</a:t>
                      </a:r>
                    </a:p>
                  </a:txBody>
                  <a:tcPr/>
                </a:tc>
                <a:tc>
                  <a:txBody>
                    <a:bodyPr/>
                    <a:lstStyle/>
                    <a:p>
                      <a:r>
                        <a:rPr lang="en-AU" sz="1000" dirty="0"/>
                        <a:t>HPE</a:t>
                      </a:r>
                    </a:p>
                  </a:txBody>
                  <a:tcPr/>
                </a:tc>
                <a:tc>
                  <a:txBody>
                    <a:bodyPr/>
                    <a:lstStyle/>
                    <a:p>
                      <a:pPr algn="ctr"/>
                      <a:r>
                        <a:rPr lang="en-AU" sz="1000" dirty="0"/>
                        <a:t>.11, EC</a:t>
                      </a:r>
                    </a:p>
                  </a:txBody>
                  <a:tcPr/>
                </a:tc>
                <a:extLst>
                  <a:ext uri="{0D108BD9-81ED-4DB2-BD59-A6C34878D82A}">
                    <a16:rowId xmlns:a16="http://schemas.microsoft.com/office/drawing/2014/main" val="3118353163"/>
                  </a:ext>
                </a:extLst>
              </a:tr>
              <a:tr h="264612">
                <a:tc>
                  <a:txBody>
                    <a:bodyPr/>
                    <a:lstStyle/>
                    <a:p>
                      <a:r>
                        <a:rPr lang="en-AU" sz="1000" dirty="0">
                          <a:solidFill>
                            <a:schemeClr val="tx1"/>
                          </a:solidFill>
                        </a:rPr>
                        <a:t>P</a:t>
                      </a:r>
                      <a:r>
                        <a:rPr lang="pl-PL" sz="1000" dirty="0">
                          <a:solidFill>
                            <a:schemeClr val="tx1"/>
                          </a:solidFill>
                        </a:rPr>
                        <a:t>aul</a:t>
                      </a:r>
                      <a:r>
                        <a:rPr lang="en-AU" sz="1000" dirty="0">
                          <a:solidFill>
                            <a:schemeClr val="tx1"/>
                          </a:solidFill>
                        </a:rPr>
                        <a:t> N</a:t>
                      </a:r>
                      <a:r>
                        <a:rPr lang="pl-PL" sz="1000" dirty="0">
                          <a:solidFill>
                            <a:schemeClr val="tx1"/>
                          </a:solidFill>
                        </a:rPr>
                        <a:t>ikolich</a:t>
                      </a:r>
                      <a:endParaRPr lang="en-AU" sz="1000" dirty="0">
                        <a:solidFill>
                          <a:schemeClr val="tx1"/>
                        </a:solidFill>
                      </a:endParaRPr>
                    </a:p>
                  </a:txBody>
                  <a:tcPr/>
                </a:tc>
                <a:tc>
                  <a:txBody>
                    <a:bodyPr/>
                    <a:lstStyle/>
                    <a:p>
                      <a:r>
                        <a:rPr lang="en-AU" sz="1000" dirty="0"/>
                        <a:t>HPE, Huawei, </a:t>
                      </a:r>
                      <a:r>
                        <a:rPr lang="en-AU" sz="1000" dirty="0" err="1"/>
                        <a:t>Wyebot</a:t>
                      </a:r>
                      <a:r>
                        <a:rPr lang="en-AU" sz="1000" dirty="0"/>
                        <a:t>, UNH </a:t>
                      </a:r>
                      <a:r>
                        <a:rPr lang="en-AU" sz="1000" dirty="0" err="1"/>
                        <a:t>BCoE</a:t>
                      </a:r>
                      <a:r>
                        <a:rPr lang="en-AU" sz="1000" dirty="0"/>
                        <a:t>, YAS BBV, Origin Wireless</a:t>
                      </a:r>
                    </a:p>
                  </a:txBody>
                  <a:tcPr/>
                </a:tc>
                <a:tc>
                  <a:txBody>
                    <a:bodyPr/>
                    <a:lstStyle/>
                    <a:p>
                      <a:pPr algn="ctr"/>
                      <a:r>
                        <a:rPr lang="en-AU" sz="1000" dirty="0"/>
                        <a:t>EC</a:t>
                      </a:r>
                    </a:p>
                  </a:txBody>
                  <a:tcPr/>
                </a:tc>
                <a:extLst>
                  <a:ext uri="{0D108BD9-81ED-4DB2-BD59-A6C34878D82A}">
                    <a16:rowId xmlns:a16="http://schemas.microsoft.com/office/drawing/2014/main" val="2719525515"/>
                  </a:ext>
                </a:extLst>
              </a:tr>
              <a:tr h="162838">
                <a:tc>
                  <a:txBody>
                    <a:bodyPr/>
                    <a:lstStyle/>
                    <a:p>
                      <a:r>
                        <a:rPr lang="en-AU" sz="1000" dirty="0">
                          <a:solidFill>
                            <a:schemeClr val="tx1"/>
                          </a:solidFill>
                        </a:rPr>
                        <a:t>Beth Kochuparambil</a:t>
                      </a:r>
                    </a:p>
                  </a:txBody>
                  <a:tcPr/>
                </a:tc>
                <a:tc>
                  <a:txBody>
                    <a:bodyPr/>
                    <a:lstStyle/>
                    <a:p>
                      <a:r>
                        <a:rPr lang="en-AU" sz="1000" dirty="0"/>
                        <a:t>Cisco</a:t>
                      </a:r>
                    </a:p>
                  </a:txBody>
                  <a:tcPr/>
                </a:tc>
                <a:tc>
                  <a:txBody>
                    <a:bodyPr/>
                    <a:lstStyle/>
                    <a:p>
                      <a:pPr algn="ctr"/>
                      <a:r>
                        <a:rPr lang="en-AU" sz="1000" dirty="0"/>
                        <a:t>.3</a:t>
                      </a:r>
                    </a:p>
                  </a:txBody>
                  <a:tcPr/>
                </a:tc>
                <a:extLst>
                  <a:ext uri="{0D108BD9-81ED-4DB2-BD59-A6C34878D82A}">
                    <a16:rowId xmlns:a16="http://schemas.microsoft.com/office/drawing/2014/main" val="1956956905"/>
                  </a:ext>
                </a:extLst>
              </a:tr>
              <a:tr h="162838">
                <a:tc>
                  <a:txBody>
                    <a:bodyPr/>
                    <a:lstStyle/>
                    <a:p>
                      <a:r>
                        <a:rPr lang="en-AU" sz="1000" dirty="0">
                          <a:solidFill>
                            <a:schemeClr val="tx1"/>
                          </a:solidFill>
                        </a:rPr>
                        <a:t>Ben Rolfe</a:t>
                      </a:r>
                    </a:p>
                  </a:txBody>
                  <a:tcPr/>
                </a:tc>
                <a:tc>
                  <a:txBody>
                    <a:bodyPr/>
                    <a:lstStyle/>
                    <a:p>
                      <a:r>
                        <a:rPr lang="en-AU" sz="1000" dirty="0"/>
                        <a:t>Blind Creek Associates</a:t>
                      </a:r>
                    </a:p>
                  </a:txBody>
                  <a:tcPr/>
                </a:tc>
                <a:tc>
                  <a:txBody>
                    <a:bodyPr/>
                    <a:lstStyle/>
                    <a:p>
                      <a:pPr algn="ctr"/>
                      <a:r>
                        <a:rPr lang="en-AU" sz="1000" dirty="0"/>
                        <a:t>.15, .24, EC</a:t>
                      </a:r>
                    </a:p>
                  </a:txBody>
                  <a:tcPr/>
                </a:tc>
                <a:extLst>
                  <a:ext uri="{0D108BD9-81ED-4DB2-BD59-A6C34878D82A}">
                    <a16:rowId xmlns:a16="http://schemas.microsoft.com/office/drawing/2014/main" val="1821709941"/>
                  </a:ext>
                </a:extLst>
              </a:tr>
              <a:tr h="162838">
                <a:tc>
                  <a:txBody>
                    <a:bodyPr/>
                    <a:lstStyle/>
                    <a:p>
                      <a:r>
                        <a:rPr lang="en-AU" sz="1000" dirty="0">
                          <a:solidFill>
                            <a:schemeClr val="tx1"/>
                          </a:solidFill>
                        </a:rPr>
                        <a:t>John Ambrosia</a:t>
                      </a:r>
                    </a:p>
                  </a:txBody>
                  <a:tcPr/>
                </a:tc>
                <a:tc>
                  <a:txBody>
                    <a:bodyPr/>
                    <a:lstStyle/>
                    <a:p>
                      <a:r>
                        <a:rPr lang="en-AU" sz="1000" dirty="0" err="1"/>
                        <a:t>Futurewei</a:t>
                      </a:r>
                      <a:endParaRPr lang="en-AU" sz="1000" dirty="0"/>
                    </a:p>
                  </a:txBody>
                  <a:tcPr/>
                </a:tc>
                <a:tc>
                  <a:txBody>
                    <a:bodyPr/>
                    <a:lstStyle/>
                    <a:p>
                      <a:pPr algn="ctr"/>
                      <a:r>
                        <a:rPr lang="en-AU" sz="1000" dirty="0"/>
                        <a:t>.3, EC</a:t>
                      </a:r>
                    </a:p>
                  </a:txBody>
                  <a:tcPr/>
                </a:tc>
                <a:extLst>
                  <a:ext uri="{0D108BD9-81ED-4DB2-BD59-A6C34878D82A}">
                    <a16:rowId xmlns:a16="http://schemas.microsoft.com/office/drawing/2014/main" val="1390783960"/>
                  </a:ext>
                </a:extLst>
              </a:tr>
              <a:tr h="162838">
                <a:tc>
                  <a:txBody>
                    <a:bodyPr/>
                    <a:lstStyle/>
                    <a:p>
                      <a:r>
                        <a:rPr lang="en-AU" sz="1000" dirty="0">
                          <a:solidFill>
                            <a:schemeClr val="tx1"/>
                          </a:solidFill>
                        </a:rPr>
                        <a:t>Jon Rosdahl</a:t>
                      </a:r>
                    </a:p>
                  </a:txBody>
                  <a:tcPr/>
                </a:tc>
                <a:tc>
                  <a:txBody>
                    <a:bodyPr/>
                    <a:lstStyle/>
                    <a:p>
                      <a:r>
                        <a:rPr lang="en-AU" sz="1000" dirty="0"/>
                        <a:t>Qualcomm</a:t>
                      </a:r>
                    </a:p>
                  </a:txBody>
                  <a:tcPr/>
                </a:tc>
                <a:tc>
                  <a:txBody>
                    <a:bodyPr/>
                    <a:lstStyle/>
                    <a:p>
                      <a:pPr algn="ctr"/>
                      <a:r>
                        <a:rPr lang="en-AU" sz="1000" dirty="0"/>
                        <a:t>.11, EC</a:t>
                      </a:r>
                    </a:p>
                  </a:txBody>
                  <a:tcPr/>
                </a:tc>
                <a:extLst>
                  <a:ext uri="{0D108BD9-81ED-4DB2-BD59-A6C34878D82A}">
                    <a16:rowId xmlns:a16="http://schemas.microsoft.com/office/drawing/2014/main" val="83922150"/>
                  </a:ext>
                </a:extLst>
              </a:tr>
              <a:tr h="162838">
                <a:tc>
                  <a:txBody>
                    <a:bodyPr/>
                    <a:lstStyle/>
                    <a:p>
                      <a:r>
                        <a:rPr lang="en-AU" sz="1000" dirty="0">
                          <a:solidFill>
                            <a:schemeClr val="tx1"/>
                          </a:solidFill>
                        </a:rPr>
                        <a:t>Stephen McCann</a:t>
                      </a:r>
                    </a:p>
                  </a:txBody>
                  <a:tcPr/>
                </a:tc>
                <a:tc>
                  <a:txBody>
                    <a:bodyPr/>
                    <a:lstStyle/>
                    <a:p>
                      <a:r>
                        <a:rPr lang="en-AU" sz="1000" dirty="0"/>
                        <a:t>Huawei </a:t>
                      </a:r>
                    </a:p>
                  </a:txBody>
                  <a:tcPr/>
                </a:tc>
                <a:tc>
                  <a:txBody>
                    <a:bodyPr/>
                    <a:lstStyle/>
                    <a:p>
                      <a:pPr algn="ctr"/>
                      <a:r>
                        <a:rPr lang="en-AU" sz="1000" dirty="0"/>
                        <a:t>.11</a:t>
                      </a:r>
                    </a:p>
                  </a:txBody>
                  <a:tcPr/>
                </a:tc>
                <a:extLst>
                  <a:ext uri="{0D108BD9-81ED-4DB2-BD59-A6C34878D82A}">
                    <a16:rowId xmlns:a16="http://schemas.microsoft.com/office/drawing/2014/main" val="3765723689"/>
                  </a:ext>
                </a:extLst>
              </a:tr>
              <a:tr h="162838">
                <a:tc>
                  <a:txBody>
                    <a:bodyPr/>
                    <a:lstStyle/>
                    <a:p>
                      <a:r>
                        <a:rPr lang="en-AU" sz="1000" dirty="0">
                          <a:solidFill>
                            <a:schemeClr val="tx1"/>
                          </a:solidFill>
                        </a:rPr>
                        <a:t>Dan Harkins</a:t>
                      </a:r>
                    </a:p>
                  </a:txBody>
                  <a:tcPr/>
                </a:tc>
                <a:tc>
                  <a:txBody>
                    <a:bodyPr/>
                    <a:lstStyle/>
                    <a:p>
                      <a:r>
                        <a:rPr lang="en-AU" sz="1000" dirty="0"/>
                        <a:t>HPE</a:t>
                      </a:r>
                    </a:p>
                  </a:txBody>
                  <a:tcPr/>
                </a:tc>
                <a:tc>
                  <a:txBody>
                    <a:bodyPr/>
                    <a:lstStyle/>
                    <a:p>
                      <a:pPr algn="ctr"/>
                      <a:r>
                        <a:rPr lang="en-AU" sz="1000" dirty="0"/>
                        <a:t>.11</a:t>
                      </a:r>
                    </a:p>
                  </a:txBody>
                  <a:tcPr/>
                </a:tc>
                <a:extLst>
                  <a:ext uri="{0D108BD9-81ED-4DB2-BD59-A6C34878D82A}">
                    <a16:rowId xmlns:a16="http://schemas.microsoft.com/office/drawing/2014/main" val="3551012446"/>
                  </a:ext>
                </a:extLst>
              </a:tr>
              <a:tr h="162838">
                <a:tc>
                  <a:txBody>
                    <a:bodyPr/>
                    <a:lstStyle/>
                    <a:p>
                      <a:r>
                        <a:rPr lang="en-AU" sz="1000" dirty="0">
                          <a:solidFill>
                            <a:schemeClr val="tx1"/>
                          </a:solidFill>
                        </a:rPr>
                        <a:t>Gary Stuebing</a:t>
                      </a:r>
                    </a:p>
                  </a:txBody>
                  <a:tcPr/>
                </a:tc>
                <a:tc>
                  <a:txBody>
                    <a:bodyPr/>
                    <a:lstStyle/>
                    <a:p>
                      <a:r>
                        <a:rPr lang="en-AU" sz="1000" dirty="0"/>
                        <a:t>Cisco</a:t>
                      </a:r>
                    </a:p>
                  </a:txBody>
                  <a:tcPr/>
                </a:tc>
                <a:tc>
                  <a:txBody>
                    <a:bodyPr/>
                    <a:lstStyle/>
                    <a:p>
                      <a:pPr algn="ctr"/>
                      <a:r>
                        <a:rPr lang="en-AU" sz="1000" dirty="0"/>
                        <a:t>.15</a:t>
                      </a:r>
                    </a:p>
                  </a:txBody>
                  <a:tcPr/>
                </a:tc>
                <a:extLst>
                  <a:ext uri="{0D108BD9-81ED-4DB2-BD59-A6C34878D82A}">
                    <a16:rowId xmlns:a16="http://schemas.microsoft.com/office/drawing/2014/main" val="3739341517"/>
                  </a:ext>
                </a:extLst>
              </a:tr>
              <a:tr h="162838">
                <a:tc>
                  <a:txBody>
                    <a:bodyPr/>
                    <a:lstStyle/>
                    <a:p>
                      <a:r>
                        <a:rPr lang="en-AU" sz="1000" dirty="0">
                          <a:solidFill>
                            <a:schemeClr val="tx1"/>
                          </a:solidFill>
                        </a:rPr>
                        <a:t>Clint Powell</a:t>
                      </a:r>
                    </a:p>
                  </a:txBody>
                  <a:tcPr/>
                </a:tc>
                <a:tc>
                  <a:txBody>
                    <a:bodyPr/>
                    <a:lstStyle/>
                    <a:p>
                      <a:r>
                        <a:rPr lang="en-AU" sz="1000" dirty="0"/>
                        <a:t>Facebook</a:t>
                      </a:r>
                    </a:p>
                  </a:txBody>
                  <a:tcPr/>
                </a:tc>
                <a:tc>
                  <a:txBody>
                    <a:bodyPr/>
                    <a:lstStyle/>
                    <a:p>
                      <a:pPr algn="ctr"/>
                      <a:r>
                        <a:rPr lang="en-AU" sz="1000" dirty="0"/>
                        <a:t>.15</a:t>
                      </a:r>
                    </a:p>
                  </a:txBody>
                  <a:tcPr/>
                </a:tc>
                <a:extLst>
                  <a:ext uri="{0D108BD9-81ED-4DB2-BD59-A6C34878D82A}">
                    <a16:rowId xmlns:a16="http://schemas.microsoft.com/office/drawing/2014/main" val="4226995374"/>
                  </a:ext>
                </a:extLst>
              </a:tr>
              <a:tr h="162838">
                <a:tc>
                  <a:txBody>
                    <a:bodyPr/>
                    <a:lstStyle/>
                    <a:p>
                      <a:r>
                        <a:rPr lang="en-AU" sz="1000" dirty="0">
                          <a:solidFill>
                            <a:schemeClr val="tx1"/>
                          </a:solidFill>
                        </a:rPr>
                        <a:t>Phil Beecher</a:t>
                      </a:r>
                    </a:p>
                  </a:txBody>
                  <a:tcPr/>
                </a:tc>
                <a:tc>
                  <a:txBody>
                    <a:bodyPr/>
                    <a:lstStyle/>
                    <a:p>
                      <a:r>
                        <a:rPr lang="en-AU" sz="1000" dirty="0"/>
                        <a:t>?</a:t>
                      </a:r>
                    </a:p>
                  </a:txBody>
                  <a:tcPr/>
                </a:tc>
                <a:tc>
                  <a:txBody>
                    <a:bodyPr/>
                    <a:lstStyle/>
                    <a:p>
                      <a:pPr algn="ctr"/>
                      <a:r>
                        <a:rPr lang="en-AU" sz="1000" dirty="0"/>
                        <a:t>.15</a:t>
                      </a:r>
                    </a:p>
                  </a:txBody>
                  <a:tcPr/>
                </a:tc>
                <a:extLst>
                  <a:ext uri="{0D108BD9-81ED-4DB2-BD59-A6C34878D82A}">
                    <a16:rowId xmlns:a16="http://schemas.microsoft.com/office/drawing/2014/main" val="514382213"/>
                  </a:ext>
                </a:extLst>
              </a:tr>
              <a:tr h="162838">
                <a:tc>
                  <a:txBody>
                    <a:bodyPr/>
                    <a:lstStyle/>
                    <a:p>
                      <a:r>
                        <a:rPr lang="en-AU" sz="1000" dirty="0" err="1">
                          <a:solidFill>
                            <a:schemeClr val="tx1"/>
                          </a:solidFill>
                        </a:rPr>
                        <a:t>Tuncer</a:t>
                      </a:r>
                      <a:r>
                        <a:rPr lang="en-AU" sz="1000" dirty="0">
                          <a:solidFill>
                            <a:schemeClr val="tx1"/>
                          </a:solidFill>
                        </a:rPr>
                        <a:t> </a:t>
                      </a:r>
                      <a:r>
                        <a:rPr lang="en-AU" sz="1000" dirty="0" err="1">
                          <a:solidFill>
                            <a:schemeClr val="tx1"/>
                          </a:solidFill>
                        </a:rPr>
                        <a:t>Baykas</a:t>
                      </a:r>
                      <a:endParaRPr lang="en-AU" sz="1000" dirty="0">
                        <a:solidFill>
                          <a:schemeClr val="tx1"/>
                        </a:solidFill>
                      </a:endParaRPr>
                    </a:p>
                  </a:txBody>
                  <a:tcPr/>
                </a:tc>
                <a:tc>
                  <a:txBody>
                    <a:bodyPr/>
                    <a:lstStyle/>
                    <a:p>
                      <a:r>
                        <a:rPr lang="en-AU" sz="1000" dirty="0"/>
                        <a:t>?</a:t>
                      </a:r>
                    </a:p>
                  </a:txBody>
                  <a:tcPr/>
                </a:tc>
                <a:tc>
                  <a:txBody>
                    <a:bodyPr/>
                    <a:lstStyle/>
                    <a:p>
                      <a:pPr algn="ctr"/>
                      <a:r>
                        <a:rPr lang="en-AU" sz="1000" dirty="0">
                          <a:solidFill>
                            <a:schemeClr val="tx1"/>
                          </a:solidFill>
                        </a:rPr>
                        <a:t>.11</a:t>
                      </a:r>
                    </a:p>
                  </a:txBody>
                  <a:tcPr/>
                </a:tc>
                <a:extLst>
                  <a:ext uri="{0D108BD9-81ED-4DB2-BD59-A6C34878D82A}">
                    <a16:rowId xmlns:a16="http://schemas.microsoft.com/office/drawing/2014/main" val="1505436464"/>
                  </a:ext>
                </a:extLst>
              </a:tr>
              <a:tr h="162838">
                <a:tc>
                  <a:txBody>
                    <a:bodyPr/>
                    <a:lstStyle/>
                    <a:p>
                      <a:r>
                        <a:rPr lang="en-AU" sz="1000" dirty="0">
                          <a:solidFill>
                            <a:schemeClr val="tx1"/>
                          </a:solidFill>
                        </a:rPr>
                        <a:t>Stuart Kerry</a:t>
                      </a:r>
                    </a:p>
                  </a:txBody>
                  <a:tcPr/>
                </a:tc>
                <a:tc>
                  <a:txBody>
                    <a:bodyPr/>
                    <a:lstStyle/>
                    <a:p>
                      <a:r>
                        <a:rPr lang="en-AU" sz="1000" dirty="0"/>
                        <a:t>?</a:t>
                      </a:r>
                    </a:p>
                  </a:txBody>
                  <a:tcPr/>
                </a:tc>
                <a:tc>
                  <a:txBody>
                    <a:bodyPr/>
                    <a:lstStyle/>
                    <a:p>
                      <a:pPr algn="ctr"/>
                      <a:r>
                        <a:rPr lang="en-AU" sz="1000" dirty="0"/>
                        <a:t>.11</a:t>
                      </a:r>
                    </a:p>
                  </a:txBody>
                  <a:tcPr/>
                </a:tc>
                <a:extLst>
                  <a:ext uri="{0D108BD9-81ED-4DB2-BD59-A6C34878D82A}">
                    <a16:rowId xmlns:a16="http://schemas.microsoft.com/office/drawing/2014/main" val="1647537266"/>
                  </a:ext>
                </a:extLst>
              </a:tr>
            </a:tbl>
          </a:graphicData>
        </a:graphic>
      </p:graphicFrame>
      <p:sp>
        <p:nvSpPr>
          <p:cNvPr id="4" name="Footer Placeholder 3">
            <a:extLst>
              <a:ext uri="{FF2B5EF4-FFF2-40B4-BE49-F238E27FC236}">
                <a16:creationId xmlns:a16="http://schemas.microsoft.com/office/drawing/2014/main" id="{65A7E659-0064-4561-9ED3-9361E548F09A}"/>
              </a:ext>
            </a:extLst>
          </p:cNvPr>
          <p:cNvSpPr>
            <a:spLocks noGrp="1"/>
          </p:cNvSpPr>
          <p:nvPr>
            <p:ph type="ftr" sz="quarter" idx="10"/>
          </p:nvPr>
        </p:nvSpPr>
        <p:spPr/>
        <p:txBody>
          <a:bodyPr/>
          <a:lstStyle/>
          <a:p>
            <a:pPr>
              <a:defRPr/>
            </a:pPr>
            <a:r>
              <a:rPr lang="en-US" dirty="0"/>
              <a:t>Andrew Myles, Cisco</a:t>
            </a:r>
          </a:p>
        </p:txBody>
      </p:sp>
      <p:sp>
        <p:nvSpPr>
          <p:cNvPr id="5" name="Slide Number Placeholder 4">
            <a:extLst>
              <a:ext uri="{FF2B5EF4-FFF2-40B4-BE49-F238E27FC236}">
                <a16:creationId xmlns:a16="http://schemas.microsoft.com/office/drawing/2014/main" id="{82FD96B8-7AEC-4C51-B836-21EE994AFF09}"/>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a:t>
            </a:fld>
            <a:endParaRPr lang="en-US" dirty="0"/>
          </a:p>
        </p:txBody>
      </p:sp>
    </p:spTree>
    <p:extLst>
      <p:ext uri="{BB962C8B-B14F-4D97-AF65-F5344CB8AC3E}">
        <p14:creationId xmlns:p14="http://schemas.microsoft.com/office/powerpoint/2010/main" val="3049542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4DF9F-BD63-493A-B34A-1E01A9B8C5C3}"/>
              </a:ext>
            </a:extLst>
          </p:cNvPr>
          <p:cNvSpPr>
            <a:spLocks noGrp="1"/>
          </p:cNvSpPr>
          <p:nvPr>
            <p:ph type="title"/>
          </p:nvPr>
        </p:nvSpPr>
        <p:spPr/>
        <p:txBody>
          <a:bodyPr/>
          <a:lstStyle/>
          <a:p>
            <a:r>
              <a:rPr lang="en-AU" dirty="0"/>
              <a:t>Please log your attendance</a:t>
            </a:r>
          </a:p>
        </p:txBody>
      </p:sp>
      <p:sp>
        <p:nvSpPr>
          <p:cNvPr id="3" name="Content Placeholder 2">
            <a:extLst>
              <a:ext uri="{FF2B5EF4-FFF2-40B4-BE49-F238E27FC236}">
                <a16:creationId xmlns:a16="http://schemas.microsoft.com/office/drawing/2014/main" id="{22F5C8A0-D204-4628-B1A0-8C6513A1458E}"/>
              </a:ext>
            </a:extLst>
          </p:cNvPr>
          <p:cNvSpPr>
            <a:spLocks noGrp="1"/>
          </p:cNvSpPr>
          <p:nvPr>
            <p:ph idx="1"/>
          </p:nvPr>
        </p:nvSpPr>
        <p:spPr/>
        <p:txBody>
          <a:bodyPr/>
          <a:lstStyle/>
          <a:p>
            <a:pPr lvl="1"/>
            <a:r>
              <a:rPr lang="en-AU" dirty="0"/>
              <a:t>Some additional people may have joined today’s call …</a:t>
            </a:r>
          </a:p>
          <a:p>
            <a:pPr lvl="2"/>
            <a:r>
              <a:rPr lang="en-AU" dirty="0"/>
              <a:t>Riegel, Maximilian (Nokia - DE/Munich)</a:t>
            </a:r>
          </a:p>
          <a:p>
            <a:pPr lvl="2"/>
            <a:r>
              <a:rPr lang="en-AU" dirty="0"/>
              <a:t>Chad Jones (Cisco)</a:t>
            </a:r>
          </a:p>
          <a:p>
            <a:pPr lvl="2"/>
            <a:r>
              <a:rPr lang="en-AU" dirty="0"/>
              <a:t>Peter Jones (Cisco)</a:t>
            </a:r>
          </a:p>
          <a:p>
            <a:pPr lvl="1"/>
            <a:r>
              <a:rPr lang="en-AU" dirty="0"/>
              <a:t>… please send me an e-mail (to </a:t>
            </a:r>
            <a:r>
              <a:rPr lang="en-AU" dirty="0">
                <a:hlinkClick r:id="rId2"/>
              </a:rPr>
              <a:t>amyles@cisco.com</a:t>
            </a:r>
            <a:r>
              <a:rPr lang="en-AU" dirty="0"/>
              <a:t>) to log your attendance</a:t>
            </a:r>
          </a:p>
        </p:txBody>
      </p:sp>
      <p:sp>
        <p:nvSpPr>
          <p:cNvPr id="4" name="Footer Placeholder 3">
            <a:extLst>
              <a:ext uri="{FF2B5EF4-FFF2-40B4-BE49-F238E27FC236}">
                <a16:creationId xmlns:a16="http://schemas.microsoft.com/office/drawing/2014/main" id="{B1384E62-37FA-4196-A351-1592A9CCA314}"/>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0C0F4352-8DED-4EA8-AC2A-C9C965B77D4A}"/>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6</a:t>
            </a:fld>
            <a:endParaRPr lang="en-US" dirty="0"/>
          </a:p>
        </p:txBody>
      </p:sp>
    </p:spTree>
    <p:extLst>
      <p:ext uri="{BB962C8B-B14F-4D97-AF65-F5344CB8AC3E}">
        <p14:creationId xmlns:p14="http://schemas.microsoft.com/office/powerpoint/2010/main" val="1460222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F4A0B-F187-4BAD-AF67-4F33A7FD600B}"/>
              </a:ext>
            </a:extLst>
          </p:cNvPr>
          <p:cNvSpPr>
            <a:spLocks noGrp="1"/>
          </p:cNvSpPr>
          <p:nvPr>
            <p:ph type="title"/>
          </p:nvPr>
        </p:nvSpPr>
        <p:spPr/>
        <p:txBody>
          <a:bodyPr/>
          <a:lstStyle/>
          <a:p>
            <a:r>
              <a:rPr lang="en-AU" dirty="0">
                <a:solidFill>
                  <a:srgbClr val="00B050"/>
                </a:solidFill>
              </a:rPr>
              <a:t>Attendance on 14 Oct 2021</a:t>
            </a:r>
          </a:p>
        </p:txBody>
      </p:sp>
      <p:graphicFrame>
        <p:nvGraphicFramePr>
          <p:cNvPr id="6" name="Table 6">
            <a:extLst>
              <a:ext uri="{FF2B5EF4-FFF2-40B4-BE49-F238E27FC236}">
                <a16:creationId xmlns:a16="http://schemas.microsoft.com/office/drawing/2014/main" id="{C4161102-5F38-47B6-944C-1A1B69A7A870}"/>
              </a:ext>
            </a:extLst>
          </p:cNvPr>
          <p:cNvGraphicFramePr>
            <a:graphicFrameLocks noGrp="1"/>
          </p:cNvGraphicFramePr>
          <p:nvPr>
            <p:ph idx="1"/>
            <p:extLst>
              <p:ext uri="{D42A27DB-BD31-4B8C-83A1-F6EECF244321}">
                <p14:modId xmlns:p14="http://schemas.microsoft.com/office/powerpoint/2010/main" val="2545525065"/>
              </p:ext>
            </p:extLst>
          </p:nvPr>
        </p:nvGraphicFramePr>
        <p:xfrm>
          <a:off x="216000" y="1447800"/>
          <a:ext cx="8699399" cy="4008765"/>
        </p:xfrm>
        <a:graphic>
          <a:graphicData uri="http://schemas.openxmlformats.org/drawingml/2006/table">
            <a:tbl>
              <a:tblPr firstRow="1" bandRow="1">
                <a:tableStyleId>{5C22544A-7EE6-4342-B048-85BDC9FD1C3A}</a:tableStyleId>
              </a:tblPr>
              <a:tblGrid>
                <a:gridCol w="738328">
                  <a:extLst>
                    <a:ext uri="{9D8B030D-6E8A-4147-A177-3AD203B41FA5}">
                      <a16:colId xmlns:a16="http://schemas.microsoft.com/office/drawing/2014/main" val="3787302969"/>
                    </a:ext>
                  </a:extLst>
                </a:gridCol>
                <a:gridCol w="1054754">
                  <a:extLst>
                    <a:ext uri="{9D8B030D-6E8A-4147-A177-3AD203B41FA5}">
                      <a16:colId xmlns:a16="http://schemas.microsoft.com/office/drawing/2014/main" val="4289755512"/>
                    </a:ext>
                  </a:extLst>
                </a:gridCol>
                <a:gridCol w="2461094">
                  <a:extLst>
                    <a:ext uri="{9D8B030D-6E8A-4147-A177-3AD203B41FA5}">
                      <a16:colId xmlns:a16="http://schemas.microsoft.com/office/drawing/2014/main" val="3353876176"/>
                    </a:ext>
                  </a:extLst>
                </a:gridCol>
                <a:gridCol w="191047">
                  <a:extLst>
                    <a:ext uri="{9D8B030D-6E8A-4147-A177-3AD203B41FA5}">
                      <a16:colId xmlns:a16="http://schemas.microsoft.com/office/drawing/2014/main" val="2403520599"/>
                    </a:ext>
                  </a:extLst>
                </a:gridCol>
                <a:gridCol w="738328">
                  <a:extLst>
                    <a:ext uri="{9D8B030D-6E8A-4147-A177-3AD203B41FA5}">
                      <a16:colId xmlns:a16="http://schemas.microsoft.com/office/drawing/2014/main" val="360604113"/>
                    </a:ext>
                  </a:extLst>
                </a:gridCol>
                <a:gridCol w="1054754">
                  <a:extLst>
                    <a:ext uri="{9D8B030D-6E8A-4147-A177-3AD203B41FA5}">
                      <a16:colId xmlns:a16="http://schemas.microsoft.com/office/drawing/2014/main" val="4187915564"/>
                    </a:ext>
                  </a:extLst>
                </a:gridCol>
                <a:gridCol w="2461094">
                  <a:extLst>
                    <a:ext uri="{9D8B030D-6E8A-4147-A177-3AD203B41FA5}">
                      <a16:colId xmlns:a16="http://schemas.microsoft.com/office/drawing/2014/main" val="942757987"/>
                    </a:ext>
                  </a:extLst>
                </a:gridCol>
              </a:tblGrid>
              <a:tr h="234125">
                <a:tc>
                  <a:txBody>
                    <a:bodyPr/>
                    <a:lstStyle/>
                    <a:p>
                      <a:pPr algn="l" fontAlgn="b"/>
                      <a:r>
                        <a:rPr lang="en-AU" sz="1100" b="1" u="none" strike="noStrike" dirty="0">
                          <a:solidFill>
                            <a:schemeClr val="bg1"/>
                          </a:solidFill>
                          <a:effectLst/>
                        </a:rPr>
                        <a:t>First name</a:t>
                      </a:r>
                      <a:endParaRPr lang="en-AU" sz="1100" b="1" i="0" u="none" strike="noStrike" dirty="0">
                        <a:solidFill>
                          <a:schemeClr val="bg1"/>
                        </a:solidFill>
                        <a:effectLst/>
                        <a:latin typeface="Calibri" panose="020F0502020204030204" pitchFamily="34" charset="0"/>
                      </a:endParaRPr>
                    </a:p>
                  </a:txBody>
                  <a:tcPr marL="6350" marR="6350" marT="6350" marB="0" anchor="ctr"/>
                </a:tc>
                <a:tc>
                  <a:txBody>
                    <a:bodyPr/>
                    <a:lstStyle/>
                    <a:p>
                      <a:pPr algn="l" fontAlgn="b"/>
                      <a:r>
                        <a:rPr lang="en-AU" sz="1100" b="1" u="none" strike="noStrike" dirty="0">
                          <a:solidFill>
                            <a:schemeClr val="bg1"/>
                          </a:solidFill>
                          <a:effectLst/>
                        </a:rPr>
                        <a:t>Surname</a:t>
                      </a:r>
                      <a:endParaRPr lang="en-AU" sz="1100" b="1" i="0" u="none" strike="noStrike" dirty="0">
                        <a:solidFill>
                          <a:schemeClr val="bg1"/>
                        </a:solidFill>
                        <a:effectLst/>
                        <a:latin typeface="Calibri" panose="020F0502020204030204" pitchFamily="34" charset="0"/>
                      </a:endParaRPr>
                    </a:p>
                  </a:txBody>
                  <a:tcPr marL="6350" marR="6350" marT="6350" marB="0" anchor="ctr"/>
                </a:tc>
                <a:tc>
                  <a:txBody>
                    <a:bodyPr/>
                    <a:lstStyle/>
                    <a:p>
                      <a:pPr algn="l" fontAlgn="b"/>
                      <a:r>
                        <a:rPr lang="en-AU" sz="1100" b="1" u="none" strike="noStrike" dirty="0">
                          <a:solidFill>
                            <a:schemeClr val="bg1"/>
                          </a:solidFill>
                          <a:effectLst/>
                        </a:rPr>
                        <a:t>Affiliation</a:t>
                      </a:r>
                      <a:endParaRPr lang="en-AU" sz="1100" b="1" i="0" u="none" strike="noStrike" dirty="0">
                        <a:solidFill>
                          <a:schemeClr val="bg1"/>
                        </a:solidFill>
                        <a:effectLst/>
                        <a:latin typeface="Calibri" panose="020F0502020204030204" pitchFamily="34" charset="0"/>
                      </a:endParaRPr>
                    </a:p>
                  </a:txBody>
                  <a:tcPr marL="6350" marR="6350" marT="9525" marB="0" anchor="ctr"/>
                </a:tc>
                <a:tc>
                  <a:txBody>
                    <a:bodyPr/>
                    <a:lstStyle/>
                    <a:p>
                      <a:pPr algn="l" fontAlgn="b"/>
                      <a:endParaRPr lang="en-AU" sz="1100" b="1" i="0" u="none" strike="noStrike" dirty="0">
                        <a:solidFill>
                          <a:schemeClr val="bg1"/>
                        </a:solidFill>
                        <a:effectLst/>
                        <a:latin typeface="Calibri" panose="020F0502020204030204" pitchFamily="34" charset="0"/>
                      </a:endParaRPr>
                    </a:p>
                  </a:txBody>
                  <a:tcPr marL="6350" marR="6350" marT="6350" marB="0" anchor="ctr">
                    <a:noFill/>
                  </a:tcPr>
                </a:tc>
                <a:tc>
                  <a:txBody>
                    <a:bodyPr/>
                    <a:lstStyle/>
                    <a:p>
                      <a:pPr algn="l" fontAlgn="b"/>
                      <a:r>
                        <a:rPr lang="en-AU" sz="1100" b="1" u="none" strike="noStrike" dirty="0">
                          <a:solidFill>
                            <a:schemeClr val="bg1"/>
                          </a:solidFill>
                          <a:effectLst/>
                        </a:rPr>
                        <a:t>First name</a:t>
                      </a:r>
                      <a:endParaRPr lang="en-AU" sz="1100" b="1" i="0" u="none" strike="noStrike" dirty="0">
                        <a:solidFill>
                          <a:schemeClr val="bg1"/>
                        </a:solidFill>
                        <a:effectLst/>
                        <a:latin typeface="Calibri" panose="020F0502020204030204" pitchFamily="34" charset="0"/>
                      </a:endParaRPr>
                    </a:p>
                  </a:txBody>
                  <a:tcPr marL="6350" marR="6350" marT="6350" marB="0" anchor="ctr"/>
                </a:tc>
                <a:tc>
                  <a:txBody>
                    <a:bodyPr/>
                    <a:lstStyle/>
                    <a:p>
                      <a:pPr algn="l" fontAlgn="b"/>
                      <a:r>
                        <a:rPr lang="en-AU" sz="1100" b="1" u="none" strike="noStrike" dirty="0">
                          <a:solidFill>
                            <a:schemeClr val="bg1"/>
                          </a:solidFill>
                          <a:effectLst/>
                        </a:rPr>
                        <a:t>Surname</a:t>
                      </a:r>
                      <a:endParaRPr lang="en-AU" sz="1100" b="1" i="0" u="none" strike="noStrike" dirty="0">
                        <a:solidFill>
                          <a:schemeClr val="bg1"/>
                        </a:solidFill>
                        <a:effectLst/>
                        <a:latin typeface="Calibri" panose="020F0502020204030204" pitchFamily="34" charset="0"/>
                      </a:endParaRPr>
                    </a:p>
                  </a:txBody>
                  <a:tcPr marL="6350" marR="6350" marT="6350" marB="0" anchor="ctr"/>
                </a:tc>
                <a:tc>
                  <a:txBody>
                    <a:bodyPr/>
                    <a:lstStyle/>
                    <a:p>
                      <a:pPr algn="l" fontAlgn="b"/>
                      <a:r>
                        <a:rPr lang="en-AU" sz="1100" b="1" u="none" strike="noStrike" dirty="0">
                          <a:solidFill>
                            <a:schemeClr val="bg1"/>
                          </a:solidFill>
                          <a:effectLst/>
                        </a:rPr>
                        <a:t>Affiliation</a:t>
                      </a:r>
                      <a:endParaRPr lang="en-AU" sz="1100" b="1" i="0" u="none" strike="noStrike" dirty="0">
                        <a:solidFill>
                          <a:schemeClr val="bg1"/>
                        </a:solidFill>
                        <a:effectLst/>
                        <a:latin typeface="Calibri" panose="020F0502020204030204" pitchFamily="34" charset="0"/>
                      </a:endParaRPr>
                    </a:p>
                  </a:txBody>
                  <a:tcPr marL="6350" marR="6350" marT="9525" marB="0" anchor="ctr"/>
                </a:tc>
                <a:extLst>
                  <a:ext uri="{0D108BD9-81ED-4DB2-BD59-A6C34878D82A}">
                    <a16:rowId xmlns:a16="http://schemas.microsoft.com/office/drawing/2014/main" val="3850290922"/>
                  </a:ext>
                </a:extLst>
              </a:tr>
              <a:tr h="234125">
                <a:tc>
                  <a:txBody>
                    <a:bodyPr/>
                    <a:lstStyle/>
                    <a:p>
                      <a:pPr algn="l" fontAlgn="ctr"/>
                      <a:r>
                        <a:rPr lang="en-AU" sz="1100" b="0" u="none" strike="noStrike" dirty="0" err="1">
                          <a:solidFill>
                            <a:srgbClr val="000000"/>
                          </a:solidFill>
                          <a:effectLst/>
                        </a:rPr>
                        <a:t>Tuncer</a:t>
                      </a:r>
                      <a:endParaRPr lang="en-AU" sz="1100" b="0" i="0" u="none" strike="noStrike" dirty="0">
                        <a:solidFill>
                          <a:srgbClr val="000000"/>
                        </a:solidFill>
                        <a:effectLst/>
                        <a:latin typeface="Calibri" panose="020F0502020204030204" pitchFamily="34" charset="0"/>
                      </a:endParaRPr>
                    </a:p>
                  </a:txBody>
                  <a:tcPr marL="6350" marR="6350" marT="9525" marB="0" anchor="ctr"/>
                </a:tc>
                <a:tc>
                  <a:txBody>
                    <a:bodyPr/>
                    <a:lstStyle/>
                    <a:p>
                      <a:pPr algn="l" fontAlgn="ctr"/>
                      <a:r>
                        <a:rPr lang="en-AU" sz="1100" b="0" u="none" strike="noStrike" dirty="0" err="1">
                          <a:solidFill>
                            <a:srgbClr val="000000"/>
                          </a:solidFill>
                          <a:effectLst/>
                        </a:rPr>
                        <a:t>Baykas</a:t>
                      </a:r>
                      <a:endParaRPr lang="en-AU" sz="11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l" fontAlgn="ctr"/>
                      <a:r>
                        <a:rPr lang="en-AU" sz="1100" b="0" u="none" strike="noStrike" dirty="0">
                          <a:solidFill>
                            <a:srgbClr val="000000"/>
                          </a:solidFill>
                          <a:effectLst/>
                        </a:rPr>
                        <a:t>Kadir Has Uni</a:t>
                      </a:r>
                      <a:endParaRPr lang="en-AU" sz="1100" b="0" i="0" u="none" strike="noStrike" dirty="0">
                        <a:solidFill>
                          <a:srgbClr val="000000"/>
                        </a:solidFill>
                        <a:effectLst/>
                        <a:latin typeface="Calibri" panose="020F0502020204030204" pitchFamily="34" charset="0"/>
                      </a:endParaRPr>
                    </a:p>
                  </a:txBody>
                  <a:tcPr marL="6350" marR="6350" marT="9525" marB="0" anchor="ctr"/>
                </a:tc>
                <a:tc>
                  <a:txBody>
                    <a:bodyPr/>
                    <a:lstStyle/>
                    <a:p>
                      <a:pPr algn="l" fontAlgn="ctr"/>
                      <a:endParaRPr lang="en-AU" sz="1100" b="0" i="0" u="none" strike="noStrike" dirty="0">
                        <a:solidFill>
                          <a:srgbClr val="000000"/>
                        </a:solidFill>
                        <a:effectLst/>
                        <a:latin typeface="Calibri" panose="020F0502020204030204" pitchFamily="34" charset="0"/>
                      </a:endParaRPr>
                    </a:p>
                  </a:txBody>
                  <a:tcPr marL="6350" marR="6350" marT="9525" marB="0" anchor="ctr">
                    <a:noFill/>
                  </a:tcPr>
                </a:tc>
                <a:tc>
                  <a:txBody>
                    <a:bodyPr/>
                    <a:lstStyle/>
                    <a:p>
                      <a:pPr algn="l" fontAlgn="ctr"/>
                      <a:r>
                        <a:rPr lang="en-AU" sz="1100" b="0" u="none" strike="noStrike" dirty="0">
                          <a:solidFill>
                            <a:srgbClr val="000000"/>
                          </a:solidFill>
                          <a:effectLst/>
                        </a:rPr>
                        <a:t>Albert</a:t>
                      </a:r>
                      <a:endParaRPr lang="en-AU" sz="1100" b="0" i="0" u="none" strike="noStrike" dirty="0">
                        <a:solidFill>
                          <a:srgbClr val="000000"/>
                        </a:solidFill>
                        <a:effectLst/>
                        <a:latin typeface="Calibri" panose="020F0502020204030204" pitchFamily="34" charset="0"/>
                      </a:endParaRPr>
                    </a:p>
                  </a:txBody>
                  <a:tcPr marL="6350" marR="6350" marT="9525" marB="0" anchor="ctr"/>
                </a:tc>
                <a:tc>
                  <a:txBody>
                    <a:bodyPr/>
                    <a:lstStyle/>
                    <a:p>
                      <a:pPr algn="l" fontAlgn="ctr"/>
                      <a:r>
                        <a:rPr lang="en-AU" sz="1100" b="0" u="none" strike="noStrike" dirty="0">
                          <a:solidFill>
                            <a:srgbClr val="000000"/>
                          </a:solidFill>
                          <a:effectLst/>
                        </a:rPr>
                        <a:t>Petrick</a:t>
                      </a:r>
                      <a:endParaRPr lang="en-AU" sz="11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l" fontAlgn="ctr"/>
                      <a:r>
                        <a:rPr lang="en-AU" sz="1100" b="0" u="none" strike="noStrike" dirty="0">
                          <a:solidFill>
                            <a:srgbClr val="000000"/>
                          </a:solidFill>
                          <a:effectLst/>
                        </a:rPr>
                        <a:t>Jones-Petrick &amp; Associates</a:t>
                      </a:r>
                      <a:endParaRPr lang="en-AU" sz="1100" b="0" i="0" u="none" strike="noStrike" dirty="0">
                        <a:solidFill>
                          <a:srgbClr val="000000"/>
                        </a:solidFill>
                        <a:effectLst/>
                        <a:latin typeface="Calibri" panose="020F0502020204030204" pitchFamily="34" charset="0"/>
                      </a:endParaRPr>
                    </a:p>
                  </a:txBody>
                  <a:tcPr marL="6350" marR="6350" marT="9525" marB="0" anchor="ctr"/>
                </a:tc>
                <a:extLst>
                  <a:ext uri="{0D108BD9-81ED-4DB2-BD59-A6C34878D82A}">
                    <a16:rowId xmlns:a16="http://schemas.microsoft.com/office/drawing/2014/main" val="2025150896"/>
                  </a:ext>
                </a:extLst>
              </a:tr>
              <a:tr h="234125">
                <a:tc>
                  <a:txBody>
                    <a:bodyPr/>
                    <a:lstStyle/>
                    <a:p>
                      <a:pPr algn="l" fontAlgn="ctr"/>
                      <a:r>
                        <a:rPr lang="en-AU" sz="1100" b="0" u="none" strike="noStrike">
                          <a:solidFill>
                            <a:srgbClr val="000000"/>
                          </a:solidFill>
                          <a:effectLst/>
                        </a:rPr>
                        <a:t>PHILIP E</a:t>
                      </a:r>
                      <a:endParaRPr lang="en-AU" sz="1100" b="0" i="0" u="none" strike="noStrike">
                        <a:solidFill>
                          <a:srgbClr val="000000"/>
                        </a:solidFill>
                        <a:effectLst/>
                        <a:latin typeface="Calibri" panose="020F0502020204030204" pitchFamily="34" charset="0"/>
                      </a:endParaRPr>
                    </a:p>
                  </a:txBody>
                  <a:tcPr marL="6350" marR="6350" marT="9525" marB="0" anchor="ctr"/>
                </a:tc>
                <a:tc>
                  <a:txBody>
                    <a:bodyPr/>
                    <a:lstStyle/>
                    <a:p>
                      <a:pPr algn="l" fontAlgn="ctr"/>
                      <a:r>
                        <a:rPr lang="en-AU" sz="1100" b="0" u="none" strike="noStrike" dirty="0">
                          <a:solidFill>
                            <a:srgbClr val="000000"/>
                          </a:solidFill>
                          <a:effectLst/>
                        </a:rPr>
                        <a:t>BEECHER</a:t>
                      </a:r>
                      <a:endParaRPr lang="en-AU" sz="11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l" fontAlgn="ctr"/>
                      <a:r>
                        <a:rPr lang="en-AU" sz="1100" b="0" u="none" strike="noStrike" dirty="0">
                          <a:solidFill>
                            <a:srgbClr val="000000"/>
                          </a:solidFill>
                          <a:effectLst/>
                        </a:rPr>
                        <a:t>Wi-SUN Alliance</a:t>
                      </a:r>
                      <a:endParaRPr lang="en-AU" sz="1100" b="0" i="0" u="none" strike="noStrike" dirty="0">
                        <a:solidFill>
                          <a:srgbClr val="000000"/>
                        </a:solidFill>
                        <a:effectLst/>
                        <a:latin typeface="Calibri" panose="020F0502020204030204" pitchFamily="34" charset="0"/>
                      </a:endParaRPr>
                    </a:p>
                  </a:txBody>
                  <a:tcPr marL="6350" marR="6350" marT="9525" marB="0" anchor="ctr"/>
                </a:tc>
                <a:tc>
                  <a:txBody>
                    <a:bodyPr/>
                    <a:lstStyle/>
                    <a:p>
                      <a:pPr algn="l" fontAlgn="ctr"/>
                      <a:endParaRPr lang="en-AU" sz="1100" b="0" i="0" u="none" strike="noStrike">
                        <a:solidFill>
                          <a:srgbClr val="000000"/>
                        </a:solidFill>
                        <a:effectLst/>
                        <a:latin typeface="Calibri" panose="020F0502020204030204" pitchFamily="34" charset="0"/>
                      </a:endParaRPr>
                    </a:p>
                  </a:txBody>
                  <a:tcPr marL="6350" marR="6350" marT="9525" marB="0" anchor="ctr">
                    <a:noFill/>
                  </a:tcPr>
                </a:tc>
                <a:tc>
                  <a:txBody>
                    <a:bodyPr/>
                    <a:lstStyle/>
                    <a:p>
                      <a:pPr algn="l" fontAlgn="ctr"/>
                      <a:r>
                        <a:rPr lang="en-AU" sz="1100" b="0" u="none" strike="noStrike">
                          <a:solidFill>
                            <a:srgbClr val="000000"/>
                          </a:solidFill>
                          <a:effectLst/>
                        </a:rPr>
                        <a:t>Maximilian</a:t>
                      </a:r>
                      <a:endParaRPr lang="en-AU" sz="1100" b="0" i="0" u="none" strike="noStrike">
                        <a:solidFill>
                          <a:srgbClr val="000000"/>
                        </a:solidFill>
                        <a:effectLst/>
                        <a:latin typeface="Calibri" panose="020F0502020204030204" pitchFamily="34" charset="0"/>
                      </a:endParaRPr>
                    </a:p>
                  </a:txBody>
                  <a:tcPr marL="6350" marR="6350" marT="9525" marB="0" anchor="ctr"/>
                </a:tc>
                <a:tc>
                  <a:txBody>
                    <a:bodyPr/>
                    <a:lstStyle/>
                    <a:p>
                      <a:pPr algn="l" fontAlgn="ctr"/>
                      <a:r>
                        <a:rPr lang="en-AU" sz="1100" b="0" u="none" strike="noStrike">
                          <a:solidFill>
                            <a:srgbClr val="000000"/>
                          </a:solidFill>
                          <a:effectLst/>
                        </a:rPr>
                        <a:t>Riegel</a:t>
                      </a:r>
                      <a:endParaRPr lang="en-AU" sz="1100" b="0" i="0" u="none" strike="noStrike">
                        <a:solidFill>
                          <a:srgbClr val="000000"/>
                        </a:solidFill>
                        <a:effectLst/>
                        <a:latin typeface="Calibri" panose="020F0502020204030204" pitchFamily="34" charset="0"/>
                      </a:endParaRPr>
                    </a:p>
                  </a:txBody>
                  <a:tcPr marL="6350" marR="6350" marT="6350" marB="0" anchor="ctr"/>
                </a:tc>
                <a:tc>
                  <a:txBody>
                    <a:bodyPr/>
                    <a:lstStyle/>
                    <a:p>
                      <a:pPr algn="l" fontAlgn="ctr"/>
                      <a:r>
                        <a:rPr lang="en-AU" sz="1100" b="0" u="none" strike="noStrike" dirty="0">
                          <a:solidFill>
                            <a:srgbClr val="000000"/>
                          </a:solidFill>
                          <a:effectLst/>
                        </a:rPr>
                        <a:t>Nokia</a:t>
                      </a:r>
                      <a:endParaRPr lang="en-AU" sz="1100" b="0" i="0" u="none" strike="noStrike" dirty="0">
                        <a:solidFill>
                          <a:srgbClr val="000000"/>
                        </a:solidFill>
                        <a:effectLst/>
                        <a:latin typeface="Calibri" panose="020F0502020204030204" pitchFamily="34" charset="0"/>
                      </a:endParaRPr>
                    </a:p>
                  </a:txBody>
                  <a:tcPr marL="6350" marR="6350" marT="9525" marB="0" anchor="ctr"/>
                </a:tc>
                <a:extLst>
                  <a:ext uri="{0D108BD9-81ED-4DB2-BD59-A6C34878D82A}">
                    <a16:rowId xmlns:a16="http://schemas.microsoft.com/office/drawing/2014/main" val="1583115760"/>
                  </a:ext>
                </a:extLst>
              </a:tr>
              <a:tr h="234125">
                <a:tc>
                  <a:txBody>
                    <a:bodyPr/>
                    <a:lstStyle/>
                    <a:p>
                      <a:pPr algn="l" fontAlgn="ctr"/>
                      <a:r>
                        <a:rPr lang="en-AU" sz="1100" b="0" u="none" strike="noStrike">
                          <a:solidFill>
                            <a:srgbClr val="000000"/>
                          </a:solidFill>
                          <a:effectLst/>
                        </a:rPr>
                        <a:t>Clint</a:t>
                      </a:r>
                      <a:endParaRPr lang="en-AU" sz="1100" b="0" i="0" u="none" strike="noStrike">
                        <a:solidFill>
                          <a:srgbClr val="000000"/>
                        </a:solidFill>
                        <a:effectLst/>
                        <a:latin typeface="Calibri" panose="020F0502020204030204" pitchFamily="34" charset="0"/>
                      </a:endParaRPr>
                    </a:p>
                  </a:txBody>
                  <a:tcPr marL="6350" marR="6350" marT="9525" marB="0" anchor="ctr"/>
                </a:tc>
                <a:tc>
                  <a:txBody>
                    <a:bodyPr/>
                    <a:lstStyle/>
                    <a:p>
                      <a:pPr algn="l" fontAlgn="ctr"/>
                      <a:r>
                        <a:rPr lang="en-AU" sz="1100" b="0" u="none" strike="noStrike">
                          <a:solidFill>
                            <a:srgbClr val="000000"/>
                          </a:solidFill>
                          <a:effectLst/>
                        </a:rPr>
                        <a:t>Chaplin</a:t>
                      </a:r>
                      <a:endParaRPr lang="en-AU" sz="1100" b="0" i="0" u="none" strike="noStrike">
                        <a:solidFill>
                          <a:srgbClr val="000000"/>
                        </a:solidFill>
                        <a:effectLst/>
                        <a:latin typeface="Calibri" panose="020F0502020204030204" pitchFamily="34" charset="0"/>
                      </a:endParaRPr>
                    </a:p>
                  </a:txBody>
                  <a:tcPr marL="6350" marR="6350" marT="6350" marB="0" anchor="ctr"/>
                </a:tc>
                <a:tc>
                  <a:txBody>
                    <a:bodyPr/>
                    <a:lstStyle/>
                    <a:p>
                      <a:pPr algn="l" fontAlgn="ctr"/>
                      <a:r>
                        <a:rPr lang="en-AU" sz="1100" b="0" u="none" strike="noStrike">
                          <a:solidFill>
                            <a:srgbClr val="000000"/>
                          </a:solidFill>
                          <a:effectLst/>
                        </a:rPr>
                        <a:t>Self</a:t>
                      </a:r>
                      <a:endParaRPr lang="en-AU" sz="1100" b="0" i="0" u="none" strike="noStrike">
                        <a:solidFill>
                          <a:srgbClr val="000000"/>
                        </a:solidFill>
                        <a:effectLst/>
                        <a:latin typeface="Calibri" panose="020F0502020204030204" pitchFamily="34" charset="0"/>
                      </a:endParaRPr>
                    </a:p>
                  </a:txBody>
                  <a:tcPr marL="6350" marR="6350" marT="9525" marB="0" anchor="ctr"/>
                </a:tc>
                <a:tc>
                  <a:txBody>
                    <a:bodyPr/>
                    <a:lstStyle/>
                    <a:p>
                      <a:pPr algn="l" fontAlgn="ctr"/>
                      <a:endParaRPr lang="en-AU" sz="1100" b="0" i="0" u="none" strike="noStrike" dirty="0">
                        <a:solidFill>
                          <a:srgbClr val="000000"/>
                        </a:solidFill>
                        <a:effectLst/>
                        <a:latin typeface="Calibri" panose="020F0502020204030204" pitchFamily="34" charset="0"/>
                      </a:endParaRPr>
                    </a:p>
                  </a:txBody>
                  <a:tcPr marL="6350" marR="6350" marT="9525" marB="0" anchor="ctr">
                    <a:noFill/>
                  </a:tcPr>
                </a:tc>
                <a:tc>
                  <a:txBody>
                    <a:bodyPr/>
                    <a:lstStyle/>
                    <a:p>
                      <a:pPr algn="l" fontAlgn="ctr"/>
                      <a:r>
                        <a:rPr lang="en-AU" sz="1100" b="0" u="none" strike="noStrike" dirty="0">
                          <a:solidFill>
                            <a:srgbClr val="000000"/>
                          </a:solidFill>
                          <a:effectLst/>
                        </a:rPr>
                        <a:t>Jon</a:t>
                      </a:r>
                      <a:endParaRPr lang="en-AU" sz="1100" b="0" i="0" u="none" strike="noStrike" dirty="0">
                        <a:solidFill>
                          <a:srgbClr val="000000"/>
                        </a:solidFill>
                        <a:effectLst/>
                        <a:latin typeface="Calibri" panose="020F0502020204030204" pitchFamily="34" charset="0"/>
                      </a:endParaRPr>
                    </a:p>
                  </a:txBody>
                  <a:tcPr marL="6350" marR="6350" marT="9525" marB="0" anchor="ctr"/>
                </a:tc>
                <a:tc>
                  <a:txBody>
                    <a:bodyPr/>
                    <a:lstStyle/>
                    <a:p>
                      <a:pPr algn="l" fontAlgn="ctr"/>
                      <a:r>
                        <a:rPr lang="en-AU" sz="1100" b="0" u="none" strike="noStrike">
                          <a:solidFill>
                            <a:srgbClr val="000000"/>
                          </a:solidFill>
                          <a:effectLst/>
                        </a:rPr>
                        <a:t>Rosdahl</a:t>
                      </a:r>
                      <a:endParaRPr lang="en-AU" sz="1100" b="0" i="0" u="none" strike="noStrike">
                        <a:solidFill>
                          <a:srgbClr val="000000"/>
                        </a:solidFill>
                        <a:effectLst/>
                        <a:latin typeface="Calibri" panose="020F0502020204030204" pitchFamily="34" charset="0"/>
                      </a:endParaRPr>
                    </a:p>
                  </a:txBody>
                  <a:tcPr marL="6350" marR="6350" marT="6350" marB="0" anchor="ctr"/>
                </a:tc>
                <a:tc>
                  <a:txBody>
                    <a:bodyPr/>
                    <a:lstStyle/>
                    <a:p>
                      <a:pPr algn="l" fontAlgn="ctr"/>
                      <a:r>
                        <a:rPr lang="en-AU" sz="1100" b="0" u="none" strike="noStrike" dirty="0">
                          <a:solidFill>
                            <a:srgbClr val="000000"/>
                          </a:solidFill>
                          <a:effectLst/>
                        </a:rPr>
                        <a:t>Qualcomm</a:t>
                      </a:r>
                      <a:endParaRPr lang="en-AU" sz="1100" b="0" i="0" u="none" strike="noStrike" dirty="0">
                        <a:solidFill>
                          <a:srgbClr val="000000"/>
                        </a:solidFill>
                        <a:effectLst/>
                        <a:latin typeface="Calibri" panose="020F0502020204030204" pitchFamily="34" charset="0"/>
                      </a:endParaRPr>
                    </a:p>
                  </a:txBody>
                  <a:tcPr marL="6350" marR="6350" marT="9525" marB="0" anchor="ctr"/>
                </a:tc>
                <a:extLst>
                  <a:ext uri="{0D108BD9-81ED-4DB2-BD59-A6C34878D82A}">
                    <a16:rowId xmlns:a16="http://schemas.microsoft.com/office/drawing/2014/main" val="530927227"/>
                  </a:ext>
                </a:extLst>
              </a:tr>
              <a:tr h="234125">
                <a:tc>
                  <a:txBody>
                    <a:bodyPr/>
                    <a:lstStyle/>
                    <a:p>
                      <a:pPr algn="l" fontAlgn="ctr"/>
                      <a:r>
                        <a:rPr lang="en-AU" sz="1100" b="0" u="none" strike="noStrike" dirty="0">
                          <a:solidFill>
                            <a:srgbClr val="000000"/>
                          </a:solidFill>
                          <a:effectLst/>
                        </a:rPr>
                        <a:t>Tim</a:t>
                      </a:r>
                      <a:endParaRPr lang="en-AU" sz="1100" b="0" i="0" u="none" strike="noStrike" dirty="0">
                        <a:solidFill>
                          <a:srgbClr val="000000"/>
                        </a:solidFill>
                        <a:effectLst/>
                        <a:latin typeface="Calibri" panose="020F0502020204030204" pitchFamily="34" charset="0"/>
                      </a:endParaRPr>
                    </a:p>
                  </a:txBody>
                  <a:tcPr marL="6350" marR="6350" marT="9525" marB="0" anchor="ctr"/>
                </a:tc>
                <a:tc>
                  <a:txBody>
                    <a:bodyPr/>
                    <a:lstStyle/>
                    <a:p>
                      <a:pPr algn="l" fontAlgn="ctr"/>
                      <a:r>
                        <a:rPr lang="en-AU" sz="1100" b="0" u="none" strike="noStrike" dirty="0">
                          <a:solidFill>
                            <a:srgbClr val="000000"/>
                          </a:solidFill>
                          <a:effectLst/>
                        </a:rPr>
                        <a:t>Godfrey</a:t>
                      </a:r>
                      <a:endParaRPr lang="en-AU" sz="11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l" fontAlgn="ctr"/>
                      <a:r>
                        <a:rPr lang="en-AU" sz="1100" b="0" u="none" strike="noStrike" dirty="0">
                          <a:solidFill>
                            <a:srgbClr val="000000"/>
                          </a:solidFill>
                          <a:effectLst/>
                        </a:rPr>
                        <a:t>EPRI</a:t>
                      </a:r>
                      <a:endParaRPr lang="en-AU" sz="1100" b="0" i="0" u="none" strike="noStrike" dirty="0">
                        <a:solidFill>
                          <a:srgbClr val="000000"/>
                        </a:solidFill>
                        <a:effectLst/>
                        <a:latin typeface="Calibri" panose="020F0502020204030204" pitchFamily="34" charset="0"/>
                      </a:endParaRPr>
                    </a:p>
                  </a:txBody>
                  <a:tcPr marL="6350" marR="6350" marT="9525" marB="0" anchor="ctr"/>
                </a:tc>
                <a:tc>
                  <a:txBody>
                    <a:bodyPr/>
                    <a:lstStyle/>
                    <a:p>
                      <a:pPr algn="l" fontAlgn="ctr"/>
                      <a:endParaRPr lang="en-AU" sz="1100" b="0" i="0" u="none" strike="noStrike" dirty="0">
                        <a:solidFill>
                          <a:srgbClr val="000000"/>
                        </a:solidFill>
                        <a:effectLst/>
                        <a:latin typeface="Calibri" panose="020F0502020204030204" pitchFamily="34" charset="0"/>
                      </a:endParaRPr>
                    </a:p>
                  </a:txBody>
                  <a:tcPr marL="6350" marR="6350" marT="9525" marB="0" anchor="ctr">
                    <a:noFill/>
                  </a:tcPr>
                </a:tc>
                <a:tc>
                  <a:txBody>
                    <a:bodyPr/>
                    <a:lstStyle/>
                    <a:p>
                      <a:pPr algn="l" fontAlgn="ctr"/>
                      <a:r>
                        <a:rPr lang="en-AU" sz="1100" b="0" u="none" strike="noStrike" dirty="0">
                          <a:solidFill>
                            <a:srgbClr val="000000"/>
                          </a:solidFill>
                          <a:effectLst/>
                        </a:rPr>
                        <a:t>Jessy</a:t>
                      </a:r>
                      <a:endParaRPr lang="en-AU" sz="1100" b="0" i="0" u="none" strike="noStrike" dirty="0">
                        <a:solidFill>
                          <a:srgbClr val="000000"/>
                        </a:solidFill>
                        <a:effectLst/>
                        <a:latin typeface="Calibri" panose="020F0502020204030204" pitchFamily="34" charset="0"/>
                      </a:endParaRPr>
                    </a:p>
                  </a:txBody>
                  <a:tcPr marL="6350" marR="6350" marT="9525" marB="0" anchor="ctr"/>
                </a:tc>
                <a:tc>
                  <a:txBody>
                    <a:bodyPr/>
                    <a:lstStyle/>
                    <a:p>
                      <a:pPr algn="l" fontAlgn="ctr"/>
                      <a:r>
                        <a:rPr lang="en-AU" sz="1100" b="0" u="none" strike="noStrike">
                          <a:solidFill>
                            <a:srgbClr val="000000"/>
                          </a:solidFill>
                          <a:effectLst/>
                        </a:rPr>
                        <a:t>Rouyer</a:t>
                      </a:r>
                      <a:endParaRPr lang="en-AU" sz="1100" b="0" i="0" u="none" strike="noStrike">
                        <a:solidFill>
                          <a:srgbClr val="000000"/>
                        </a:solidFill>
                        <a:effectLst/>
                        <a:latin typeface="Calibri" panose="020F0502020204030204" pitchFamily="34" charset="0"/>
                      </a:endParaRPr>
                    </a:p>
                  </a:txBody>
                  <a:tcPr marL="6350" marR="6350" marT="6350" marB="0" anchor="ctr"/>
                </a:tc>
                <a:tc>
                  <a:txBody>
                    <a:bodyPr/>
                    <a:lstStyle/>
                    <a:p>
                      <a:pPr algn="l" fontAlgn="ctr"/>
                      <a:r>
                        <a:rPr lang="en-AU" sz="1100" b="0" u="none" strike="noStrike">
                          <a:solidFill>
                            <a:srgbClr val="000000"/>
                          </a:solidFill>
                          <a:effectLst/>
                        </a:rPr>
                        <a:t>Nokia</a:t>
                      </a:r>
                      <a:endParaRPr lang="en-AU" sz="1100" b="0" i="0" u="none" strike="noStrike">
                        <a:solidFill>
                          <a:srgbClr val="000000"/>
                        </a:solidFill>
                        <a:effectLst/>
                        <a:latin typeface="Calibri" panose="020F0502020204030204" pitchFamily="34" charset="0"/>
                      </a:endParaRPr>
                    </a:p>
                  </a:txBody>
                  <a:tcPr marL="6350" marR="6350" marT="9525" marB="0" anchor="ctr"/>
                </a:tc>
                <a:extLst>
                  <a:ext uri="{0D108BD9-81ED-4DB2-BD59-A6C34878D82A}">
                    <a16:rowId xmlns:a16="http://schemas.microsoft.com/office/drawing/2014/main" val="3424569008"/>
                  </a:ext>
                </a:extLst>
              </a:tr>
              <a:tr h="234125">
                <a:tc>
                  <a:txBody>
                    <a:bodyPr/>
                    <a:lstStyle/>
                    <a:p>
                      <a:pPr algn="l" fontAlgn="ctr"/>
                      <a:r>
                        <a:rPr lang="en-AU" sz="1100" b="0" u="none" strike="noStrike" dirty="0">
                          <a:solidFill>
                            <a:srgbClr val="000000"/>
                          </a:solidFill>
                          <a:effectLst/>
                        </a:rPr>
                        <a:t>Jodi</a:t>
                      </a:r>
                      <a:endParaRPr lang="en-AU" sz="1100" b="0" i="0" u="none" strike="noStrike" dirty="0">
                        <a:solidFill>
                          <a:srgbClr val="000000"/>
                        </a:solidFill>
                        <a:effectLst/>
                        <a:latin typeface="Calibri" panose="020F0502020204030204" pitchFamily="34" charset="0"/>
                      </a:endParaRPr>
                    </a:p>
                  </a:txBody>
                  <a:tcPr marL="6350" marR="6350" marT="9525" marB="0" anchor="ctr"/>
                </a:tc>
                <a:tc>
                  <a:txBody>
                    <a:bodyPr/>
                    <a:lstStyle/>
                    <a:p>
                      <a:pPr algn="l" fontAlgn="ctr"/>
                      <a:r>
                        <a:rPr lang="en-AU" sz="1100" b="0" u="none" strike="noStrike" dirty="0">
                          <a:solidFill>
                            <a:srgbClr val="000000"/>
                          </a:solidFill>
                          <a:effectLst/>
                        </a:rPr>
                        <a:t>Haasz</a:t>
                      </a:r>
                      <a:endParaRPr lang="en-AU" sz="11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l" fontAlgn="ctr"/>
                      <a:r>
                        <a:rPr lang="en-AU" sz="1100" b="0" u="none" strike="noStrike" dirty="0">
                          <a:solidFill>
                            <a:srgbClr val="000000"/>
                          </a:solidFill>
                          <a:effectLst/>
                        </a:rPr>
                        <a:t>IEEE</a:t>
                      </a:r>
                      <a:endParaRPr lang="en-AU" sz="1100" b="0" i="0" u="none" strike="noStrike" dirty="0">
                        <a:solidFill>
                          <a:srgbClr val="000000"/>
                        </a:solidFill>
                        <a:effectLst/>
                        <a:latin typeface="Calibri" panose="020F0502020204030204" pitchFamily="34" charset="0"/>
                      </a:endParaRPr>
                    </a:p>
                  </a:txBody>
                  <a:tcPr marL="6350" marR="6350" marT="9525" marB="0" anchor="ctr"/>
                </a:tc>
                <a:tc>
                  <a:txBody>
                    <a:bodyPr/>
                    <a:lstStyle/>
                    <a:p>
                      <a:pPr algn="l" fontAlgn="ctr"/>
                      <a:endParaRPr lang="en-AU" sz="1100" b="0" i="0" u="none" strike="noStrike" dirty="0">
                        <a:solidFill>
                          <a:srgbClr val="000000"/>
                        </a:solidFill>
                        <a:effectLst/>
                        <a:latin typeface="Calibri" panose="020F0502020204030204" pitchFamily="34" charset="0"/>
                      </a:endParaRPr>
                    </a:p>
                  </a:txBody>
                  <a:tcPr marL="6350" marR="6350" marT="9525" marB="0" anchor="ctr">
                    <a:noFill/>
                  </a:tcPr>
                </a:tc>
                <a:tc>
                  <a:txBody>
                    <a:bodyPr/>
                    <a:lstStyle/>
                    <a:p>
                      <a:pPr algn="l" fontAlgn="ctr"/>
                      <a:r>
                        <a:rPr lang="en-AU" sz="1100" b="0" u="none" strike="noStrike" dirty="0">
                          <a:solidFill>
                            <a:srgbClr val="000000"/>
                          </a:solidFill>
                          <a:effectLst/>
                        </a:rPr>
                        <a:t>Stephen</a:t>
                      </a:r>
                      <a:endParaRPr lang="en-AU" sz="1100" b="0" i="0" u="none" strike="noStrike" dirty="0">
                        <a:solidFill>
                          <a:srgbClr val="000000"/>
                        </a:solidFill>
                        <a:effectLst/>
                        <a:latin typeface="Calibri" panose="020F0502020204030204" pitchFamily="34" charset="0"/>
                      </a:endParaRPr>
                    </a:p>
                  </a:txBody>
                  <a:tcPr marL="6350" marR="6350" marT="9525" marB="0" anchor="ctr"/>
                </a:tc>
                <a:tc>
                  <a:txBody>
                    <a:bodyPr/>
                    <a:lstStyle/>
                    <a:p>
                      <a:pPr algn="l" fontAlgn="ctr"/>
                      <a:r>
                        <a:rPr lang="en-AU" sz="1100" b="0" u="none" strike="noStrike">
                          <a:solidFill>
                            <a:srgbClr val="000000"/>
                          </a:solidFill>
                          <a:effectLst/>
                        </a:rPr>
                        <a:t>Shellhammer</a:t>
                      </a:r>
                      <a:endParaRPr lang="en-AU" sz="1100" b="0" i="0" u="none" strike="noStrike">
                        <a:solidFill>
                          <a:srgbClr val="000000"/>
                        </a:solidFill>
                        <a:effectLst/>
                        <a:latin typeface="Calibri" panose="020F0502020204030204" pitchFamily="34" charset="0"/>
                      </a:endParaRPr>
                    </a:p>
                  </a:txBody>
                  <a:tcPr marL="6350" marR="6350" marT="6350" marB="0" anchor="ctr"/>
                </a:tc>
                <a:tc>
                  <a:txBody>
                    <a:bodyPr/>
                    <a:lstStyle/>
                    <a:p>
                      <a:pPr algn="l" fontAlgn="ctr"/>
                      <a:r>
                        <a:rPr lang="en-AU" sz="1100" b="0" u="none" strike="noStrike" dirty="0">
                          <a:solidFill>
                            <a:srgbClr val="000000"/>
                          </a:solidFill>
                          <a:effectLst/>
                        </a:rPr>
                        <a:t>Qualcomm</a:t>
                      </a:r>
                      <a:endParaRPr lang="en-AU" sz="1100" b="0" i="0" u="none" strike="noStrike" dirty="0">
                        <a:solidFill>
                          <a:srgbClr val="000000"/>
                        </a:solidFill>
                        <a:effectLst/>
                        <a:latin typeface="Calibri" panose="020F0502020204030204" pitchFamily="34" charset="0"/>
                      </a:endParaRPr>
                    </a:p>
                  </a:txBody>
                  <a:tcPr marL="6350" marR="6350" marT="9525" marB="0" anchor="ctr"/>
                </a:tc>
                <a:extLst>
                  <a:ext uri="{0D108BD9-81ED-4DB2-BD59-A6C34878D82A}">
                    <a16:rowId xmlns:a16="http://schemas.microsoft.com/office/drawing/2014/main" val="2695537761"/>
                  </a:ext>
                </a:extLst>
              </a:tr>
              <a:tr h="234125">
                <a:tc>
                  <a:txBody>
                    <a:bodyPr/>
                    <a:lstStyle/>
                    <a:p>
                      <a:pPr algn="l" fontAlgn="ctr"/>
                      <a:r>
                        <a:rPr lang="en-AU" sz="1100" b="0" u="none" strike="noStrike">
                          <a:solidFill>
                            <a:srgbClr val="000000"/>
                          </a:solidFill>
                          <a:effectLst/>
                        </a:rPr>
                        <a:t>Daniel</a:t>
                      </a:r>
                      <a:endParaRPr lang="en-AU" sz="1100" b="0" i="0" u="none" strike="noStrike">
                        <a:solidFill>
                          <a:srgbClr val="000000"/>
                        </a:solidFill>
                        <a:effectLst/>
                        <a:latin typeface="Calibri" panose="020F0502020204030204" pitchFamily="34" charset="0"/>
                      </a:endParaRPr>
                    </a:p>
                  </a:txBody>
                  <a:tcPr marL="6350" marR="6350" marT="9525" marB="0" anchor="ctr"/>
                </a:tc>
                <a:tc>
                  <a:txBody>
                    <a:bodyPr/>
                    <a:lstStyle/>
                    <a:p>
                      <a:pPr algn="l" fontAlgn="ctr"/>
                      <a:r>
                        <a:rPr lang="en-AU" sz="1100" b="0" u="none" strike="noStrike">
                          <a:solidFill>
                            <a:srgbClr val="000000"/>
                          </a:solidFill>
                          <a:effectLst/>
                        </a:rPr>
                        <a:t>Harkins</a:t>
                      </a:r>
                      <a:endParaRPr lang="en-AU" sz="1100" b="0" i="0" u="none" strike="noStrike">
                        <a:solidFill>
                          <a:srgbClr val="000000"/>
                        </a:solidFill>
                        <a:effectLst/>
                        <a:latin typeface="Calibri" panose="020F0502020204030204" pitchFamily="34" charset="0"/>
                      </a:endParaRPr>
                    </a:p>
                  </a:txBody>
                  <a:tcPr marL="6350" marR="6350" marT="6350" marB="0" anchor="ctr"/>
                </a:tc>
                <a:tc>
                  <a:txBody>
                    <a:bodyPr/>
                    <a:lstStyle/>
                    <a:p>
                      <a:pPr algn="l" fontAlgn="ctr"/>
                      <a:r>
                        <a:rPr lang="en-AU" sz="1100" b="0" u="none" strike="noStrike" dirty="0">
                          <a:solidFill>
                            <a:srgbClr val="000000"/>
                          </a:solidFill>
                          <a:effectLst/>
                        </a:rPr>
                        <a:t>HPE</a:t>
                      </a:r>
                      <a:endParaRPr lang="en-AU" sz="1100" b="0" i="0" u="none" strike="noStrike" dirty="0">
                        <a:solidFill>
                          <a:srgbClr val="000000"/>
                        </a:solidFill>
                        <a:effectLst/>
                        <a:latin typeface="Calibri" panose="020F0502020204030204" pitchFamily="34" charset="0"/>
                      </a:endParaRPr>
                    </a:p>
                  </a:txBody>
                  <a:tcPr marL="6350" marR="6350" marT="9525" marB="0" anchor="ctr"/>
                </a:tc>
                <a:tc>
                  <a:txBody>
                    <a:bodyPr/>
                    <a:lstStyle/>
                    <a:p>
                      <a:pPr algn="l" fontAlgn="ctr"/>
                      <a:endParaRPr lang="en-AU" sz="1100" b="0" i="0" u="none" strike="noStrike" dirty="0">
                        <a:solidFill>
                          <a:srgbClr val="000000"/>
                        </a:solidFill>
                        <a:effectLst/>
                        <a:latin typeface="Calibri" panose="020F0502020204030204" pitchFamily="34" charset="0"/>
                      </a:endParaRPr>
                    </a:p>
                  </a:txBody>
                  <a:tcPr marL="6350" marR="6350" marT="9525" marB="0" anchor="ctr">
                    <a:noFill/>
                  </a:tcPr>
                </a:tc>
                <a:tc>
                  <a:txBody>
                    <a:bodyPr/>
                    <a:lstStyle/>
                    <a:p>
                      <a:pPr algn="l" fontAlgn="ctr"/>
                      <a:r>
                        <a:rPr lang="en-AU" sz="1100" b="0" u="none" strike="noStrike">
                          <a:solidFill>
                            <a:srgbClr val="000000"/>
                          </a:solidFill>
                          <a:effectLst/>
                        </a:rPr>
                        <a:t>Robert</a:t>
                      </a:r>
                      <a:endParaRPr lang="en-AU" sz="1100" b="0" i="0" u="none" strike="noStrike">
                        <a:solidFill>
                          <a:srgbClr val="000000"/>
                        </a:solidFill>
                        <a:effectLst/>
                        <a:latin typeface="Calibri" panose="020F0502020204030204" pitchFamily="34" charset="0"/>
                      </a:endParaRPr>
                    </a:p>
                  </a:txBody>
                  <a:tcPr marL="6350" marR="6350" marT="9525" marB="0" anchor="ctr"/>
                </a:tc>
                <a:tc>
                  <a:txBody>
                    <a:bodyPr/>
                    <a:lstStyle/>
                    <a:p>
                      <a:pPr algn="l" fontAlgn="ctr"/>
                      <a:r>
                        <a:rPr lang="en-AU" sz="1100" b="0" u="none" strike="noStrike">
                          <a:solidFill>
                            <a:srgbClr val="000000"/>
                          </a:solidFill>
                          <a:effectLst/>
                        </a:rPr>
                        <a:t>Stacey</a:t>
                      </a:r>
                      <a:endParaRPr lang="en-AU" sz="1100" b="0" i="0" u="none" strike="noStrike">
                        <a:solidFill>
                          <a:srgbClr val="000000"/>
                        </a:solidFill>
                        <a:effectLst/>
                        <a:latin typeface="Calibri" panose="020F0502020204030204" pitchFamily="34" charset="0"/>
                      </a:endParaRPr>
                    </a:p>
                  </a:txBody>
                  <a:tcPr marL="6350" marR="6350" marT="6350" marB="0" anchor="ctr"/>
                </a:tc>
                <a:tc>
                  <a:txBody>
                    <a:bodyPr/>
                    <a:lstStyle/>
                    <a:p>
                      <a:pPr algn="l" fontAlgn="ctr"/>
                      <a:r>
                        <a:rPr lang="en-AU" sz="1100" b="0" u="none" strike="noStrike" dirty="0">
                          <a:solidFill>
                            <a:srgbClr val="000000"/>
                          </a:solidFill>
                          <a:effectLst/>
                        </a:rPr>
                        <a:t>Intel</a:t>
                      </a:r>
                      <a:endParaRPr lang="en-AU" sz="1100" b="0" i="0" u="none" strike="noStrike" dirty="0">
                        <a:solidFill>
                          <a:srgbClr val="000000"/>
                        </a:solidFill>
                        <a:effectLst/>
                        <a:latin typeface="Calibri" panose="020F0502020204030204" pitchFamily="34" charset="0"/>
                      </a:endParaRPr>
                    </a:p>
                  </a:txBody>
                  <a:tcPr marL="6350" marR="6350" marT="9525" marB="0" anchor="ctr"/>
                </a:tc>
                <a:extLst>
                  <a:ext uri="{0D108BD9-81ED-4DB2-BD59-A6C34878D82A}">
                    <a16:rowId xmlns:a16="http://schemas.microsoft.com/office/drawing/2014/main" val="2234842843"/>
                  </a:ext>
                </a:extLst>
              </a:tr>
              <a:tr h="234125">
                <a:tc>
                  <a:txBody>
                    <a:bodyPr/>
                    <a:lstStyle/>
                    <a:p>
                      <a:pPr algn="l" fontAlgn="ctr"/>
                      <a:r>
                        <a:rPr lang="en-AU" sz="1100" b="0" u="none" strike="noStrike">
                          <a:solidFill>
                            <a:srgbClr val="000000"/>
                          </a:solidFill>
                          <a:effectLst/>
                        </a:rPr>
                        <a:t>Jay</a:t>
                      </a:r>
                      <a:endParaRPr lang="en-AU" sz="1100" b="0" i="0" u="none" strike="noStrike">
                        <a:solidFill>
                          <a:srgbClr val="000000"/>
                        </a:solidFill>
                        <a:effectLst/>
                        <a:latin typeface="Calibri" panose="020F0502020204030204" pitchFamily="34" charset="0"/>
                      </a:endParaRPr>
                    </a:p>
                  </a:txBody>
                  <a:tcPr marL="6350" marR="6350" marT="9525" marB="0" anchor="ctr"/>
                </a:tc>
                <a:tc>
                  <a:txBody>
                    <a:bodyPr/>
                    <a:lstStyle/>
                    <a:p>
                      <a:pPr algn="l" fontAlgn="ctr"/>
                      <a:r>
                        <a:rPr lang="en-AU" sz="1100" b="0" u="none" strike="noStrike">
                          <a:solidFill>
                            <a:srgbClr val="000000"/>
                          </a:solidFill>
                          <a:effectLst/>
                        </a:rPr>
                        <a:t>Holcomb</a:t>
                      </a:r>
                      <a:endParaRPr lang="en-AU" sz="1100" b="0" i="0" u="none" strike="noStrike">
                        <a:solidFill>
                          <a:srgbClr val="000000"/>
                        </a:solidFill>
                        <a:effectLst/>
                        <a:latin typeface="Calibri" panose="020F0502020204030204" pitchFamily="34" charset="0"/>
                      </a:endParaRPr>
                    </a:p>
                  </a:txBody>
                  <a:tcPr marL="6350" marR="6350" marT="6350" marB="0" anchor="ctr"/>
                </a:tc>
                <a:tc>
                  <a:txBody>
                    <a:bodyPr/>
                    <a:lstStyle/>
                    <a:p>
                      <a:pPr algn="l" fontAlgn="ctr"/>
                      <a:r>
                        <a:rPr lang="en-AU" sz="1100" b="0" u="none" strike="noStrike" dirty="0" err="1">
                          <a:solidFill>
                            <a:srgbClr val="000000"/>
                          </a:solidFill>
                          <a:effectLst/>
                        </a:rPr>
                        <a:t>Itron</a:t>
                      </a:r>
                      <a:r>
                        <a:rPr lang="en-AU" sz="1100" b="0" u="none" strike="noStrike" dirty="0">
                          <a:solidFill>
                            <a:srgbClr val="000000"/>
                          </a:solidFill>
                          <a:effectLst/>
                        </a:rPr>
                        <a:t>.</a:t>
                      </a:r>
                      <a:endParaRPr lang="en-AU" sz="1100" b="0" i="0" u="none" strike="noStrike" dirty="0">
                        <a:solidFill>
                          <a:srgbClr val="000000"/>
                        </a:solidFill>
                        <a:effectLst/>
                        <a:latin typeface="Calibri" panose="020F0502020204030204" pitchFamily="34" charset="0"/>
                      </a:endParaRPr>
                    </a:p>
                  </a:txBody>
                  <a:tcPr marL="6350" marR="6350" marT="9525" marB="0" anchor="ctr"/>
                </a:tc>
                <a:tc>
                  <a:txBody>
                    <a:bodyPr/>
                    <a:lstStyle/>
                    <a:p>
                      <a:pPr algn="l" fontAlgn="ctr"/>
                      <a:endParaRPr lang="en-AU" sz="1100" b="0" i="0" u="none" strike="noStrike" dirty="0">
                        <a:solidFill>
                          <a:srgbClr val="000000"/>
                        </a:solidFill>
                        <a:effectLst/>
                        <a:latin typeface="Calibri" panose="020F0502020204030204" pitchFamily="34" charset="0"/>
                      </a:endParaRPr>
                    </a:p>
                  </a:txBody>
                  <a:tcPr marL="6350" marR="6350" marT="9525" marB="0" anchor="ctr">
                    <a:noFill/>
                  </a:tcPr>
                </a:tc>
                <a:tc>
                  <a:txBody>
                    <a:bodyPr/>
                    <a:lstStyle/>
                    <a:p>
                      <a:pPr algn="l" fontAlgn="ctr"/>
                      <a:r>
                        <a:rPr lang="en-AU" sz="1100" b="0" u="none" strike="noStrike">
                          <a:solidFill>
                            <a:srgbClr val="000000"/>
                          </a:solidFill>
                          <a:effectLst/>
                        </a:rPr>
                        <a:t>RUI</a:t>
                      </a:r>
                      <a:endParaRPr lang="en-AU" sz="1100" b="0" i="0" u="none" strike="noStrike">
                        <a:solidFill>
                          <a:srgbClr val="000000"/>
                        </a:solidFill>
                        <a:effectLst/>
                        <a:latin typeface="Calibri" panose="020F0502020204030204" pitchFamily="34" charset="0"/>
                      </a:endParaRPr>
                    </a:p>
                  </a:txBody>
                  <a:tcPr marL="6350" marR="6350" marT="9525" marB="0" anchor="ctr"/>
                </a:tc>
                <a:tc>
                  <a:txBody>
                    <a:bodyPr/>
                    <a:lstStyle/>
                    <a:p>
                      <a:pPr algn="l" fontAlgn="ctr"/>
                      <a:r>
                        <a:rPr lang="en-AU" sz="1100" b="0" u="none" strike="noStrike">
                          <a:solidFill>
                            <a:srgbClr val="000000"/>
                          </a:solidFill>
                          <a:effectLst/>
                        </a:rPr>
                        <a:t>YANG</a:t>
                      </a:r>
                      <a:endParaRPr lang="en-AU" sz="1100" b="0" i="0" u="none" strike="noStrike">
                        <a:solidFill>
                          <a:srgbClr val="000000"/>
                        </a:solidFill>
                        <a:effectLst/>
                        <a:latin typeface="Calibri" panose="020F0502020204030204" pitchFamily="34" charset="0"/>
                      </a:endParaRPr>
                    </a:p>
                  </a:txBody>
                  <a:tcPr marL="6350" marR="6350" marT="6350" marB="0" anchor="ctr"/>
                </a:tc>
                <a:tc>
                  <a:txBody>
                    <a:bodyPr/>
                    <a:lstStyle/>
                    <a:p>
                      <a:pPr algn="l" fontAlgn="ctr"/>
                      <a:r>
                        <a:rPr lang="en-AU" sz="1100" b="0" u="none" strike="noStrike">
                          <a:solidFill>
                            <a:srgbClr val="000000"/>
                          </a:solidFill>
                          <a:effectLst/>
                        </a:rPr>
                        <a:t>InterDigital</a:t>
                      </a:r>
                      <a:endParaRPr lang="en-AU" sz="1100" b="0" i="0" u="none" strike="noStrike">
                        <a:solidFill>
                          <a:srgbClr val="000000"/>
                        </a:solidFill>
                        <a:effectLst/>
                        <a:latin typeface="Calibri" panose="020F0502020204030204" pitchFamily="34" charset="0"/>
                      </a:endParaRPr>
                    </a:p>
                  </a:txBody>
                  <a:tcPr marL="6350" marR="6350" marT="9525" marB="0" anchor="ctr"/>
                </a:tc>
                <a:extLst>
                  <a:ext uri="{0D108BD9-81ED-4DB2-BD59-A6C34878D82A}">
                    <a16:rowId xmlns:a16="http://schemas.microsoft.com/office/drawing/2014/main" val="3042131555"/>
                  </a:ext>
                </a:extLst>
              </a:tr>
              <a:tr h="455662">
                <a:tc>
                  <a:txBody>
                    <a:bodyPr/>
                    <a:lstStyle/>
                    <a:p>
                      <a:pPr algn="l" fontAlgn="ctr"/>
                      <a:r>
                        <a:rPr lang="en-AU" sz="1100" b="0" u="none" strike="noStrike" dirty="0">
                          <a:solidFill>
                            <a:srgbClr val="000000"/>
                          </a:solidFill>
                          <a:effectLst/>
                        </a:rPr>
                        <a:t>Chad</a:t>
                      </a:r>
                      <a:endParaRPr lang="en-AU" sz="1100" b="0" i="0" u="none" strike="noStrike" dirty="0">
                        <a:solidFill>
                          <a:srgbClr val="000000"/>
                        </a:solidFill>
                        <a:effectLst/>
                        <a:latin typeface="Calibri" panose="020F0502020204030204" pitchFamily="34" charset="0"/>
                      </a:endParaRPr>
                    </a:p>
                  </a:txBody>
                  <a:tcPr marL="6350" marR="6350" marT="9525" marB="0" anchor="ctr"/>
                </a:tc>
                <a:tc>
                  <a:txBody>
                    <a:bodyPr/>
                    <a:lstStyle/>
                    <a:p>
                      <a:pPr algn="l" fontAlgn="ctr"/>
                      <a:r>
                        <a:rPr lang="en-AU" sz="1100" b="0" u="none" strike="noStrike" dirty="0">
                          <a:solidFill>
                            <a:srgbClr val="000000"/>
                          </a:solidFill>
                          <a:effectLst/>
                        </a:rPr>
                        <a:t>Jones</a:t>
                      </a:r>
                      <a:endParaRPr lang="en-AU" sz="11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l" fontAlgn="ctr"/>
                      <a:r>
                        <a:rPr lang="en-AU" sz="1100" b="0" u="none" strike="noStrike" dirty="0">
                          <a:solidFill>
                            <a:srgbClr val="000000"/>
                          </a:solidFill>
                          <a:effectLst/>
                        </a:rPr>
                        <a:t>Cisco</a:t>
                      </a:r>
                      <a:endParaRPr lang="en-AU" sz="1100" b="0" i="0" u="none" strike="noStrike" dirty="0">
                        <a:solidFill>
                          <a:srgbClr val="000000"/>
                        </a:solidFill>
                        <a:effectLst/>
                        <a:latin typeface="Calibri" panose="020F0502020204030204" pitchFamily="34" charset="0"/>
                      </a:endParaRPr>
                    </a:p>
                  </a:txBody>
                  <a:tcPr marL="6350" marR="6350" marT="9525" marB="0" anchor="ctr"/>
                </a:tc>
                <a:tc>
                  <a:txBody>
                    <a:bodyPr/>
                    <a:lstStyle/>
                    <a:p>
                      <a:pPr algn="l" fontAlgn="ctr"/>
                      <a:endParaRPr lang="en-AU" sz="1100" b="0" i="0" u="none" strike="noStrike" dirty="0">
                        <a:solidFill>
                          <a:srgbClr val="000000"/>
                        </a:solidFill>
                        <a:effectLst/>
                        <a:latin typeface="Calibri" panose="020F0502020204030204" pitchFamily="34" charset="0"/>
                      </a:endParaRPr>
                    </a:p>
                  </a:txBody>
                  <a:tcPr marL="6350" marR="6350" marT="9525" marB="0" anchor="ctr">
                    <a:noFill/>
                  </a:tcPr>
                </a:tc>
                <a:tc>
                  <a:txBody>
                    <a:bodyPr/>
                    <a:lstStyle/>
                    <a:p>
                      <a:pPr algn="l" fontAlgn="ctr"/>
                      <a:r>
                        <a:rPr lang="en-AU" sz="1100" b="0" u="none" strike="noStrike" dirty="0">
                          <a:solidFill>
                            <a:srgbClr val="000000"/>
                          </a:solidFill>
                          <a:effectLst/>
                        </a:rPr>
                        <a:t>George</a:t>
                      </a:r>
                      <a:endParaRPr lang="en-AU" sz="1100" b="0" i="0" u="none" strike="noStrike" dirty="0">
                        <a:solidFill>
                          <a:srgbClr val="000000"/>
                        </a:solidFill>
                        <a:effectLst/>
                        <a:latin typeface="Calibri" panose="020F0502020204030204" pitchFamily="34" charset="0"/>
                      </a:endParaRPr>
                    </a:p>
                  </a:txBody>
                  <a:tcPr marL="6350" marR="6350" marT="9525" marB="0" anchor="ctr"/>
                </a:tc>
                <a:tc>
                  <a:txBody>
                    <a:bodyPr/>
                    <a:lstStyle/>
                    <a:p>
                      <a:pPr algn="l" fontAlgn="ctr"/>
                      <a:r>
                        <a:rPr lang="en-AU" sz="1100" b="0" u="none" strike="noStrike" dirty="0">
                          <a:solidFill>
                            <a:srgbClr val="000000"/>
                          </a:solidFill>
                          <a:effectLst/>
                        </a:rPr>
                        <a:t>Zimmerman</a:t>
                      </a:r>
                      <a:endParaRPr lang="en-AU" sz="11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l" fontAlgn="ctr"/>
                      <a:r>
                        <a:rPr lang="en-AU" sz="1100" b="0" u="none" strike="noStrike" dirty="0">
                          <a:solidFill>
                            <a:srgbClr val="000000"/>
                          </a:solidFill>
                          <a:effectLst/>
                        </a:rPr>
                        <a:t>CME Consulting; ADI; APL Group; Cisco; CommScope; Marvell; </a:t>
                      </a:r>
                      <a:r>
                        <a:rPr lang="en-AU" sz="1100" b="0" u="none" strike="noStrike" dirty="0" err="1">
                          <a:solidFill>
                            <a:srgbClr val="000000"/>
                          </a:solidFill>
                          <a:effectLst/>
                        </a:rPr>
                        <a:t>SenTekse</a:t>
                      </a:r>
                      <a:r>
                        <a:rPr lang="en-AU" sz="1100" b="0" u="none" strike="noStrike" dirty="0">
                          <a:solidFill>
                            <a:srgbClr val="000000"/>
                          </a:solidFill>
                          <a:effectLst/>
                        </a:rPr>
                        <a:t> LLC</a:t>
                      </a:r>
                      <a:endParaRPr lang="en-AU" sz="1100" b="0" i="0" u="none" strike="noStrike" dirty="0">
                        <a:solidFill>
                          <a:srgbClr val="000000"/>
                        </a:solidFill>
                        <a:effectLst/>
                        <a:latin typeface="Calibri" panose="020F0502020204030204" pitchFamily="34" charset="0"/>
                      </a:endParaRPr>
                    </a:p>
                  </a:txBody>
                  <a:tcPr marL="6350" marR="6350" marT="9525" marB="0" anchor="ctr"/>
                </a:tc>
                <a:extLst>
                  <a:ext uri="{0D108BD9-81ED-4DB2-BD59-A6C34878D82A}">
                    <a16:rowId xmlns:a16="http://schemas.microsoft.com/office/drawing/2014/main" val="2897849921"/>
                  </a:ext>
                </a:extLst>
              </a:tr>
              <a:tr h="234125">
                <a:tc>
                  <a:txBody>
                    <a:bodyPr/>
                    <a:lstStyle/>
                    <a:p>
                      <a:pPr algn="l" fontAlgn="ctr"/>
                      <a:r>
                        <a:rPr lang="en-AU" sz="1100" b="0" u="none" strike="noStrike">
                          <a:solidFill>
                            <a:srgbClr val="000000"/>
                          </a:solidFill>
                          <a:effectLst/>
                        </a:rPr>
                        <a:t>Stephan</a:t>
                      </a:r>
                      <a:endParaRPr lang="en-AU" sz="1100" b="0" i="0" u="none" strike="noStrike">
                        <a:solidFill>
                          <a:srgbClr val="000000"/>
                        </a:solidFill>
                        <a:effectLst/>
                        <a:latin typeface="Calibri" panose="020F0502020204030204" pitchFamily="34" charset="0"/>
                      </a:endParaRPr>
                    </a:p>
                  </a:txBody>
                  <a:tcPr marL="6350" marR="6350" marT="9525" marB="0" anchor="ctr"/>
                </a:tc>
                <a:tc>
                  <a:txBody>
                    <a:bodyPr/>
                    <a:lstStyle/>
                    <a:p>
                      <a:pPr algn="l" fontAlgn="ctr"/>
                      <a:r>
                        <a:rPr lang="en-AU" sz="1100" b="0" u="none" strike="noStrike">
                          <a:solidFill>
                            <a:srgbClr val="000000"/>
                          </a:solidFill>
                          <a:effectLst/>
                        </a:rPr>
                        <a:t>Kehrer</a:t>
                      </a:r>
                      <a:endParaRPr lang="en-AU" sz="1100" b="0" i="0" u="none" strike="noStrike">
                        <a:solidFill>
                          <a:srgbClr val="000000"/>
                        </a:solidFill>
                        <a:effectLst/>
                        <a:latin typeface="Calibri" panose="020F0502020204030204" pitchFamily="34" charset="0"/>
                      </a:endParaRPr>
                    </a:p>
                  </a:txBody>
                  <a:tcPr marL="6350" marR="6350" marT="6350" marB="0" anchor="ctr"/>
                </a:tc>
                <a:tc>
                  <a:txBody>
                    <a:bodyPr/>
                    <a:lstStyle/>
                    <a:p>
                      <a:pPr algn="l" fontAlgn="ctr"/>
                      <a:r>
                        <a:rPr lang="en-AU" sz="1100" b="0" u="none" strike="noStrike" dirty="0" err="1">
                          <a:solidFill>
                            <a:srgbClr val="000000"/>
                          </a:solidFill>
                          <a:effectLst/>
                        </a:rPr>
                        <a:t>Hirschmann</a:t>
                      </a:r>
                      <a:r>
                        <a:rPr lang="en-AU" sz="1100" b="0" u="none" strike="noStrike" dirty="0">
                          <a:solidFill>
                            <a:srgbClr val="000000"/>
                          </a:solidFill>
                          <a:effectLst/>
                        </a:rPr>
                        <a:t> Automation &amp; Control GmbH</a:t>
                      </a:r>
                      <a:endParaRPr lang="en-AU" sz="1100" b="0" i="0" u="none" strike="noStrike" dirty="0">
                        <a:solidFill>
                          <a:srgbClr val="000000"/>
                        </a:solidFill>
                        <a:effectLst/>
                        <a:latin typeface="Calibri" panose="020F0502020204030204" pitchFamily="34" charset="0"/>
                      </a:endParaRPr>
                    </a:p>
                  </a:txBody>
                  <a:tcPr marL="6350" marR="6350" marT="9525" marB="0" anchor="ctr"/>
                </a:tc>
                <a:tc>
                  <a:txBody>
                    <a:bodyPr/>
                    <a:lstStyle/>
                    <a:p>
                      <a:pPr algn="l" fontAlgn="ctr"/>
                      <a:endParaRPr lang="en-AU" sz="1100" b="0" i="0" u="none" strike="noStrike" dirty="0">
                        <a:solidFill>
                          <a:srgbClr val="000000"/>
                        </a:solidFill>
                        <a:effectLst/>
                        <a:latin typeface="Calibri" panose="020F0502020204030204" pitchFamily="34" charset="0"/>
                      </a:endParaRPr>
                    </a:p>
                  </a:txBody>
                  <a:tcPr marL="6350" marR="6350" marT="9525" marB="0" anchor="ctr">
                    <a:noFill/>
                  </a:tcPr>
                </a:tc>
                <a:tc>
                  <a:txBody>
                    <a:bodyPr/>
                    <a:lstStyle/>
                    <a:p>
                      <a:pPr algn="l" fontAlgn="ctr"/>
                      <a:r>
                        <a:rPr lang="en-AU" sz="1100" b="0" u="none" strike="noStrike">
                          <a:solidFill>
                            <a:srgbClr val="000000"/>
                          </a:solidFill>
                          <a:effectLst/>
                        </a:rPr>
                        <a:t>Clint</a:t>
                      </a:r>
                      <a:endParaRPr lang="en-AU" sz="1100" b="0" i="0" u="none" strike="noStrike">
                        <a:solidFill>
                          <a:srgbClr val="000000"/>
                        </a:solidFill>
                        <a:effectLst/>
                        <a:latin typeface="Calibri" panose="020F0502020204030204" pitchFamily="34" charset="0"/>
                      </a:endParaRPr>
                    </a:p>
                  </a:txBody>
                  <a:tcPr marL="6350" marR="6350" marT="9525" marB="0" anchor="ctr"/>
                </a:tc>
                <a:tc>
                  <a:txBody>
                    <a:bodyPr/>
                    <a:lstStyle/>
                    <a:p>
                      <a:pPr algn="l" fontAlgn="ctr"/>
                      <a:r>
                        <a:rPr lang="en-AU" sz="1100" b="0" u="none" strike="noStrike" dirty="0">
                          <a:solidFill>
                            <a:srgbClr val="000000"/>
                          </a:solidFill>
                          <a:effectLst/>
                        </a:rPr>
                        <a:t>Powell</a:t>
                      </a:r>
                      <a:endParaRPr lang="en-AU" sz="11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l" fontAlgn="b"/>
                      <a:endParaRPr lang="en-AU" sz="1100" b="0"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1436482644"/>
                  </a:ext>
                </a:extLst>
              </a:tr>
              <a:tr h="234125">
                <a:tc>
                  <a:txBody>
                    <a:bodyPr/>
                    <a:lstStyle/>
                    <a:p>
                      <a:pPr algn="l" fontAlgn="ctr"/>
                      <a:r>
                        <a:rPr lang="en-AU" sz="1100" b="0" u="none" strike="noStrike" dirty="0">
                          <a:solidFill>
                            <a:srgbClr val="000000"/>
                          </a:solidFill>
                          <a:effectLst/>
                        </a:rPr>
                        <a:t>Stuart</a:t>
                      </a:r>
                      <a:endParaRPr lang="en-AU" sz="1100" b="0" i="0" u="none" strike="noStrike" dirty="0">
                        <a:solidFill>
                          <a:srgbClr val="000000"/>
                        </a:solidFill>
                        <a:effectLst/>
                        <a:latin typeface="Calibri" panose="020F0502020204030204" pitchFamily="34" charset="0"/>
                      </a:endParaRPr>
                    </a:p>
                  </a:txBody>
                  <a:tcPr marL="6350" marR="6350" marT="9525" marB="0" anchor="ctr"/>
                </a:tc>
                <a:tc>
                  <a:txBody>
                    <a:bodyPr/>
                    <a:lstStyle/>
                    <a:p>
                      <a:pPr algn="l" fontAlgn="ctr"/>
                      <a:r>
                        <a:rPr lang="en-AU" sz="1100" b="0" u="none" strike="noStrike">
                          <a:solidFill>
                            <a:srgbClr val="000000"/>
                          </a:solidFill>
                          <a:effectLst/>
                        </a:rPr>
                        <a:t>Kerry</a:t>
                      </a:r>
                      <a:endParaRPr lang="en-AU" sz="1100" b="0" i="0" u="none" strike="noStrike">
                        <a:solidFill>
                          <a:srgbClr val="000000"/>
                        </a:solidFill>
                        <a:effectLst/>
                        <a:latin typeface="Calibri" panose="020F0502020204030204" pitchFamily="34" charset="0"/>
                      </a:endParaRPr>
                    </a:p>
                  </a:txBody>
                  <a:tcPr marL="6350" marR="6350" marT="6350" marB="0" anchor="ctr"/>
                </a:tc>
                <a:tc>
                  <a:txBody>
                    <a:bodyPr/>
                    <a:lstStyle/>
                    <a:p>
                      <a:pPr algn="l" fontAlgn="ctr"/>
                      <a:r>
                        <a:rPr lang="en-AU" sz="1100" b="0" u="none" strike="noStrike" dirty="0">
                          <a:solidFill>
                            <a:srgbClr val="000000"/>
                          </a:solidFill>
                          <a:effectLst/>
                        </a:rPr>
                        <a:t>OK-Brit</a:t>
                      </a:r>
                      <a:endParaRPr lang="en-AU" sz="1100" b="0" i="0" u="none" strike="noStrike" dirty="0">
                        <a:solidFill>
                          <a:srgbClr val="000000"/>
                        </a:solidFill>
                        <a:effectLst/>
                        <a:latin typeface="Calibri" panose="020F0502020204030204" pitchFamily="34" charset="0"/>
                      </a:endParaRPr>
                    </a:p>
                  </a:txBody>
                  <a:tcPr marL="6350" marR="6350" marT="9525" marB="0" anchor="ctr"/>
                </a:tc>
                <a:tc>
                  <a:txBody>
                    <a:bodyPr/>
                    <a:lstStyle/>
                    <a:p>
                      <a:pPr algn="l" fontAlgn="ctr"/>
                      <a:endParaRPr lang="en-AU" sz="1100" b="0" i="0" u="none" strike="noStrike" dirty="0">
                        <a:solidFill>
                          <a:srgbClr val="000000"/>
                        </a:solidFill>
                        <a:effectLst/>
                        <a:latin typeface="Calibri" panose="020F0502020204030204" pitchFamily="34" charset="0"/>
                      </a:endParaRPr>
                    </a:p>
                  </a:txBody>
                  <a:tcPr marL="6350" marR="6350" marT="6350" marB="0" anchor="ctr">
                    <a:noFill/>
                  </a:tcPr>
                </a:tc>
                <a:tc>
                  <a:txBody>
                    <a:bodyPr/>
                    <a:lstStyle/>
                    <a:p>
                      <a:pPr algn="l" fontAlgn="ctr"/>
                      <a:r>
                        <a:rPr lang="en-AU" sz="1100" b="0" u="none" strike="noStrike" dirty="0">
                          <a:solidFill>
                            <a:srgbClr val="000000"/>
                          </a:solidFill>
                          <a:effectLst/>
                        </a:rPr>
                        <a:t>Stephan</a:t>
                      </a:r>
                      <a:endParaRPr lang="en-AU" sz="11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l" fontAlgn="ctr"/>
                      <a:r>
                        <a:rPr lang="en-AU" sz="1100" b="0" u="none" strike="noStrike" dirty="0" err="1">
                          <a:solidFill>
                            <a:srgbClr val="000000"/>
                          </a:solidFill>
                          <a:effectLst/>
                        </a:rPr>
                        <a:t>Kehrer</a:t>
                      </a:r>
                      <a:endParaRPr lang="en-AU" sz="11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l" fontAlgn="b"/>
                      <a:r>
                        <a:rPr lang="en-AU" sz="1100" b="0" u="none" strike="noStrike" dirty="0" err="1">
                          <a:solidFill>
                            <a:srgbClr val="000000"/>
                          </a:solidFill>
                          <a:effectLst/>
                        </a:rPr>
                        <a:t>Hirschmann</a:t>
                      </a:r>
                      <a:r>
                        <a:rPr lang="en-AU" sz="1100" b="0" u="none" strike="noStrike" dirty="0">
                          <a:solidFill>
                            <a:srgbClr val="000000"/>
                          </a:solidFill>
                          <a:effectLst/>
                        </a:rPr>
                        <a:t> Automation &amp; Control GmbH</a:t>
                      </a:r>
                      <a:endParaRPr lang="en-AU" sz="11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2719348654"/>
                  </a:ext>
                </a:extLst>
              </a:tr>
              <a:tr h="234510">
                <a:tc>
                  <a:txBody>
                    <a:bodyPr/>
                    <a:lstStyle/>
                    <a:p>
                      <a:pPr algn="l" fontAlgn="ctr"/>
                      <a:r>
                        <a:rPr lang="en-AU" sz="1100" b="0" u="none" strike="noStrike" dirty="0">
                          <a:solidFill>
                            <a:srgbClr val="000000"/>
                          </a:solidFill>
                          <a:effectLst/>
                        </a:rPr>
                        <a:t>Elizabeth</a:t>
                      </a:r>
                      <a:endParaRPr lang="en-AU" sz="1100" b="0" i="0" u="none" strike="noStrike" dirty="0">
                        <a:solidFill>
                          <a:srgbClr val="000000"/>
                        </a:solidFill>
                        <a:effectLst/>
                        <a:latin typeface="Calibri" panose="020F0502020204030204" pitchFamily="34" charset="0"/>
                      </a:endParaRPr>
                    </a:p>
                  </a:txBody>
                  <a:tcPr marL="6350" marR="6350" marT="9525" marB="0" anchor="ctr"/>
                </a:tc>
                <a:tc>
                  <a:txBody>
                    <a:bodyPr/>
                    <a:lstStyle/>
                    <a:p>
                      <a:pPr algn="l" fontAlgn="ctr"/>
                      <a:r>
                        <a:rPr lang="en-AU" sz="1100" b="0" u="none" strike="noStrike" dirty="0">
                          <a:solidFill>
                            <a:srgbClr val="000000"/>
                          </a:solidFill>
                          <a:effectLst/>
                        </a:rPr>
                        <a:t>Kochuparambil</a:t>
                      </a:r>
                      <a:endParaRPr lang="en-AU" sz="11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l" fontAlgn="ctr"/>
                      <a:r>
                        <a:rPr lang="en-AU" sz="1100" b="0" u="none" strike="noStrike" dirty="0">
                          <a:solidFill>
                            <a:srgbClr val="000000"/>
                          </a:solidFill>
                          <a:effectLst/>
                        </a:rPr>
                        <a:t>Cisco</a:t>
                      </a:r>
                      <a:endParaRPr lang="en-AU" sz="1100" b="0" i="0" u="none" strike="noStrike" dirty="0">
                        <a:solidFill>
                          <a:srgbClr val="000000"/>
                        </a:solidFill>
                        <a:effectLst/>
                        <a:latin typeface="Calibri" panose="020F0502020204030204" pitchFamily="34" charset="0"/>
                      </a:endParaRPr>
                    </a:p>
                  </a:txBody>
                  <a:tcPr marL="6350" marR="6350" marT="9525" marB="0" anchor="ctr"/>
                </a:tc>
                <a:tc>
                  <a:txBody>
                    <a:bodyPr/>
                    <a:lstStyle/>
                    <a:p>
                      <a:pPr algn="l" fontAlgn="ctr"/>
                      <a:endParaRPr lang="en-AU" sz="1100" b="0" i="0" u="none" strike="noStrike" dirty="0">
                        <a:solidFill>
                          <a:srgbClr val="000000"/>
                        </a:solidFill>
                        <a:effectLst/>
                        <a:latin typeface="Calibri" panose="020F0502020204030204" pitchFamily="34" charset="0"/>
                      </a:endParaRPr>
                    </a:p>
                  </a:txBody>
                  <a:tcPr marL="6350" marR="6350" marT="6350" marB="0" anchor="ctr">
                    <a:noFill/>
                  </a:tcPr>
                </a:tc>
                <a:tc>
                  <a:txBody>
                    <a:bodyPr/>
                    <a:lstStyle/>
                    <a:p>
                      <a:pPr algn="l" fontAlgn="ctr"/>
                      <a:r>
                        <a:rPr lang="en-AU" sz="1100" b="0" u="none" strike="noStrike" dirty="0">
                          <a:solidFill>
                            <a:srgbClr val="000000"/>
                          </a:solidFill>
                          <a:effectLst/>
                        </a:rPr>
                        <a:t>Ben</a:t>
                      </a:r>
                      <a:endParaRPr lang="en-AU" sz="11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l" fontAlgn="ctr"/>
                      <a:r>
                        <a:rPr lang="en-AU" sz="1100" b="0" u="none" strike="noStrike" dirty="0">
                          <a:solidFill>
                            <a:srgbClr val="000000"/>
                          </a:solidFill>
                          <a:effectLst/>
                        </a:rPr>
                        <a:t>Rolfe</a:t>
                      </a:r>
                      <a:endParaRPr lang="en-AU" sz="11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l" fontAlgn="ctr"/>
                      <a:r>
                        <a:rPr lang="en-AU" sz="1100" b="0" u="none" strike="noStrike" dirty="0">
                          <a:solidFill>
                            <a:srgbClr val="000000"/>
                          </a:solidFill>
                          <a:effectLst/>
                        </a:rPr>
                        <a:t>Blink Creek Associates</a:t>
                      </a:r>
                      <a:endParaRPr lang="en-AU" sz="11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3281799302"/>
                  </a:ext>
                </a:extLst>
              </a:tr>
              <a:tr h="234125">
                <a:tc>
                  <a:txBody>
                    <a:bodyPr/>
                    <a:lstStyle/>
                    <a:p>
                      <a:pPr algn="l" fontAlgn="ctr"/>
                      <a:r>
                        <a:rPr lang="en-AU" sz="1100" b="0" u="none" strike="noStrike" dirty="0">
                          <a:solidFill>
                            <a:srgbClr val="000000"/>
                          </a:solidFill>
                          <a:effectLst/>
                        </a:rPr>
                        <a:t>Roger</a:t>
                      </a:r>
                      <a:endParaRPr lang="en-AU" sz="1100" b="0" i="0" u="none" strike="noStrike" dirty="0">
                        <a:solidFill>
                          <a:srgbClr val="000000"/>
                        </a:solidFill>
                        <a:effectLst/>
                        <a:latin typeface="Calibri" panose="020F0502020204030204" pitchFamily="34" charset="0"/>
                      </a:endParaRPr>
                    </a:p>
                  </a:txBody>
                  <a:tcPr marL="6350" marR="6350" marT="9525" marB="0" anchor="ctr"/>
                </a:tc>
                <a:tc>
                  <a:txBody>
                    <a:bodyPr/>
                    <a:lstStyle/>
                    <a:p>
                      <a:pPr algn="l" fontAlgn="ctr"/>
                      <a:r>
                        <a:rPr lang="en-AU" sz="1100" b="0" u="none" strike="noStrike" dirty="0">
                          <a:solidFill>
                            <a:srgbClr val="000000"/>
                          </a:solidFill>
                          <a:effectLst/>
                        </a:rPr>
                        <a:t>Marks</a:t>
                      </a:r>
                      <a:endParaRPr lang="en-AU" sz="11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l" fontAlgn="ctr"/>
                      <a:r>
                        <a:rPr lang="en-AU" sz="1100" b="0" u="none" strike="noStrike" dirty="0" err="1">
                          <a:solidFill>
                            <a:srgbClr val="000000"/>
                          </a:solidFill>
                          <a:effectLst/>
                        </a:rPr>
                        <a:t>EthAirNet</a:t>
                      </a:r>
                      <a:r>
                        <a:rPr lang="en-AU" sz="1100" b="0" u="none" strike="noStrike" dirty="0">
                          <a:solidFill>
                            <a:srgbClr val="000000"/>
                          </a:solidFill>
                          <a:effectLst/>
                        </a:rPr>
                        <a:t> Associates; Huawei</a:t>
                      </a:r>
                      <a:endParaRPr lang="en-AU" sz="1100" b="0" i="0" u="none" strike="noStrike" dirty="0">
                        <a:solidFill>
                          <a:srgbClr val="000000"/>
                        </a:solidFill>
                        <a:effectLst/>
                        <a:latin typeface="Calibri" panose="020F0502020204030204" pitchFamily="34" charset="0"/>
                      </a:endParaRPr>
                    </a:p>
                  </a:txBody>
                  <a:tcPr marL="6350" marR="6350" marT="9525" marB="0" anchor="ctr"/>
                </a:tc>
                <a:tc>
                  <a:txBody>
                    <a:bodyPr/>
                    <a:lstStyle/>
                    <a:p>
                      <a:pPr algn="l" fontAlgn="ctr"/>
                      <a:endParaRPr lang="en-AU" sz="1100" b="0" i="0" u="none" strike="noStrike" dirty="0">
                        <a:solidFill>
                          <a:srgbClr val="000000"/>
                        </a:solidFill>
                        <a:effectLst/>
                        <a:latin typeface="Calibri" panose="020F0502020204030204" pitchFamily="34" charset="0"/>
                      </a:endParaRPr>
                    </a:p>
                  </a:txBody>
                  <a:tcPr marL="6350" marR="6350" marT="6350" marB="0" anchor="ctr">
                    <a:noFill/>
                  </a:tcPr>
                </a:tc>
                <a:tc>
                  <a:txBody>
                    <a:bodyPr/>
                    <a:lstStyle/>
                    <a:p>
                      <a:pPr algn="l" fontAlgn="ctr"/>
                      <a:r>
                        <a:rPr lang="en-AU" sz="1100" b="0" u="none" strike="noStrike" dirty="0">
                          <a:solidFill>
                            <a:srgbClr val="000000"/>
                          </a:solidFill>
                          <a:effectLst/>
                        </a:rPr>
                        <a:t>Beth  </a:t>
                      </a:r>
                      <a:endParaRPr lang="en-AU" sz="11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l" fontAlgn="ctr"/>
                      <a:r>
                        <a:rPr lang="en-AU" sz="1100" b="0" u="none" strike="noStrike" dirty="0">
                          <a:solidFill>
                            <a:srgbClr val="000000"/>
                          </a:solidFill>
                          <a:effectLst/>
                        </a:rPr>
                        <a:t> Kochuparambil </a:t>
                      </a:r>
                      <a:endParaRPr lang="en-AU" sz="11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l" fontAlgn="ctr"/>
                      <a:r>
                        <a:rPr lang="en-AU" sz="1100" b="0" u="none" strike="noStrike" dirty="0">
                          <a:solidFill>
                            <a:srgbClr val="000000"/>
                          </a:solidFill>
                          <a:effectLst/>
                        </a:rPr>
                        <a:t>Cisco</a:t>
                      </a:r>
                      <a:endParaRPr lang="en-AU" sz="11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3804716418"/>
                  </a:ext>
                </a:extLst>
              </a:tr>
              <a:tr h="234125">
                <a:tc>
                  <a:txBody>
                    <a:bodyPr/>
                    <a:lstStyle/>
                    <a:p>
                      <a:pPr algn="l" fontAlgn="ctr"/>
                      <a:r>
                        <a:rPr lang="en-AU" sz="1100" b="0" u="none" strike="noStrike" dirty="0">
                          <a:solidFill>
                            <a:srgbClr val="000000"/>
                          </a:solidFill>
                          <a:effectLst/>
                        </a:rPr>
                        <a:t>Paul</a:t>
                      </a:r>
                      <a:endParaRPr lang="en-AU" sz="1100" b="0" i="0" u="none" strike="noStrike" dirty="0">
                        <a:solidFill>
                          <a:srgbClr val="000000"/>
                        </a:solidFill>
                        <a:effectLst/>
                        <a:latin typeface="Calibri" panose="020F0502020204030204" pitchFamily="34" charset="0"/>
                      </a:endParaRPr>
                    </a:p>
                  </a:txBody>
                  <a:tcPr marL="6350" marR="6350" marT="9525" marB="0" anchor="ctr"/>
                </a:tc>
                <a:tc>
                  <a:txBody>
                    <a:bodyPr/>
                    <a:lstStyle/>
                    <a:p>
                      <a:pPr algn="l" fontAlgn="ctr"/>
                      <a:r>
                        <a:rPr lang="en-AU" sz="1100" b="0" u="none" strike="noStrike" dirty="0">
                          <a:solidFill>
                            <a:srgbClr val="000000"/>
                          </a:solidFill>
                          <a:effectLst/>
                        </a:rPr>
                        <a:t>Nikolich</a:t>
                      </a:r>
                      <a:endParaRPr lang="en-AU" sz="11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l" fontAlgn="ctr"/>
                      <a:r>
                        <a:rPr lang="en-AU" sz="1100" b="0" u="none" strike="noStrike">
                          <a:solidFill>
                            <a:srgbClr val="000000"/>
                          </a:solidFill>
                          <a:effectLst/>
                        </a:rPr>
                        <a:t>Self</a:t>
                      </a:r>
                      <a:endParaRPr lang="en-AU" sz="1100" b="0" i="0" u="none" strike="noStrike">
                        <a:solidFill>
                          <a:srgbClr val="000000"/>
                        </a:solidFill>
                        <a:effectLst/>
                        <a:latin typeface="Calibri" panose="020F0502020204030204" pitchFamily="34" charset="0"/>
                      </a:endParaRPr>
                    </a:p>
                  </a:txBody>
                  <a:tcPr marL="6350" marR="6350" marT="9525" marB="0" anchor="ctr"/>
                </a:tc>
                <a:tc>
                  <a:txBody>
                    <a:bodyPr/>
                    <a:lstStyle/>
                    <a:p>
                      <a:pPr algn="l" fontAlgn="ctr"/>
                      <a:endParaRPr lang="en-AU" sz="1100" b="0" i="0" u="none" strike="noStrike" dirty="0">
                        <a:solidFill>
                          <a:srgbClr val="000000"/>
                        </a:solidFill>
                        <a:effectLst/>
                        <a:latin typeface="Calibri" panose="020F0502020204030204" pitchFamily="34" charset="0"/>
                      </a:endParaRPr>
                    </a:p>
                  </a:txBody>
                  <a:tcPr marL="6350" marR="6350" marT="6350" marB="0" anchor="ctr">
                    <a:noFill/>
                  </a:tcPr>
                </a:tc>
                <a:tc>
                  <a:txBody>
                    <a:bodyPr/>
                    <a:lstStyle/>
                    <a:p>
                      <a:pPr algn="l" fontAlgn="ctr"/>
                      <a:r>
                        <a:rPr lang="en-AU" sz="1100" b="0" u="none" strike="noStrike">
                          <a:solidFill>
                            <a:srgbClr val="000000"/>
                          </a:solidFill>
                          <a:effectLst/>
                        </a:rPr>
                        <a:t>Andrew</a:t>
                      </a:r>
                      <a:endParaRPr lang="en-AU" sz="1100" b="0" i="0" u="none" strike="noStrike">
                        <a:solidFill>
                          <a:srgbClr val="000000"/>
                        </a:solidFill>
                        <a:effectLst/>
                        <a:latin typeface="Calibri" panose="020F0502020204030204" pitchFamily="34" charset="0"/>
                      </a:endParaRPr>
                    </a:p>
                  </a:txBody>
                  <a:tcPr marL="6350" marR="6350" marT="6350" marB="0" anchor="ctr"/>
                </a:tc>
                <a:tc>
                  <a:txBody>
                    <a:bodyPr/>
                    <a:lstStyle/>
                    <a:p>
                      <a:pPr algn="l" fontAlgn="ctr"/>
                      <a:r>
                        <a:rPr lang="en-AU" sz="1100" b="0" u="none" strike="noStrike" dirty="0">
                          <a:solidFill>
                            <a:srgbClr val="000000"/>
                          </a:solidFill>
                          <a:effectLst/>
                        </a:rPr>
                        <a:t>Myles</a:t>
                      </a:r>
                      <a:endParaRPr lang="en-AU" sz="11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l" fontAlgn="ctr"/>
                      <a:r>
                        <a:rPr lang="en-AU" sz="1100" b="0" u="none" strike="noStrike" dirty="0">
                          <a:solidFill>
                            <a:srgbClr val="000000"/>
                          </a:solidFill>
                          <a:effectLst/>
                        </a:rPr>
                        <a:t>Cisco</a:t>
                      </a:r>
                      <a:endParaRPr lang="en-AU" sz="1100" b="0"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3262072323"/>
                  </a:ext>
                </a:extLst>
              </a:tr>
              <a:tr h="234125">
                <a:tc>
                  <a:txBody>
                    <a:bodyPr/>
                    <a:lstStyle/>
                    <a:p>
                      <a:pPr algn="l" fontAlgn="ctr"/>
                      <a:r>
                        <a:rPr lang="en-AU" sz="1100" b="0" u="none" strike="noStrike" dirty="0">
                          <a:solidFill>
                            <a:srgbClr val="000000"/>
                          </a:solidFill>
                          <a:effectLst/>
                        </a:rPr>
                        <a:t>Glenn</a:t>
                      </a:r>
                      <a:endParaRPr lang="en-AU" sz="1100" b="0" i="0" u="none" strike="noStrike" dirty="0">
                        <a:solidFill>
                          <a:srgbClr val="000000"/>
                        </a:solidFill>
                        <a:effectLst/>
                        <a:latin typeface="Calibri" panose="020F0502020204030204" pitchFamily="34" charset="0"/>
                      </a:endParaRPr>
                    </a:p>
                  </a:txBody>
                  <a:tcPr marL="6350" marR="6350" marT="9525" marB="0" anchor="ctr"/>
                </a:tc>
                <a:tc>
                  <a:txBody>
                    <a:bodyPr/>
                    <a:lstStyle/>
                    <a:p>
                      <a:pPr algn="l" fontAlgn="ctr"/>
                      <a:r>
                        <a:rPr lang="en-AU" sz="1100" b="0" u="none" strike="noStrike">
                          <a:solidFill>
                            <a:srgbClr val="000000"/>
                          </a:solidFill>
                          <a:effectLst/>
                        </a:rPr>
                        <a:t>Parsons</a:t>
                      </a:r>
                      <a:endParaRPr lang="en-AU" sz="1100" b="0" i="0" u="none" strike="noStrike">
                        <a:solidFill>
                          <a:srgbClr val="000000"/>
                        </a:solidFill>
                        <a:effectLst/>
                        <a:latin typeface="Calibri" panose="020F0502020204030204" pitchFamily="34" charset="0"/>
                      </a:endParaRPr>
                    </a:p>
                  </a:txBody>
                  <a:tcPr marL="6350" marR="6350" marT="6350" marB="0" anchor="ctr"/>
                </a:tc>
                <a:tc>
                  <a:txBody>
                    <a:bodyPr/>
                    <a:lstStyle/>
                    <a:p>
                      <a:pPr algn="l" fontAlgn="ctr"/>
                      <a:r>
                        <a:rPr lang="en-AU" sz="1100" b="0" u="none" strike="noStrike" dirty="0">
                          <a:solidFill>
                            <a:srgbClr val="000000"/>
                          </a:solidFill>
                          <a:effectLst/>
                        </a:rPr>
                        <a:t>Ericsson</a:t>
                      </a:r>
                      <a:endParaRPr lang="en-AU" sz="1100" b="0" i="0" u="none" strike="noStrike" dirty="0">
                        <a:solidFill>
                          <a:srgbClr val="000000"/>
                        </a:solidFill>
                        <a:effectLst/>
                        <a:latin typeface="Calibri" panose="020F0502020204030204" pitchFamily="34" charset="0"/>
                      </a:endParaRPr>
                    </a:p>
                  </a:txBody>
                  <a:tcPr marL="6350" marR="6350" marT="9525" marB="0" anchor="ctr"/>
                </a:tc>
                <a:tc>
                  <a:txBody>
                    <a:bodyPr/>
                    <a:lstStyle/>
                    <a:p>
                      <a:pPr algn="l" fontAlgn="ctr"/>
                      <a:endParaRPr lang="en-AU" sz="1100" b="0" i="0" u="none" strike="noStrike" dirty="0">
                        <a:solidFill>
                          <a:srgbClr val="000000"/>
                        </a:solidFill>
                        <a:effectLst/>
                        <a:latin typeface="Calibri" panose="020F0502020204030204" pitchFamily="34" charset="0"/>
                      </a:endParaRPr>
                    </a:p>
                  </a:txBody>
                  <a:tcPr marL="6350" marR="6350" marT="9525" marB="0" anchor="ctr">
                    <a:noFill/>
                  </a:tcPr>
                </a:tc>
                <a:tc>
                  <a:txBody>
                    <a:bodyPr/>
                    <a:lstStyle/>
                    <a:p>
                      <a:pPr algn="l" fontAlgn="ctr"/>
                      <a:endParaRPr lang="en-AU" sz="1100" b="0" i="0" u="none" strike="noStrike" dirty="0">
                        <a:solidFill>
                          <a:srgbClr val="000000"/>
                        </a:solidFill>
                        <a:effectLst/>
                        <a:latin typeface="Calibri" panose="020F0502020204030204" pitchFamily="34" charset="0"/>
                      </a:endParaRPr>
                    </a:p>
                  </a:txBody>
                  <a:tcPr marL="6350" marR="6350" marT="9525" marB="0" anchor="ctr"/>
                </a:tc>
                <a:tc>
                  <a:txBody>
                    <a:bodyPr/>
                    <a:lstStyle/>
                    <a:p>
                      <a:pPr algn="l" fontAlgn="ctr"/>
                      <a:endParaRPr lang="en-AU" sz="1100" b="0" i="0" u="none" strike="noStrike" dirty="0">
                        <a:solidFill>
                          <a:srgbClr val="000000"/>
                        </a:solidFill>
                        <a:effectLst/>
                        <a:latin typeface="Calibri" panose="020F0502020204030204" pitchFamily="34" charset="0"/>
                      </a:endParaRPr>
                    </a:p>
                  </a:txBody>
                  <a:tcPr marL="6350" marR="6350" marT="9525" marB="0" anchor="ctr"/>
                </a:tc>
                <a:tc>
                  <a:txBody>
                    <a:bodyPr/>
                    <a:lstStyle/>
                    <a:p>
                      <a:pPr algn="l" fontAlgn="ctr"/>
                      <a:endParaRPr lang="en-AU" sz="1100" b="0" i="0" u="none" strike="noStrike" dirty="0">
                        <a:solidFill>
                          <a:srgbClr val="000000"/>
                        </a:solidFill>
                        <a:effectLst/>
                        <a:latin typeface="Calibri" panose="020F0502020204030204" pitchFamily="34" charset="0"/>
                      </a:endParaRPr>
                    </a:p>
                  </a:txBody>
                  <a:tcPr marL="6350" marR="6350" marT="9525" marB="0" anchor="ctr"/>
                </a:tc>
                <a:extLst>
                  <a:ext uri="{0D108BD9-81ED-4DB2-BD59-A6C34878D82A}">
                    <a16:rowId xmlns:a16="http://schemas.microsoft.com/office/drawing/2014/main" val="1135077675"/>
                  </a:ext>
                </a:extLst>
              </a:tr>
            </a:tbl>
          </a:graphicData>
        </a:graphic>
      </p:graphicFrame>
      <p:sp>
        <p:nvSpPr>
          <p:cNvPr id="4" name="Footer Placeholder 3">
            <a:extLst>
              <a:ext uri="{FF2B5EF4-FFF2-40B4-BE49-F238E27FC236}">
                <a16:creationId xmlns:a16="http://schemas.microsoft.com/office/drawing/2014/main" id="{D807876B-41BB-41A4-9D8A-1EF8FFDD19E0}"/>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1AA51B8D-3EA2-446F-9DFC-A033E193AC6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7</a:t>
            </a:fld>
            <a:endParaRPr lang="en-US" dirty="0"/>
          </a:p>
        </p:txBody>
      </p:sp>
    </p:spTree>
    <p:extLst>
      <p:ext uri="{BB962C8B-B14F-4D97-AF65-F5344CB8AC3E}">
        <p14:creationId xmlns:p14="http://schemas.microsoft.com/office/powerpoint/2010/main" val="361922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6331FB8-EEDB-4C9C-BE70-95438A2FF8CF}"/>
              </a:ext>
            </a:extLst>
          </p:cNvPr>
          <p:cNvSpPr>
            <a:spLocks noGrp="1"/>
          </p:cNvSpPr>
          <p:nvPr>
            <p:ph type="title"/>
          </p:nvPr>
        </p:nvSpPr>
        <p:spPr/>
        <p:txBody>
          <a:bodyPr/>
          <a:lstStyle/>
          <a:p>
            <a:r>
              <a:rPr lang="en-AU" dirty="0"/>
              <a:t>The e-mail asking for volunteers … recognised the importance of hybrid operation</a:t>
            </a:r>
          </a:p>
        </p:txBody>
      </p:sp>
      <p:sp>
        <p:nvSpPr>
          <p:cNvPr id="3" name="Content Placeholder 2">
            <a:extLst>
              <a:ext uri="{FF2B5EF4-FFF2-40B4-BE49-F238E27FC236}">
                <a16:creationId xmlns:a16="http://schemas.microsoft.com/office/drawing/2014/main" id="{498E3833-1AB2-4D76-AD70-E58B9DF2BBE4}"/>
              </a:ext>
            </a:extLst>
          </p:cNvPr>
          <p:cNvSpPr>
            <a:spLocks noGrp="1"/>
          </p:cNvSpPr>
          <p:nvPr>
            <p:ph idx="1"/>
          </p:nvPr>
        </p:nvSpPr>
        <p:spPr>
          <a:xfrm>
            <a:off x="685800" y="1981200"/>
            <a:ext cx="7772400" cy="4114800"/>
          </a:xfrm>
        </p:spPr>
        <p:txBody>
          <a:bodyPr/>
          <a:lstStyle/>
          <a:p>
            <a:r>
              <a:rPr lang="en-AU" dirty="0"/>
              <a:t>E-mail asking for volunteers (</a:t>
            </a:r>
            <a:r>
              <a:rPr lang="en-AU" dirty="0">
                <a:latin typeface="+mj-lt"/>
              </a:rPr>
              <a:t>28 Aug 2021) 1/4</a:t>
            </a:r>
            <a:endParaRPr lang="en-AU" dirty="0"/>
          </a:p>
          <a:p>
            <a:pPr lvl="1"/>
            <a:r>
              <a:rPr lang="en-AU" dirty="0"/>
              <a:t>There is significant effort being invested in the </a:t>
            </a:r>
            <a:r>
              <a:rPr lang="en-AU" i="1" dirty="0"/>
              <a:t>near-term mixed-mode meeting definitions ad hoc</a:t>
            </a:r>
            <a:r>
              <a:rPr lang="en-AU" dirty="0"/>
              <a:t> (ably led by George Zimmerman) to answer questions related to how IEEE 802 might operate effectively as we transition away from the current COVID driven reality of all remote-only meetings. </a:t>
            </a:r>
          </a:p>
          <a:p>
            <a:pPr lvl="1"/>
            <a:r>
              <a:rPr lang="en-AU" dirty="0"/>
              <a:t>The </a:t>
            </a:r>
            <a:r>
              <a:rPr lang="en-AU" i="1" dirty="0"/>
              <a:t>ad hoc </a:t>
            </a:r>
            <a:r>
              <a:rPr lang="en-AU" dirty="0"/>
              <a:t>has a challenging task, especially as the proposed hybrid transition mode is something in which very few organisations have been successful. </a:t>
            </a:r>
          </a:p>
          <a:p>
            <a:pPr lvl="1"/>
            <a:r>
              <a:rPr lang="en-AU" dirty="0"/>
              <a:t>However, we need to find ways to make hybrid operation at least a little bit successful to maintain our IEEE 802 standards momentum with all stakeholders, and to avoid the financial penalties of an immediate, permanent move to remote-only operation.</a:t>
            </a:r>
          </a:p>
        </p:txBody>
      </p:sp>
      <p:sp>
        <p:nvSpPr>
          <p:cNvPr id="4" name="Footer Placeholder 3">
            <a:extLst>
              <a:ext uri="{FF2B5EF4-FFF2-40B4-BE49-F238E27FC236}">
                <a16:creationId xmlns:a16="http://schemas.microsoft.com/office/drawing/2014/main" id="{2F53BFE7-FC24-4B35-96AB-69E3B78FA873}"/>
              </a:ext>
            </a:extLst>
          </p:cNvPr>
          <p:cNvSpPr>
            <a:spLocks noGrp="1"/>
          </p:cNvSpPr>
          <p:nvPr>
            <p:ph type="ftr" sz="quarter" idx="10"/>
          </p:nvPr>
        </p:nvSpPr>
        <p:spPr>
          <a:xfrm>
            <a:off x="8053388" y="6475413"/>
            <a:ext cx="490537" cy="182562"/>
          </a:xfrm>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B7722F25-E78C-488E-B1A4-AECFFED7EC80}"/>
              </a:ext>
            </a:extLst>
          </p:cNvPr>
          <p:cNvSpPr>
            <a:spLocks noGrp="1"/>
          </p:cNvSpPr>
          <p:nvPr>
            <p:ph type="sldNum" sz="quarter" idx="11"/>
          </p:nvPr>
        </p:nvSpPr>
        <p:spPr>
          <a:xfrm>
            <a:off x="4327525" y="6475413"/>
            <a:ext cx="565150" cy="182562"/>
          </a:xfrm>
        </p:spPr>
        <p:txBody>
          <a:bodyPr/>
          <a:lstStyle/>
          <a:p>
            <a:r>
              <a:rPr lang="en-US"/>
              <a:t>Slide </a:t>
            </a:r>
            <a:fld id="{EF4002E7-DB4D-4CC3-8382-1939D19420D8}" type="slidenum">
              <a:rPr lang="en-US" smtClean="0"/>
              <a:pPr/>
              <a:t>8</a:t>
            </a:fld>
            <a:endParaRPr lang="en-US" dirty="0"/>
          </a:p>
        </p:txBody>
      </p:sp>
    </p:spTree>
    <p:extLst>
      <p:ext uri="{BB962C8B-B14F-4D97-AF65-F5344CB8AC3E}">
        <p14:creationId xmlns:p14="http://schemas.microsoft.com/office/powerpoint/2010/main" val="2644482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6331FB8-EEDB-4C9C-BE70-95438A2FF8CF}"/>
              </a:ext>
            </a:extLst>
          </p:cNvPr>
          <p:cNvSpPr>
            <a:spLocks noGrp="1"/>
          </p:cNvSpPr>
          <p:nvPr>
            <p:ph type="title"/>
          </p:nvPr>
        </p:nvSpPr>
        <p:spPr>
          <a:xfrm>
            <a:off x="685800" y="685800"/>
            <a:ext cx="8305800" cy="1066800"/>
          </a:xfrm>
        </p:spPr>
        <p:txBody>
          <a:bodyPr/>
          <a:lstStyle/>
          <a:p>
            <a:r>
              <a:rPr lang="en-AU" dirty="0"/>
              <a:t>The e-mail asking for volunteers … also highlighted the (unpredicted?) remote-only success during COVID</a:t>
            </a:r>
          </a:p>
        </p:txBody>
      </p:sp>
      <p:sp>
        <p:nvSpPr>
          <p:cNvPr id="3" name="Content Placeholder 2">
            <a:extLst>
              <a:ext uri="{FF2B5EF4-FFF2-40B4-BE49-F238E27FC236}">
                <a16:creationId xmlns:a16="http://schemas.microsoft.com/office/drawing/2014/main" id="{498E3833-1AB2-4D76-AD70-E58B9DF2BBE4}"/>
              </a:ext>
            </a:extLst>
          </p:cNvPr>
          <p:cNvSpPr>
            <a:spLocks noGrp="1"/>
          </p:cNvSpPr>
          <p:nvPr>
            <p:ph idx="1"/>
          </p:nvPr>
        </p:nvSpPr>
        <p:spPr>
          <a:xfrm>
            <a:off x="685800" y="1981200"/>
            <a:ext cx="7772400" cy="4114800"/>
          </a:xfrm>
        </p:spPr>
        <p:txBody>
          <a:bodyPr/>
          <a:lstStyle/>
          <a:p>
            <a:r>
              <a:rPr lang="en-AU" dirty="0"/>
              <a:t>E-mail asking for volunteers (</a:t>
            </a:r>
            <a:r>
              <a:rPr lang="en-AU" dirty="0">
                <a:latin typeface="+mj-lt"/>
              </a:rPr>
              <a:t>28 Aug 2021) 2/4</a:t>
            </a:r>
            <a:endParaRPr lang="en-AU" dirty="0"/>
          </a:p>
          <a:p>
            <a:pPr lvl="1"/>
            <a:r>
              <a:rPr lang="en-AU" dirty="0"/>
              <a:t>One of the few positives of the COVID crisis is that it has opened the eyes of many to the various benefits of remote-only meetings. </a:t>
            </a:r>
          </a:p>
          <a:p>
            <a:pPr lvl="1"/>
            <a:r>
              <a:rPr lang="en-AU" dirty="0"/>
              <a:t>Previously, most IEEE 802 participants would have been dismissive of the idea that IEEE 802 standardisation could operate effectively in a remote-only mode, or even in a mode with reduced F2F meetings (I actually proposed this in 2009, but the suggestion was rejected).</a:t>
            </a:r>
          </a:p>
          <a:p>
            <a:pPr lvl="1"/>
            <a:r>
              <a:rPr lang="en-AU" dirty="0"/>
              <a:t>They were probably correct, even up to the beginning of the COVID crisis, because the supporting tools were imperfect and because all IEEE 802’s processes, rules, philosophies and culture (and sometimes even holiday plans) revolved around the use of F2F meetings every two months, somewhere in the world. </a:t>
            </a:r>
          </a:p>
          <a:p>
            <a:endParaRPr lang="en-AU" dirty="0"/>
          </a:p>
        </p:txBody>
      </p:sp>
      <p:sp>
        <p:nvSpPr>
          <p:cNvPr id="4" name="Footer Placeholder 3">
            <a:extLst>
              <a:ext uri="{FF2B5EF4-FFF2-40B4-BE49-F238E27FC236}">
                <a16:creationId xmlns:a16="http://schemas.microsoft.com/office/drawing/2014/main" id="{2F53BFE7-FC24-4B35-96AB-69E3B78FA873}"/>
              </a:ext>
            </a:extLst>
          </p:cNvPr>
          <p:cNvSpPr>
            <a:spLocks noGrp="1"/>
          </p:cNvSpPr>
          <p:nvPr>
            <p:ph type="ftr" sz="quarter" idx="10"/>
          </p:nvPr>
        </p:nvSpPr>
        <p:spPr>
          <a:xfrm>
            <a:off x="8053388" y="6475413"/>
            <a:ext cx="490537" cy="182562"/>
          </a:xfrm>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B7722F25-E78C-488E-B1A4-AECFFED7EC80}"/>
              </a:ext>
            </a:extLst>
          </p:cNvPr>
          <p:cNvSpPr>
            <a:spLocks noGrp="1"/>
          </p:cNvSpPr>
          <p:nvPr>
            <p:ph type="sldNum" sz="quarter" idx="11"/>
          </p:nvPr>
        </p:nvSpPr>
        <p:spPr>
          <a:xfrm>
            <a:off x="4327525" y="6475413"/>
            <a:ext cx="565150" cy="182562"/>
          </a:xfrm>
        </p:spPr>
        <p:txBody>
          <a:bodyPr/>
          <a:lstStyle/>
          <a:p>
            <a:r>
              <a:rPr lang="en-US"/>
              <a:t>Slide </a:t>
            </a:r>
            <a:fld id="{EF4002E7-DB4D-4CC3-8382-1939D19420D8}" type="slidenum">
              <a:rPr lang="en-US" smtClean="0"/>
              <a:pPr/>
              <a:t>9</a:t>
            </a:fld>
            <a:endParaRPr lang="en-US" dirty="0"/>
          </a:p>
        </p:txBody>
      </p:sp>
    </p:spTree>
    <p:extLst>
      <p:ext uri="{BB962C8B-B14F-4D97-AF65-F5344CB8AC3E}">
        <p14:creationId xmlns:p14="http://schemas.microsoft.com/office/powerpoint/2010/main" val="336980674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2518</Words>
  <Application>Microsoft Office PowerPoint</Application>
  <PresentationFormat>On-screen Show (4:3)</PresentationFormat>
  <Paragraphs>383</Paragraphs>
  <Slides>21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Times New Roman</vt:lpstr>
      <vt:lpstr>802-11-Submission</vt:lpstr>
      <vt:lpstr>Starter deck for IEEE 802 future meeting vision ad hoc (now an agenda for 14 Oct 2021 @ 3pm ET) (with notes from meeting)</vt:lpstr>
      <vt:lpstr>The future meeting vision ad hoc is starting operation …</vt:lpstr>
      <vt:lpstr>In mid Aug 2021, the IEEE 802 EC Chair established the future meeting vision ad hoc </vt:lpstr>
      <vt:lpstr>A reasonably diverse and very experienced group of people have now volunteered for the ad hoc</vt:lpstr>
      <vt:lpstr>18 people volunteered to join the ad hoc, with good representation across IEEE 802 … except the 802.1 WG</vt:lpstr>
      <vt:lpstr>Please log your attendance</vt:lpstr>
      <vt:lpstr>Attendance on 14 Oct 2021</vt:lpstr>
      <vt:lpstr>The e-mail asking for volunteers … recognised the importance of hybrid operation</vt:lpstr>
      <vt:lpstr>The e-mail asking for volunteers … also highlighted the (unpredicted?) remote-only success during COVID</vt:lpstr>
      <vt:lpstr>The e-mail asking for volunteers … noted the need to evaluate the potential for future remote-only ops</vt:lpstr>
      <vt:lpstr>The e-mail asking for volunteers … suggested issues we could evaluate in relation to future remote-only ops</vt:lpstr>
      <vt:lpstr>George Zimmerman has asked some questions within the scope of the ad hoc</vt:lpstr>
      <vt:lpstr>Some relevant material that was written back in Feb 2021 evaluating the transition to at post COVID</vt:lpstr>
      <vt:lpstr>Remote access was the best option for IEEE 802 during COVID &amp; maybe short term post COVID</vt:lpstr>
      <vt:lpstr>Hybrid might represent a better long term possibility if the tools significantly improve</vt:lpstr>
      <vt:lpstr>Notes recorded by the Chair</vt:lpstr>
      <vt:lpstr>Notes recorded by the Chair about meetecho in IETF</vt:lpstr>
      <vt:lpstr>An ad hoc teleconference will start by discussing some fundamental questions about remote-only ops</vt:lpstr>
      <vt:lpstr>Today, we even have some material lined up that is not from the Chair … </vt:lpstr>
      <vt:lpstr>Some questions for our future …</vt:lpstr>
      <vt:lpstr>Other notes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2021-07-15T05:20:05Z</dcterms:created>
  <dcterms:modified xsi:type="dcterms:W3CDTF">2021-10-15T04:35:00Z</dcterms:modified>
</cp:coreProperties>
</file>