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7"/>
  </p:notesMasterIdLst>
  <p:handoutMasterIdLst>
    <p:handoutMasterId r:id="rId18"/>
  </p:handoutMasterIdLst>
  <p:sldIdLst>
    <p:sldId id="278" r:id="rId2"/>
    <p:sldId id="342" r:id="rId3"/>
    <p:sldId id="344" r:id="rId4"/>
    <p:sldId id="347" r:id="rId5"/>
    <p:sldId id="349" r:id="rId6"/>
    <p:sldId id="348" r:id="rId7"/>
    <p:sldId id="345" r:id="rId8"/>
    <p:sldId id="350" r:id="rId9"/>
    <p:sldId id="346" r:id="rId10"/>
    <p:sldId id="351" r:id="rId11"/>
    <p:sldId id="352" r:id="rId12"/>
    <p:sldId id="343" r:id="rId13"/>
    <p:sldId id="356" r:id="rId14"/>
    <p:sldId id="357" r:id="rId15"/>
    <p:sldId id="355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33CCFF"/>
    <a:srgbClr val="69BE28"/>
    <a:srgbClr val="0066FF"/>
    <a:srgbClr val="FFFF00"/>
    <a:srgbClr val="FFCC00"/>
    <a:srgbClr val="DDDDDD"/>
    <a:srgbClr val="2FB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8C5EDC-7501-449B-B9B1-C1F3D0BE704C}" v="5" dt="2021-09-08T15:50:32.6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33" autoAdjust="0"/>
    <p:restoredTop sz="93880" autoAdjust="0"/>
  </p:normalViewPr>
  <p:slideViewPr>
    <p:cSldViewPr>
      <p:cViewPr varScale="1">
        <p:scale>
          <a:sx n="89" d="100"/>
          <a:sy n="89" d="100"/>
        </p:scale>
        <p:origin x="13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 Rosdahl" userId="2820f357-2dd4-4127-8713-e0bfde0fd756" providerId="ADAL" clId="{5B8C5EDC-7501-449B-B9B1-C1F3D0BE704C}"/>
    <pc:docChg chg="custSel modSld modMainMaster">
      <pc:chgData name="Jon Rosdahl" userId="2820f357-2dd4-4127-8713-e0bfde0fd756" providerId="ADAL" clId="{5B8C5EDC-7501-449B-B9B1-C1F3D0BE704C}" dt="2021-09-08T15:51:02.705" v="11" actId="20577"/>
      <pc:docMkLst>
        <pc:docMk/>
      </pc:docMkLst>
      <pc:sldChg chg="modSp mod">
        <pc:chgData name="Jon Rosdahl" userId="2820f357-2dd4-4127-8713-e0bfde0fd756" providerId="ADAL" clId="{5B8C5EDC-7501-449B-B9B1-C1F3D0BE704C}" dt="2021-09-08T15:51:02.705" v="11" actId="20577"/>
        <pc:sldMkLst>
          <pc:docMk/>
          <pc:sldMk cId="0" sldId="278"/>
        </pc:sldMkLst>
        <pc:spChg chg="mod">
          <ac:chgData name="Jon Rosdahl" userId="2820f357-2dd4-4127-8713-e0bfde0fd756" providerId="ADAL" clId="{5B8C5EDC-7501-449B-B9B1-C1F3D0BE704C}" dt="2021-09-08T15:51:02.705" v="11" actId="20577"/>
          <ac:spMkLst>
            <pc:docMk/>
            <pc:sldMk cId="0" sldId="278"/>
            <ac:spMk id="111620" creationId="{53B2155B-CFEF-47E6-921E-45594A6364EC}"/>
          </ac:spMkLst>
        </pc:spChg>
      </pc:sldChg>
      <pc:sldMasterChg chg="modSp mod modSldLayout">
        <pc:chgData name="Jon Rosdahl" userId="2820f357-2dd4-4127-8713-e0bfde0fd756" providerId="ADAL" clId="{5B8C5EDC-7501-449B-B9B1-C1F3D0BE704C}" dt="2021-09-08T15:50:32.677" v="10"/>
        <pc:sldMasterMkLst>
          <pc:docMk/>
          <pc:sldMasterMk cId="0" sldId="2147483657"/>
        </pc:sldMasterMkLst>
        <pc:spChg chg="mod">
          <ac:chgData name="Jon Rosdahl" userId="2820f357-2dd4-4127-8713-e0bfde0fd756" providerId="ADAL" clId="{5B8C5EDC-7501-449B-B9B1-C1F3D0BE704C}" dt="2021-09-08T15:49:17.944" v="5" actId="6549"/>
          <ac:spMkLst>
            <pc:docMk/>
            <pc:sldMasterMk cId="0" sldId="2147483657"/>
            <ac:spMk id="2" creationId="{92B304B0-FF60-41DC-9681-6067E5CBFFEE}"/>
          </ac:spMkLst>
        </pc:spChg>
        <pc:sldLayoutChg chg="addSp delSp modSp mod">
          <pc:chgData name="Jon Rosdahl" userId="2820f357-2dd4-4127-8713-e0bfde0fd756" providerId="ADAL" clId="{5B8C5EDC-7501-449B-B9B1-C1F3D0BE704C}" dt="2021-09-08T15:50:32.677" v="10"/>
          <pc:sldLayoutMkLst>
            <pc:docMk/>
            <pc:sldMasterMk cId="0" sldId="2147483657"/>
            <pc:sldLayoutMk cId="0" sldId="2147483658"/>
          </pc:sldLayoutMkLst>
          <pc:spChg chg="del mod">
            <ac:chgData name="Jon Rosdahl" userId="2820f357-2dd4-4127-8713-e0bfde0fd756" providerId="ADAL" clId="{5B8C5EDC-7501-449B-B9B1-C1F3D0BE704C}" dt="2021-09-08T15:49:31.287" v="6" actId="478"/>
            <ac:spMkLst>
              <pc:docMk/>
              <pc:sldMasterMk cId="0" sldId="2147483657"/>
              <pc:sldLayoutMk cId="0" sldId="2147483658"/>
              <ac:spMk id="16" creationId="{6A1E82E2-CC83-4C20-A273-D3F0126E6244}"/>
            </ac:spMkLst>
          </pc:spChg>
          <pc:spChg chg="add mod">
            <ac:chgData name="Jon Rosdahl" userId="2820f357-2dd4-4127-8713-e0bfde0fd756" providerId="ADAL" clId="{5B8C5EDC-7501-449B-B9B1-C1F3D0BE704C}" dt="2021-09-08T15:50:16.055" v="8" actId="167"/>
            <ac:spMkLst>
              <pc:docMk/>
              <pc:sldMasterMk cId="0" sldId="2147483657"/>
              <pc:sldLayoutMk cId="0" sldId="2147483658"/>
              <ac:spMk id="17" creationId="{8B4016AA-B59B-4F92-916A-E99EFCD5F328}"/>
            </ac:spMkLst>
          </pc:spChg>
          <pc:spChg chg="add mod">
            <ac:chgData name="Jon Rosdahl" userId="2820f357-2dd4-4127-8713-e0bfde0fd756" providerId="ADAL" clId="{5B8C5EDC-7501-449B-B9B1-C1F3D0BE704C}" dt="2021-09-08T15:50:32.677" v="10"/>
            <ac:spMkLst>
              <pc:docMk/>
              <pc:sldMasterMk cId="0" sldId="2147483657"/>
              <pc:sldLayoutMk cId="0" sldId="2147483658"/>
              <ac:spMk id="18" creationId="{A4501BF6-CD0F-470D-B2E3-E40AE4948D05}"/>
            </ac:spMkLst>
          </pc:spChg>
          <pc:picChg chg="del mod ord">
            <ac:chgData name="Jon Rosdahl" userId="2820f357-2dd4-4127-8713-e0bfde0fd756" providerId="ADAL" clId="{5B8C5EDC-7501-449B-B9B1-C1F3D0BE704C}" dt="2021-09-08T15:50:22.849" v="9" actId="478"/>
            <ac:picMkLst>
              <pc:docMk/>
              <pc:sldMasterMk cId="0" sldId="2147483657"/>
              <pc:sldLayoutMk cId="0" sldId="2147483658"/>
              <ac:picMk id="2" creationId="{A40EBFF3-93CD-4049-A1DF-48C3FF95EB5D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>
            <a:extLst>
              <a:ext uri="{FF2B5EF4-FFF2-40B4-BE49-F238E27FC236}">
                <a16:creationId xmlns:a16="http://schemas.microsoft.com/office/drawing/2014/main" id="{871DC766-1E8F-4CF2-8AEA-35CDB6CCEAA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>
            <a:extLst>
              <a:ext uri="{FF2B5EF4-FFF2-40B4-BE49-F238E27FC236}">
                <a16:creationId xmlns:a16="http://schemas.microsoft.com/office/drawing/2014/main" id="{654DC43F-F48F-4695-9F1B-40D6BBB94ED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r>
              <a:rPr lang="en-US" altLang="en-US"/>
              <a:t>September 2021</a:t>
            </a:r>
          </a:p>
        </p:txBody>
      </p:sp>
      <p:sp>
        <p:nvSpPr>
          <p:cNvPr id="595972" name="Rectangle 4">
            <a:extLst>
              <a:ext uri="{FF2B5EF4-FFF2-40B4-BE49-F238E27FC236}">
                <a16:creationId xmlns:a16="http://schemas.microsoft.com/office/drawing/2014/main" id="{8C305D45-C341-4664-9CC2-BC63D4C1F5B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r>
              <a:rPr lang="en-US" altLang="en-US"/>
              <a:t>802 EC-21/210r1</a:t>
            </a:r>
          </a:p>
        </p:txBody>
      </p:sp>
      <p:sp>
        <p:nvSpPr>
          <p:cNvPr id="595973" name="Rectangle 5">
            <a:extLst>
              <a:ext uri="{FF2B5EF4-FFF2-40B4-BE49-F238E27FC236}">
                <a16:creationId xmlns:a16="http://schemas.microsoft.com/office/drawing/2014/main" id="{C39DF945-535E-4C4E-A8ED-A998BC26F4A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1BD8C2E-E69C-4013-AEC1-5AD18F4592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4C2B0497-5142-43AA-BDEB-F2A5749571D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277BB58A-02BE-4825-B96B-857435ECD22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r>
              <a:rPr lang="en-US" altLang="en-US"/>
              <a:t>September 2021</a:t>
            </a:r>
          </a:p>
        </p:txBody>
      </p:sp>
      <p:sp>
        <p:nvSpPr>
          <p:cNvPr id="107524" name="Rectangle 4">
            <a:extLst>
              <a:ext uri="{FF2B5EF4-FFF2-40B4-BE49-F238E27FC236}">
                <a16:creationId xmlns:a16="http://schemas.microsoft.com/office/drawing/2014/main" id="{BBFFEF78-4544-46E5-BDAF-D7E50D50E2E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>
            <a:extLst>
              <a:ext uri="{FF2B5EF4-FFF2-40B4-BE49-F238E27FC236}">
                <a16:creationId xmlns:a16="http://schemas.microsoft.com/office/drawing/2014/main" id="{5EB52EF1-F4F9-4740-AFEC-793E18E8D11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>
            <a:extLst>
              <a:ext uri="{FF2B5EF4-FFF2-40B4-BE49-F238E27FC236}">
                <a16:creationId xmlns:a16="http://schemas.microsoft.com/office/drawing/2014/main" id="{C511F877-6E72-4291-BE27-2FFB619DED8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r>
              <a:rPr lang="en-US" altLang="en-US"/>
              <a:t>802 EC-21/210r1</a:t>
            </a:r>
          </a:p>
        </p:txBody>
      </p:sp>
      <p:sp>
        <p:nvSpPr>
          <p:cNvPr id="107527" name="Rectangle 7">
            <a:extLst>
              <a:ext uri="{FF2B5EF4-FFF2-40B4-BE49-F238E27FC236}">
                <a16:creationId xmlns:a16="http://schemas.microsoft.com/office/drawing/2014/main" id="{48307941-2B4D-4872-AF5D-7C473892C4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7A52B0D-DD1E-4554-8B26-BB0942B0983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E054307-8838-4972-BCA5-FB0EEEA9F8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2B7614-8CEF-416B-BF11-0AD109525BB1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37570" name="Rectangle 2">
            <a:extLst>
              <a:ext uri="{FF2B5EF4-FFF2-40B4-BE49-F238E27FC236}">
                <a16:creationId xmlns:a16="http://schemas.microsoft.com/office/drawing/2014/main" id="{57583804-EB97-435C-83B6-17B9DDE6F5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1" name="Rectangle 3">
            <a:extLst>
              <a:ext uri="{FF2B5EF4-FFF2-40B4-BE49-F238E27FC236}">
                <a16:creationId xmlns:a16="http://schemas.microsoft.com/office/drawing/2014/main" id="{69AC67FA-F51C-4D69-B8C3-28F5082556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6741E1-F655-49A1-855A-47950535CA24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September 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AB542B-1DD6-4E56-8615-60E9F237C2D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802 EC-21/210r1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D642A79-F2C1-4EF2-9629-C069A59945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F7A228-8293-4E9F-976D-166646B2655F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74434" name="Rectangle 2">
            <a:extLst>
              <a:ext uri="{FF2B5EF4-FFF2-40B4-BE49-F238E27FC236}">
                <a16:creationId xmlns:a16="http://schemas.microsoft.com/office/drawing/2014/main" id="{851BC98E-E896-42DF-B730-1D0C0D8CF1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>
            <a:extLst>
              <a:ext uri="{FF2B5EF4-FFF2-40B4-BE49-F238E27FC236}">
                <a16:creationId xmlns:a16="http://schemas.microsoft.com/office/drawing/2014/main" id="{F4CDCF37-5D18-4A7A-BD29-19CB733E81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488224-5423-4987-AC4E-FE4B315F315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September 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14151C-7927-4326-A36F-F6023E68A62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802 EC-21/210r1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Yellow Highlight – Potential deferral identified.</a:t>
            </a:r>
          </a:p>
          <a:p>
            <a:r>
              <a:rPr lang="en-US" dirty="0"/>
              <a:t>Blue  Highlight – replacement dates for venues deferred.</a:t>
            </a:r>
          </a:p>
          <a:p>
            <a:r>
              <a:rPr lang="en-US" dirty="0"/>
              <a:t>Light Green highlight – potential targets for possible deferrals.</a:t>
            </a:r>
          </a:p>
          <a:p>
            <a:r>
              <a:rPr lang="en-US" dirty="0"/>
              <a:t>No highlight – pre Covid assigned dates/venues.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A52B0D-DD1E-4554-8B26-BB0942B0983C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BA170-C2F2-4DE2-9ED7-EFDC36CB466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September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DCCCEF-1EEE-440B-B6E4-D171747D3EE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802 EC-21/210r1</a:t>
            </a:r>
          </a:p>
        </p:txBody>
      </p:sp>
    </p:spTree>
    <p:extLst>
      <p:ext uri="{BB962C8B-B14F-4D97-AF65-F5344CB8AC3E}">
        <p14:creationId xmlns:p14="http://schemas.microsoft.com/office/powerpoint/2010/main" val="1254087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9">
            <a:extLst>
              <a:ext uri="{FF2B5EF4-FFF2-40B4-BE49-F238E27FC236}">
                <a16:creationId xmlns:a16="http://schemas.microsoft.com/office/drawing/2014/main" id="{8B4016AA-B59B-4F92-916A-E99EFCD5F32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10204" y="6589712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September Interim Telecon</a:t>
            </a:r>
          </a:p>
        </p:txBody>
      </p:sp>
      <p:sp>
        <p:nvSpPr>
          <p:cNvPr id="330754" name="Rectangle 2">
            <a:extLst>
              <a:ext uri="{FF2B5EF4-FFF2-40B4-BE49-F238E27FC236}">
                <a16:creationId xmlns:a16="http://schemas.microsoft.com/office/drawing/2014/main" id="{0916E9D6-7CA1-4FF4-9569-8648078D1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>
            <a:extLst>
              <a:ext uri="{FF2B5EF4-FFF2-40B4-BE49-F238E27FC236}">
                <a16:creationId xmlns:a16="http://schemas.microsoft.com/office/drawing/2014/main" id="{33742F36-ED33-42D0-8176-79384FE46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>
            <a:extLst>
              <a:ext uri="{FF2B5EF4-FFF2-40B4-BE49-F238E27FC236}">
                <a16:creationId xmlns:a16="http://schemas.microsoft.com/office/drawing/2014/main" id="{9307BF9A-E01D-4F3D-B2CA-75647378066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>
            <a:extLst>
              <a:ext uri="{FF2B5EF4-FFF2-40B4-BE49-F238E27FC236}">
                <a16:creationId xmlns:a16="http://schemas.microsoft.com/office/drawing/2014/main" id="{3D08866B-76FE-4482-A597-BEEB9268883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>
            <a:extLst>
              <a:ext uri="{FF2B5EF4-FFF2-40B4-BE49-F238E27FC236}">
                <a16:creationId xmlns:a16="http://schemas.microsoft.com/office/drawing/2014/main" id="{4850163A-3EBC-482C-8203-833C440D17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1CB15AE4-5154-4C3F-8C5F-14C4E82E64F1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grpSp>
        <p:nvGrpSpPr>
          <p:cNvPr id="330761" name="Group 9">
            <a:extLst>
              <a:ext uri="{FF2B5EF4-FFF2-40B4-BE49-F238E27FC236}">
                <a16:creationId xmlns:a16="http://schemas.microsoft.com/office/drawing/2014/main" id="{482F0322-AA73-4141-94E5-E0F4356D9ED4}"/>
              </a:ext>
            </a:extLst>
          </p:cNvPr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>
              <a:extLst>
                <a:ext uri="{FF2B5EF4-FFF2-40B4-BE49-F238E27FC236}">
                  <a16:creationId xmlns:a16="http://schemas.microsoft.com/office/drawing/2014/main" id="{32348BFF-B9BA-4861-B473-83605A7DC0A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>
              <a:extLst>
                <a:ext uri="{FF2B5EF4-FFF2-40B4-BE49-F238E27FC236}">
                  <a16:creationId xmlns:a16="http://schemas.microsoft.com/office/drawing/2014/main" id="{42220904-DB44-442A-95D1-2709A7A11430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>
              <a:extLst>
                <a:ext uri="{FF2B5EF4-FFF2-40B4-BE49-F238E27FC236}">
                  <a16:creationId xmlns:a16="http://schemas.microsoft.com/office/drawing/2014/main" id="{4143CF03-14BD-416E-8DC6-153C37A1569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>
              <a:extLst>
                <a:ext uri="{FF2B5EF4-FFF2-40B4-BE49-F238E27FC236}">
                  <a16:creationId xmlns:a16="http://schemas.microsoft.com/office/drawing/2014/main" id="{95E66740-E80B-4ADC-A8B0-8DF0DE44E14A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A4501BF6-CD0F-470D-B2E3-E40AE4948D05}"/>
              </a:ext>
            </a:extLst>
          </p:cNvPr>
          <p:cNvSpPr txBox="1"/>
          <p:nvPr userDrawn="1"/>
        </p:nvSpPr>
        <p:spPr>
          <a:xfrm>
            <a:off x="0" y="6604000"/>
            <a:ext cx="1676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doc: 802 EC-21/210r1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34970-C96B-4690-A0B8-18347D84D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2657D-315C-4B1E-841A-986CFFAB2C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60298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677F75-CAFD-4E65-9507-E7707C26F2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127ABC-A600-4AA3-8F29-7B2BEDFBE6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918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997A4-7ECA-47F1-84A9-B5B1D1BEC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769B6-DA21-4E90-BB25-B98718AE50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26956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5675D-7433-46D1-9CC2-E2BB294E7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6BB1EE-E545-48A5-9729-C524B5652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5547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953C4-9EFB-4CD3-9610-F5A3C0D50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24E3AC-CCBF-4809-8A90-7F71D3461E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046390-8D18-4BAF-A469-26B9CB337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4757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57977-1713-403A-8F15-B07D109A5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95DDBB-EE1F-474D-B583-4868530294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980EAD-1CCC-43D5-BAC2-C8E85A7C64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7D1348-611E-4262-932E-317C1E73F5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3A1949-54F8-4B7F-8547-1B0F8E2890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8505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18FEC-4181-4D3C-9297-4C1CFBC87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09324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1181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8C9EA-34CD-4482-BE01-412826CA9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B8B9E-A908-4EF2-80DF-70DE4AF00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60AA4-C8C0-4724-95C2-29296EFF40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1389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A6E2C-1027-4DD1-B70F-AB291B378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825638-D223-47B8-BB02-17BC35F098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589DCC-A8C4-4EB5-9EB7-B9DE029C06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9712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>
            <a:extLst>
              <a:ext uri="{FF2B5EF4-FFF2-40B4-BE49-F238E27FC236}">
                <a16:creationId xmlns:a16="http://schemas.microsoft.com/office/drawing/2014/main" id="{ACF72588-8CCA-484B-BB57-75115034C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>
            <a:extLst>
              <a:ext uri="{FF2B5EF4-FFF2-40B4-BE49-F238E27FC236}">
                <a16:creationId xmlns:a16="http://schemas.microsoft.com/office/drawing/2014/main" id="{F63C43A1-4887-493E-8A14-BF150B517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>
            <a:extLst>
              <a:ext uri="{FF2B5EF4-FFF2-40B4-BE49-F238E27FC236}">
                <a16:creationId xmlns:a16="http://schemas.microsoft.com/office/drawing/2014/main" id="{2B5A83E3-00AF-4F64-A572-E3132996D4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>
            <a:extLst>
              <a:ext uri="{FF2B5EF4-FFF2-40B4-BE49-F238E27FC236}">
                <a16:creationId xmlns:a16="http://schemas.microsoft.com/office/drawing/2014/main" id="{4236F236-A3B9-41B4-B7F9-DFF89D758F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>
            <a:extLst>
              <a:ext uri="{FF2B5EF4-FFF2-40B4-BE49-F238E27FC236}">
                <a16:creationId xmlns:a16="http://schemas.microsoft.com/office/drawing/2014/main" id="{01EEDA4F-A3DE-4FD9-BF4F-3E83D2D8991E}"/>
              </a:ext>
            </a:extLst>
          </p:cNvPr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>
            <a:extLst>
              <a:ext uri="{FF2B5EF4-FFF2-40B4-BE49-F238E27FC236}">
                <a16:creationId xmlns:a16="http://schemas.microsoft.com/office/drawing/2014/main" id="{DD447C82-1692-4452-8D0C-48E5A094D7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8C6580E-8574-448A-B696-FE3CE2803A0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7" name="Text Box 9">
            <a:extLst>
              <a:ext uri="{FF2B5EF4-FFF2-40B4-BE49-F238E27FC236}">
                <a16:creationId xmlns:a16="http://schemas.microsoft.com/office/drawing/2014/main" id="{B6922251-FEB2-42BE-A274-06E32B974A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204" y="6589712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September Interim Telecon</a:t>
            </a:r>
          </a:p>
        </p:txBody>
      </p:sp>
      <p:grpSp>
        <p:nvGrpSpPr>
          <p:cNvPr id="329748" name="Group 20">
            <a:extLst>
              <a:ext uri="{FF2B5EF4-FFF2-40B4-BE49-F238E27FC236}">
                <a16:creationId xmlns:a16="http://schemas.microsoft.com/office/drawing/2014/main" id="{9C8BEB29-6C1C-4F78-BE84-ABA3613CF38A}"/>
              </a:ext>
            </a:extLst>
          </p:cNvPr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>
              <a:extLst>
                <a:ext uri="{FF2B5EF4-FFF2-40B4-BE49-F238E27FC236}">
                  <a16:creationId xmlns:a16="http://schemas.microsoft.com/office/drawing/2014/main" id="{30E25C0F-A518-43E4-9FFE-534FED150AF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>
              <a:extLst>
                <a:ext uri="{FF2B5EF4-FFF2-40B4-BE49-F238E27FC236}">
                  <a16:creationId xmlns:a16="http://schemas.microsoft.com/office/drawing/2014/main" id="{58BBC676-CFEE-41B6-AD57-8CEF720C6324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>
              <a:extLst>
                <a:ext uri="{FF2B5EF4-FFF2-40B4-BE49-F238E27FC236}">
                  <a16:creationId xmlns:a16="http://schemas.microsoft.com/office/drawing/2014/main" id="{0F028796-F134-4F17-A928-B1CF7442DF5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>
              <a:extLst>
                <a:ext uri="{FF2B5EF4-FFF2-40B4-BE49-F238E27FC236}">
                  <a16:creationId xmlns:a16="http://schemas.microsoft.com/office/drawing/2014/main" id="{28217FAA-CAD6-4509-87B3-40A895740AEA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2B304B0-FF60-41DC-9681-6067E5CBFFEE}"/>
              </a:ext>
            </a:extLst>
          </p:cNvPr>
          <p:cNvSpPr txBox="1"/>
          <p:nvPr userDrawn="1"/>
        </p:nvSpPr>
        <p:spPr>
          <a:xfrm>
            <a:off x="0" y="6604000"/>
            <a:ext cx="1676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doc: 802 EC-21/210r1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ravel.gc.ca/travel-covid/travel-restrictions/covid-vaccinated-travellers-entering-canada#enter" TargetMode="External"/><Relationship Id="rId2" Type="http://schemas.openxmlformats.org/officeDocument/2006/relationships/hyperlink" Target="https://travel.gc.ca/travel-covid/travel-restrictions/covid-vaccinated-travellers-entering-canada#determine-full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ravel.gc.ca/travel-covid/travel-restrictions/covid-vaccinated-travellers-entering-canada#entry-vaccinated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1/ec-21-0153-02-00EC-802-1121-vancouver-bc-canada-plenary-status.ppt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uidance/travel-abroad-from-england-during-coronavirus-covid-19" TargetMode="External"/><Relationship Id="rId2" Type="http://schemas.openxmlformats.org/officeDocument/2006/relationships/hyperlink" Target="https://www.cdc.gov/coronavirus/2019-ncov/travelers/travel-planner/index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20/ec-20-0001-05-00EC-802-plenary-future-venue-contract-status.xls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1/ec-21-0153-02-00EC-802-1121-vancouver-bc-canada-plenary-status.ppt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0/ec-20-0001-05-00EC-802-plenary-future-venue-contract-status.xls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v.uk/guidance/red-amber-and-green-list-rules-for-entering-england#green-list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elta.com/us/en/travel-planning-center/find-your-destination/explore-top-destinations?mkcpgn=EM_MKTG_TNUP_CL_210830_AA900989_A01A_P0_DD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>
            <a:extLst>
              <a:ext uri="{FF2B5EF4-FFF2-40B4-BE49-F238E27FC236}">
                <a16:creationId xmlns:a16="http://schemas.microsoft.com/office/drawing/2014/main" id="{53B2155B-CFEF-47E6-921E-45594A6364E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en-US" dirty="0"/>
              <a:t>Executive Secretary Report for </a:t>
            </a:r>
            <a:br>
              <a:rPr lang="en-US" altLang="en-US" dirty="0"/>
            </a:br>
            <a:r>
              <a:rPr lang="en-US" altLang="en-US" dirty="0"/>
              <a:t>2021 Sept Interim Telecon</a:t>
            </a:r>
          </a:p>
        </p:txBody>
      </p:sp>
      <p:sp>
        <p:nvSpPr>
          <p:cNvPr id="111621" name="Rectangle 5">
            <a:extLst>
              <a:ext uri="{FF2B5EF4-FFF2-40B4-BE49-F238E27FC236}">
                <a16:creationId xmlns:a16="http://schemas.microsoft.com/office/drawing/2014/main" id="{55762D25-456E-4FCB-B057-8162CEEA2A4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en-US" altLang="en-US" dirty="0"/>
              <a:t>Jon Rosdahl</a:t>
            </a:r>
            <a:br>
              <a:rPr lang="en-US" altLang="en-US" dirty="0"/>
            </a:br>
            <a:r>
              <a:rPr lang="en-US" altLang="en-US" dirty="0"/>
              <a:t>IEEE 802 Executive Secretary</a:t>
            </a:r>
            <a:br>
              <a:rPr lang="en-US" altLang="en-US" dirty="0"/>
            </a:br>
            <a:r>
              <a:rPr lang="en-US" altLang="en-US" dirty="0"/>
              <a:t>jrosdahl@ieee.org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EBD652-A2FE-47CE-BFBE-743D1F3F2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Current Status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93C35B-3209-4D80-8825-43B6C0DC90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5287962"/>
          </a:xfrm>
        </p:spPr>
        <p:txBody>
          <a:bodyPr/>
          <a:lstStyle/>
          <a:p>
            <a:r>
              <a:rPr lang="en-US" sz="1800" b="1" dirty="0"/>
              <a:t>September 7, 2021: Border changes</a:t>
            </a:r>
          </a:p>
          <a:p>
            <a:pPr marL="400050" lvl="1" indent="0">
              <a:buNone/>
            </a:pPr>
            <a:r>
              <a:rPr lang="en-US" sz="1400" b="1" dirty="0"/>
              <a:t>Effective September 7, foreign nationals who qualify for the fully vaccinated </a:t>
            </a:r>
            <a:r>
              <a:rPr lang="en-US" sz="1400" b="1" dirty="0" err="1"/>
              <a:t>traveller</a:t>
            </a:r>
            <a:r>
              <a:rPr lang="en-US" sz="1400" b="1" dirty="0"/>
              <a:t> exemption </a:t>
            </a:r>
            <a:r>
              <a:rPr lang="en-US" sz="1400" dirty="0"/>
              <a:t>can enter Canada for discretionary travel.</a:t>
            </a:r>
          </a:p>
          <a:p>
            <a:r>
              <a:rPr lang="en-US" sz="1800" dirty="0">
                <a:hlinkClick r:id="rId2"/>
              </a:rPr>
              <a:t>Check if you qualify for the exemption</a:t>
            </a:r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r>
              <a:rPr lang="en-US" sz="1800" b="1" dirty="0"/>
              <a:t>To qualify for the fully vaccinated traveler exemption, you must: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be </a:t>
            </a:r>
            <a:r>
              <a:rPr lang="en-US" sz="1800" dirty="0">
                <a:hlinkClick r:id="rId3"/>
              </a:rPr>
              <a:t>eligible to enter Canada</a:t>
            </a:r>
            <a:r>
              <a:rPr lang="en-US" sz="1800" dirty="0"/>
              <a:t> on the specific date you enter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have no signs or symptoms of COVID-19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have received the full series of an accepted COVID-19 vaccine or a combination of accepted vaccines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have received your last dose at least 14 days prior to the day you enter Canada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sz="1800" dirty="0"/>
              <a:t>Example: if your last dose was anytime on </a:t>
            </a:r>
            <a:r>
              <a:rPr lang="en-US" sz="1800" b="1" dirty="0"/>
              <a:t>Thursday July 1st</a:t>
            </a:r>
            <a:r>
              <a:rPr lang="en-US" sz="1800" dirty="0"/>
              <a:t>, then </a:t>
            </a:r>
            <a:r>
              <a:rPr lang="en-US" sz="1800" b="1" dirty="0"/>
              <a:t>Friday July 16th</a:t>
            </a:r>
            <a:r>
              <a:rPr lang="en-US" sz="1800" dirty="0"/>
              <a:t> would be the first day that you meet the 14-day condition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upload your proof of vaccination in </a:t>
            </a:r>
            <a:r>
              <a:rPr lang="en-US" sz="1800" dirty="0" err="1"/>
              <a:t>ArriveCAN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hlinkClick r:id="rId4"/>
              </a:rPr>
              <a:t>meet all other entry requirements</a:t>
            </a:r>
            <a:r>
              <a:rPr lang="en-US" sz="1800" dirty="0"/>
              <a:t> (for example, pre-entry test)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05184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221F6-28ED-4660-8FF0-D985C5594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04813"/>
            <a:ext cx="8305800" cy="792162"/>
          </a:xfrm>
        </p:spPr>
        <p:txBody>
          <a:bodyPr/>
          <a:lstStyle/>
          <a:p>
            <a:r>
              <a:rPr lang="en-US" sz="3200" dirty="0"/>
              <a:t>Canada recognized Vaccines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21C3C-08D0-48C1-9DCD-BAC92ACCA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341437"/>
            <a:ext cx="8229600" cy="5111749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Accepted COVID-19 vaccines in Canada</a:t>
            </a:r>
          </a:p>
          <a:p>
            <a:pPr lvl="1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600" dirty="0"/>
              <a:t>Pfizer-BioNTech (</a:t>
            </a:r>
            <a:r>
              <a:rPr lang="en-US" sz="1600" dirty="0" err="1"/>
              <a:t>Comirnaty</a:t>
            </a:r>
            <a:r>
              <a:rPr lang="en-US" sz="1600" dirty="0"/>
              <a:t>, tozinameran, BNT162b2) </a:t>
            </a:r>
          </a:p>
          <a:p>
            <a:pPr lvl="1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600" dirty="0"/>
              <a:t>Moderna (mRNA-1273)</a:t>
            </a:r>
          </a:p>
          <a:p>
            <a:pPr lvl="1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600" dirty="0"/>
              <a:t>AstraZeneca/COVISHIELD (ChAdOx1-S, </a:t>
            </a:r>
            <a:r>
              <a:rPr lang="en-US" sz="1600" dirty="0" err="1"/>
              <a:t>Vaxzevria</a:t>
            </a:r>
            <a:r>
              <a:rPr lang="en-US" sz="1600" dirty="0"/>
              <a:t>, AZD1222) </a:t>
            </a:r>
          </a:p>
          <a:p>
            <a:pPr lvl="1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600" dirty="0"/>
              <a:t>Janssen/Johnson &amp; Johnson (Ad26.COV2.S)</a:t>
            </a:r>
          </a:p>
          <a:p>
            <a:r>
              <a:rPr lang="en-US" sz="2000" b="1" dirty="0"/>
              <a:t>Vaccines not currently accepted for fully vaccinated status in Canada:</a:t>
            </a:r>
          </a:p>
          <a:p>
            <a:pPr lvl="1">
              <a:buClr>
                <a:srgbClr val="C00000"/>
              </a:buClr>
              <a:buFont typeface="Arial" panose="020B0604020202020204" pitchFamily="34" charset="0"/>
              <a:buChar char="×"/>
            </a:pPr>
            <a:r>
              <a:rPr lang="en-US" sz="1800" dirty="0"/>
              <a:t>Bharat Biotech (</a:t>
            </a:r>
            <a:r>
              <a:rPr lang="en-US" sz="1800" dirty="0" err="1"/>
              <a:t>Covaxin</a:t>
            </a:r>
            <a:r>
              <a:rPr lang="en-US" sz="1800" dirty="0"/>
              <a:t>, BBV152 A, B, C)</a:t>
            </a:r>
          </a:p>
          <a:p>
            <a:pPr lvl="1">
              <a:buClr>
                <a:srgbClr val="C00000"/>
              </a:buClr>
              <a:buFont typeface="Arial" panose="020B0604020202020204" pitchFamily="34" charset="0"/>
              <a:buChar char="×"/>
            </a:pPr>
            <a:r>
              <a:rPr lang="en-US" sz="1800" dirty="0" err="1"/>
              <a:t>Cansino</a:t>
            </a:r>
            <a:r>
              <a:rPr lang="en-US" sz="1800" dirty="0"/>
              <a:t> (</a:t>
            </a:r>
            <a:r>
              <a:rPr lang="en-US" sz="1800" dirty="0" err="1"/>
              <a:t>Convidecia</a:t>
            </a:r>
            <a:r>
              <a:rPr lang="en-US" sz="1800" dirty="0"/>
              <a:t>, Ad5-nCoV) </a:t>
            </a:r>
          </a:p>
          <a:p>
            <a:pPr lvl="1">
              <a:buClr>
                <a:srgbClr val="C00000"/>
              </a:buClr>
              <a:buFont typeface="Arial" panose="020B0604020202020204" pitchFamily="34" charset="0"/>
              <a:buChar char="×"/>
            </a:pPr>
            <a:r>
              <a:rPr lang="en-US" sz="1800" dirty="0" err="1"/>
              <a:t>Gamalaya</a:t>
            </a:r>
            <a:r>
              <a:rPr lang="en-US" sz="1800" dirty="0"/>
              <a:t> (Sputnik V, </a:t>
            </a:r>
            <a:r>
              <a:rPr lang="en-US" sz="1800" dirty="0" err="1"/>
              <a:t>Gam-Covid-Vac</a:t>
            </a:r>
            <a:r>
              <a:rPr lang="en-US" sz="1800" dirty="0"/>
              <a:t>)</a:t>
            </a:r>
          </a:p>
          <a:p>
            <a:pPr lvl="1">
              <a:buClr>
                <a:srgbClr val="C00000"/>
              </a:buClr>
              <a:buFont typeface="Arial" panose="020B0604020202020204" pitchFamily="34" charset="0"/>
              <a:buChar char="×"/>
            </a:pPr>
            <a:r>
              <a:rPr lang="en-US" sz="1800" dirty="0"/>
              <a:t>Sinopharm (BBIBP-CorV, Sinopharm-Wuhan)</a:t>
            </a:r>
          </a:p>
          <a:p>
            <a:pPr lvl="1">
              <a:buClr>
                <a:srgbClr val="C00000"/>
              </a:buClr>
              <a:buFont typeface="Arial" panose="020B0604020202020204" pitchFamily="34" charset="0"/>
              <a:buChar char="×"/>
            </a:pPr>
            <a:r>
              <a:rPr lang="en-US" sz="1800" dirty="0"/>
              <a:t>Sinovac (CoronaVac, </a:t>
            </a:r>
            <a:r>
              <a:rPr lang="en-US" sz="1800" dirty="0" err="1"/>
              <a:t>PiCoVacc</a:t>
            </a:r>
            <a:r>
              <a:rPr lang="en-US" sz="1800" dirty="0"/>
              <a:t>)</a:t>
            </a:r>
          </a:p>
          <a:p>
            <a:pPr lvl="1">
              <a:buClr>
                <a:srgbClr val="C00000"/>
              </a:buClr>
              <a:buFont typeface="Arial" panose="020B0604020202020204" pitchFamily="34" charset="0"/>
              <a:buChar char="×"/>
            </a:pPr>
            <a:r>
              <a:rPr lang="en-US" sz="1800" dirty="0"/>
              <a:t>Vector Institute (EpiVacCorona) </a:t>
            </a:r>
          </a:p>
          <a:p>
            <a:pPr lvl="1">
              <a:buClr>
                <a:srgbClr val="C00000"/>
              </a:buClr>
              <a:buFont typeface="Arial" panose="020B0604020202020204" pitchFamily="34" charset="0"/>
              <a:buChar char="×"/>
            </a:pPr>
            <a:r>
              <a:rPr lang="en-US" sz="1800" dirty="0"/>
              <a:t>Other </a:t>
            </a:r>
          </a:p>
          <a:p>
            <a:pPr marL="0" indent="0">
              <a:buNone/>
            </a:pPr>
            <a:r>
              <a:rPr lang="en-US" sz="2000" dirty="0"/>
              <a:t>The list of accepted vaccines may expand in the future.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61731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20" name="Rectangle 4">
            <a:extLst>
              <a:ext uri="{FF2B5EF4-FFF2-40B4-BE49-F238E27FC236}">
                <a16:creationId xmlns:a16="http://schemas.microsoft.com/office/drawing/2014/main" id="{DE86D8F4-B10B-4A85-AAB7-3FBD74B810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Vancouver, BC, Canada Travel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103ED6-E0AA-4D24-86B3-1F1373513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2193124"/>
            <a:ext cx="8229600" cy="4360076"/>
          </a:xfrm>
        </p:spPr>
        <p:txBody>
          <a:bodyPr/>
          <a:lstStyle/>
          <a:p>
            <a:r>
              <a:rPr lang="en-US" sz="1800" b="1" dirty="0"/>
              <a:t>Steps to follow for your trip </a:t>
            </a:r>
          </a:p>
          <a:p>
            <a:r>
              <a:rPr lang="en-US" sz="1800" dirty="0"/>
              <a:t>To qualify for the fully vaccinated traveler exemption, you must also follow these requirements:</a:t>
            </a:r>
          </a:p>
          <a:p>
            <a:r>
              <a:rPr lang="en-US" sz="1800" dirty="0"/>
              <a:t>1. Pre-entry test result </a:t>
            </a:r>
          </a:p>
          <a:p>
            <a:r>
              <a:rPr lang="en-US" sz="1800" dirty="0"/>
              <a:t>2. Quarantine plan in case you don’t qualify for the exemption </a:t>
            </a:r>
          </a:p>
          <a:p>
            <a:pPr lvl="1"/>
            <a:r>
              <a:rPr lang="en-US" sz="1600" dirty="0"/>
              <a:t>You must be prepared to quarantine for 14 days, in case you: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are symptomatic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don’t meet the requirements for the fully vaccinated </a:t>
            </a:r>
            <a:r>
              <a:rPr lang="en-US" sz="1600" dirty="0" err="1"/>
              <a:t>traveller</a:t>
            </a:r>
            <a:r>
              <a:rPr lang="en-US" sz="1600" dirty="0"/>
              <a:t> exemption</a:t>
            </a:r>
          </a:p>
          <a:p>
            <a:pPr lvl="1"/>
            <a:r>
              <a:rPr lang="en-US" sz="1600" dirty="0"/>
              <a:t>A suitable quarantine plan must be entered into </a:t>
            </a:r>
            <a:r>
              <a:rPr lang="en-US" sz="1600" dirty="0" err="1"/>
              <a:t>ArriveCAN</a:t>
            </a:r>
            <a:r>
              <a:rPr lang="en-US" sz="1600" dirty="0"/>
              <a:t> in case you don’t qualify for the exemption. You may be asked to explain your quarantine plan at the border.</a:t>
            </a:r>
          </a:p>
          <a:p>
            <a:r>
              <a:rPr lang="en-US" sz="1800" dirty="0"/>
              <a:t>3. Proof of vaccination in </a:t>
            </a:r>
            <a:r>
              <a:rPr lang="en-US" sz="1800" dirty="0" err="1"/>
              <a:t>ArriveCAN</a:t>
            </a:r>
            <a:r>
              <a:rPr lang="en-US" sz="1800" dirty="0"/>
              <a:t> </a:t>
            </a:r>
          </a:p>
          <a:p>
            <a:r>
              <a:rPr lang="en-US" sz="1800" dirty="0"/>
              <a:t>4. Checklist of what to have ready at the border </a:t>
            </a:r>
          </a:p>
          <a:p>
            <a:r>
              <a:rPr lang="en-US" sz="1800" dirty="0"/>
              <a:t>5. Arrival tests - randomized testing and exemptions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A02EE3-6297-4FBC-B7D0-4FB0DC7A6803}"/>
              </a:ext>
            </a:extLst>
          </p:cNvPr>
          <p:cNvSpPr txBox="1"/>
          <p:nvPr/>
        </p:nvSpPr>
        <p:spPr>
          <a:xfrm>
            <a:off x="304800" y="1362127"/>
            <a:ext cx="8305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https://mentor.ieee.org/802-ec/dcn/21/ec-21-0153-02-00EC-802-1121-vancouver-bc-canada-plenary-status.pptx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BE1FE-EAAF-42C0-9915-880A0C45F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2800" dirty="0"/>
              <a:t>Returning from Canada for Fully Vaccinated Travellers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B7648-296F-49D3-A4C7-721D648B8D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Returning to the USA via Airlines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to"/>
              <a:sym typeface="Lato"/>
            </a:endParaRPr>
          </a:p>
          <a:p>
            <a:pPr marL="457200" marR="0" lvl="0" indent="-2921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Get your departure COVID-19 test (negative viral test taken within three calendar days of travel).</a:t>
            </a:r>
          </a:p>
          <a:p>
            <a:pPr marL="457200" marR="0" lvl="0" indent="-2921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Follow all </a:t>
            </a:r>
            <a:r>
              <a:rPr kumimoji="0" lang="en-US" sz="1400" b="0" i="0" u="sng" strike="noStrike" kern="0" cap="none" spc="0" normalizeH="0" baseline="0" noProof="0" dirty="0">
                <a:ln>
                  <a:noFill/>
                </a:ln>
                <a:solidFill>
                  <a:srgbClr val="0277BD"/>
                </a:solidFill>
                <a:effectLst/>
                <a:uLnTx/>
                <a:uFillTx/>
                <a:latin typeface="Lato"/>
                <a:sym typeface="Lato"/>
                <a:hlinkClick r:id="rId2"/>
              </a:rPr>
              <a:t>state and local recommendations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 or requirements after travel.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Returning to European Union countries</a:t>
            </a:r>
          </a:p>
          <a:p>
            <a:pPr marL="457200" marR="0" lvl="0" indent="-2921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The European Commission setting out a progressive approach to lifting the travel restriction for a list of non-EU countries including Canada agreed by Member States, based on the following criteria:</a:t>
            </a:r>
          </a:p>
          <a:p>
            <a:pPr marL="914400" marR="0" lvl="1" indent="-2921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○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the health situation</a:t>
            </a:r>
          </a:p>
          <a:p>
            <a:pPr marL="914400" marR="0" lvl="1" indent="-2921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○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the ability to apply containment measures during travel</a:t>
            </a:r>
          </a:p>
          <a:p>
            <a:pPr marL="914400" marR="0" lvl="1" indent="-2921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○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reciprocity considerations</a:t>
            </a:r>
          </a:p>
          <a:p>
            <a:pPr marL="457200" marR="0" lvl="0" indent="-2921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Get your departure COVID-19 test (negative viral test taken within three calendar days of travel).</a:t>
            </a:r>
          </a:p>
          <a:p>
            <a:pPr marL="457200" marR="0" lvl="0" indent="-2921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Follow all national, state and local recommendations or requirements after travel.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Returning to United Kingdom</a:t>
            </a:r>
          </a:p>
          <a:p>
            <a:pPr marL="457200" marR="0" lvl="0" indent="-2921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  <a:tabLst/>
              <a:defRPr/>
            </a:pPr>
            <a:r>
              <a:rPr kumimoji="0" lang="en-US" sz="1400" b="0" i="0" u="sng" strike="noStrike" kern="0" cap="none" spc="0" normalizeH="0" baseline="0" noProof="0" dirty="0">
                <a:ln>
                  <a:noFill/>
                </a:ln>
                <a:solidFill>
                  <a:srgbClr val="0277BD"/>
                </a:solidFill>
                <a:effectLst/>
                <a:uLnTx/>
                <a:uFillTx/>
                <a:latin typeface="Lato"/>
                <a:sym typeface="Lato"/>
                <a:hlinkClick r:id="rId3"/>
              </a:rPr>
              <a:t>https://www.gov.uk/guidance/travel-abroad-from-england-during-coronavirus-covid-19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to"/>
              <a:sym typeface="Lato"/>
            </a:endParaRPr>
          </a:p>
          <a:p>
            <a:pPr marL="457200" marR="0" lvl="0" indent="-2921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take a COVID-19 test – you must take the test in the 3 days before you travel to England</a:t>
            </a:r>
          </a:p>
          <a:p>
            <a:pPr marL="457200" marR="0" lvl="0" indent="-2921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book and pay for a day 2 COVID-19 test – to be taken after arrival in England</a:t>
            </a:r>
          </a:p>
          <a:p>
            <a:pPr marL="457200" marR="0" lvl="0" indent="-2921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complete a passenger locator form</a:t>
            </a:r>
          </a:p>
        </p:txBody>
      </p:sp>
    </p:spTree>
    <p:extLst>
      <p:ext uri="{BB962C8B-B14F-4D97-AF65-F5344CB8AC3E}">
        <p14:creationId xmlns:p14="http://schemas.microsoft.com/office/powerpoint/2010/main" val="15192601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18818-2D02-44EF-BDB0-6E7F0153B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2800" dirty="0"/>
              <a:t>Returning from Canada for Fully Vaccinated Travellers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0C630-B956-47B7-A50D-C51EF88974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Returning to China</a:t>
            </a:r>
          </a:p>
          <a:p>
            <a:pPr marL="457200" marR="0" lvl="0" indent="-2921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Get your departure COVID-19 test (negative viral test taken within three calendar days of travel).</a:t>
            </a:r>
          </a:p>
          <a:p>
            <a:pPr marL="457200" marR="0" lvl="0" indent="-2921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All inbound passengers are required to quarantine for at least 14 days upon arrival. 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Lato"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ato"/>
              <a:sym typeface="Lato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Lato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Returning to the Japan (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All travelers including Japanese nationals)</a:t>
            </a:r>
          </a:p>
          <a:p>
            <a:pPr marL="457200" marR="0" lvl="0" indent="-2921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  <a:tabLst/>
              <a:defRPr/>
            </a:pPr>
            <a:r>
              <a:rPr kumimoji="0" lang="en-US" sz="14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Submit a certificate of negative test result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 conducted within </a:t>
            </a:r>
            <a:r>
              <a:rPr kumimoji="0" lang="en-US" sz="14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72 hours prior to departing from the country/region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where travelers stay when entering Japan. </a:t>
            </a:r>
          </a:p>
          <a:p>
            <a:pPr marL="457200" marR="0" lvl="0" indent="-2921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Those who do not submit a certificate of negative test result will be denied entry into Japan in accordance with the Quarantine Act. Airline companies will reject boarding those without one. </a:t>
            </a:r>
          </a:p>
          <a:p>
            <a:pPr marL="457200" marR="0" lvl="0" indent="-2921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  <a:tabLst/>
              <a:defRPr/>
            </a:pPr>
            <a:r>
              <a:rPr kumimoji="0" lang="en-US" sz="14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Subject to conducting of COVID-19 test upon arrival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 no matter whether arriving from the countries/regions designated as an area subject to denial of permission to enter Japan or not until further notice. </a:t>
            </a:r>
          </a:p>
          <a:p>
            <a:pPr marL="457200" marR="0" lvl="0" indent="-2921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Lato"/>
              <a:buChar char="●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Then they are </a:t>
            </a:r>
            <a:r>
              <a:rPr kumimoji="0" lang="en-US" sz="14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required to stay 14 days at a location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sym typeface="Lato"/>
              </a:rPr>
              <a:t>designated by the quarantine station chief (own residence etc.) and to refrain from using public transportation.</a:t>
            </a:r>
          </a:p>
        </p:txBody>
      </p:sp>
    </p:spTree>
    <p:extLst>
      <p:ext uri="{BB962C8B-B14F-4D97-AF65-F5344CB8AC3E}">
        <p14:creationId xmlns:p14="http://schemas.microsoft.com/office/powerpoint/2010/main" val="1315407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C26CB-B25E-457F-A9F4-61DD6AAF6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#1 – 3.01 – Go/</a:t>
            </a:r>
            <a:r>
              <a:rPr lang="en-US" dirty="0" err="1"/>
              <a:t>NoGo</a:t>
            </a:r>
            <a:r>
              <a:rPr lang="en-US" dirty="0"/>
              <a:t> Nov 2021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5AC788-E265-4C0F-BAFA-359E1FE92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341437"/>
            <a:ext cx="8229600" cy="5111749"/>
          </a:xfrm>
        </p:spPr>
        <p:txBody>
          <a:bodyPr/>
          <a:lstStyle/>
          <a:p>
            <a:r>
              <a:rPr lang="en-US" sz="2400" dirty="0">
                <a:highlight>
                  <a:srgbClr val="FFFF00"/>
                </a:highlight>
              </a:rPr>
              <a:t>Whereas the ability to hold a viable Plenary Session in November 2021 – Nov 14-19 – Hyatt Regency Vancouver, Vancouver, BC, Canada is not feasible at this time,</a:t>
            </a:r>
          </a:p>
          <a:p>
            <a:r>
              <a:rPr lang="en-US" sz="2400" dirty="0"/>
              <a:t>Move to cancel the venue for the November 2021 Plenary Session and approve moving Hyatt Regency Vancouver to the Plenary Nov 10-15  2024 and (due to the COVID Cancelled Session Rebook) provide an explicit exception for not holding a Non-North America Event in 2024.</a:t>
            </a:r>
          </a:p>
          <a:p>
            <a:r>
              <a:rPr lang="en-US" sz="2000" dirty="0"/>
              <a:t>Moved: Jon Rosdahl</a:t>
            </a:r>
          </a:p>
          <a:p>
            <a:r>
              <a:rPr lang="en-US" sz="2000" dirty="0"/>
              <a:t>Second: John </a:t>
            </a:r>
            <a:r>
              <a:rPr lang="en-US" sz="2000" dirty="0" err="1"/>
              <a:t>D’Ambrosia</a:t>
            </a:r>
            <a:endParaRPr lang="en-US" sz="2000" dirty="0"/>
          </a:p>
          <a:p>
            <a:r>
              <a:rPr lang="en-US" sz="2000" dirty="0"/>
              <a:t>Results: </a:t>
            </a:r>
            <a:r>
              <a:rPr lang="en-US" sz="2000" dirty="0" err="1"/>
              <a:t>Unanimouse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99472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3" name="Rectangle 5">
            <a:extLst>
              <a:ext uri="{FF2B5EF4-FFF2-40B4-BE49-F238E27FC236}">
                <a16:creationId xmlns:a16="http://schemas.microsoft.com/office/drawing/2014/main" id="{F9A6CCE4-BC0A-4194-9F6C-63D8359E41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Agenda Item 3.01 - MI</a:t>
            </a:r>
          </a:p>
        </p:txBody>
      </p:sp>
      <p:sp>
        <p:nvSpPr>
          <p:cNvPr id="273414" name="Rectangle 6">
            <a:extLst>
              <a:ext uri="{FF2B5EF4-FFF2-40B4-BE49-F238E27FC236}">
                <a16:creationId xmlns:a16="http://schemas.microsoft.com/office/drawing/2014/main" id="{A8DD74F1-78FD-43C5-92B7-9C87A24292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Future Venue Update </a:t>
            </a:r>
          </a:p>
          <a:p>
            <a:pPr lvl="1"/>
            <a:r>
              <a:rPr lang="en-US" altLang="en-US" dirty="0"/>
              <a:t>Future Venue Contract Status</a:t>
            </a:r>
          </a:p>
          <a:p>
            <a:pPr lvl="1"/>
            <a:r>
              <a:rPr lang="en-US" altLang="en-US" dirty="0"/>
              <a:t>Nov 21 F2F Plenary Decision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24CE6-4087-496B-88B7-AB7F112E6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Future Venue Contract Status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C2C8B8-206C-4A99-8624-93A2C2F38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196975"/>
            <a:ext cx="8229600" cy="5356225"/>
          </a:xfrm>
        </p:spPr>
        <p:txBody>
          <a:bodyPr/>
          <a:lstStyle/>
          <a:p>
            <a:r>
              <a:rPr lang="en-US" sz="1600" dirty="0">
                <a:highlight>
                  <a:srgbClr val="FFFF00"/>
                </a:highlight>
              </a:rPr>
              <a:t>2021 – Nov 14-19 – Hyatt Regency Vancouver, Vancouver, BC, Canada</a:t>
            </a:r>
          </a:p>
          <a:p>
            <a:r>
              <a:rPr lang="en-US" sz="1600" dirty="0">
                <a:highlight>
                  <a:srgbClr val="FFFF00"/>
                </a:highlight>
              </a:rPr>
              <a:t>2022 – Mar 13-19 – </a:t>
            </a:r>
            <a:r>
              <a:rPr lang="es-ES" sz="1600" dirty="0">
                <a:highlight>
                  <a:srgbClr val="FFFF00"/>
                </a:highlight>
              </a:rPr>
              <a:t>Hilton Orlando Lake Buena Vista, Orlando, FL, </a:t>
            </a:r>
            <a:r>
              <a:rPr lang="en-US" sz="1600" dirty="0">
                <a:highlight>
                  <a:srgbClr val="FFFF00"/>
                </a:highlight>
              </a:rPr>
              <a:t>United States</a:t>
            </a:r>
          </a:p>
          <a:p>
            <a:r>
              <a:rPr lang="en-US" sz="1600" dirty="0"/>
              <a:t>2022 – July 10-15 – Sheraton Le Centre Montreal, Montreal, Quebec, Canada</a:t>
            </a:r>
          </a:p>
          <a:p>
            <a:r>
              <a:rPr lang="en-US" sz="1600" dirty="0">
                <a:highlight>
                  <a:srgbClr val="33CCFF"/>
                </a:highlight>
              </a:rPr>
              <a:t>2022 – Nov 13-18 – Marriott Marquis Queen’s Park, Bangkok, Thailand (Nov 2020)</a:t>
            </a:r>
          </a:p>
          <a:p>
            <a:r>
              <a:rPr lang="en-US" sz="1600" dirty="0">
                <a:highlight>
                  <a:srgbClr val="33CCFF"/>
                </a:highlight>
              </a:rPr>
              <a:t>2023 – March 12-17 –Hilton Atlanta, Atlanta, GA, United States (1 of 2 – March 2020)</a:t>
            </a:r>
          </a:p>
          <a:p>
            <a:r>
              <a:rPr lang="en-US" sz="1600" dirty="0"/>
              <a:t>2023 – July 9-14 – </a:t>
            </a:r>
            <a:r>
              <a:rPr lang="en-US" sz="1600" dirty="0" err="1"/>
              <a:t>Estrel</a:t>
            </a:r>
            <a:r>
              <a:rPr lang="en-US" sz="1600" dirty="0"/>
              <a:t> Berlin, Berlin, Germany</a:t>
            </a:r>
          </a:p>
          <a:p>
            <a:r>
              <a:rPr lang="en-US" sz="1600" dirty="0"/>
              <a:t>2023 – Nov 12-17 – Hawaiian Village, Oahu, Hawaii, United States</a:t>
            </a:r>
          </a:p>
          <a:p>
            <a:r>
              <a:rPr lang="en-US" sz="1600" dirty="0">
                <a:highlight>
                  <a:srgbClr val="33CCFF"/>
                </a:highlight>
              </a:rPr>
              <a:t>2024 – March 10-15 – Hyatt Regency Denver at Colorado Convention Center, Denver, CO, United States (March 2021)</a:t>
            </a:r>
          </a:p>
          <a:p>
            <a:r>
              <a:rPr lang="en-US" sz="1600" dirty="0">
                <a:highlight>
                  <a:srgbClr val="33CCFF"/>
                </a:highlight>
              </a:rPr>
              <a:t>2024 – July 14-19 – Sheraton Le Centre Montreal, Montreal, Quebec, Canada (July 2020)</a:t>
            </a:r>
          </a:p>
          <a:p>
            <a:r>
              <a:rPr lang="en-US" sz="1600" dirty="0">
                <a:highlight>
                  <a:srgbClr val="99FF99"/>
                </a:highlight>
              </a:rPr>
              <a:t>2024 – Nov 10-15 –COVID Cancelled Session Rebook potential:</a:t>
            </a:r>
          </a:p>
          <a:p>
            <a:pPr marL="1257300" lvl="3" indent="0">
              <a:buNone/>
            </a:pPr>
            <a:r>
              <a:rPr lang="en-US" sz="1600" dirty="0">
                <a:highlight>
                  <a:srgbClr val="99FF99"/>
                </a:highlight>
              </a:rPr>
              <a:t>Hyatt Regency Vancouver -- on hold.</a:t>
            </a:r>
          </a:p>
          <a:p>
            <a:r>
              <a:rPr lang="en-US" sz="1600" dirty="0">
                <a:highlight>
                  <a:srgbClr val="33CCFF"/>
                </a:highlight>
              </a:rPr>
              <a:t>2025 – March 9-14 –Hilton Atlanta, Atlanta, GA, United States (2 of 2 – March 2020).</a:t>
            </a:r>
          </a:p>
          <a:p>
            <a:r>
              <a:rPr lang="en-US" sz="1600" dirty="0">
                <a:highlight>
                  <a:srgbClr val="33CCFF"/>
                </a:highlight>
              </a:rPr>
              <a:t>2025 – July 13-18 –Marriott Madrid Auditorium, Madrid, Spain (July 2021)</a:t>
            </a:r>
          </a:p>
          <a:p>
            <a:r>
              <a:rPr lang="en-US" sz="1600" dirty="0">
                <a:highlight>
                  <a:srgbClr val="99FF99"/>
                </a:highlight>
              </a:rPr>
              <a:t>2025 – Nov 9-24 -- COVID Cancelled Session Rebook potential:</a:t>
            </a:r>
          </a:p>
          <a:p>
            <a:pPr marL="800100" lvl="2" indent="0">
              <a:buNone/>
            </a:pPr>
            <a:r>
              <a:rPr lang="en-US" sz="1600" dirty="0">
                <a:highlight>
                  <a:srgbClr val="99FF99"/>
                </a:highlight>
              </a:rPr>
              <a:t>Hilton Orlando Lake Buena Vista - on Hold</a:t>
            </a:r>
          </a:p>
          <a:p>
            <a:r>
              <a:rPr lang="en-US" sz="120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https://mentor.ieee.org/802-ec/dcn/20/ec-20-0001-05-00EC-802-plenary-future-venue-contract-status.xlsx</a:t>
            </a:r>
            <a:r>
              <a:rPr lang="en-US" sz="1200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06598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9DD96-F7DE-446D-98F6-03AC5ECD2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altLang="en-US" dirty="0"/>
              <a:t>Nov 21 F2F Plenary Decision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25E3A7-34ED-459C-8A8E-F96362456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341437"/>
            <a:ext cx="8229600" cy="5111749"/>
          </a:xfrm>
        </p:spPr>
        <p:txBody>
          <a:bodyPr/>
          <a:lstStyle/>
          <a:p>
            <a:pPr lvl="1"/>
            <a:r>
              <a:rPr lang="en-US" sz="2400" dirty="0"/>
              <a:t>2021-11 – Vancouver, Canada </a:t>
            </a:r>
          </a:p>
          <a:p>
            <a:pPr lvl="2"/>
            <a:r>
              <a:rPr lang="en-US" sz="2000" dirty="0">
                <a:solidFill>
                  <a:srgbClr val="C00000"/>
                </a:solidFill>
              </a:rPr>
              <a:t>Today is Go/No Go decision (Sept 7</a:t>
            </a:r>
            <a:r>
              <a:rPr lang="en-US" sz="2000" baseline="30000" dirty="0">
                <a:solidFill>
                  <a:srgbClr val="C00000"/>
                </a:solidFill>
              </a:rPr>
              <a:t>th</a:t>
            </a:r>
            <a:r>
              <a:rPr lang="en-US" sz="2000" dirty="0">
                <a:solidFill>
                  <a:srgbClr val="C00000"/>
                </a:solidFill>
              </a:rPr>
              <a:t>)</a:t>
            </a:r>
          </a:p>
          <a:p>
            <a:pPr lvl="2"/>
            <a:r>
              <a:rPr lang="en-US" sz="2000" dirty="0"/>
              <a:t>Status update on Vancouver – </a:t>
            </a:r>
          </a:p>
          <a:p>
            <a:pPr lvl="3"/>
            <a:r>
              <a:rPr lang="en-US" sz="1800" dirty="0"/>
              <a:t>See doc EC 802-21/153r2:</a:t>
            </a:r>
          </a:p>
          <a:p>
            <a:pPr lvl="4"/>
            <a:r>
              <a:rPr lang="en-US" sz="1600" dirty="0">
                <a:hlinkClick r:id="rId2"/>
              </a:rPr>
              <a:t>https://mentor.ieee.org/802-ec/dcn/21/ec-21-0153-02-00EC-802-1121-vancouver-bc-canada-plenary-status.pptx</a:t>
            </a:r>
            <a:endParaRPr lang="en-US" sz="1600" dirty="0"/>
          </a:p>
          <a:p>
            <a:pPr lvl="4"/>
            <a:r>
              <a:rPr lang="en-US" sz="2000" dirty="0"/>
              <a:t> in contact with hotel representatives–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793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BCB47-9541-4039-BCDB-0A73C3186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Proactive Efforts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DDC3B-CA24-4E49-9E85-59E173011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4983162"/>
          </a:xfrm>
        </p:spPr>
        <p:txBody>
          <a:bodyPr/>
          <a:lstStyle/>
          <a:p>
            <a:r>
              <a:rPr lang="en-US" sz="2000" dirty="0"/>
              <a:t>I am a member of IEEE Conferences Committee – ICC</a:t>
            </a:r>
          </a:p>
          <a:p>
            <a:r>
              <a:rPr lang="en-US" sz="2000" dirty="0"/>
              <a:t>Working with Face to Face Events, we are in contact with representatives of each of the upcoming Venues.</a:t>
            </a:r>
          </a:p>
          <a:p>
            <a:r>
              <a:rPr lang="en-US" sz="2000" dirty="0"/>
              <a:t>Monitoring World Conditions and Pandemic reports</a:t>
            </a:r>
          </a:p>
          <a:p>
            <a:r>
              <a:rPr lang="en-US" sz="2000" dirty="0"/>
              <a:t>We are looking for responsible/reasonable options –</a:t>
            </a:r>
            <a:r>
              <a:rPr lang="en-US" sz="2400" dirty="0"/>
              <a:t> </a:t>
            </a:r>
          </a:p>
          <a:p>
            <a:pPr lvl="1"/>
            <a:r>
              <a:rPr lang="en-US" sz="1800" dirty="0"/>
              <a:t>Do we hold the meeting, do we not.  </a:t>
            </a:r>
          </a:p>
          <a:p>
            <a:pPr lvl="1"/>
            <a:r>
              <a:rPr lang="en-US" sz="1800" dirty="0"/>
              <a:t>Can we Reschedule? </a:t>
            </a:r>
          </a:p>
          <a:p>
            <a:pPr lvl="1"/>
            <a:r>
              <a:rPr lang="en-US" sz="1800" dirty="0"/>
              <a:t>Can we avoid penalty payments?</a:t>
            </a:r>
          </a:p>
          <a:p>
            <a:pPr marL="457200" lvl="1" indent="0">
              <a:buNone/>
            </a:pPr>
            <a:endParaRPr lang="en-US" sz="1800" dirty="0"/>
          </a:p>
          <a:p>
            <a:r>
              <a:rPr lang="en-US" sz="2000" dirty="0"/>
              <a:t>Moving targets – Moving opinions – Moving solutions.</a:t>
            </a:r>
          </a:p>
          <a:p>
            <a:endParaRPr lang="en-US" sz="2000" dirty="0"/>
          </a:p>
          <a:p>
            <a:r>
              <a:rPr lang="en-US" sz="2000" dirty="0"/>
              <a:t>Current Future Venue Status is tracked in doc 802 EC-20/0001r5:</a:t>
            </a:r>
          </a:p>
          <a:p>
            <a:pPr marL="800100" lvl="2" indent="0">
              <a:buNone/>
            </a:pPr>
            <a:r>
              <a:rPr lang="en-US" sz="1600" dirty="0">
                <a:solidFill>
                  <a:srgbClr val="0066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https://mentor.ieee.org/802-ec/dcn/20/ec-20-0001-05-00EC-802-plenary-future-venue-contract-status.xlsx</a:t>
            </a:r>
            <a:r>
              <a:rPr lang="en-US" sz="1600" dirty="0">
                <a:solidFill>
                  <a:srgbClr val="0066FF"/>
                </a:solidFill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902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7647F-E3CE-4C2C-B7EB-ACEE4634E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Items to Consider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801D27-95F6-465D-870F-F90B6024BC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sz="3200" dirty="0"/>
              <a:t>Safety of Attendees</a:t>
            </a:r>
          </a:p>
          <a:p>
            <a:pPr marL="457200" indent="-457200">
              <a:buAutoNum type="arabicPeriod"/>
            </a:pPr>
            <a:r>
              <a:rPr lang="en-US" sz="3200" dirty="0"/>
              <a:t>Travel authorizations from/to Countries</a:t>
            </a:r>
          </a:p>
          <a:p>
            <a:pPr marL="457200" indent="-457200">
              <a:buAutoNum type="arabicPeriod"/>
            </a:pPr>
            <a:r>
              <a:rPr lang="en-US" sz="3200" dirty="0"/>
              <a:t>Travel authorizations from Companies</a:t>
            </a:r>
          </a:p>
          <a:p>
            <a:pPr marL="457200" indent="-457200">
              <a:buAutoNum type="arabicPeriod"/>
            </a:pPr>
            <a:r>
              <a:rPr lang="en-US" sz="3200" dirty="0"/>
              <a:t>Number possible to attend</a:t>
            </a:r>
          </a:p>
          <a:p>
            <a:pPr marL="457200" indent="-457200">
              <a:buAutoNum type="arabicPeriod"/>
            </a:pPr>
            <a:r>
              <a:rPr lang="en-US" sz="3200" dirty="0"/>
              <a:t>Social Distancing impacts on meeting space.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860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1F33B-7842-4B2A-9535-361CEFF3C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August Polling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E5D58-D1E6-4EF6-AF3E-2F144D37A8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41438"/>
            <a:ext cx="8512175" cy="5211762"/>
          </a:xfrm>
        </p:spPr>
        <p:txBody>
          <a:bodyPr/>
          <a:lstStyle/>
          <a:p>
            <a:r>
              <a:rPr lang="en-US" sz="2000" b="1" dirty="0"/>
              <a:t>Status changes constantly.</a:t>
            </a:r>
          </a:p>
          <a:p>
            <a:r>
              <a:rPr lang="en-US" sz="2000" b="1" dirty="0"/>
              <a:t>Please Poll (again) your WG if they will attend Nov Plenary – </a:t>
            </a:r>
          </a:p>
          <a:p>
            <a:r>
              <a:rPr lang="en-US" sz="2000" b="1" dirty="0"/>
              <a:t>Results will be used as input to discussion on Sept 7</a:t>
            </a:r>
            <a:r>
              <a:rPr lang="en-US" sz="2000" b="1" baseline="30000" dirty="0"/>
              <a:t>th</a:t>
            </a:r>
            <a:r>
              <a:rPr lang="en-US" sz="2000" b="1" dirty="0"/>
              <a:t>.</a:t>
            </a:r>
          </a:p>
          <a:p>
            <a:pPr lvl="1"/>
            <a:r>
              <a:rPr lang="en-US" sz="2000" b="1" dirty="0"/>
              <a:t>Question to Ask: </a:t>
            </a:r>
            <a:r>
              <a:rPr lang="en-US" sz="2000" b="1" kern="0" dirty="0">
                <a:solidFill>
                  <a:srgbClr val="000000"/>
                </a:solidFill>
                <a:latin typeface="Times New Roman"/>
                <a:ea typeface="MS Gothic"/>
              </a:rPr>
              <a:t>Will you attend the 2021 November IEEE 802 Plenary if held in-person at the Hyatt Regency Vancouver in Vancouver, Canada Nov 14-19, 2021?</a:t>
            </a:r>
            <a:endParaRPr lang="en-US" sz="800" b="1" kern="0" dirty="0">
              <a:solidFill>
                <a:srgbClr val="000000"/>
              </a:solidFill>
              <a:latin typeface="Times New Roman"/>
              <a:ea typeface="MS Gothic"/>
            </a:endParaRPr>
          </a:p>
          <a:p>
            <a:pPr marL="2743200" lvl="6" indent="0">
              <a:buNone/>
            </a:pPr>
            <a:r>
              <a:rPr lang="en-US" sz="1400" dirty="0"/>
              <a:t>Yes        No              Total response</a:t>
            </a:r>
          </a:p>
          <a:p>
            <a:pPr lvl="2"/>
            <a:r>
              <a:rPr lang="en-US" sz="2000" dirty="0"/>
              <a:t>802.1		17  --	24   --   </a:t>
            </a:r>
            <a:r>
              <a:rPr lang="en-US" sz="1600" dirty="0"/>
              <a:t>85  -- (23 abstain/21 no response – July)</a:t>
            </a:r>
          </a:p>
          <a:p>
            <a:pPr lvl="2"/>
            <a:r>
              <a:rPr lang="en-US" sz="2000" dirty="0"/>
              <a:t>802.3		60  --  123    --	183  </a:t>
            </a:r>
          </a:p>
          <a:p>
            <a:pPr lvl="2"/>
            <a:r>
              <a:rPr lang="en-US" sz="2000" dirty="0"/>
              <a:t>802.11	80  --  184    --   171    </a:t>
            </a:r>
            <a:r>
              <a:rPr lang="en-US" sz="1600" dirty="0"/>
              <a:t>-- (7 abstain)</a:t>
            </a:r>
          </a:p>
          <a:p>
            <a:pPr lvl="2"/>
            <a:r>
              <a:rPr lang="en-US" sz="2000" dirty="0"/>
              <a:t>802.15	  7  -- 	26    --   33      </a:t>
            </a:r>
            <a:r>
              <a:rPr lang="en-US" sz="1600" dirty="0"/>
              <a:t>-- (29/42- July)</a:t>
            </a:r>
          </a:p>
          <a:p>
            <a:pPr lvl="2"/>
            <a:r>
              <a:rPr lang="en-US" sz="2000" dirty="0"/>
              <a:t>802.18	12  --	15    --   27</a:t>
            </a:r>
          </a:p>
          <a:p>
            <a:pPr lvl="2"/>
            <a:r>
              <a:rPr lang="en-US" sz="2000" dirty="0"/>
              <a:t>802.19	11  --	18    --   29 </a:t>
            </a:r>
          </a:p>
          <a:p>
            <a:pPr marL="914400" lvl="2" indent="0">
              <a:buNone/>
            </a:pPr>
            <a:r>
              <a:rPr lang="en-US" sz="2000" dirty="0"/>
              <a:t>Totals:		187  -- Required minim = </a:t>
            </a:r>
          </a:p>
          <a:p>
            <a:pPr lvl="2"/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32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43296-3B54-436A-B7CA-4225FBD12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F47E4E-7F59-41B6-8765-54214D4121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41437"/>
            <a:ext cx="8435975" cy="5111749"/>
          </a:xfrm>
        </p:spPr>
        <p:txBody>
          <a:bodyPr/>
          <a:lstStyle/>
          <a:p>
            <a:r>
              <a:rPr lang="en-US" sz="1800" b="0" i="0" dirty="0">
                <a:solidFill>
                  <a:srgbClr val="000000"/>
                </a:solidFill>
                <a:effectLst/>
              </a:rPr>
              <a:t>Travel is based on company policy. At present travel is restricted. It is not clear if this travel restriction will be removed on or before Nov 2021</a:t>
            </a:r>
          </a:p>
          <a:p>
            <a:r>
              <a:rPr lang="en-US" sz="1800" b="0" i="0" dirty="0">
                <a:solidFill>
                  <a:srgbClr val="000000"/>
                </a:solidFill>
                <a:effectLst/>
              </a:rPr>
              <a:t>My company policy is travel to group events are not permitted until January 22 at the earliest</a:t>
            </a:r>
          </a:p>
          <a:p>
            <a:r>
              <a:rPr lang="en-US" sz="1800" b="0" i="0" dirty="0">
                <a:solidFill>
                  <a:srgbClr val="000000"/>
                </a:solidFill>
                <a:effectLst/>
              </a:rPr>
              <a:t>We have been living with the virus for so long and everyday. No matter we hold the meeting or not, the virus is there.</a:t>
            </a:r>
            <a:br>
              <a:rPr lang="en-US" sz="1800" dirty="0"/>
            </a:br>
            <a:r>
              <a:rPr lang="en-US" sz="1800" b="0" i="0" dirty="0">
                <a:solidFill>
                  <a:srgbClr val="000000"/>
                </a:solidFill>
                <a:effectLst/>
              </a:rPr>
              <a:t>No evidence is showing F2F meeting increase the exposure to virus comparing with the life we are living everyday.</a:t>
            </a:r>
          </a:p>
          <a:p>
            <a:r>
              <a:rPr lang="en-US" sz="1800" dirty="0"/>
              <a:t>Odds of COVID-19 death similar to struck by lightning</a:t>
            </a:r>
          </a:p>
          <a:p>
            <a:r>
              <a:rPr lang="en-US" sz="1800" dirty="0">
                <a:effectLst/>
              </a:rPr>
              <a:t>Canada is currently on the </a:t>
            </a:r>
            <a:r>
              <a:rPr lang="en-US" sz="1800" dirty="0">
                <a:effectLst/>
                <a:hlinkClick r:id="rId2"/>
              </a:rPr>
              <a:t>"green list"</a:t>
            </a:r>
            <a:r>
              <a:rPr lang="en-US" sz="1800" dirty="0">
                <a:effectLst/>
              </a:rPr>
              <a:t> for return to the UK</a:t>
            </a:r>
            <a:endParaRPr lang="en-US" sz="1800" dirty="0"/>
          </a:p>
          <a:p>
            <a:r>
              <a:rPr lang="en-US" sz="1800" dirty="0"/>
              <a:t>Require Vaccination or official medical exemption recognized in their country of residence for attendees</a:t>
            </a:r>
          </a:p>
          <a:p>
            <a:r>
              <a:rPr lang="en-US" sz="1800" dirty="0"/>
              <a:t>We should start holding in person meetings</a:t>
            </a:r>
          </a:p>
          <a:p>
            <a:r>
              <a:rPr lang="en-US" sz="1800" dirty="0"/>
              <a:t>We should not start holding in person meetings yet.</a:t>
            </a:r>
          </a:p>
        </p:txBody>
      </p:sp>
    </p:spTree>
    <p:extLst>
      <p:ext uri="{BB962C8B-B14F-4D97-AF65-F5344CB8AC3E}">
        <p14:creationId xmlns:p14="http://schemas.microsoft.com/office/powerpoint/2010/main" val="1836670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7594F0E-0B6A-4FFC-A16B-9940068FA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Entry Requirements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656E20-EBDC-45F3-B728-62CAFAE9E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437193"/>
            <a:ext cx="4245856" cy="4191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E8A07E4-DDAF-4AAB-A962-732D9720C738}"/>
              </a:ext>
            </a:extLst>
          </p:cNvPr>
          <p:cNvSpPr txBox="1"/>
          <p:nvPr/>
        </p:nvSpPr>
        <p:spPr>
          <a:xfrm>
            <a:off x="457200" y="5868412"/>
            <a:ext cx="78297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hlinkClick r:id="rId3"/>
              </a:rPr>
              <a:t>https://www.delta.com/us/en/travel-planning-center/find-your-destination/explore-top-destinations?mkcpgn=EM_MKTG_TNUP_CL_210830_AA900989_A01A_P0_DDM</a:t>
            </a:r>
            <a:r>
              <a:rPr lang="en-US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8938912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</Template>
  <TotalTime>1370</TotalTime>
  <Words>1715</Words>
  <Application>Microsoft Office PowerPoint</Application>
  <PresentationFormat>On-screen Show (4:3)</PresentationFormat>
  <Paragraphs>159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Lato</vt:lpstr>
      <vt:lpstr>Times New Roman</vt:lpstr>
      <vt:lpstr>Wingdings</vt:lpstr>
      <vt:lpstr>Title slide</vt:lpstr>
      <vt:lpstr>Executive Secretary Report for  2021 Sept Interim Telecon</vt:lpstr>
      <vt:lpstr>Agenda Item 3.01 - MI</vt:lpstr>
      <vt:lpstr>Future Venue Contract Status</vt:lpstr>
      <vt:lpstr>Nov 21 F2F Plenary Decision</vt:lpstr>
      <vt:lpstr>Proactive Efforts</vt:lpstr>
      <vt:lpstr>Items to Consider</vt:lpstr>
      <vt:lpstr>August Polling results</vt:lpstr>
      <vt:lpstr>Comments</vt:lpstr>
      <vt:lpstr>Potential Entry Requirements</vt:lpstr>
      <vt:lpstr>Current Status</vt:lpstr>
      <vt:lpstr>Canada recognized Vaccines</vt:lpstr>
      <vt:lpstr>Vancouver, BC, Canada Travel Status</vt:lpstr>
      <vt:lpstr>Returning from Canada for Fully Vaccinated Travellers</vt:lpstr>
      <vt:lpstr>Returning from Canada for Fully Vaccinated Travellers</vt:lpstr>
      <vt:lpstr>Motion #1 – 3.01 – Go/NoGo Nov 2021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ec-21-0210-00-00EC-Executive Secretary Report for 2021 Sept Interim Telecon</dc:title>
  <dc:subject>IEEE 802 September Interim Telecon</dc:subject>
  <dc:creator>Jon Rosdahl</dc:creator>
  <cp:keywords>Interim Telecon</cp:keywords>
  <dc:description>Jon Rosdahl, Qualcomm</dc:description>
  <cp:lastModifiedBy>Jon Rosdahl</cp:lastModifiedBy>
  <cp:revision>2</cp:revision>
  <dcterms:created xsi:type="dcterms:W3CDTF">2021-09-07T16:57:28Z</dcterms:created>
  <dcterms:modified xsi:type="dcterms:W3CDTF">2021-09-08T15:51:11Z</dcterms:modified>
  <cp:category>September 2021</cp:category>
</cp:coreProperties>
</file>