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5"/>
  </p:notesMasterIdLst>
  <p:handoutMasterIdLst>
    <p:handoutMasterId r:id="rId16"/>
  </p:handoutMasterIdLst>
  <p:sldIdLst>
    <p:sldId id="361" r:id="rId3"/>
    <p:sldId id="287" r:id="rId4"/>
    <p:sldId id="288" r:id="rId5"/>
    <p:sldId id="289" r:id="rId6"/>
    <p:sldId id="677" r:id="rId7"/>
    <p:sldId id="672" r:id="rId8"/>
    <p:sldId id="682" r:id="rId9"/>
    <p:sldId id="680" r:id="rId10"/>
    <p:sldId id="685" r:id="rId11"/>
    <p:sldId id="683" r:id="rId12"/>
    <p:sldId id="661" r:id="rId13"/>
    <p:sldId id="359" r:id="rId14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3" autoAdjust="0"/>
    <p:restoredTop sz="95488" autoAdjust="0"/>
  </p:normalViewPr>
  <p:slideViewPr>
    <p:cSldViewPr>
      <p:cViewPr varScale="1">
        <p:scale>
          <a:sx n="88" d="100"/>
          <a:sy n="88" d="100"/>
        </p:scale>
        <p:origin x="96" y="138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37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951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2" y="1981201"/>
            <a:ext cx="5077884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443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6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691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716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76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379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2" y="685803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3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171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 Bluebar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87ABBB-8493-4657-AF76-3FB0E8D54470}"/>
              </a:ext>
            </a:extLst>
          </p:cNvPr>
          <p:cNvSpPr/>
          <p:nvPr/>
        </p:nvSpPr>
        <p:spPr>
          <a:xfrm>
            <a:off x="615952" y="823388"/>
            <a:ext cx="1608667" cy="80433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cap="none" baseline="0"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214308" indent="-128585">
              <a:buFont typeface="Lucida Grande"/>
              <a:buChar char="﹣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98840" indent="-82152" defTabSz="513147">
              <a:buFont typeface="Lucida Grande"/>
              <a:buChar char="･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ED3407E6-7882-40C3-8350-8BC5F1D49C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142503" y="6241965"/>
            <a:ext cx="979311" cy="21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77763-78F2-4310-9E3D-B9E137BE33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79A82-1A5E-4C7B-AFC0-111CA6C3130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DB1747-FC43-43A9-9309-44FED6084D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2" y="6267258"/>
            <a:ext cx="2092684" cy="28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19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2" y="685803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2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20" y="6475416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6" y="6475415"/>
            <a:ext cx="314189" cy="1384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sz="900" dirty="0">
                <a:solidFill>
                  <a:srgbClr val="000000"/>
                </a:solidFill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5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3369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802.11-19/1753r0</a:t>
            </a:r>
          </a:p>
        </p:txBody>
      </p:sp>
    </p:spTree>
    <p:extLst>
      <p:ext uri="{BB962C8B-B14F-4D97-AF65-F5344CB8AC3E}">
        <p14:creationId xmlns:p14="http://schemas.microsoft.com/office/powerpoint/2010/main" val="102857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/>
  <p:txStyles>
    <p:titleStyle>
      <a:lvl1pPr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marL="557213" indent="-214313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8572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2001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15430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18859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2288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25717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29146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257175" indent="-257175" algn="l" defTabSz="336947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00"/>
          </a:solidFill>
          <a:latin typeface="+mn-lt"/>
          <a:ea typeface="+mn-ea"/>
          <a:cs typeface="+mn-cs"/>
        </a:defRPr>
      </a:lvl1pPr>
      <a:lvl2pPr marL="557213" indent="-214313" algn="l" defTabSz="336947" rtl="0" eaLnBrk="1" fontAlgn="base" hangingPunct="1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500">
          <a:solidFill>
            <a:srgbClr val="000000"/>
          </a:solidFill>
          <a:latin typeface="+mn-lt"/>
          <a:ea typeface="+mn-ea"/>
        </a:defRPr>
      </a:lvl2pPr>
      <a:lvl3pPr marL="857250" indent="-171450" algn="l" defTabSz="336947" rtl="0" eaLnBrk="1" fontAlgn="base" hangingPunct="1">
        <a:spcBef>
          <a:spcPts val="3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2001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4pPr>
      <a:lvl5pPr marL="15430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5pPr>
      <a:lvl6pPr marL="18859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6pPr>
      <a:lvl7pPr marL="22288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7pPr>
      <a:lvl8pPr marL="25717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8pPr>
      <a:lvl9pPr marL="29146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.org/content/dam/ieee-org/ieee/web/org/about/ieee_code_of_conduct.pdf" TargetMode="External"/><Relationship Id="rId2" Type="http://schemas.openxmlformats.org/officeDocument/2006/relationships/hyperlink" Target="http://www.ieee.org/about/corporate/governance/p7-8.html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ieee.org/about/corporate/governanc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1828800" y="838200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45720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09 July 2021 to</a:t>
            </a:r>
            <a:br>
              <a:rPr lang="en-US" sz="4000" dirty="0"/>
            </a:br>
            <a:r>
              <a:rPr lang="en-US" sz="4000" dirty="0"/>
              <a:t>23 July 2021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127</a:t>
            </a:r>
            <a:r>
              <a:rPr lang="en-US" sz="4000" baseline="30000" dirty="0"/>
              <a:t>th</a:t>
            </a:r>
            <a:r>
              <a:rPr lang="en-US" sz="4000" dirty="0"/>
              <a:t> Plenary Session</a:t>
            </a:r>
            <a:br>
              <a:rPr lang="en-US" sz="4000" dirty="0"/>
            </a:br>
            <a:r>
              <a:rPr lang="en-US" sz="2400" dirty="0"/>
              <a:t>(4</a:t>
            </a:r>
            <a:r>
              <a:rPr lang="en-US" sz="2400" baseline="30000" dirty="0"/>
              <a:t>th</a:t>
            </a:r>
            <a:r>
              <a:rPr lang="en-US" sz="2400" dirty="0"/>
              <a:t> electronic Plenary Session)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Draft </a:t>
            </a:r>
            <a:r>
              <a:rPr lang="en-US" dirty="0"/>
              <a:t>DCN ec-21-0176-00EC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4.04 802 Restructuring ad hoc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8B01C-DBDF-4832-BE4A-E2765C944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76400"/>
            <a:ext cx="10363200" cy="4114800"/>
          </a:xfrm>
        </p:spPr>
        <p:txBody>
          <a:bodyPr/>
          <a:lstStyle/>
          <a:p>
            <a:r>
              <a:rPr lang="en-US" sz="2800" dirty="0"/>
              <a:t>20 July 2021 Meeting Summary</a:t>
            </a:r>
            <a:endParaRPr lang="en-US" dirty="0"/>
          </a:p>
          <a:p>
            <a:pPr marL="0" indent="0">
              <a:buNone/>
            </a:pPr>
            <a:r>
              <a:rPr lang="en-US" sz="2800" dirty="0"/>
              <a:t>Action Items </a:t>
            </a:r>
          </a:p>
          <a:p>
            <a:pPr lvl="1"/>
            <a:r>
              <a:rPr lang="en-US" sz="2400" dirty="0"/>
              <a:t>1. draft 802 Mission/Purpose Statement under EC review.</a:t>
            </a:r>
          </a:p>
          <a:p>
            <a:pPr lvl="1"/>
            <a:r>
              <a:rPr lang="en-US" sz="2400" dirty="0"/>
              <a:t>2. Ben, Roger, George and Paul to lead follow up discussions on operational efficiency, technical coherence, mixed mode session best practices and coordinating cross group next gen/future looking activities respectively.</a:t>
            </a:r>
          </a:p>
          <a:p>
            <a:r>
              <a:rPr lang="en-US" sz="2800" dirty="0"/>
              <a:t>Meeting notes</a:t>
            </a:r>
          </a:p>
          <a:p>
            <a:pPr lvl="1"/>
            <a:r>
              <a:rPr lang="en-US" sz="2400" dirty="0"/>
              <a:t>ec-21-0171-00-00EC-notes-802-restructuring-ad-hoc-meeting-20-july-2021.docx</a:t>
            </a:r>
            <a:endParaRPr lang="en-US" sz="3200" dirty="0"/>
          </a:p>
          <a:p>
            <a:r>
              <a:rPr lang="en-US" sz="2800" dirty="0"/>
              <a:t>Next meeting 13:00-14:00pm ET (17:00-18:00 UTC) Tuesday 17AUG21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21294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447800"/>
            <a:ext cx="8610600" cy="5181600"/>
          </a:xfrm>
        </p:spPr>
        <p:txBody>
          <a:bodyPr/>
          <a:lstStyle/>
          <a:p>
            <a:r>
              <a:rPr lang="en-US" sz="2400" dirty="0"/>
              <a:t>Review Recording Secretary’s list of Action Items assigned during the closing 802 EC meeting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2209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8.07 EC Action Item recap</a:t>
            </a:r>
          </a:p>
        </p:txBody>
      </p:sp>
    </p:spTree>
    <p:extLst>
      <p:ext uri="{BB962C8B-B14F-4D97-AF65-F5344CB8AC3E}">
        <p14:creationId xmlns:p14="http://schemas.microsoft.com/office/powerpoint/2010/main" val="2377937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End of Opening EC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2.02 Participant behavior in IEEE-SA activities is guided</a:t>
            </a:r>
            <a:br>
              <a:rPr lang="en-US" dirty="0"/>
            </a:br>
            <a:r>
              <a:rPr lang="en-US" dirty="0"/>
              <a:t>by the IEEE Codes of Ethics &amp; Conduct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All participants in IEEE-SA activities are expected to adhere to the core principles underlying the: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2"/>
              </a:rPr>
              <a:t>IEEE Code of Ethics</a:t>
            </a:r>
            <a:endParaRPr lang="en-US" sz="135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3"/>
              </a:rPr>
              <a:t>IEEE Code of Conduct</a:t>
            </a:r>
            <a:endParaRPr lang="en-US" sz="135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core principles of the IEEE Codes of Ethics &amp; Conduct are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Uphold the highest standards of integrity, responsible behavior, and ethical and professional conduct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Treat people fairly and with respect, to not engage in harassment, discrimination, or retaliation, and to protect people's privacy.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Avoid injuring others, their property, reputation, or employment by false or malicious action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most recent versions of these Codes are available at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4"/>
              </a:rPr>
              <a:t>http://www.ieee.org/about/corporate/governance</a:t>
            </a:r>
            <a:endParaRPr lang="en-US" sz="13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2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 dirty="0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308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1" y="685803"/>
            <a:ext cx="7999414" cy="1065213"/>
          </a:xfrm>
        </p:spPr>
        <p:txBody>
          <a:bodyPr/>
          <a:lstStyle/>
          <a:p>
            <a:r>
              <a:rPr lang="en-US" dirty="0"/>
              <a:t>2.02 Participants in the IEEE-SA “individual process” shall</a:t>
            </a:r>
            <a:br>
              <a:rPr lang="en-US" dirty="0"/>
            </a:br>
            <a:r>
              <a:rPr lang="en-US" dirty="0"/>
              <a:t>act independently of others, including employers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The </a:t>
            </a:r>
            <a:r>
              <a:rPr lang="en-US" sz="1500" dirty="0">
                <a:hlinkClick r:id="rId2"/>
              </a:rPr>
              <a:t>IEEE-SA Standards Board Bylaws </a:t>
            </a:r>
            <a:r>
              <a:rPr lang="en-US" sz="1500" dirty="0"/>
              <a:t>require that “participants in the IEEE standards development individual process shall act based on their qualifications and experience”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This means participants: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00B050"/>
                </a:solidFill>
              </a:rPr>
              <a:t>Shall act &amp; vote </a:t>
            </a:r>
            <a:r>
              <a:rPr lang="en-US" sz="1350" dirty="0"/>
              <a:t>based on their personal &amp; independent opinions derived from their expertise, knowledge, and qualifications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act or vote </a:t>
            </a:r>
            <a:r>
              <a:rPr lang="en-US" sz="1350" dirty="0"/>
              <a:t>based on any obligation to or any direction from any other person or organization, including an employer or client, regardless of any external commitments, agreements, contracts, or orders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direct </a:t>
            </a:r>
            <a:r>
              <a:rPr lang="en-US" sz="1350" dirty="0"/>
              <a:t>the actions or votes of other participants or retaliate against other participants for fulfilling their responsibility to act &amp; vote based on their personal &amp; independently developed opinions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By participating in standards activities using the “</a:t>
            </a:r>
            <a:r>
              <a:rPr lang="en-US" sz="1500" i="1" dirty="0"/>
              <a:t>individual process</a:t>
            </a:r>
            <a:r>
              <a:rPr lang="en-US" sz="1500" dirty="0"/>
              <a:t>”, you are deemed to accept these requirements; if you are unable to satisfy these requirements then you shall immediately cease any participation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3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705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2.02 IEEE-SA standards activities shall allow the fair &amp;</a:t>
            </a:r>
            <a:br>
              <a:rPr lang="en-US" dirty="0"/>
            </a:br>
            <a:r>
              <a:rPr lang="en-US" dirty="0"/>
              <a:t>equitable consideration of all viewpoints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>
                <a:hlinkClick r:id="rId2"/>
              </a:rPr>
              <a:t>IEEE-SA Standards Board Bylaws </a:t>
            </a:r>
            <a:r>
              <a:rPr lang="en-US" dirty="0"/>
              <a:t>(clause 5.2.1.3) specifies that “</a:t>
            </a:r>
            <a:r>
              <a:rPr lang="en-US" i="1" dirty="0"/>
              <a:t>the standards development process shall not be dominated by any single interest category, individual, or organization</a:t>
            </a:r>
            <a:r>
              <a:rPr lang="en-US" dirty="0"/>
              <a:t>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This means no participant may exercise “</a:t>
            </a:r>
            <a:r>
              <a:rPr lang="en-US" sz="1350" i="1" dirty="0"/>
              <a:t>authority, leadership, or influence by reason of superior leverage, strength, or representation to the exclusion of fair and equitable consideration of other viewpoints</a:t>
            </a:r>
            <a:r>
              <a:rPr lang="en-US" sz="1350" dirty="0"/>
              <a:t>” or “</a:t>
            </a:r>
            <a:r>
              <a:rPr lang="en-US" sz="1350" i="1" dirty="0"/>
              <a:t>to hinder the progress of the standards development activity</a:t>
            </a:r>
            <a:r>
              <a:rPr lang="en-US" sz="1350" dirty="0"/>
              <a:t>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This rule applies equally to those participating in a standards development project and to that project’s leadership group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Any person who reasonably suspects that dominance is occurring in a standards development project is encouraged to bring the issue to the attention of the Standards Committee or the project’s IEEE-SA Program Manager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4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9542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797FA-4349-4FFA-8969-F3DDF5BC0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857500"/>
            <a:ext cx="10363200" cy="1143000"/>
          </a:xfrm>
        </p:spPr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6C5EFF-860A-43B9-8CAA-487FCCBF0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00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11049000" cy="4114800"/>
          </a:xfrm>
        </p:spPr>
        <p:txBody>
          <a:bodyPr/>
          <a:lstStyle/>
          <a:p>
            <a:r>
              <a:rPr lang="en-US" dirty="0"/>
              <a:t>Reminders</a:t>
            </a:r>
            <a:endParaRPr lang="en-US" sz="2000" dirty="0"/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Reminder #1: Use IMAT to log your attendance</a:t>
            </a:r>
          </a:p>
          <a:p>
            <a:pPr marL="457200" lvl="1" indent="0">
              <a:buNone/>
            </a:pPr>
            <a:endParaRPr lang="en-US" sz="2000" dirty="0"/>
          </a:p>
          <a:p>
            <a:pPr lvl="1"/>
            <a:r>
              <a:rPr lang="en-US" sz="2000" dirty="0"/>
              <a:t>Reminder #2: Interim EC meeting scheduled for 19:00-21:00 UTC 3 August (15:00-17:00 ET)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Reminder #3: TBD</a:t>
            </a:r>
            <a:br>
              <a:rPr lang="en-US" sz="2000" dirty="0"/>
            </a:br>
            <a:endParaRPr lang="en-US" sz="2000" dirty="0"/>
          </a:p>
          <a:p>
            <a:pPr lvl="1"/>
            <a:r>
              <a:rPr lang="en-US" sz="1800" dirty="0"/>
              <a:t>Reminder #4: TBD</a:t>
            </a:r>
            <a:br>
              <a:rPr lang="en-US" sz="2000" dirty="0"/>
            </a:br>
            <a:endParaRPr lang="en-US" sz="2000" dirty="0"/>
          </a:p>
          <a:p>
            <a:pPr marL="457200" lvl="1" indent="0">
              <a:buNone/>
            </a:pPr>
            <a:br>
              <a:rPr lang="en-US" sz="2000" dirty="0"/>
            </a:br>
            <a:br>
              <a:rPr lang="en-US" sz="2000" dirty="0"/>
            </a:br>
            <a:endParaRPr lang="en-US" sz="3200" dirty="0"/>
          </a:p>
          <a:p>
            <a:pPr lvl="1"/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9829800" cy="4114800"/>
          </a:xfrm>
        </p:spPr>
        <p:txBody>
          <a:bodyPr/>
          <a:lstStyle/>
          <a:p>
            <a:r>
              <a:rPr lang="en-US" sz="2400" dirty="0"/>
              <a:t>SA President Elect Town Hall Event</a:t>
            </a:r>
          </a:p>
          <a:p>
            <a:pPr lvl="1"/>
            <a:r>
              <a:rPr lang="en-US" sz="2000" dirty="0"/>
              <a:t>2021 IEEE Election Oversight Committee Chair: "EOC does not have any objections if IAS and SA 802 Community would like to host a candidates’ event provided that all four SA President-Elect candidates are in agreement with the selected event date and time.“</a:t>
            </a:r>
          </a:p>
          <a:p>
            <a:pPr lvl="1"/>
            <a:r>
              <a:rPr lang="en-US" sz="2000" dirty="0"/>
              <a:t>All four candidates were not in agreement with the selected date/time</a:t>
            </a:r>
          </a:p>
          <a:p>
            <a:pPr lvl="1"/>
            <a:r>
              <a:rPr lang="en-US" sz="2000" dirty="0"/>
              <a:t>Event is cancelled</a:t>
            </a:r>
          </a:p>
          <a:p>
            <a:pPr lvl="1"/>
            <a:r>
              <a:rPr lang="en-US" sz="2000" dirty="0"/>
              <a:t>The candidates have indicated they welcome the 802 community to directly reach out to them</a:t>
            </a:r>
          </a:p>
          <a:p>
            <a:pPr lvl="2"/>
            <a:r>
              <a:rPr lang="en-US" sz="1600" dirty="0"/>
              <a:t>Mark Epstein	mepstein@alum.mit.edu</a:t>
            </a:r>
          </a:p>
          <a:p>
            <a:pPr lvl="2"/>
            <a:r>
              <a:rPr lang="en-US" sz="1600" dirty="0"/>
              <a:t>Robby Robson	robby@computer.org</a:t>
            </a:r>
          </a:p>
          <a:p>
            <a:pPr lvl="2"/>
            <a:r>
              <a:rPr lang="en-US" sz="1600" dirty="0" err="1"/>
              <a:t>Yatin</a:t>
            </a:r>
            <a:r>
              <a:rPr lang="en-US" sz="1600" dirty="0"/>
              <a:t> Trivedi	ytrivedi@ieee.org</a:t>
            </a:r>
          </a:p>
          <a:p>
            <a:pPr lvl="2"/>
            <a:r>
              <a:rPr lang="en-US" sz="1600" dirty="0"/>
              <a:t>Yu Yuan		yymedia@gmail.com</a:t>
            </a:r>
          </a:p>
          <a:p>
            <a:pPr lvl="1"/>
            <a:r>
              <a:rPr lang="en-US" sz="2000" dirty="0"/>
              <a:t>We will try to hold a Town Hall Event at the next election in 2023</a:t>
            </a:r>
            <a:endParaRPr lang="en-US" sz="1600" dirty="0"/>
          </a:p>
          <a:p>
            <a:endParaRPr lang="en-US" sz="2400" dirty="0"/>
          </a:p>
          <a:p>
            <a:pPr marL="457200" lvl="1" indent="0">
              <a:buNone/>
            </a:pPr>
            <a:br>
              <a:rPr lang="en-US" sz="2400" dirty="0"/>
            </a:br>
            <a:br>
              <a:rPr lang="en-US" sz="2400" dirty="0"/>
            </a:br>
            <a:endParaRPr lang="en-US" sz="2400" dirty="0"/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894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9395CC-B2A4-4D70-A6BA-4C86C3F11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EF3CCF6A-119A-4052-8579-ED38E1AFA0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2600" y="265981"/>
            <a:ext cx="85344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3.00 Chair’s Announcements</a:t>
            </a:r>
            <a:br>
              <a:rPr lang="en-US" sz="4000" dirty="0"/>
            </a:br>
            <a:r>
              <a:rPr lang="en-US" sz="4000" dirty="0"/>
              <a:t>EC/WG/TAG meetings for the plenary</a:t>
            </a:r>
            <a:endParaRPr lang="en-US" sz="2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64587BA-68B9-4287-948A-C53B52E84B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524000"/>
            <a:ext cx="11734800" cy="435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8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A5587-4ADB-46A3-A21D-17BF65A82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09600"/>
            <a:ext cx="11049000" cy="1143000"/>
          </a:xfrm>
        </p:spPr>
        <p:txBody>
          <a:bodyPr/>
          <a:lstStyle/>
          <a:p>
            <a:r>
              <a:rPr lang="en-US" dirty="0"/>
              <a:t>3.00 Chair’s Announcements</a:t>
            </a:r>
            <a:br>
              <a:rPr lang="en-US" dirty="0"/>
            </a:br>
            <a:r>
              <a:rPr lang="en-US" dirty="0"/>
              <a:t>Mixed Mode 802 Sessions Best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21FE0-8136-4543-82EC-0DF32BE84C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George Zimmerman will lead an in depth discussion on Best Practices for Mixed Mode 802 Sessions</a:t>
            </a:r>
          </a:p>
          <a:p>
            <a:pPr lvl="1"/>
            <a:r>
              <a:rPr lang="en-US" dirty="0"/>
              <a:t>Tuesday 27 July16:00-17:00 ET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1A7DAA-6F8D-41C4-B722-7E09BB2F4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984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0C0"/>
      </a:hlink>
      <a:folHlink>
        <a:srgbClr val="00B0F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244128</TotalTime>
  <Words>833</Words>
  <Application>Microsoft Office PowerPoint</Application>
  <PresentationFormat>Widescreen</PresentationFormat>
  <Paragraphs>83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Lucida Grande</vt:lpstr>
      <vt:lpstr>Times New Roman</vt:lpstr>
      <vt:lpstr>Default Design</vt:lpstr>
      <vt:lpstr>Office Theme</vt:lpstr>
      <vt:lpstr>IEEE 802 LMSC   09 July 2021 to 23 July 2021  127th Plenary Session (4th electronic Plenary Session)  </vt:lpstr>
      <vt:lpstr>2.02 Participant behavior in IEEE-SA activities is guided by the IEEE Codes of Ethics &amp; Conduct</vt:lpstr>
      <vt:lpstr>2.02 Participants in the IEEE-SA “individual process” shall act independently of others, including employers</vt:lpstr>
      <vt:lpstr>2.02 IEEE-SA standards activities shall allow the fair &amp; equitable consideration of all viewpoints</vt:lpstr>
      <vt:lpstr>3.00 Chair’s Announcements</vt:lpstr>
      <vt:lpstr>3.00 Chair’s Announcements</vt:lpstr>
      <vt:lpstr>3.00 Chair’s Announcements</vt:lpstr>
      <vt:lpstr>3.00 Chair’s Announcements EC/WG/TAG meetings for the plenary</vt:lpstr>
      <vt:lpstr>3.00 Chair’s Announcements Mixed Mode 802 Sessions Best Practices</vt:lpstr>
      <vt:lpstr>4.04 802 Restructuring ad hoc Update</vt:lpstr>
      <vt:lpstr>8.07 EC Action Item recap</vt:lpstr>
      <vt:lpstr>End of Opening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3871</cp:revision>
  <cp:lastPrinted>2021-07-09T17:23:55Z</cp:lastPrinted>
  <dcterms:created xsi:type="dcterms:W3CDTF">2002-03-10T15:43:16Z</dcterms:created>
  <dcterms:modified xsi:type="dcterms:W3CDTF">2021-07-23T13:28:23Z</dcterms:modified>
</cp:coreProperties>
</file>