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9"/>
  </p:notesMasterIdLst>
  <p:handoutMasterIdLst>
    <p:handoutMasterId r:id="rId20"/>
  </p:handoutMasterIdLst>
  <p:sldIdLst>
    <p:sldId id="361" r:id="rId2"/>
    <p:sldId id="710" r:id="rId3"/>
    <p:sldId id="714" r:id="rId4"/>
    <p:sldId id="713" r:id="rId5"/>
    <p:sldId id="711" r:id="rId6"/>
    <p:sldId id="716" r:id="rId7"/>
    <p:sldId id="720" r:id="rId8"/>
    <p:sldId id="721" r:id="rId9"/>
    <p:sldId id="715" r:id="rId10"/>
    <p:sldId id="723" r:id="rId11"/>
    <p:sldId id="724" r:id="rId12"/>
    <p:sldId id="726" r:id="rId13"/>
    <p:sldId id="712" r:id="rId14"/>
    <p:sldId id="722" r:id="rId15"/>
    <p:sldId id="725" r:id="rId16"/>
    <p:sldId id="718" r:id="rId17"/>
    <p:sldId id="719" r:id="rId18"/>
  </p:sldIdLst>
  <p:sldSz cx="12192000" cy="6858000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1152" userDrawn="1">
          <p15:clr>
            <a:srgbClr val="A4A3A4"/>
          </p15:clr>
        </p15:guide>
        <p15:guide id="2" pos="3904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9" userDrawn="1">
          <p15:clr>
            <a:srgbClr val="A4A3A4"/>
          </p15:clr>
        </p15:guide>
        <p15:guide id="2" pos="2208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8799B23B-EC83-4686-B30A-512413B5E67A}" styleName="Light Style 3 - Accent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375" autoAdjust="0"/>
    <p:restoredTop sz="95488" autoAdjust="0"/>
  </p:normalViewPr>
  <p:slideViewPr>
    <p:cSldViewPr>
      <p:cViewPr varScale="1">
        <p:scale>
          <a:sx n="118" d="100"/>
          <a:sy n="118" d="100"/>
        </p:scale>
        <p:origin x="322" y="82"/>
      </p:cViewPr>
      <p:guideLst>
        <p:guide orient="horz" pos="1152"/>
        <p:guide pos="390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50" d="100"/>
        <a:sy n="5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4" d="100"/>
          <a:sy n="54" d="100"/>
        </p:scale>
        <p:origin x="-1386" y="-108"/>
      </p:cViewPr>
      <p:guideLst>
        <p:guide orient="horz" pos="2929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9F042E5D-BF76-408E-AF8C-1E201793EC8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25208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50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407988" y="701675"/>
            <a:ext cx="6196012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4199" y="4416746"/>
            <a:ext cx="5142016" cy="41789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3F4789A0-AAA0-4A8A-9A40-13BCD623760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195152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407988" y="701675"/>
            <a:ext cx="6196012" cy="348615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F4789A0-AAA0-4A8A-9A40-13BCD6237604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0287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021F72-5A2D-4EBF-9D13-D35A5BD6752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1FD272-7419-4152-A918-3B2CE6CB50B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6800" y="609600"/>
            <a:ext cx="2590800" cy="54864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609600"/>
            <a:ext cx="7569200" cy="54864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8916C83-32D5-4183-8BB8-F71204289A3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609600"/>
            <a:ext cx="10363200" cy="11430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914400" y="1981200"/>
            <a:ext cx="10363200" cy="4114800"/>
          </a:xfrm>
        </p:spPr>
        <p:txBody>
          <a:bodyPr/>
          <a:lstStyle/>
          <a:p>
            <a:pPr lvl="0"/>
            <a:endParaRPr lang="en-US" noProof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CB76B9-85C7-4C18-BFB5-33B122916F6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910AE4-85DC-4894-8AA6-C2187499416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FAFA7F-DAC6-4AD4-9B8D-4F97BD8402E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0" y="1981200"/>
            <a:ext cx="508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981200"/>
            <a:ext cx="508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756E78-B411-4A49-8A56-75D9C3D57CC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8CEB37-5104-4A8D-B584-F10BB83859B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7EF0D1-CDA8-4A2C-97F1-BCCEC62488B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F5AC62-79C9-439A-9F92-7BF53B4E81E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102C4A-262E-4FC3-8014-622FD9074A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FCBBC5D-32F8-4359-BF9B-38DBA3AD3F0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609600"/>
            <a:ext cx="103632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1981200"/>
            <a:ext cx="10363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2484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165600" y="6248400"/>
            <a:ext cx="3860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737600" y="62484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fld id="{9D398DEB-576E-470D-A31C-B5D1605DDD3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120C4F2-6A6A-43CE-B303-91A81F3DB43A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  <p:sp>
        <p:nvSpPr>
          <p:cNvPr id="2052" name="Rectangle 2"/>
          <p:cNvSpPr>
            <a:spLocks noGrp="1" noChangeArrowheads="1"/>
          </p:cNvSpPr>
          <p:nvPr>
            <p:ph type="title"/>
          </p:nvPr>
        </p:nvSpPr>
        <p:spPr>
          <a:xfrm>
            <a:off x="1676400" y="1371600"/>
            <a:ext cx="8534400" cy="4343400"/>
          </a:xfrm>
        </p:spPr>
        <p:txBody>
          <a:bodyPr/>
          <a:lstStyle/>
          <a:p>
            <a:pPr eaLnBrk="1" hangingPunct="1"/>
            <a:r>
              <a:rPr lang="en-US" sz="4000" dirty="0"/>
              <a:t>IEEE 802 LMSC Restructuring ad hoc</a:t>
            </a:r>
            <a:br>
              <a:rPr lang="en-US" sz="4000" dirty="0"/>
            </a:br>
            <a:r>
              <a:rPr lang="en-US" sz="4000" dirty="0"/>
              <a:t>Operational Efficiency Sub-ad hoc</a:t>
            </a:r>
            <a:br>
              <a:rPr lang="en-US" sz="4000" dirty="0"/>
            </a:br>
            <a:br>
              <a:rPr lang="en-US" sz="4000" dirty="0"/>
            </a:br>
            <a:r>
              <a:rPr lang="en-US" sz="4000" dirty="0"/>
              <a:t>5 April 2021</a:t>
            </a:r>
            <a:br>
              <a:rPr lang="en-US" sz="4000" dirty="0"/>
            </a:br>
            <a:br>
              <a:rPr lang="en-US" sz="4000" dirty="0"/>
            </a:br>
            <a:endParaRPr lang="en-US" sz="4000" dirty="0"/>
          </a:p>
        </p:txBody>
      </p:sp>
      <p:sp>
        <p:nvSpPr>
          <p:cNvPr id="2" name="TextBox 1"/>
          <p:cNvSpPr txBox="1"/>
          <p:nvPr/>
        </p:nvSpPr>
        <p:spPr>
          <a:xfrm>
            <a:off x="5562601" y="6488668"/>
            <a:ext cx="52831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DCN ec-21-0065-00-00EC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74C5E7A-53D3-40D6-82E6-660CEABE4DD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NesCom</a:t>
            </a:r>
            <a:r>
              <a:rPr lang="en-US" dirty="0"/>
              <a:t>/</a:t>
            </a:r>
            <a:r>
              <a:rPr lang="en-US" dirty="0" err="1"/>
              <a:t>RevCom</a:t>
            </a:r>
            <a:r>
              <a:rPr lang="en-US" dirty="0"/>
              <a:t> schedule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657C9BD-28B8-4D9C-A1D2-56DE6A7DBB3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/>
              <a:t>Schedule is different every year</a:t>
            </a:r>
          </a:p>
          <a:p>
            <a:r>
              <a:rPr lang="en-US" dirty="0"/>
              <a:t>Depends on IEEE-SA Standards Board schedule</a:t>
            </a:r>
          </a:p>
          <a:p>
            <a:pPr lvl="1"/>
            <a:r>
              <a:rPr lang="en-US" dirty="0"/>
              <a:t>No consistent release date for future schedule</a:t>
            </a:r>
          </a:p>
          <a:p>
            <a:pPr lvl="1"/>
            <a:r>
              <a:rPr lang="en-US" dirty="0"/>
              <a:t>Not currently available past end of 2021</a:t>
            </a:r>
          </a:p>
          <a:p>
            <a:r>
              <a:rPr lang="en-US" dirty="0"/>
              <a:t>As shown on SASB Calendar:</a:t>
            </a:r>
          </a:p>
          <a:p>
            <a:pPr lvl="1"/>
            <a:r>
              <a:rPr lang="en-US" dirty="0"/>
              <a:t>Four </a:t>
            </a:r>
            <a:r>
              <a:rPr lang="en-US" dirty="0" err="1"/>
              <a:t>NesCom</a:t>
            </a:r>
            <a:r>
              <a:rPr lang="en-US" dirty="0"/>
              <a:t>/</a:t>
            </a:r>
            <a:r>
              <a:rPr lang="en-US" dirty="0" err="1"/>
              <a:t>RevCom</a:t>
            </a:r>
            <a:r>
              <a:rPr lang="en-US" dirty="0"/>
              <a:t> meetings explicitly shown</a:t>
            </a:r>
          </a:p>
          <a:p>
            <a:pPr lvl="1"/>
            <a:r>
              <a:rPr lang="en-US" dirty="0"/>
              <a:t>Three occur during "SASB Series" shown on calendar</a:t>
            </a:r>
          </a:p>
          <a:p>
            <a:r>
              <a:rPr lang="en-US" dirty="0"/>
              <a:t>Submission deadline:</a:t>
            </a:r>
          </a:p>
          <a:p>
            <a:pPr lvl="1"/>
            <a:r>
              <a:rPr lang="en-US" dirty="0"/>
              <a:t>40 days prior for all but “last quarterly”</a:t>
            </a:r>
          </a:p>
          <a:p>
            <a:pPr lvl="1"/>
            <a:r>
              <a:rPr lang="en-US" dirty="0"/>
              <a:t>50 days prior for last quarterly 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11F40F4-2D20-4C32-B416-FA57F407AD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444933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24" name="Rectangle 23">
            <a:extLst>
              <a:ext uri="{FF2B5EF4-FFF2-40B4-BE49-F238E27FC236}">
                <a16:creationId xmlns:a16="http://schemas.microsoft.com/office/drawing/2014/main" id="{53F29798-D584-4792-9B62-3F5F5C36D61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itle 7">
            <a:extLst>
              <a:ext uri="{FF2B5EF4-FFF2-40B4-BE49-F238E27FC236}">
                <a16:creationId xmlns:a16="http://schemas.microsoft.com/office/drawing/2014/main" id="{DC98AC1C-9425-4F29-8DCB-7B91E27B37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84805"/>
            <a:ext cx="10515600" cy="1505883"/>
          </a:xfrm>
        </p:spPr>
        <p:txBody>
          <a:bodyPr anchor="ctr">
            <a:normAutofit/>
          </a:bodyPr>
          <a:lstStyle/>
          <a:p>
            <a:r>
              <a:rPr lang="en-US" sz="5200"/>
              <a:t>Example Calendar Alignment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B3AD67-EDE3-4664-A11F-DDC8D7E3C5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>
            <a:normAutofit/>
          </a:bodyPr>
          <a:lstStyle/>
          <a:p>
            <a:pPr>
              <a:spcAft>
                <a:spcPts val="600"/>
              </a:spcAft>
              <a:defRPr/>
            </a:pPr>
            <a:fld id="{C38CEB37-5104-4A8D-B584-F10BB83859B7}" type="slidenum">
              <a:rPr lang="en-US" smtClean="0"/>
              <a:pPr>
                <a:spcAft>
                  <a:spcPts val="600"/>
                </a:spcAft>
                <a:defRPr/>
              </a:pPr>
              <a:t>11</a:t>
            </a:fld>
            <a:endParaRPr lang="en-US"/>
          </a:p>
        </p:txBody>
      </p:sp>
      <p:graphicFrame>
        <p:nvGraphicFramePr>
          <p:cNvPr id="15" name="Table 14">
            <a:extLst>
              <a:ext uri="{FF2B5EF4-FFF2-40B4-BE49-F238E27FC236}">
                <a16:creationId xmlns:a16="http://schemas.microsoft.com/office/drawing/2014/main" id="{BE1750EB-634A-4621-9F72-E4EDD6BBC92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57211140"/>
              </p:ext>
            </p:extLst>
          </p:nvPr>
        </p:nvGraphicFramePr>
        <p:xfrm>
          <a:off x="838200" y="1932684"/>
          <a:ext cx="10512550" cy="4275789"/>
        </p:xfrm>
        <a:graphic>
          <a:graphicData uri="http://schemas.openxmlformats.org/drawingml/2006/table">
            <a:tbl>
              <a:tblPr firstRow="1" firstCol="1" bandRow="1"/>
              <a:tblGrid>
                <a:gridCol w="1766459">
                  <a:extLst>
                    <a:ext uri="{9D8B030D-6E8A-4147-A177-3AD203B41FA5}">
                      <a16:colId xmlns:a16="http://schemas.microsoft.com/office/drawing/2014/main" val="1669615655"/>
                    </a:ext>
                  </a:extLst>
                </a:gridCol>
                <a:gridCol w="1680252">
                  <a:extLst>
                    <a:ext uri="{9D8B030D-6E8A-4147-A177-3AD203B41FA5}">
                      <a16:colId xmlns:a16="http://schemas.microsoft.com/office/drawing/2014/main" val="1970541169"/>
                    </a:ext>
                  </a:extLst>
                </a:gridCol>
                <a:gridCol w="931819">
                  <a:extLst>
                    <a:ext uri="{9D8B030D-6E8A-4147-A177-3AD203B41FA5}">
                      <a16:colId xmlns:a16="http://schemas.microsoft.com/office/drawing/2014/main" val="1682985324"/>
                    </a:ext>
                  </a:extLst>
                </a:gridCol>
                <a:gridCol w="1042321">
                  <a:extLst>
                    <a:ext uri="{9D8B030D-6E8A-4147-A177-3AD203B41FA5}">
                      <a16:colId xmlns:a16="http://schemas.microsoft.com/office/drawing/2014/main" val="4090275807"/>
                    </a:ext>
                  </a:extLst>
                </a:gridCol>
                <a:gridCol w="982760">
                  <a:extLst>
                    <a:ext uri="{9D8B030D-6E8A-4147-A177-3AD203B41FA5}">
                      <a16:colId xmlns:a16="http://schemas.microsoft.com/office/drawing/2014/main" val="3789155445"/>
                    </a:ext>
                  </a:extLst>
                </a:gridCol>
                <a:gridCol w="1047416">
                  <a:extLst>
                    <a:ext uri="{9D8B030D-6E8A-4147-A177-3AD203B41FA5}">
                      <a16:colId xmlns:a16="http://schemas.microsoft.com/office/drawing/2014/main" val="2746341365"/>
                    </a:ext>
                  </a:extLst>
                </a:gridCol>
                <a:gridCol w="3061523">
                  <a:extLst>
                    <a:ext uri="{9D8B030D-6E8A-4147-A177-3AD203B41FA5}">
                      <a16:colId xmlns:a16="http://schemas.microsoft.com/office/drawing/2014/main" val="3778137560"/>
                    </a:ext>
                  </a:extLst>
                </a:gridCol>
              </a:tblGrid>
              <a:tr h="499687">
                <a:tc>
                  <a:txBody>
                    <a:bodyPr/>
                    <a:lstStyle/>
                    <a:p>
                      <a:pPr marL="0" marR="0" algn="ctr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NesCom/Rev</a:t>
                      </a:r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Com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  <a:p>
                      <a:pPr marL="0" marR="0" algn="ctr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Meeting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2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NesCom/RevCom Submission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2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EC Approval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2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Comment Response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2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Comment Received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2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PAR &amp; CSD Posted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2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l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Notes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2F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82637726"/>
                  </a:ext>
                </a:extLst>
              </a:tr>
              <a:tr h="499687"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26 January 2021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11 December 2020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13 Nov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--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--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--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--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  <a:p>
                      <a:pPr marL="0" marR="0" algn="l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42291931"/>
                  </a:ext>
                </a:extLst>
              </a:tr>
              <a:tr h="499687"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24 March 2021*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 February 2021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13 Nov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--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--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--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--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  <a:p>
                      <a:pPr marL="0" marR="0" algn="l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02166945"/>
                  </a:ext>
                </a:extLst>
              </a:tr>
              <a:tr h="499687"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28 April 2021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18 March 2021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18 Mar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17 Mar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 Mar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02 Feb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March Plenary EC Closing</a:t>
                      </a:r>
                      <a:endParaRPr lang="en-US" sz="22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  <a:p>
                      <a:pPr marL="0" marR="0" algn="l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US" sz="22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80947633"/>
                  </a:ext>
                </a:extLst>
              </a:tr>
              <a:tr h="499687"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15 June 2021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06 May 2021</a:t>
                      </a:r>
                      <a:endParaRPr lang="en-US" sz="22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04 May</a:t>
                      </a:r>
                      <a:endParaRPr lang="en-US" sz="22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03 May</a:t>
                      </a:r>
                      <a:endParaRPr lang="en-US" sz="22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26 Apr</a:t>
                      </a:r>
                      <a:endParaRPr lang="en-US" sz="22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27 Mar</a:t>
                      </a:r>
                      <a:endParaRPr lang="en-US" sz="22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May 4</a:t>
                      </a:r>
                      <a:r>
                        <a:rPr lang="en-US" sz="1400" b="0" i="0" u="none" strike="noStrike" baseline="300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th</a:t>
                      </a:r>
                      <a:r>
                        <a:rPr lang="en-US" sz="1400" b="0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interim call</a:t>
                      </a:r>
                      <a:endParaRPr lang="en-US" sz="22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  <a:p>
                      <a:pPr marL="0" marR="0" algn="l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June 1</a:t>
                      </a:r>
                      <a:r>
                        <a:rPr lang="en-US" sz="1400" b="0" i="0" u="none" strike="noStrike" baseline="300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st</a:t>
                      </a:r>
                      <a:r>
                        <a:rPr lang="en-US" sz="1400" b="0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with pre-submission</a:t>
                      </a:r>
                      <a:endParaRPr lang="en-US" sz="22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185407618"/>
                  </a:ext>
                </a:extLst>
              </a:tr>
              <a:tr h="499687"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22 September 2021*</a:t>
                      </a:r>
                      <a:endParaRPr lang="en-US" sz="22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13 August 2021l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03 Aug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02 Aug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26 Jul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19 Jul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August 3</a:t>
                      </a:r>
                      <a:r>
                        <a:rPr lang="en-US" sz="1400" b="0" i="0" u="none" strike="noStrike" baseline="300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rd</a:t>
                      </a: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interim call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  <a:p>
                      <a:pPr marL="0" marR="0" algn="l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Sept 7</a:t>
                      </a:r>
                      <a:r>
                        <a:rPr lang="en-US" sz="1400" b="0" i="0" u="none" strike="noStrike" baseline="300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th</a:t>
                      </a: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with pre-submission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34501390"/>
                  </a:ext>
                </a:extLst>
              </a:tr>
              <a:tr h="499687"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22 October 2021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 September 2021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07 Sep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06 Sep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30 Aug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23 Aug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September 7th interim call 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  <a:p>
                      <a:pPr marL="0" marR="0" algn="l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October 5</a:t>
                      </a:r>
                      <a:r>
                        <a:rPr lang="en-US" sz="1400" b="0" i="0" u="none" strike="noStrike" baseline="300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th</a:t>
                      </a: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with pre-submission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18767086"/>
                  </a:ext>
                </a:extLst>
              </a:tr>
              <a:tr h="499687"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07 December 2021*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18 October 2021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05 Oct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04 Oct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27 Sep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20 Sep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October 5</a:t>
                      </a:r>
                      <a:r>
                        <a:rPr lang="en-US" sz="1400" b="0" i="0" u="none" strike="noStrike" baseline="3000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th</a:t>
                      </a: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interim call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  <a:p>
                      <a:pPr marL="0" marR="0" algn="l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November plenary with pre-submission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61464345"/>
                  </a:ext>
                </a:extLst>
              </a:tr>
              <a:tr h="278293">
                <a:tc>
                  <a:txBody>
                    <a:bodyPr/>
                    <a:lstStyle/>
                    <a:p>
                      <a:pPr marL="0" marR="0" algn="ctr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*During SASB series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US" sz="22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US" sz="22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84640" marR="84640" marT="1175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5682159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7293959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01465D9-58B9-4D7D-9A6D-8832290E0B4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199" y="291090"/>
            <a:ext cx="10515599" cy="932688"/>
          </a:xfrm>
        </p:spPr>
        <p:txBody>
          <a:bodyPr vert="horz" lIns="91440" tIns="45720" rIns="91440" bIns="45720" rtlCol="0" anchor="b">
            <a:normAutofit/>
          </a:bodyPr>
          <a:lstStyle/>
          <a:p>
            <a:pPr eaLnBrk="1" hangingPunct="1">
              <a:lnSpc>
                <a:spcPct val="90000"/>
              </a:lnSpc>
            </a:pPr>
            <a:r>
              <a:rPr lang="en-US" sz="5400" kern="1200">
                <a:solidFill>
                  <a:schemeClr val="tx1"/>
                </a:solidFill>
                <a:latin typeface="+mj-lt"/>
                <a:ea typeface="+mj-ea"/>
                <a:cs typeface="+mj-cs"/>
              </a:rPr>
              <a:t>Example, Current Schedule</a:t>
            </a:r>
          </a:p>
        </p:txBody>
      </p:sp>
      <p:sp>
        <p:nvSpPr>
          <p:cNvPr id="3" name="Slide Number Placeholder 2">
            <a:extLst>
              <a:ext uri="{FF2B5EF4-FFF2-40B4-BE49-F238E27FC236}">
                <a16:creationId xmlns:a16="http://schemas.microsoft.com/office/drawing/2014/main" id="{FD44CA79-9B23-4B8B-86FF-AB072DCC87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 vert="horz" lIns="91440" tIns="45720" rIns="91440" bIns="45720" rtlCol="0" anchor="ctr">
            <a:normAutofit/>
          </a:bodyPr>
          <a:lstStyle/>
          <a:p>
            <a:pPr>
              <a:spcAft>
                <a:spcPts val="600"/>
              </a:spcAft>
              <a:defRPr/>
            </a:pPr>
            <a:fld id="{567EF0D1-CDA8-4A2C-97F1-BCCEC62488BC}" type="slidenum">
              <a:rPr lang="en-US" sz="1200" smtClean="0">
                <a:solidFill>
                  <a:schemeClr val="tx1">
                    <a:tint val="75000"/>
                  </a:schemeClr>
                </a:solidFill>
                <a:latin typeface="+mn-lt"/>
              </a:rPr>
              <a:pPr>
                <a:spcAft>
                  <a:spcPts val="600"/>
                </a:spcAft>
                <a:defRPr/>
              </a:pPr>
              <a:t>12</a:t>
            </a:fld>
            <a:endParaRPr lang="en-US" sz="1200">
              <a:solidFill>
                <a:schemeClr val="tx1">
                  <a:tint val="75000"/>
                </a:schemeClr>
              </a:solidFill>
              <a:latin typeface="+mn-lt"/>
            </a:endParaRPr>
          </a:p>
        </p:txBody>
      </p:sp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D2862E66-BAC3-497B-968D-E1BC71B2551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06547587"/>
              </p:ext>
            </p:extLst>
          </p:nvPr>
        </p:nvGraphicFramePr>
        <p:xfrm>
          <a:off x="1074478" y="1863801"/>
          <a:ext cx="10043046" cy="4078384"/>
        </p:xfrm>
        <a:graphic>
          <a:graphicData uri="http://schemas.openxmlformats.org/drawingml/2006/table">
            <a:tbl>
              <a:tblPr firstRow="1" firstCol="1" bandRow="1"/>
              <a:tblGrid>
                <a:gridCol w="1821122">
                  <a:extLst>
                    <a:ext uri="{9D8B030D-6E8A-4147-A177-3AD203B41FA5}">
                      <a16:colId xmlns:a16="http://schemas.microsoft.com/office/drawing/2014/main" val="2669332026"/>
                    </a:ext>
                  </a:extLst>
                </a:gridCol>
                <a:gridCol w="1752600">
                  <a:extLst>
                    <a:ext uri="{9D8B030D-6E8A-4147-A177-3AD203B41FA5}">
                      <a16:colId xmlns:a16="http://schemas.microsoft.com/office/drawing/2014/main" val="7275052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3865883170"/>
                    </a:ext>
                  </a:extLst>
                </a:gridCol>
                <a:gridCol w="950573">
                  <a:extLst>
                    <a:ext uri="{9D8B030D-6E8A-4147-A177-3AD203B41FA5}">
                      <a16:colId xmlns:a16="http://schemas.microsoft.com/office/drawing/2014/main" val="3768446077"/>
                    </a:ext>
                  </a:extLst>
                </a:gridCol>
                <a:gridCol w="1076409">
                  <a:extLst>
                    <a:ext uri="{9D8B030D-6E8A-4147-A177-3AD203B41FA5}">
                      <a16:colId xmlns:a16="http://schemas.microsoft.com/office/drawing/2014/main" val="2809150231"/>
                    </a:ext>
                  </a:extLst>
                </a:gridCol>
                <a:gridCol w="883273">
                  <a:extLst>
                    <a:ext uri="{9D8B030D-6E8A-4147-A177-3AD203B41FA5}">
                      <a16:colId xmlns:a16="http://schemas.microsoft.com/office/drawing/2014/main" val="1649356632"/>
                    </a:ext>
                  </a:extLst>
                </a:gridCol>
                <a:gridCol w="2644669">
                  <a:extLst>
                    <a:ext uri="{9D8B030D-6E8A-4147-A177-3AD203B41FA5}">
                      <a16:colId xmlns:a16="http://schemas.microsoft.com/office/drawing/2014/main" val="2670156122"/>
                    </a:ext>
                  </a:extLst>
                </a:gridCol>
              </a:tblGrid>
              <a:tr h="789796">
                <a:tc>
                  <a:txBody>
                    <a:bodyPr/>
                    <a:lstStyle/>
                    <a:p>
                      <a:pPr marL="0" marR="0" algn="ctr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NesCom/Rev</a:t>
                      </a:r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Com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  <a:p>
                      <a:pPr marL="0" marR="0" algn="ctr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Meeting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2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NesCom/RevCom Submission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2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EC Approval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2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Comment Response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2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Comment Received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2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PAR &amp; CSD Posted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2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l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Notes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2F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04841177"/>
                  </a:ext>
                </a:extLst>
              </a:tr>
              <a:tr h="304812"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26 January 2021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11 December 2020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13 Nov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--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--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--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 algn="l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November Plenary EC Closing</a:t>
                      </a:r>
                      <a:endParaRPr lang="en-US" sz="24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23607" marR="123607" marT="61803" marB="61803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01350038"/>
                  </a:ext>
                </a:extLst>
              </a:tr>
              <a:tr h="304812"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24 March 2021*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12 February 2021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13 Nov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--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--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--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79548351"/>
                  </a:ext>
                </a:extLst>
              </a:tr>
              <a:tr h="304812"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28 April 2021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18 March 2021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18 Mar</a:t>
                      </a:r>
                      <a:endParaRPr lang="en-US" sz="24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17 Mar</a:t>
                      </a:r>
                      <a:endParaRPr lang="en-US" sz="24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 Mar</a:t>
                      </a:r>
                      <a:endParaRPr lang="en-US" sz="24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02 Feb</a:t>
                      </a:r>
                      <a:endParaRPr lang="en-US" sz="24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 algn="l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March Plenary EC Closing</a:t>
                      </a:r>
                      <a:endParaRPr lang="en-US" sz="24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23607" marR="123607" marT="61803" marB="61803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59129343"/>
                  </a:ext>
                </a:extLst>
              </a:tr>
              <a:tr h="304812"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15 June 2021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06 May 2021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4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4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4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24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36387905"/>
                  </a:ext>
                </a:extLst>
              </a:tr>
              <a:tr h="394355"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22 September 2021*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13 August 2021</a:t>
                      </a:r>
                      <a:endParaRPr lang="en-US" sz="24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 algn="ctr" defTabSz="914400" rtl="0" eaLnBrk="1" fontAlgn="ctr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 kern="1200" noProof="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Times New Roman" panose="02020603050405020304" pitchFamily="18" charset="0"/>
                        </a:rPr>
                        <a:t>16 Jul</a:t>
                      </a:r>
                      <a:endParaRPr lang="en-US" sz="1500" b="0" i="0" u="none" strike="noStrike" kern="12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 algn="ctr" defTabSz="914400" rtl="0" eaLnBrk="1" fontAlgn="ctr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Times New Roman" panose="02020603050405020304" pitchFamily="18" charset="0"/>
                        </a:rPr>
                        <a:t>15 Jul</a:t>
                      </a: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 algn="ctr" defTabSz="914400" rtl="0" eaLnBrk="1" fontAlgn="ctr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Times New Roman" panose="02020603050405020304" pitchFamily="18" charset="0"/>
                        </a:rPr>
                        <a:t>08 Jul</a:t>
                      </a: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 algn="ctr" defTabSz="914400" rtl="0" eaLnBrk="1" fontAlgn="ctr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Times New Roman" panose="02020603050405020304" pitchFamily="18" charset="0"/>
                        </a:rPr>
                        <a:t>04 Jun</a:t>
                      </a: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 algn="l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July Plenary EC Closing</a:t>
                      </a:r>
                      <a:endParaRPr lang="en-US" sz="24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123607" marR="123607" marT="61803" marB="61803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55110288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22 October 2021</a:t>
                      </a:r>
                      <a:endParaRPr lang="en-US" sz="24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10 September 2021</a:t>
                      </a:r>
                      <a:endParaRPr lang="en-US" sz="24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algn="ctr" defTabSz="914400" rtl="0" eaLnBrk="1" fontAlgn="ctr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500" b="0" i="0" u="none" strike="noStrike" kern="12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algn="ctr" defTabSz="914400" rtl="0" eaLnBrk="1" fontAlgn="ctr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500" b="0" i="0" u="none" strike="noStrike" kern="12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algn="ctr" defTabSz="914400" rtl="0" eaLnBrk="1" fontAlgn="ctr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500" b="0" i="0" u="none" strike="noStrike" kern="12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marL="0" marR="0" algn="ctr" defTabSz="914400" rtl="0" eaLnBrk="1" fontAlgn="ctr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500" b="0" i="0" u="none" strike="noStrike" kern="12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9160150"/>
                  </a:ext>
                </a:extLst>
              </a:tr>
              <a:tr h="396318"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07 December 2021*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18 October 2021</a:t>
                      </a:r>
                      <a:endParaRPr lang="en-US" sz="24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fontAlgn="ctr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Times New Roman" panose="02020603050405020304" pitchFamily="18" charset="0"/>
                        </a:rPr>
                        <a:t>19 Nov</a:t>
                      </a: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fontAlgn="ctr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Times New Roman" panose="02020603050405020304" pitchFamily="18" charset="0"/>
                        </a:rPr>
                        <a:t>18 Nov</a:t>
                      </a: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fontAlgn="ctr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Times New Roman" panose="02020603050405020304" pitchFamily="18" charset="0"/>
                        </a:rPr>
                        <a:t>11 Nov</a:t>
                      </a: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fontAlgn="ctr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cs typeface="Times New Roman" panose="02020603050405020304" pitchFamily="18" charset="0"/>
                        </a:rPr>
                        <a:t>09 Oct</a:t>
                      </a: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July Plenary EC Closing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  <a:p>
                      <a:pPr marL="0" marR="0" algn="l" font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November Plenary with pre-submission</a:t>
                      </a:r>
                      <a:endParaRPr lang="en-US" sz="2400" b="0" i="0" u="none" strike="noStrike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85192186"/>
                  </a:ext>
                </a:extLst>
              </a:tr>
              <a:tr h="547303">
                <a:tc>
                  <a:txBody>
                    <a:bodyPr/>
                    <a:lstStyle/>
                    <a:p>
                      <a:pPr marL="0" marR="0" algn="ctr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*During SASB series</a:t>
                      </a:r>
                    </a:p>
                  </a:txBody>
                  <a:tcPr marL="92705" marR="92705" marT="12876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US" sz="24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fontAlgn="ctr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US" sz="1500" b="0" i="0" u="none" strike="noStrike" kern="12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2705" marR="92705" marT="12876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fontAlgn="ctr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US" sz="1500" b="0" i="0" u="none" strike="noStrike" kern="12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2705" marR="92705" marT="12876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fontAlgn="ctr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US" sz="1500" b="0" i="0" u="none" strike="noStrike" kern="12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2705" marR="92705" marT="12876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fontAlgn="ctr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US" sz="1500" b="0" i="0" u="none" strike="noStrike" kern="12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2705" marR="92705" marT="12876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t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500" b="0" i="0" u="none" strike="noStrik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en-US" sz="24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92705" marR="92705" marT="12876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0660105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0367746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0C65DA3-E947-4303-BE77-63E7593C3A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Training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F0CD853-F8FA-4EEC-94F1-E2EFC16D08E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en-US" dirty="0"/>
              <a:t>Identified issues so far:</a:t>
            </a:r>
          </a:p>
          <a:p>
            <a:pPr lvl="1"/>
            <a:r>
              <a:rPr lang="en-US" dirty="0"/>
              <a:t>Observed some participants don’t know the process and rules</a:t>
            </a:r>
          </a:p>
          <a:p>
            <a:pPr lvl="2"/>
            <a:r>
              <a:rPr lang="en-US" dirty="0"/>
              <a:t>Frequent debates on calls that are clearly settled if the rules and guidance documents are brought into the discussion</a:t>
            </a:r>
          </a:p>
          <a:p>
            <a:pPr lvl="1"/>
            <a:r>
              <a:rPr lang="en-US" dirty="0"/>
              <a:t>Hierarchy of rules not understood</a:t>
            </a:r>
          </a:p>
          <a:p>
            <a:r>
              <a:rPr lang="en-US" dirty="0"/>
              <a:t>Solutions not obvious</a:t>
            </a:r>
          </a:p>
          <a:p>
            <a:pPr lvl="1"/>
            <a:r>
              <a:rPr lang="en-US" dirty="0"/>
              <a:t>Rules and guidance documents readily available now</a:t>
            </a:r>
          </a:p>
          <a:p>
            <a:pPr lvl="2"/>
            <a:r>
              <a:rPr lang="en-US" dirty="0"/>
              <a:t>Links on 802 home page, WG home pages</a:t>
            </a:r>
          </a:p>
          <a:p>
            <a:pPr lvl="1"/>
            <a:r>
              <a:rPr lang="en-US" dirty="0"/>
              <a:t>This is included in the newbie training now</a:t>
            </a:r>
          </a:p>
          <a:p>
            <a:pPr lvl="1"/>
            <a:r>
              <a:rPr lang="en-US" dirty="0"/>
              <a:t>Informed leadership is readily available (and mostly consistent) </a:t>
            </a:r>
          </a:p>
          <a:p>
            <a:r>
              <a:rPr lang="en-US" dirty="0"/>
              <a:t>Objective: ensure better training of leadership</a:t>
            </a:r>
          </a:p>
          <a:p>
            <a:pPr lvl="1"/>
            <a:r>
              <a:rPr lang="en-US" dirty="0"/>
              <a:t>Training and qualification of TG/TF leaders</a:t>
            </a:r>
          </a:p>
          <a:p>
            <a:pPr lvl="1"/>
            <a:r>
              <a:rPr lang="en-US" dirty="0"/>
              <a:t>Mentorship of new leaders – </a:t>
            </a:r>
          </a:p>
          <a:p>
            <a:pPr lvl="2"/>
            <a:r>
              <a:rPr lang="en-US" dirty="0"/>
              <a:t>Starting with pre-PAR activities, continue throughout</a:t>
            </a:r>
          </a:p>
          <a:p>
            <a:pPr lvl="2"/>
            <a:r>
              <a:rPr lang="en-US" dirty="0"/>
              <a:t>Leverage experienced folks other than WG chairs </a:t>
            </a:r>
          </a:p>
          <a:p>
            <a:pPr lvl="1"/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8AA6C2F-4B8D-4F99-A2BB-0DF6D3BFD8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990716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A5ABABB-6BB4-48CC-AE85-3680E4433F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Next Call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BC07BA9-FFD8-4ECC-A7C2-02DA6B877CC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19</a:t>
            </a:r>
            <a:r>
              <a:rPr lang="en-US" baseline="30000" dirty="0"/>
              <a:t>th</a:t>
            </a:r>
            <a:r>
              <a:rPr lang="en-US" dirty="0"/>
              <a:t> April same time 1.5 hours</a:t>
            </a:r>
          </a:p>
          <a:p>
            <a:r>
              <a:rPr lang="en-US" dirty="0"/>
              <a:t>On 802 Meeting Calendar</a:t>
            </a:r>
          </a:p>
          <a:p>
            <a:pPr lvl="1"/>
            <a:r>
              <a:rPr lang="en-US" dirty="0"/>
              <a:t>802 Restructuring sub-ad hoc on Operational Efficiency</a:t>
            </a:r>
          </a:p>
          <a:p>
            <a:pPr lvl="1"/>
            <a:r>
              <a:rPr lang="en-US" dirty="0"/>
              <a:t>Mon, April 19, 13:00 – 14:30 ET Apr 19, 202</a:t>
            </a:r>
          </a:p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ABD7964-8E60-4CB0-993E-27999BB2F1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411557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AB3549-BFA3-4398-BAE8-A44C27AED6A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Background Slides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8850868-DD03-4E34-86DD-5A99EE05628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en-US" dirty="0" err="1"/>
              <a:t>NesCom</a:t>
            </a:r>
            <a:r>
              <a:rPr lang="en-US" dirty="0"/>
              <a:t> Schedule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2ED765A-2EDB-4857-93B9-9433F8AC9C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96574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" name="Content Placeholder 12">
            <a:extLst>
              <a:ext uri="{FF2B5EF4-FFF2-40B4-BE49-F238E27FC236}">
                <a16:creationId xmlns:a16="http://schemas.microsoft.com/office/drawing/2014/main" id="{7693EA31-EF7A-459C-92E9-11BDE3F70FA8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2286000" y="393127"/>
            <a:ext cx="8534400" cy="6083873"/>
          </a:xfrm>
        </p:spPr>
      </p:pic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2C18608-A876-43FB-8E1B-C309F3F279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38CEB37-5104-4A8D-B584-F10BB83859B7}" type="slidenum">
              <a:rPr lang="en-US" smtClean="0"/>
              <a:pPr>
                <a:defRPr/>
              </a:pPr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231530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>
            <a:extLst>
              <a:ext uri="{FF2B5EF4-FFF2-40B4-BE49-F238E27FC236}">
                <a16:creationId xmlns:a16="http://schemas.microsoft.com/office/drawing/2014/main" id="{F2FDAC28-1934-4084-8535-7C10F4F296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NesCom</a:t>
            </a:r>
            <a:r>
              <a:rPr lang="en-US" dirty="0"/>
              <a:t>/</a:t>
            </a:r>
            <a:r>
              <a:rPr lang="en-US" dirty="0" err="1"/>
              <a:t>RevCom</a:t>
            </a:r>
            <a:r>
              <a:rPr lang="en-US" dirty="0"/>
              <a:t> Submittal Deadlines: </a:t>
            </a:r>
            <a:br>
              <a:rPr lang="en-US" dirty="0"/>
            </a:br>
            <a:endParaRPr lang="en-US" dirty="0"/>
          </a:p>
        </p:txBody>
      </p:sp>
      <p:sp>
        <p:nvSpPr>
          <p:cNvPr id="9" name="Content Placeholder 8">
            <a:extLst>
              <a:ext uri="{FF2B5EF4-FFF2-40B4-BE49-F238E27FC236}">
                <a16:creationId xmlns:a16="http://schemas.microsoft.com/office/drawing/2014/main" id="{FB3F1C97-87BA-474B-8B28-9D7091054AA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11 December 2020 </a:t>
            </a:r>
          </a:p>
          <a:p>
            <a:r>
              <a:rPr lang="en-US" dirty="0"/>
              <a:t>12 February 2021 </a:t>
            </a:r>
          </a:p>
          <a:p>
            <a:r>
              <a:rPr lang="en-US" dirty="0"/>
              <a:t>18 March 2021 </a:t>
            </a:r>
          </a:p>
          <a:p>
            <a:r>
              <a:rPr lang="en-US" dirty="0"/>
              <a:t>06 May 2021  – May 4</a:t>
            </a:r>
            <a:r>
              <a:rPr lang="en-US" baseline="30000" dirty="0"/>
              <a:t>th</a:t>
            </a:r>
            <a:r>
              <a:rPr lang="en-US" dirty="0"/>
              <a:t> EC call  </a:t>
            </a:r>
          </a:p>
          <a:p>
            <a:r>
              <a:rPr lang="en-US" dirty="0"/>
              <a:t>13 August 2021  – Aug 3</a:t>
            </a:r>
            <a:r>
              <a:rPr lang="en-US" baseline="30000" dirty="0"/>
              <a:t>rd</a:t>
            </a:r>
            <a:r>
              <a:rPr lang="en-US" dirty="0"/>
              <a:t> EC call</a:t>
            </a:r>
          </a:p>
          <a:p>
            <a:r>
              <a:rPr lang="en-US" dirty="0"/>
              <a:t>10 September 2021 – Sept 7</a:t>
            </a:r>
            <a:r>
              <a:rPr lang="en-US" baseline="30000" dirty="0"/>
              <a:t>th</a:t>
            </a:r>
            <a:r>
              <a:rPr lang="en-US" dirty="0"/>
              <a:t> call</a:t>
            </a:r>
          </a:p>
          <a:p>
            <a:r>
              <a:rPr lang="en-US" dirty="0"/>
              <a:t>18 October 2021 – Oct 5</a:t>
            </a:r>
            <a:r>
              <a:rPr lang="en-US" baseline="30000" dirty="0"/>
              <a:t>th</a:t>
            </a:r>
            <a:r>
              <a:rPr lang="en-US" dirty="0"/>
              <a:t> call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D92A2DB-5FC5-436E-B841-5A235FC5E31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38CEB37-5104-4A8D-B584-F10BB83859B7}" type="slidenum">
              <a:rPr lang="en-US" smtClean="0"/>
              <a:pPr>
                <a:defRPr/>
              </a:pPr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296181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670378C-0D79-4C59-BBC7-835CD0FAD9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Goals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2D6180E-863B-48BA-8EC2-34E857C9606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914400" y="1600200"/>
            <a:ext cx="10363200" cy="4114800"/>
          </a:xfrm>
        </p:spPr>
        <p:txBody>
          <a:bodyPr/>
          <a:lstStyle/>
          <a:p>
            <a:pPr lvl="1"/>
            <a:r>
              <a:rPr lang="en-US" dirty="0"/>
              <a:t>PAR Process: </a:t>
            </a:r>
          </a:p>
          <a:p>
            <a:pPr lvl="2"/>
            <a:r>
              <a:rPr lang="en-US" dirty="0"/>
              <a:t>Document a proposed review process to present to the EC</a:t>
            </a:r>
          </a:p>
          <a:p>
            <a:pPr lvl="3"/>
            <a:r>
              <a:rPr lang="en-US" dirty="0"/>
              <a:t>Consider greater consistency across working groups?</a:t>
            </a:r>
          </a:p>
          <a:p>
            <a:pPr lvl="2"/>
            <a:r>
              <a:rPr lang="en-US" dirty="0"/>
              <a:t>Identify other efficiency improvement in PAR/CSD</a:t>
            </a:r>
          </a:p>
          <a:p>
            <a:pPr lvl="3"/>
            <a:r>
              <a:rPr lang="en-US" dirty="0"/>
              <a:t>Review CSD format for updates/improvement?</a:t>
            </a:r>
          </a:p>
          <a:p>
            <a:pPr lvl="3"/>
            <a:r>
              <a:rPr lang="en-US" dirty="0"/>
              <a:t>Other steps we should add/delete/modify?</a:t>
            </a:r>
          </a:p>
          <a:p>
            <a:pPr lvl="1"/>
            <a:r>
              <a:rPr lang="en-US" dirty="0"/>
              <a:t>Training:  </a:t>
            </a:r>
          </a:p>
          <a:p>
            <a:pPr lvl="2"/>
            <a:r>
              <a:rPr lang="en-US" dirty="0"/>
              <a:t>Better characterize the issues in the current process (define the problem)</a:t>
            </a:r>
          </a:p>
          <a:p>
            <a:pPr lvl="2"/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1FD055-F2F2-4999-AA97-094CBF0010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32807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0BF465-8FCF-4213-936C-552EB5F58F9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Agenda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2402DA7-A94A-4348-ABEC-0DFC05D2ECB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Proposed Agenda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Review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Discuss ideas for PAR process improvements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Plan for work on improving leadership training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err="1"/>
              <a:t>AoB</a:t>
            </a:r>
            <a:endParaRPr lang="en-US" dirty="0"/>
          </a:p>
          <a:p>
            <a:pPr marL="514350" indent="-514350">
              <a:buFont typeface="+mj-lt"/>
              <a:buAutoNum type="arabicPeriod"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DD7951B-0D2C-49B9-A6A3-CA2F8C1D0B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013720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E343E0-CFFD-430D-BA6B-9D83C5E43B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Actions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0DC1967-9950-4753-9B3F-94CE0C4813A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anose="05000000000000000000" pitchFamily="2" charset="2"/>
              <a:buChar char="ü"/>
            </a:pPr>
            <a:r>
              <a:rPr lang="en-US" dirty="0">
                <a:solidFill>
                  <a:schemeClr val="accent1">
                    <a:lumMod val="50000"/>
                  </a:schemeClr>
                </a:solidFill>
              </a:rPr>
              <a:t>Schedule virtual meeting to develop PAR process proposal</a:t>
            </a:r>
          </a:p>
          <a:p>
            <a:pPr lvl="1"/>
            <a:r>
              <a:rPr lang="en-US" dirty="0">
                <a:solidFill>
                  <a:schemeClr val="accent1">
                    <a:lumMod val="50000"/>
                  </a:schemeClr>
                </a:solidFill>
              </a:rPr>
              <a:t>Ben</a:t>
            </a:r>
          </a:p>
          <a:p>
            <a:r>
              <a:rPr lang="en-US" dirty="0"/>
              <a:t>Present to EC in April call</a:t>
            </a:r>
          </a:p>
          <a:p>
            <a:pPr lvl="1"/>
            <a:r>
              <a:rPr lang="en-US" dirty="0"/>
              <a:t>Ben and everyone who joins the call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A258BBA-16FD-4F82-8C40-756FD1F13D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541785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219200"/>
            <a:ext cx="10896600" cy="4648200"/>
          </a:xfrm>
        </p:spPr>
        <p:txBody>
          <a:bodyPr>
            <a:normAutofit lnSpcReduction="10000"/>
          </a:bodyPr>
          <a:lstStyle/>
          <a:p>
            <a:pPr marL="400050">
              <a:buFont typeface="+mj-lt"/>
              <a:buAutoNum type="arabicPeriod"/>
            </a:pPr>
            <a:r>
              <a:rPr lang="en-US" sz="2600" dirty="0"/>
              <a:t>Adopt handling PARs in between plenary sessions</a:t>
            </a:r>
          </a:p>
          <a:p>
            <a:pPr marL="800100" lvl="1" indent="-342900">
              <a:buFont typeface="+mj-lt"/>
              <a:buAutoNum type="arabicPeriod"/>
            </a:pPr>
            <a:r>
              <a:rPr lang="en-US" sz="2200" dirty="0"/>
              <a:t>Allow consideration on monthly EC interim electronic meetings </a:t>
            </a:r>
            <a:r>
              <a:rPr lang="en-US" sz="2200" dirty="0">
                <a:solidFill>
                  <a:srgbClr val="FF0000"/>
                </a:solidFill>
              </a:rPr>
              <a:t>that precede a </a:t>
            </a:r>
            <a:r>
              <a:rPr lang="en-US" sz="2200" dirty="0" err="1">
                <a:solidFill>
                  <a:srgbClr val="FF0000"/>
                </a:solidFill>
              </a:rPr>
              <a:t>NesCom</a:t>
            </a:r>
            <a:r>
              <a:rPr lang="en-US" sz="2200" dirty="0">
                <a:solidFill>
                  <a:srgbClr val="FF0000"/>
                </a:solidFill>
              </a:rPr>
              <a:t> meeting</a:t>
            </a:r>
            <a:r>
              <a:rPr lang="en-US" sz="2200" dirty="0"/>
              <a:t> </a:t>
            </a:r>
          </a:p>
          <a:p>
            <a:pPr marL="800100" lvl="1" indent="-342900">
              <a:buFont typeface="+mj-lt"/>
              <a:buAutoNum type="arabicPeriod"/>
            </a:pPr>
            <a:r>
              <a:rPr lang="en-US" sz="2200" dirty="0"/>
              <a:t>Retain the same review process level of rigor</a:t>
            </a:r>
          </a:p>
          <a:p>
            <a:pPr marL="800100" lvl="1" indent="-342900">
              <a:buFont typeface="+mj-lt"/>
              <a:buAutoNum type="arabicPeriod"/>
            </a:pPr>
            <a:r>
              <a:rPr lang="en-US" sz="2200" dirty="0"/>
              <a:t>&gt; 30 day review period</a:t>
            </a:r>
          </a:p>
          <a:p>
            <a:pPr marL="800100" lvl="1" indent="-342900">
              <a:buFont typeface="+mj-lt"/>
              <a:buAutoNum type="arabicPeriod"/>
            </a:pPr>
            <a:r>
              <a:rPr lang="en-US" sz="2200" dirty="0"/>
              <a:t>Can announce prior to EC call n, review by EC on call n+1</a:t>
            </a:r>
          </a:p>
          <a:p>
            <a:pPr marL="800100" lvl="1" indent="-342900">
              <a:buFont typeface="+mj-lt"/>
              <a:buAutoNum type="arabicPeriod"/>
            </a:pPr>
            <a:r>
              <a:rPr lang="en-US" sz="2200" dirty="0"/>
              <a:t>Additional work for WGs:</a:t>
            </a:r>
          </a:p>
          <a:p>
            <a:pPr marL="1200150" lvl="2" indent="-342900">
              <a:buFont typeface="+mj-lt"/>
              <a:buAutoNum type="arabicPeriod"/>
            </a:pPr>
            <a:r>
              <a:rPr lang="en-US" sz="1800" dirty="0"/>
              <a:t>Need to review PARs on monthly (electronic or in person)</a:t>
            </a:r>
          </a:p>
          <a:p>
            <a:pPr marL="1200150" lvl="2" indent="-342900">
              <a:buFont typeface="+mj-lt"/>
              <a:buAutoNum type="arabicPeriod"/>
            </a:pPr>
            <a:r>
              <a:rPr lang="en-US" sz="1800" dirty="0"/>
              <a:t>Otherwise the same process</a:t>
            </a:r>
          </a:p>
          <a:p>
            <a:pPr marL="800100" lvl="1" indent="-342900">
              <a:buFont typeface="+mj-lt"/>
              <a:buAutoNum type="arabicPeriod"/>
            </a:pPr>
            <a:r>
              <a:rPr lang="en-US" sz="2200" dirty="0"/>
              <a:t>Additional work for EC</a:t>
            </a:r>
          </a:p>
          <a:p>
            <a:pPr marL="1200150" lvl="2" indent="-342900">
              <a:buFont typeface="+mj-lt"/>
              <a:buAutoNum type="arabicPeriod"/>
            </a:pPr>
            <a:r>
              <a:rPr lang="en-US" sz="1800" dirty="0"/>
              <a:t>Need to review PARs more often</a:t>
            </a:r>
          </a:p>
          <a:p>
            <a:pPr marL="1200150" lvl="2" indent="-342900">
              <a:buFont typeface="+mj-lt"/>
              <a:buAutoNum type="arabicPeriod"/>
            </a:pPr>
            <a:r>
              <a:rPr lang="en-US" sz="1800" dirty="0"/>
              <a:t>May or may not see more PARs</a:t>
            </a:r>
          </a:p>
          <a:p>
            <a:pPr marL="1200150" lvl="2" indent="-342900">
              <a:buFont typeface="+mj-lt"/>
              <a:buAutoNum type="arabicPeriod"/>
            </a:pPr>
            <a:r>
              <a:rPr lang="en-US" sz="1800" dirty="0"/>
              <a:t>So workload likely distributed more evenly</a:t>
            </a:r>
          </a:p>
          <a:p>
            <a:pPr marL="400050">
              <a:buFont typeface="+mj-lt"/>
              <a:buAutoNum type="arabicPeriod"/>
            </a:pPr>
            <a:endParaRPr lang="en-US" sz="2600" dirty="0"/>
          </a:p>
          <a:p>
            <a:pPr lvl="1"/>
            <a:endParaRPr lang="en-US" sz="2400" dirty="0"/>
          </a:p>
          <a:p>
            <a:pPr lvl="2"/>
            <a:endParaRPr lang="en-US" sz="1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5</a:t>
            </a:fld>
            <a:endParaRPr lang="en-US" dirty="0"/>
          </a:p>
        </p:txBody>
      </p:sp>
      <p:sp>
        <p:nvSpPr>
          <p:cNvPr id="7" name="Title 1">
            <a:extLst>
              <a:ext uri="{FF2B5EF4-FFF2-40B4-BE49-F238E27FC236}">
                <a16:creationId xmlns:a16="http://schemas.microsoft.com/office/drawing/2014/main" id="{98D28319-29FC-4C6E-8134-24586112A6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81000" y="180109"/>
            <a:ext cx="11201400" cy="1143000"/>
          </a:xfrm>
        </p:spPr>
        <p:txBody>
          <a:bodyPr/>
          <a:lstStyle/>
          <a:p>
            <a:pPr marL="57150" indent="0">
              <a:buNone/>
            </a:pPr>
            <a:r>
              <a:rPr lang="en-US" sz="3600" dirty="0"/>
              <a:t>Operational Efficiency Ideas: PARs</a:t>
            </a:r>
          </a:p>
        </p:txBody>
      </p:sp>
    </p:spTree>
    <p:extLst>
      <p:ext uri="{BB962C8B-B14F-4D97-AF65-F5344CB8AC3E}">
        <p14:creationId xmlns:p14="http://schemas.microsoft.com/office/powerpoint/2010/main" val="346047661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9A6208-506F-4BBF-B9EC-DDA6DCF981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Requirements for the PAR review process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1EBD6DB-8FA1-4B0A-84C2-1660F0A8267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US" dirty="0"/>
              <a:t>Maintain or improve upon current level of review rigor</a:t>
            </a:r>
          </a:p>
          <a:p>
            <a:pPr lvl="1"/>
            <a:r>
              <a:rPr lang="en-US" dirty="0"/>
              <a:t>Assure PARs and CSDs get the same or greater exposure</a:t>
            </a:r>
          </a:p>
          <a:p>
            <a:pPr lvl="1"/>
            <a:r>
              <a:rPr lang="en-US" dirty="0"/>
              <a:t>Ensure enough time for review, comment, revision and response</a:t>
            </a:r>
          </a:p>
          <a:p>
            <a:pPr lvl="1"/>
            <a:r>
              <a:rPr lang="en-US" dirty="0"/>
              <a:t>Posting and noticing at least 30 (45?) days ahead of EC meeting</a:t>
            </a:r>
          </a:p>
          <a:p>
            <a:r>
              <a:rPr lang="en-US" dirty="0"/>
              <a:t>Possible improvements:</a:t>
            </a:r>
          </a:p>
          <a:p>
            <a:pPr lvl="1"/>
            <a:r>
              <a:rPr lang="en-US" dirty="0">
                <a:solidFill>
                  <a:srgbClr val="FF0000"/>
                </a:solidFill>
              </a:rPr>
              <a:t>Improve the technical review of PARs</a:t>
            </a:r>
          </a:p>
          <a:p>
            <a:pPr lvl="1"/>
            <a:r>
              <a:rPr lang="en-US" dirty="0"/>
              <a:t>More flexibility and time for groups to review and prepare comment</a:t>
            </a:r>
          </a:p>
          <a:p>
            <a:pPr lvl="1"/>
            <a:r>
              <a:rPr lang="en-US" dirty="0"/>
              <a:t>More time for originating group to improve based in input</a:t>
            </a:r>
          </a:p>
          <a:p>
            <a:pPr lvl="1"/>
            <a:r>
              <a:rPr lang="en-US" dirty="0"/>
              <a:t>Could increase review period and still improve response and efficiency</a:t>
            </a:r>
          </a:p>
          <a:p>
            <a:r>
              <a:rPr lang="en-US" dirty="0"/>
              <a:t>Align with NESCOM schedule</a:t>
            </a:r>
          </a:p>
          <a:p>
            <a:pPr lvl="1"/>
            <a:r>
              <a:rPr lang="en-US" dirty="0"/>
              <a:t>More opportunities to move new projects forward </a:t>
            </a:r>
          </a:p>
          <a:p>
            <a:pPr lvl="1"/>
            <a:r>
              <a:rPr lang="en-US" dirty="0"/>
              <a:t>NESCOM schedule varies year by year (??)</a:t>
            </a:r>
          </a:p>
          <a:p>
            <a:pPr lvl="1"/>
            <a:endParaRPr lang="en-US" dirty="0"/>
          </a:p>
          <a:p>
            <a:pPr lvl="1"/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CC757C1-DCF7-4ED4-93E5-E9B70AE50E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570779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575778-FD88-47D6-8F4A-9FABB2D3458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Par Review Considerations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FB34CFD-79E1-4F92-B0FB-F5B84DBCA54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r>
              <a:rPr lang="en-US" dirty="0"/>
              <a:t>Possibly 7 PAR review cycles per year</a:t>
            </a:r>
          </a:p>
          <a:p>
            <a:r>
              <a:rPr lang="en-US" dirty="0"/>
              <a:t>But fewer PARs per cycle </a:t>
            </a:r>
          </a:p>
          <a:p>
            <a:pPr lvl="1"/>
            <a:r>
              <a:rPr lang="en-US" dirty="0"/>
              <a:t>Typically from 10 to 20 PARs per year</a:t>
            </a:r>
          </a:p>
          <a:p>
            <a:pPr lvl="1"/>
            <a:r>
              <a:rPr lang="en-US" dirty="0"/>
              <a:t>Number of projects per year likely to stay the same</a:t>
            </a:r>
          </a:p>
          <a:p>
            <a:r>
              <a:rPr lang="en-US" dirty="0"/>
              <a:t>Spreads the work out over more time</a:t>
            </a:r>
          </a:p>
          <a:p>
            <a:r>
              <a:rPr lang="en-US" dirty="0"/>
              <a:t>Group review process may change</a:t>
            </a:r>
          </a:p>
          <a:p>
            <a:pPr lvl="1"/>
            <a:r>
              <a:rPr lang="en-US" dirty="0"/>
              <a:t>Dot-3 and Dot-11 have a PAR review meeting</a:t>
            </a:r>
          </a:p>
          <a:p>
            <a:pPr lvl="1"/>
            <a:r>
              <a:rPr lang="en-US" dirty="0"/>
              <a:t>Dot-11</a:t>
            </a:r>
          </a:p>
          <a:p>
            <a:pPr lvl="2"/>
            <a:r>
              <a:rPr lang="en-US" dirty="0"/>
              <a:t>2 meetings during plenary</a:t>
            </a:r>
          </a:p>
          <a:p>
            <a:pPr lvl="2"/>
            <a:r>
              <a:rPr lang="en-US" dirty="0"/>
              <a:t>WG Opening – identify PARs to review and PAR review meeting</a:t>
            </a:r>
          </a:p>
          <a:p>
            <a:pPr lvl="2"/>
            <a:r>
              <a:rPr lang="en-US" dirty="0"/>
              <a:t>Initial comments brought to mid week</a:t>
            </a:r>
          </a:p>
          <a:p>
            <a:pPr lvl="2"/>
            <a:r>
              <a:rPr lang="en-US" dirty="0"/>
              <a:t>Second meeting to go over replies to comments, result brought to closing</a:t>
            </a:r>
          </a:p>
          <a:p>
            <a:pPr lvl="1"/>
            <a:r>
              <a:rPr lang="en-US" dirty="0"/>
              <a:t>Anytime after PAR+CSD is available comments can be collected to discuss at the meeting</a:t>
            </a:r>
          </a:p>
          <a:p>
            <a:pPr lvl="1"/>
            <a:r>
              <a:rPr lang="en-US" dirty="0"/>
              <a:t>So prep time before review meeting is valuable</a:t>
            </a:r>
          </a:p>
          <a:p>
            <a:pPr lvl="1"/>
            <a:r>
              <a:rPr lang="en-US" dirty="0"/>
              <a:t>Comments are usually sent informally to originating WG</a:t>
            </a:r>
          </a:p>
          <a:p>
            <a:pPr lvl="1"/>
            <a:r>
              <a:rPr lang="en-US" dirty="0"/>
              <a:t>Could be done via virtual meeting</a:t>
            </a:r>
          </a:p>
          <a:p>
            <a:pPr marL="914400" lvl="2" indent="0">
              <a:buNone/>
            </a:pPr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77B3-5CB0-4BBC-9C44-F26E8DCB9B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333892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903313A-BC8C-476F-A92C-292DD198313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Technical Quality of PAR Review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3F342-A93F-4D05-B944-9769184A446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Lack of consistency across (and even within) WGs</a:t>
            </a:r>
          </a:p>
          <a:p>
            <a:pPr lvl="1"/>
            <a:r>
              <a:rPr lang="en-US" dirty="0"/>
              <a:t>Coherence of 802 “brand”</a:t>
            </a:r>
          </a:p>
          <a:p>
            <a:pPr lvl="1"/>
            <a:r>
              <a:rPr lang="en-US" dirty="0"/>
              <a:t>Maintaining the high technical quality of 802 standards</a:t>
            </a:r>
          </a:p>
          <a:p>
            <a:r>
              <a:rPr lang="en-US" dirty="0"/>
              <a:t>Need to identify criteria for “technical quality”</a:t>
            </a:r>
          </a:p>
          <a:p>
            <a:pPr lvl="1"/>
            <a:r>
              <a:rPr lang="en-US" dirty="0"/>
              <a:t>Need metrics</a:t>
            </a:r>
          </a:p>
          <a:p>
            <a:r>
              <a:rPr lang="en-US" dirty="0"/>
              <a:t>Action: Paul to call Geoff and define “technical quality”</a:t>
            </a:r>
          </a:p>
          <a:p>
            <a:pPr lvl="1"/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A512EBC-F0AF-4929-BFC1-7B5CD9AC57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033865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0807E1F-01E1-4713-B9A4-1E8E4CF5157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Proposed Recommendation	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F84F1AC-2683-4B37-88D3-7B2E383158A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Amend rules to allow consideration at any duly noticed EC meeting</a:t>
            </a:r>
          </a:p>
          <a:p>
            <a:pPr lvl="1"/>
            <a:r>
              <a:rPr lang="en-US" dirty="0"/>
              <a:t>Identify the necessary rules that need to change</a:t>
            </a:r>
          </a:p>
          <a:p>
            <a:pPr lvl="1"/>
            <a:r>
              <a:rPr lang="en-US" dirty="0"/>
              <a:t>Develop proposed text for rules committee</a:t>
            </a:r>
          </a:p>
          <a:p>
            <a:r>
              <a:rPr lang="en-US" dirty="0">
                <a:highlight>
                  <a:srgbClr val="FFFF00"/>
                </a:highlight>
              </a:rPr>
              <a:t>Develop annual calendar for 802 PAR review process</a:t>
            </a:r>
          </a:p>
          <a:p>
            <a:pPr lvl="1"/>
            <a:r>
              <a:rPr lang="en-US" dirty="0"/>
              <a:t>Posting (submission) deadlines, comment deadline, Response / revision deadline</a:t>
            </a:r>
          </a:p>
          <a:p>
            <a:pPr lvl="1"/>
            <a:r>
              <a:rPr lang="en-US" dirty="0"/>
              <a:t>Depends on IEEE-SA Standards Board (SASB) calendar 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5B3F678-DF93-42D2-A07C-01573CB2DD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3751072"/>
      </p:ext>
    </p:extLst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243149</TotalTime>
  <Words>1146</Words>
  <Application>Microsoft Office PowerPoint</Application>
  <PresentationFormat>Widescreen</PresentationFormat>
  <Paragraphs>267</Paragraphs>
  <Slides>17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22" baseType="lpstr">
      <vt:lpstr>Arial</vt:lpstr>
      <vt:lpstr>Calibri</vt:lpstr>
      <vt:lpstr>Times New Roman</vt:lpstr>
      <vt:lpstr>Wingdings</vt:lpstr>
      <vt:lpstr>Default Design</vt:lpstr>
      <vt:lpstr>IEEE 802 LMSC Restructuring ad hoc Operational Efficiency Sub-ad hoc  5 April 2021  </vt:lpstr>
      <vt:lpstr>Goals</vt:lpstr>
      <vt:lpstr>Agenda</vt:lpstr>
      <vt:lpstr>Actions</vt:lpstr>
      <vt:lpstr>Operational Efficiency Ideas: PARs</vt:lpstr>
      <vt:lpstr>Requirements for the PAR review process</vt:lpstr>
      <vt:lpstr>Par Review Considerations</vt:lpstr>
      <vt:lpstr>Technical Quality of PAR Review</vt:lpstr>
      <vt:lpstr>Proposed Recommendation </vt:lpstr>
      <vt:lpstr>NesCom/RevCom schedule</vt:lpstr>
      <vt:lpstr>Example Calendar Alignment</vt:lpstr>
      <vt:lpstr>Example, Current Schedule</vt:lpstr>
      <vt:lpstr>Training </vt:lpstr>
      <vt:lpstr>Next Call</vt:lpstr>
      <vt:lpstr>Background Slides</vt:lpstr>
      <vt:lpstr>PowerPoint Presentation</vt:lpstr>
      <vt:lpstr>NesCom/RevCom Submittal Deadlines:  </vt:lpstr>
    </vt:vector>
  </TitlesOfParts>
  <Company>self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802 LMSC Opening EC meeting</dc:title>
  <dc:subject>IEEE 802 LMSC Plenary Session</dc:subject>
  <dc:creator>Paul Nikolich</dc:creator>
  <cp:lastModifiedBy>Benjamin Rolfe</cp:lastModifiedBy>
  <cp:revision>3907</cp:revision>
  <cp:lastPrinted>2021-01-19T17:00:57Z</cp:lastPrinted>
  <dcterms:created xsi:type="dcterms:W3CDTF">2002-03-10T15:43:16Z</dcterms:created>
  <dcterms:modified xsi:type="dcterms:W3CDTF">2021-04-06T20:32:41Z</dcterms:modified>
</cp:coreProperties>
</file>