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9" r:id="rId2"/>
    <p:sldId id="270" r:id="rId3"/>
    <p:sldId id="271" r:id="rId4"/>
    <p:sldId id="272" r:id="rId5"/>
    <p:sldId id="273" r:id="rId6"/>
    <p:sldId id="274" r:id="rId7"/>
    <p:sldId id="275" r:id="rId8"/>
    <p:sldId id="276" r:id="rId9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69" autoAdjust="0"/>
    <p:restoredTop sz="94660" autoAdjust="0"/>
  </p:normalViewPr>
  <p:slideViewPr>
    <p:cSldViewPr>
      <p:cViewPr varScale="1">
        <p:scale>
          <a:sx n="122" d="100"/>
          <a:sy n="122" d="100"/>
        </p:scale>
        <p:origin x="786" y="11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2484" y="-7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Effectiveness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18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dPt>
            <c:idx val="0"/>
            <c:marker>
              <c:symbol val="circle"/>
              <c:size val="18"/>
              <c:spPr>
                <a:solidFill>
                  <a:schemeClr val="accent2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49DB-47F3-8874-47FC080CCD1A}"/>
              </c:ext>
            </c:extLst>
          </c:dPt>
          <c:dPt>
            <c:idx val="1"/>
            <c:marker>
              <c:symbol val="circle"/>
              <c:size val="18"/>
              <c:spPr>
                <a:solidFill>
                  <a:schemeClr val="accent2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49DB-47F3-8874-47FC080CCD1A}"/>
              </c:ext>
            </c:extLst>
          </c:dPt>
          <c:dPt>
            <c:idx val="4"/>
            <c:marker>
              <c:symbol val="circle"/>
              <c:size val="18"/>
              <c:spPr>
                <a:solidFill>
                  <a:srgbClr val="00B05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49DB-47F3-8874-47FC080CCD1A}"/>
              </c:ext>
            </c:extLst>
          </c:dPt>
          <c:dPt>
            <c:idx val="5"/>
            <c:marker>
              <c:symbol val="circle"/>
              <c:size val="18"/>
              <c:spPr>
                <a:solidFill>
                  <a:srgbClr val="00B05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49DB-47F3-8874-47FC080CCD1A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l">
                      <a:defRPr sz="900" b="0" i="0" u="none" strike="noStrike" kern="1200" baseline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DDC8741-1252-4689-8410-E66271A46394}" type="CELLRANGE">
                      <a:rPr lang="en-US">
                        <a:solidFill>
                          <a:schemeClr val="accent2"/>
                        </a:solidFill>
                      </a:rPr>
                      <a:pPr algn="l">
                        <a:defRPr>
                          <a:solidFill>
                            <a:schemeClr val="accent2"/>
                          </a:solidFill>
                        </a:defRPr>
                      </a:pPr>
                      <a:t>[CELLRANGE]</a:t>
                    </a:fld>
                    <a:endParaRPr lang="en-A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l">
                    <a:defRPr sz="900" b="0" i="0" u="none" strike="noStrike" kern="120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013054830287206"/>
                      <c:h val="0.13704022988505746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49DB-47F3-8874-47FC080CCD1A}"/>
                </c:ext>
              </c:extLst>
            </c:dLbl>
            <c:dLbl>
              <c:idx val="1"/>
              <c:layout>
                <c:manualLayout>
                  <c:x val="-0.14360313315926898"/>
                  <c:y val="2.8736763508009776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l">
                      <a:defRPr sz="900" b="0" i="0" u="none" strike="noStrike" kern="1200" baseline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442B471-81BE-44A7-8F84-EA1A05F46A00}" type="CELLRANGE">
                      <a:rPr lang="en-US">
                        <a:solidFill>
                          <a:schemeClr val="accent2"/>
                        </a:solidFill>
                      </a:rPr>
                      <a:pPr algn="l">
                        <a:defRPr>
                          <a:solidFill>
                            <a:schemeClr val="accent2"/>
                          </a:solidFill>
                        </a:defRPr>
                      </a:pPr>
                      <a:t>[CELLRANGE]</a:t>
                    </a:fld>
                    <a:endParaRPr lang="en-A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l">
                    <a:defRPr sz="900" b="0" i="0" u="none" strike="noStrike" kern="120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622725684093665"/>
                      <c:h val="0.17915241198298487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49DB-47F3-8874-47FC080CCD1A}"/>
                </c:ext>
              </c:extLst>
            </c:dLbl>
            <c:dLbl>
              <c:idx val="2"/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l"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DB7BDF2-153F-48AE-8908-6A463536EA38}" type="CELLRANGE">
                      <a:rPr lang="en-US">
                        <a:solidFill>
                          <a:srgbClr val="FF0000"/>
                        </a:solidFill>
                      </a:rPr>
                      <a:pPr algn="l">
                        <a:defRPr/>
                      </a:pPr>
                      <a:t>[CELLRANGE]</a:t>
                    </a:fld>
                    <a:endParaRPr lang="en-A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l"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0446475195822451"/>
                      <c:h val="0.1025574712643678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49DB-47F3-8874-47FC080CCD1A}"/>
                </c:ext>
              </c:extLst>
            </c:dLbl>
            <c:dLbl>
              <c:idx val="3"/>
              <c:layout>
                <c:manualLayout>
                  <c:x val="-0.1515267983799676"/>
                  <c:y val="1.436781609195376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l">
                      <a:defRPr sz="900" b="0" i="0" u="none" strike="noStrike" kern="1200" baseline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E74D3D8-21B1-4842-B504-7D618E05959F}" type="CELLRANGE">
                      <a:rPr lang="en-US">
                        <a:solidFill>
                          <a:srgbClr val="FF0000"/>
                        </a:solidFill>
                      </a:rPr>
                      <a:pPr algn="l">
                        <a:defRPr>
                          <a:solidFill>
                            <a:srgbClr val="FF0000"/>
                          </a:solidFill>
                        </a:defRPr>
                      </a:pPr>
                      <a:t>[CELLRANGE]</a:t>
                    </a:fld>
                    <a:endParaRPr lang="en-A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l">
                    <a:defRPr sz="9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621409921671016"/>
                      <c:h val="0.12267241379310345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49DB-47F3-8874-47FC080CCD1A}"/>
                </c:ext>
              </c:extLst>
            </c:dLbl>
            <c:dLbl>
              <c:idx val="4"/>
              <c:layout>
                <c:manualLayout>
                  <c:x val="-4.4386422976501402E-2"/>
                  <c:y val="1.1313241012018494E-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l">
                      <a:defRPr sz="900" b="0" i="0" u="none" strike="noStrike" kern="1200" baseline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17BE917-5C84-409D-A307-0CFC97CE9A51}" type="CELLRANGE">
                      <a:rPr lang="en-US">
                        <a:solidFill>
                          <a:srgbClr val="00B050"/>
                        </a:solidFill>
                      </a:rPr>
                      <a:pPr algn="l">
                        <a:defRPr>
                          <a:solidFill>
                            <a:srgbClr val="00B050"/>
                          </a:solidFill>
                        </a:defRPr>
                      </a:pPr>
                      <a:t>[CELLRANGE]</a:t>
                    </a:fld>
                    <a:endParaRPr lang="en-A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l">
                    <a:defRPr sz="900" b="0" i="0" u="none" strike="noStrike" kern="1200" baseline="0">
                      <a:solidFill>
                        <a:srgbClr val="00B05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667112107070166"/>
                      <c:h val="0.1197988505747126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4-49DB-47F3-8874-47FC080CCD1A}"/>
                </c:ext>
              </c:extLst>
            </c:dLbl>
            <c:dLbl>
              <c:idx val="5"/>
              <c:layout>
                <c:manualLayout>
                  <c:x val="-3.3942558746736198E-2"/>
                  <c:y val="-2.6340691878662054E-1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l">
                      <a:defRPr sz="900" b="0" i="0" u="none" strike="noStrike" kern="1200" baseline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B6DE87B-E62C-4B1D-BC33-D603575E3CA0}" type="CELLRANGE">
                      <a:rPr lang="en-US">
                        <a:solidFill>
                          <a:srgbClr val="00B050"/>
                        </a:solidFill>
                      </a:rPr>
                      <a:pPr algn="l">
                        <a:defRPr>
                          <a:solidFill>
                            <a:srgbClr val="00B050"/>
                          </a:solidFill>
                        </a:defRPr>
                      </a:pPr>
                      <a:t>[CELLRANGE]</a:t>
                    </a:fld>
                    <a:endParaRPr lang="en-A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l">
                    <a:defRPr sz="900" b="0" i="0" u="none" strike="noStrike" kern="1200" baseline="0">
                      <a:solidFill>
                        <a:srgbClr val="00B05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31985362143048"/>
                      <c:h val="0.12267241379310345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49DB-47F3-8874-47FC080CCD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l"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xVal>
            <c:numRef>
              <c:f>Sheet1!$B$2:$B$7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4</c:v>
                </c:pt>
                <c:pt idx="4">
                  <c:v>5</c:v>
                </c:pt>
                <c:pt idx="5">
                  <c:v>5</c:v>
                </c:pt>
              </c:numCache>
            </c:numRef>
          </c:xVal>
          <c:yVal>
            <c:numRef>
              <c:f>Sheet1!$C$2:$C$7</c:f>
              <c:numCache>
                <c:formatCode>General</c:formatCode>
                <c:ptCount val="6"/>
                <c:pt idx="0">
                  <c:v>1</c:v>
                </c:pt>
                <c:pt idx="1">
                  <c:v>5</c:v>
                </c:pt>
                <c:pt idx="2">
                  <c:v>2</c:v>
                </c:pt>
                <c:pt idx="3">
                  <c:v>4</c:v>
                </c:pt>
                <c:pt idx="4">
                  <c:v>3</c:v>
                </c:pt>
                <c:pt idx="5">
                  <c:v>4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Sheet1!$A$2:$A$7</c15:f>
                <c15:dlblRangeCache>
                  <c:ptCount val="6"/>
                  <c:pt idx="0">
                    <c:v>F2F -During COVID</c:v>
                  </c:pt>
                  <c:pt idx="1">
                    <c:v>F2F -Post COVID</c:v>
                  </c:pt>
                  <c:pt idx="2">
                    <c:v>Hybrid -During COVID</c:v>
                  </c:pt>
                  <c:pt idx="3">
                    <c:v>Hybrid -Post COVID</c:v>
                  </c:pt>
                  <c:pt idx="4">
                    <c:v>Remote -During COVID</c:v>
                  </c:pt>
                  <c:pt idx="5">
                    <c:v>Remote -Post COVID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6-49DB-47F3-8874-47FC080CCD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50303"/>
        <c:axId val="3749887"/>
      </c:scatterChart>
      <c:valAx>
        <c:axId val="3750303"/>
        <c:scaling>
          <c:orientation val="minMax"/>
          <c:max val="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 sz="1400" dirty="0"/>
                  <a:t>Equity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49887"/>
        <c:crosses val="autoZero"/>
        <c:crossBetween val="midCat"/>
        <c:majorUnit val="1"/>
      </c:valAx>
      <c:valAx>
        <c:axId val="3749887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 sz="1400" dirty="0"/>
                  <a:t>Effectiveness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50303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Effectiveness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18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dPt>
            <c:idx val="0"/>
            <c:marker>
              <c:symbol val="circle"/>
              <c:size val="18"/>
              <c:spPr>
                <a:solidFill>
                  <a:schemeClr val="accent2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49DB-47F3-8874-47FC080CCD1A}"/>
              </c:ext>
            </c:extLst>
          </c:dPt>
          <c:dPt>
            <c:idx val="1"/>
            <c:marker>
              <c:symbol val="circle"/>
              <c:size val="18"/>
              <c:spPr>
                <a:solidFill>
                  <a:schemeClr val="accent2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49DB-47F3-8874-47FC080CCD1A}"/>
              </c:ext>
            </c:extLst>
          </c:dPt>
          <c:dPt>
            <c:idx val="4"/>
            <c:marker>
              <c:symbol val="circle"/>
              <c:size val="18"/>
              <c:spPr>
                <a:solidFill>
                  <a:srgbClr val="00B05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49DB-47F3-8874-47FC080CCD1A}"/>
              </c:ext>
            </c:extLst>
          </c:dPt>
          <c:dPt>
            <c:idx val="5"/>
            <c:marker>
              <c:symbol val="circle"/>
              <c:size val="18"/>
              <c:spPr>
                <a:solidFill>
                  <a:srgbClr val="00B05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49DB-47F3-8874-47FC080CCD1A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l">
                      <a:defRPr sz="900" b="0" i="0" u="none" strike="noStrike" kern="1200" baseline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102F8CF-063E-4745-8371-206DB0EB9DA2}" type="CELLRANGE">
                      <a:rPr lang="en-US">
                        <a:solidFill>
                          <a:schemeClr val="accent2"/>
                        </a:solidFill>
                      </a:rPr>
                      <a:pPr algn="l">
                        <a:defRPr>
                          <a:solidFill>
                            <a:schemeClr val="accent2"/>
                          </a:solidFill>
                        </a:defRPr>
                      </a:pPr>
                      <a:t>[CELLRANGE]</a:t>
                    </a:fld>
                    <a:endParaRPr lang="en-A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l">
                    <a:defRPr sz="900" b="0" i="0" u="none" strike="noStrike" kern="120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013054830287206"/>
                      <c:h val="0.13704022988505746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49DB-47F3-8874-47FC080CCD1A}"/>
                </c:ext>
              </c:extLst>
            </c:dLbl>
            <c:dLbl>
              <c:idx val="1"/>
              <c:layout>
                <c:manualLayout>
                  <c:x val="-0.14360313315926898"/>
                  <c:y val="2.8736763508009776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l">
                      <a:defRPr sz="900" b="0" i="0" u="none" strike="noStrike" kern="1200" baseline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F63ED96F-DD81-4AF0-BD5C-4E898D3CD42E}" type="CELLRANGE">
                      <a:rPr lang="en-US">
                        <a:solidFill>
                          <a:schemeClr val="accent2"/>
                        </a:solidFill>
                      </a:rPr>
                      <a:pPr algn="l">
                        <a:defRPr>
                          <a:solidFill>
                            <a:schemeClr val="accent2"/>
                          </a:solidFill>
                        </a:defRPr>
                      </a:pPr>
                      <a:t>[CELLRANGE]</a:t>
                    </a:fld>
                    <a:endParaRPr lang="en-A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l">
                    <a:defRPr sz="900" b="0" i="0" u="none" strike="noStrike" kern="120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622725684093665"/>
                      <c:h val="0.17915241198298487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49DB-47F3-8874-47FC080CCD1A}"/>
                </c:ext>
              </c:extLst>
            </c:dLbl>
            <c:dLbl>
              <c:idx val="2"/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l"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DB7BDF2-153F-48AE-8908-6A463536EA38}" type="CELLRANGE">
                      <a:rPr lang="en-US">
                        <a:solidFill>
                          <a:srgbClr val="FF0000"/>
                        </a:solidFill>
                      </a:rPr>
                      <a:pPr algn="l">
                        <a:defRPr/>
                      </a:pPr>
                      <a:t>[CELLRANGE]</a:t>
                    </a:fld>
                    <a:endParaRPr lang="en-A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l"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0446475195822451"/>
                      <c:h val="0.1025574712643678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49DB-47F3-8874-47FC080CCD1A}"/>
                </c:ext>
              </c:extLst>
            </c:dLbl>
            <c:dLbl>
              <c:idx val="3"/>
              <c:layout>
                <c:manualLayout>
                  <c:x val="-0.1515267983799676"/>
                  <c:y val="1.436781609195376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l">
                      <a:defRPr sz="900" b="0" i="0" u="none" strike="noStrike" kern="1200" baseline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E74D3D8-21B1-4842-B504-7D618E05959F}" type="CELLRANGE">
                      <a:rPr lang="en-US">
                        <a:solidFill>
                          <a:srgbClr val="FF0000"/>
                        </a:solidFill>
                      </a:rPr>
                      <a:pPr algn="l">
                        <a:defRPr>
                          <a:solidFill>
                            <a:srgbClr val="FF0000"/>
                          </a:solidFill>
                        </a:defRPr>
                      </a:pPr>
                      <a:t>[CELLRANGE]</a:t>
                    </a:fld>
                    <a:endParaRPr lang="en-A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l">
                    <a:defRPr sz="9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621409921671016"/>
                      <c:h val="0.12267241379310345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49DB-47F3-8874-47FC080CCD1A}"/>
                </c:ext>
              </c:extLst>
            </c:dLbl>
            <c:dLbl>
              <c:idx val="4"/>
              <c:layout>
                <c:manualLayout>
                  <c:x val="-4.4386422976501402E-2"/>
                  <c:y val="1.1313241012018494E-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l">
                      <a:defRPr sz="900" b="0" i="0" u="none" strike="noStrike" kern="1200" baseline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17BE917-5C84-409D-A307-0CFC97CE9A51}" type="CELLRANGE">
                      <a:rPr lang="en-US">
                        <a:solidFill>
                          <a:srgbClr val="00B050"/>
                        </a:solidFill>
                      </a:rPr>
                      <a:pPr algn="l">
                        <a:defRPr>
                          <a:solidFill>
                            <a:srgbClr val="00B050"/>
                          </a:solidFill>
                        </a:defRPr>
                      </a:pPr>
                      <a:t>[CELLRANGE]</a:t>
                    </a:fld>
                    <a:endParaRPr lang="en-A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l">
                    <a:defRPr sz="900" b="0" i="0" u="none" strike="noStrike" kern="1200" baseline="0">
                      <a:solidFill>
                        <a:srgbClr val="00B05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667112107070166"/>
                      <c:h val="0.1197988505747126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4-49DB-47F3-8874-47FC080CCD1A}"/>
                </c:ext>
              </c:extLst>
            </c:dLbl>
            <c:dLbl>
              <c:idx val="5"/>
              <c:layout>
                <c:manualLayout>
                  <c:x val="-3.3942558746736198E-2"/>
                  <c:y val="-2.6340691878662054E-1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l">
                      <a:defRPr sz="900" b="0" i="0" u="none" strike="noStrike" kern="1200" baseline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B6DE87B-E62C-4B1D-BC33-D603575E3CA0}" type="CELLRANGE">
                      <a:rPr lang="en-US">
                        <a:solidFill>
                          <a:srgbClr val="00B050"/>
                        </a:solidFill>
                      </a:rPr>
                      <a:pPr algn="l">
                        <a:defRPr>
                          <a:solidFill>
                            <a:srgbClr val="00B050"/>
                          </a:solidFill>
                        </a:defRPr>
                      </a:pPr>
                      <a:t>[CELLRANGE]</a:t>
                    </a:fld>
                    <a:endParaRPr lang="en-A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l">
                    <a:defRPr sz="900" b="0" i="0" u="none" strike="noStrike" kern="1200" baseline="0">
                      <a:solidFill>
                        <a:srgbClr val="00B05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31985362143048"/>
                      <c:h val="0.12267241379310345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49DB-47F3-8874-47FC080CCD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l"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xVal>
            <c:numRef>
              <c:f>Sheet1!$B$2:$B$7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4</c:v>
                </c:pt>
                <c:pt idx="4">
                  <c:v>5</c:v>
                </c:pt>
                <c:pt idx="5">
                  <c:v>5</c:v>
                </c:pt>
              </c:numCache>
            </c:numRef>
          </c:xVal>
          <c:yVal>
            <c:numRef>
              <c:f>Sheet1!$C$2:$C$7</c:f>
              <c:numCache>
                <c:formatCode>General</c:formatCode>
                <c:ptCount val="6"/>
                <c:pt idx="0">
                  <c:v>1</c:v>
                </c:pt>
                <c:pt idx="1">
                  <c:v>5</c:v>
                </c:pt>
                <c:pt idx="2">
                  <c:v>2</c:v>
                </c:pt>
                <c:pt idx="3">
                  <c:v>4</c:v>
                </c:pt>
                <c:pt idx="4">
                  <c:v>3</c:v>
                </c:pt>
                <c:pt idx="5">
                  <c:v>4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Sheet1!$A$2:$A$7</c15:f>
                <c15:dlblRangeCache>
                  <c:ptCount val="6"/>
                  <c:pt idx="0">
                    <c:v>F2F -During COVID</c:v>
                  </c:pt>
                  <c:pt idx="1">
                    <c:v>F2F -Post COVID</c:v>
                  </c:pt>
                  <c:pt idx="2">
                    <c:v>Hybrid -During COVID</c:v>
                  </c:pt>
                  <c:pt idx="3">
                    <c:v>Hybrid -Post COVID</c:v>
                  </c:pt>
                  <c:pt idx="4">
                    <c:v>Remote -During COVID</c:v>
                  </c:pt>
                  <c:pt idx="5">
                    <c:v>Remote -Post COVID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6-49DB-47F3-8874-47FC080CCD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50303"/>
        <c:axId val="3749887"/>
      </c:scatterChart>
      <c:valAx>
        <c:axId val="3750303"/>
        <c:scaling>
          <c:orientation val="minMax"/>
          <c:max val="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 sz="1400" dirty="0"/>
                  <a:t>Equity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49887"/>
        <c:crosses val="autoZero"/>
        <c:crossBetween val="midCat"/>
        <c:majorUnit val="1"/>
      </c:valAx>
      <c:valAx>
        <c:axId val="3749887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 sz="1400" dirty="0"/>
                  <a:t>Effectiveness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50303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24349" y="177284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802.11-16/1091r1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284"/>
            <a:ext cx="71654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Sept 2016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0AC92585-5460-48EC-A28F-298482A08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3450" eaLnBrk="0" hangingPunct="0"/>
            <a:r>
              <a:rPr lang="en-US"/>
              <a:t>Submission</a:t>
            </a:r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1494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67212" y="97909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802.11-16/1091r1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7909"/>
            <a:ext cx="71654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Sept 2016</a:t>
            </a:r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Andrew Myles, Cisco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18D10512-F400-46E6-9813-0191A717D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/>
              <a:t>Submission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641149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doc.: IEEE 802.11-10/0xxxr0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July 2010</a:t>
            </a:r>
          </a:p>
        </p:txBody>
      </p:sp>
      <p:sp>
        <p:nvSpPr>
          <p:cNvPr id="5120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Page </a:t>
            </a:r>
            <a:fld id="{BFD8823A-E707-449B-AE25-47FA80230A0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945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CE5288C-F87B-4810-A6B2-740CE13BD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51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53388" y="6475413"/>
            <a:ext cx="4905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27525" y="6475413"/>
            <a:ext cx="5651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469A3A6-7083-48BA-9D7E-342D6AB96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4643177" y="363379"/>
            <a:ext cx="380232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/>
            <a:r>
              <a:rPr lang="en-US" sz="1600" b="1" dirty="0">
                <a:latin typeface="Arial" pitchFamily="34" charset="0"/>
              </a:rPr>
              <a:t>doc.: IEEE 802</a:t>
            </a:r>
            <a:r>
              <a:rPr lang="en-US" sz="1600" b="1" baseline="0" dirty="0">
                <a:latin typeface="Arial" pitchFamily="34" charset="0"/>
              </a:rPr>
              <a:t> ec</a:t>
            </a:r>
            <a:r>
              <a:rPr lang="en-US" sz="1600" b="1" dirty="0">
                <a:latin typeface="Arial" pitchFamily="34" charset="0"/>
              </a:rPr>
              <a:t>-21-0031-00-00ec</a:t>
            </a:r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685800" y="6475413"/>
            <a:ext cx="784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dirty="0">
                <a:latin typeface="Arial" pitchFamily="34" charset="0"/>
              </a:rPr>
              <a:t>Submission</a:t>
            </a:r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4" name="Rectangle 7"/>
          <p:cNvSpPr>
            <a:spLocks noChangeArrowheads="1"/>
          </p:cNvSpPr>
          <p:nvPr/>
        </p:nvSpPr>
        <p:spPr bwMode="auto">
          <a:xfrm>
            <a:off x="685800" y="380842"/>
            <a:ext cx="87684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0" lvl="3" eaLnBrk="0" hangingPunct="0"/>
            <a:r>
              <a:rPr lang="en-US" sz="1600" b="1" dirty="0">
                <a:latin typeface="Arial" pitchFamily="34" charset="0"/>
              </a:rPr>
              <a:t>Feb 2021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0" fontAlgn="base" hangingPunct="0">
        <a:spcBef>
          <a:spcPct val="5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365125" indent="-180975" algn="l" rtl="0" eaLnBrk="0" fontAlgn="base" hangingPunct="0">
        <a:spcBef>
          <a:spcPct val="25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711200" indent="-344488" algn="l" rtl="0" eaLnBrk="0" fontAlgn="base" hangingPunct="0">
        <a:spcBef>
          <a:spcPct val="10000"/>
        </a:spcBef>
        <a:spcAft>
          <a:spcPct val="0"/>
        </a:spcAft>
        <a:buFont typeface="Times New Roman" pitchFamily="18" charset="0"/>
        <a:buChar char="—"/>
        <a:defRPr sz="1400">
          <a:solidFill>
            <a:schemeClr val="tx1"/>
          </a:solidFill>
          <a:latin typeface="+mn-lt"/>
        </a:defRPr>
      </a:lvl4pPr>
      <a:lvl5pPr marL="9699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14271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18843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23415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27987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C81347C9-C12F-43D2-B3D1-D523E0829A7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Thoughts on meetings modes for IEEE 802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330450"/>
            <a:ext cx="7772400" cy="381000"/>
          </a:xfrm>
        </p:spPr>
        <p:txBody>
          <a:bodyPr/>
          <a:lstStyle/>
          <a:p>
            <a:pPr marL="0" indent="0" algn="ctr">
              <a:defRPr/>
            </a:pPr>
            <a:r>
              <a:rPr lang="en-US" b="0" dirty="0">
                <a:solidFill>
                  <a:schemeClr val="accent2">
                    <a:lumMod val="50000"/>
                  </a:schemeClr>
                </a:solidFill>
              </a:rPr>
              <a:t>16 February 2021</a:t>
            </a:r>
          </a:p>
        </p:txBody>
      </p:sp>
      <p:sp>
        <p:nvSpPr>
          <p:cNvPr id="2054" name="Rectangle 12"/>
          <p:cNvSpPr>
            <a:spLocks noChangeArrowheads="1"/>
          </p:cNvSpPr>
          <p:nvPr/>
        </p:nvSpPr>
        <p:spPr bwMode="auto">
          <a:xfrm>
            <a:off x="533400" y="274637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eaLnBrk="0" hangingPunct="0">
              <a:spcBef>
                <a:spcPct val="50000"/>
              </a:spcBef>
            </a:pPr>
            <a:r>
              <a:rPr lang="en-US" sz="1600" b="1" dirty="0">
                <a:latin typeface="Arial" pitchFamily="34" charset="0"/>
              </a:rPr>
              <a:t>Authors:</a:t>
            </a:r>
            <a:endParaRPr lang="en-US" sz="1600" dirty="0">
              <a:latin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554438"/>
              </p:ext>
            </p:extLst>
          </p:nvPr>
        </p:nvGraphicFramePr>
        <p:xfrm>
          <a:off x="685800" y="3429000"/>
          <a:ext cx="7696200" cy="74136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2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Name</a:t>
                      </a:r>
                      <a:endParaRPr lang="en-AU" sz="1200" b="1" kern="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Company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Phone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email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Andrew Myles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Cisco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+61 2 84461010</a:t>
                      </a:r>
                      <a:endParaRPr lang="en-AU" sz="1200" dirty="0">
                        <a:effectLst/>
                      </a:endParaRPr>
                    </a:p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+61 418 656587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amyles@cisco.com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207C3-1985-404D-A558-9809B0AE4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The COVID crisis has motivated IEEE 802 to re-evaluate how it operates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809550-22C8-4593-8BD6-C2F3FF115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/>
              <a:t>The COVID crisis has caused IEEE 802 to cancel all F2Fmeetings since March 2020 … and transition to remote meetings</a:t>
            </a:r>
          </a:p>
          <a:p>
            <a:pPr lvl="1"/>
            <a:r>
              <a:rPr lang="en-AU" dirty="0"/>
              <a:t>Remote meetings have enabled continued IEEE 802 operation … but they come with their own difficulties </a:t>
            </a:r>
          </a:p>
          <a:p>
            <a:pPr lvl="2"/>
            <a:r>
              <a:rPr lang="en-AU" dirty="0"/>
              <a:t>The technology to enable effective remote meetings was not ideal … although it is rapidly improving in response to the COVID experience</a:t>
            </a:r>
          </a:p>
          <a:p>
            <a:pPr lvl="2"/>
            <a:r>
              <a:rPr lang="en-AU" dirty="0"/>
              <a:t>The culture in IEEE 802 is focused on making progress at F2F meetings … and some groups are struggling to transition to productive remote operation </a:t>
            </a:r>
          </a:p>
          <a:p>
            <a:pPr lvl="2"/>
            <a:r>
              <a:rPr lang="en-AU" dirty="0"/>
              <a:t>The IEEE 802 rules mostly assumed regular F2F operation … although IEEE 802 has mostly avoided the rules getting in the way</a:t>
            </a:r>
          </a:p>
          <a:p>
            <a:pPr marL="1588" lvl="1" indent="0">
              <a:buNone/>
            </a:pPr>
            <a:r>
              <a:rPr lang="en-AU" dirty="0"/>
              <a:t>As the COVID crisis hopefully comes to an end in the next year or so, IEEE 802 is evaluating how we should operate in the future</a:t>
            </a:r>
          </a:p>
          <a:p>
            <a:pPr marL="1588" lvl="1" indent="0">
              <a:buNone/>
            </a:pPr>
            <a:r>
              <a:rPr lang="en-AU" dirty="0"/>
              <a:t>This submission compares the pros/cons of various modes of operation, as the COVID crisis diminishes … and beyond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71BAAA-2CCD-44DE-9100-18E2AE5AD4F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3DB1D3-BD0E-4A51-9401-4D6A067118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783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908BA85-6B55-4D9A-BA48-16F3379458CF}"/>
              </a:ext>
            </a:extLst>
          </p:cNvPr>
          <p:cNvSpPr/>
          <p:nvPr/>
        </p:nvSpPr>
        <p:spPr bwMode="auto">
          <a:xfrm>
            <a:off x="5638800" y="4180840"/>
            <a:ext cx="914400" cy="9144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E011C5-2ABE-400B-AFBF-D06FB7CF9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This submission examines the pros/cons of three modes of operation … in two time periods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ABB133A1-9482-49D9-A222-0E25F3821F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5110582"/>
              </p:ext>
            </p:extLst>
          </p:nvPr>
        </p:nvGraphicFramePr>
        <p:xfrm>
          <a:off x="685800" y="1981200"/>
          <a:ext cx="7772400" cy="3556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14058934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25351194"/>
                    </a:ext>
                  </a:extLst>
                </a:gridCol>
                <a:gridCol w="6019800">
                  <a:extLst>
                    <a:ext uri="{9D8B030D-6E8A-4147-A177-3AD203B41FA5}">
                      <a16:colId xmlns:a16="http://schemas.microsoft.com/office/drawing/2014/main" val="21605200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1400" dirty="0"/>
                        <a:t>Mode?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/>
                        <a:t>When?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/>
                        <a:t>Assumptions &amp; notes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17173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F2F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During COVID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975" indent="-180975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AU" sz="1400" dirty="0"/>
                        <a:t>Many stakeholders cannot attend F2F for health reasons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700263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Post COVID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975" marR="0" lvl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AU" sz="1400" dirty="0"/>
                        <a:t>Some stakeholders cannot attend F2F for health, budgetary, political or other reasons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28395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Hybrid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During COVID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975" marR="0" lvl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AU" sz="1400" dirty="0"/>
                        <a:t>Many stakeholders cannot attend F2F for health reasons</a:t>
                      </a:r>
                    </a:p>
                    <a:p>
                      <a:pPr marL="180975" marR="0" lvl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AU" sz="1400" dirty="0"/>
                        <a:t>Technology not available for effective hybrid working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88024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r>
                        <a:rPr lang="en-AU" sz="1400" dirty="0"/>
                        <a:t>Hybrid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Post COVID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975" marR="0" lvl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AU" sz="1400" dirty="0"/>
                        <a:t>Stakeholders who cannot attend F2F can attend remotely</a:t>
                      </a:r>
                    </a:p>
                    <a:p>
                      <a:pPr marL="180975" marR="0" lvl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AU" sz="1400" dirty="0"/>
                        <a:t>Technology still developing for effective hybrid working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6064548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Remote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During COVID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975" indent="-180975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AU" sz="1400" dirty="0"/>
                        <a:t>Technology partially available for effective remote working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5715873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Post COVID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975" marR="0" lvl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AU" sz="1400" dirty="0"/>
                        <a:t>Technology more available for effective remote working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5399876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083642-7430-4B87-A7FF-02EE5C581A6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7E1D13-46AB-4175-9DBB-5A9206E504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20E949-037F-42CB-ABB0-7D01D6E95142}"/>
              </a:ext>
            </a:extLst>
          </p:cNvPr>
          <p:cNvSpPr/>
          <p:nvPr/>
        </p:nvSpPr>
        <p:spPr bwMode="auto">
          <a:xfrm>
            <a:off x="685800" y="5690553"/>
            <a:ext cx="4556124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Note</a:t>
            </a:r>
            <a:r>
              <a:rPr kumimoji="0" lang="en-A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: while the effectiveness of technological support for remote operation has rapidly improved over the last year, there is little evidence of the same improvement (yet) for hybrid operation  </a:t>
            </a:r>
          </a:p>
        </p:txBody>
      </p:sp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27737B72-1E69-4D08-9FA7-890FDA403CA9}"/>
              </a:ext>
            </a:extLst>
          </p:cNvPr>
          <p:cNvCxnSpPr>
            <a:cxnSpLocks/>
            <a:stCxn id="7" idx="3"/>
          </p:cNvCxnSpPr>
          <p:nvPr/>
        </p:nvCxnSpPr>
        <p:spPr bwMode="auto">
          <a:xfrm flipV="1">
            <a:off x="5241924" y="5375593"/>
            <a:ext cx="838200" cy="657860"/>
          </a:xfrm>
          <a:prstGeom prst="curved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067306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31482-2A5B-48E0-865F-D4B330E50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This submission focuses on evaluation of each mode in two dimensions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54DEC2-009E-4267-B4FE-81A98FFA270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/>
              <a:t>“Equity”</a:t>
            </a:r>
          </a:p>
          <a:p>
            <a:pPr lvl="1"/>
            <a:r>
              <a:rPr lang="en-AU" dirty="0"/>
              <a:t>An important principle of IEEE-SA is that standards development work is accessible (</a:t>
            </a:r>
            <a:r>
              <a:rPr lang="en-AU" dirty="0" err="1"/>
              <a:t>ie</a:t>
            </a:r>
            <a:r>
              <a:rPr lang="en-AU" dirty="0"/>
              <a:t> open) to most relevant stakeholders</a:t>
            </a:r>
          </a:p>
          <a:p>
            <a:pPr lvl="1"/>
            <a:r>
              <a:rPr lang="en-AU" dirty="0"/>
              <a:t>Therefore, IEEE 802 needs to use modes that allow as many stakeholders as possible to participate in practice</a:t>
            </a:r>
          </a:p>
          <a:p>
            <a:pPr lvl="1"/>
            <a:endParaRPr lang="en-AU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D3CBCC9-1338-4456-ADA1-33AA16ED67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/>
              <a:t>“Effectiveness”</a:t>
            </a:r>
          </a:p>
          <a:p>
            <a:pPr lvl="1"/>
            <a:r>
              <a:rPr lang="en-AU" dirty="0"/>
              <a:t>The ultimate measure of success of the IEEE 802 is whether it ratifies good standards that meet users’ needs in a timely manner</a:t>
            </a:r>
          </a:p>
          <a:p>
            <a:pPr lvl="1"/>
            <a:r>
              <a:rPr lang="en-AU" dirty="0"/>
              <a:t>Therefore, IEEE 802 needs to use modes that allow efficient &amp; effective standards development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CF0908-B884-4F85-92BC-A1022EE39C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A9F5D2-CD4C-47D2-8CBF-E3102B2ABBD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483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908BA85-6B55-4D9A-BA48-16F3379458CF}"/>
              </a:ext>
            </a:extLst>
          </p:cNvPr>
          <p:cNvSpPr/>
          <p:nvPr/>
        </p:nvSpPr>
        <p:spPr bwMode="auto">
          <a:xfrm>
            <a:off x="2438400" y="4724400"/>
            <a:ext cx="762000" cy="9144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E011C5-2ABE-400B-AFBF-D06FB7CF9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This submission proposes an “equity” rating for each operational mode … in two time periods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ABB133A1-9482-49D9-A222-0E25F3821F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026025"/>
              </p:ext>
            </p:extLst>
          </p:nvPr>
        </p:nvGraphicFramePr>
        <p:xfrm>
          <a:off x="685800" y="1981200"/>
          <a:ext cx="7772400" cy="36652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14058934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253511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160520097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41965027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1400" dirty="0"/>
                        <a:t>Mode?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/>
                        <a:t>When?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/>
                        <a:t>Equity rating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17173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F2F 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During COVID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400" dirty="0"/>
                        <a:t>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AU" sz="1400" dirty="0"/>
                        <a:t>Very unfair until stakeholders from around the world can attend, which is unlikely until 2022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00263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Post COVID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AU" sz="1400" dirty="0"/>
                        <a:t>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marR="0" lvl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AU" sz="1400" dirty="0"/>
                        <a:t>Pre COVID </a:t>
                      </a:r>
                      <a:r>
                        <a:rPr lang="en-AU" sz="1400" i="1" dirty="0"/>
                        <a:t>status quo</a:t>
                      </a:r>
                    </a:p>
                    <a:p>
                      <a:pPr marL="180975" marR="0" lvl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AU" sz="1400" dirty="0"/>
                        <a:t>Slightly unfair to stakeholders who can’t travel, </a:t>
                      </a:r>
                      <a:r>
                        <a:rPr lang="en-AU" sz="1400" dirty="0" err="1"/>
                        <a:t>esp</a:t>
                      </a:r>
                      <a:r>
                        <a:rPr lang="en-AU" sz="1400" dirty="0"/>
                        <a:t> globally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28395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Hybrid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During COVID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AU" sz="1400" dirty="0"/>
                        <a:t>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80975" marR="0" lvl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AU" sz="1400" dirty="0"/>
                        <a:t>Slightly better than F2F because hybrid does provide an (imperfect) mechanism to participate remotely, but technology limitations means “power” will remain with F2F attendees</a:t>
                      </a:r>
                    </a:p>
                    <a:p>
                      <a:pPr marL="180975" marR="0" lvl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AU" sz="1400" dirty="0"/>
                        <a:t>Time zones are an issue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88024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r>
                        <a:rPr lang="en-AU" sz="1400" dirty="0"/>
                        <a:t>Hybrid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Post COVID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AU" sz="1400" dirty="0"/>
                        <a:t>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80975" marR="0" lvl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AU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6064548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Remote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During COVID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400" dirty="0"/>
                        <a:t>5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80975" indent="-180975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AU" sz="1400" dirty="0"/>
                        <a:t>Best because anyone can attend, with essentially equal “power”</a:t>
                      </a:r>
                    </a:p>
                    <a:p>
                      <a:pPr marL="180975" marR="0" lvl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AU" sz="1400" dirty="0"/>
                        <a:t>Time zones are an issue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715873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Post COVID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AU" sz="1400" dirty="0"/>
                        <a:t>5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80975" indent="-180975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endParaRPr lang="en-AU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5399876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083642-7430-4B87-A7FF-02EE5C581A6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7E1D13-46AB-4175-9DBB-5A9206E504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7EF8D46-0A0B-4582-AB96-A7632DFD09EE}"/>
              </a:ext>
            </a:extLst>
          </p:cNvPr>
          <p:cNvSpPr/>
          <p:nvPr/>
        </p:nvSpPr>
        <p:spPr bwMode="auto">
          <a:xfrm>
            <a:off x="3200400" y="5875020"/>
            <a:ext cx="3796770" cy="39767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Note</a:t>
            </a:r>
            <a:r>
              <a:rPr kumimoji="0" lang="en-A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: Andrew Myles’ rating. What is your rating?</a:t>
            </a:r>
          </a:p>
        </p:txBody>
      </p:sp>
      <p:cxnSp>
        <p:nvCxnSpPr>
          <p:cNvPr id="10" name="Connector: Curved 9">
            <a:extLst>
              <a:ext uri="{FF2B5EF4-FFF2-40B4-BE49-F238E27FC236}">
                <a16:creationId xmlns:a16="http://schemas.microsoft.com/office/drawing/2014/main" id="{B4BCD293-CC5A-4027-BF3E-2506DCFA09DC}"/>
              </a:ext>
            </a:extLst>
          </p:cNvPr>
          <p:cNvCxnSpPr>
            <a:cxnSpLocks/>
            <a:stCxn id="9" idx="1"/>
            <a:endCxn id="13" idx="2"/>
          </p:cNvCxnSpPr>
          <p:nvPr/>
        </p:nvCxnSpPr>
        <p:spPr bwMode="auto">
          <a:xfrm rot="10800000">
            <a:off x="2819400" y="5638801"/>
            <a:ext cx="381000" cy="435059"/>
          </a:xfrm>
          <a:prstGeom prst="curved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606922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908BA85-6B55-4D9A-BA48-16F3379458CF}"/>
              </a:ext>
            </a:extLst>
          </p:cNvPr>
          <p:cNvSpPr/>
          <p:nvPr/>
        </p:nvSpPr>
        <p:spPr bwMode="auto">
          <a:xfrm>
            <a:off x="2438400" y="4724400"/>
            <a:ext cx="762000" cy="9144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E011C5-2ABE-400B-AFBF-D06FB7CF9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8305800" cy="1066800"/>
          </a:xfrm>
        </p:spPr>
        <p:txBody>
          <a:bodyPr/>
          <a:lstStyle/>
          <a:p>
            <a:r>
              <a:rPr lang="en-AU" dirty="0"/>
              <a:t>This submission proposes an “effectiveness”</a:t>
            </a:r>
            <a:br>
              <a:rPr lang="en-AU" dirty="0"/>
            </a:br>
            <a:r>
              <a:rPr lang="en-AU" dirty="0"/>
              <a:t>rating for each operational mode … in two time periods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ABB133A1-9482-49D9-A222-0E25F3821F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5973089"/>
              </p:ext>
            </p:extLst>
          </p:nvPr>
        </p:nvGraphicFramePr>
        <p:xfrm>
          <a:off x="685800" y="1981200"/>
          <a:ext cx="7772400" cy="37033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14058934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253511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160520097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41965027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1400" dirty="0"/>
                        <a:t>Mode?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/>
                        <a:t>When?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/>
                        <a:t>Effect. rating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17173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F2F 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During COVID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400" dirty="0"/>
                        <a:t>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AU" sz="1400" dirty="0"/>
                        <a:t>Impractical and impossible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00263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Post COVID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AU" sz="1400" dirty="0"/>
                        <a:t>5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marR="0" lvl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AU" sz="1400" dirty="0"/>
                        <a:t>Ideal, especially if the vast majority of stakeholders travel again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28395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Hybrid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During COVID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AU" sz="1400" dirty="0"/>
                        <a:t>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marR="0" lvl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AU" sz="1400" dirty="0"/>
                        <a:t>Similar to remote given small number of F2F participants</a:t>
                      </a:r>
                    </a:p>
                    <a:p>
                      <a:pPr marL="180975" marR="0" lvl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AU" sz="1400" dirty="0"/>
                        <a:t>But could be worse if F2F participants dominate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88024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r>
                        <a:rPr lang="en-AU" sz="1400" dirty="0"/>
                        <a:t>Hybrid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Post COVID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AU" sz="1400" dirty="0"/>
                        <a:t>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marR="0" lvl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AU" sz="1400" dirty="0"/>
                        <a:t>Small number of remote participants likely to interfere with progress, compared to F2F, until hybrid tools improve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064548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Remote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During COVID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AU" sz="1400" dirty="0"/>
                        <a:t>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AU" sz="1400" dirty="0"/>
                        <a:t>The experience had been acceptable but progress in many groups has slowed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715873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AU" sz="1400" dirty="0"/>
                        <a:t>Post COVID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AU" sz="1400" dirty="0"/>
                        <a:t>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AU" sz="1400" dirty="0"/>
                        <a:t>Assumes that remote tools continue to improve</a:t>
                      </a:r>
                    </a:p>
                    <a:p>
                      <a:pPr marL="180975" indent="-180975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AU" sz="1400" dirty="0"/>
                        <a:t>Will never be as good as F2F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5399876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083642-7430-4B87-A7FF-02EE5C581A6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7E1D13-46AB-4175-9DBB-5A9206E504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7EF8D46-0A0B-4582-AB96-A7632DFD09EE}"/>
              </a:ext>
            </a:extLst>
          </p:cNvPr>
          <p:cNvSpPr/>
          <p:nvPr/>
        </p:nvSpPr>
        <p:spPr bwMode="auto">
          <a:xfrm>
            <a:off x="3200400" y="5875020"/>
            <a:ext cx="3796770" cy="39767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Note</a:t>
            </a:r>
            <a:r>
              <a:rPr kumimoji="0" lang="en-AU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: Andrew Myles’ rating. What is your rating?</a:t>
            </a:r>
          </a:p>
        </p:txBody>
      </p:sp>
      <p:cxnSp>
        <p:nvCxnSpPr>
          <p:cNvPr id="10" name="Connector: Curved 9">
            <a:extLst>
              <a:ext uri="{FF2B5EF4-FFF2-40B4-BE49-F238E27FC236}">
                <a16:creationId xmlns:a16="http://schemas.microsoft.com/office/drawing/2014/main" id="{B4BCD293-CC5A-4027-BF3E-2506DCFA09DC}"/>
              </a:ext>
            </a:extLst>
          </p:cNvPr>
          <p:cNvCxnSpPr>
            <a:cxnSpLocks/>
            <a:stCxn id="9" idx="1"/>
            <a:endCxn id="13" idx="2"/>
          </p:cNvCxnSpPr>
          <p:nvPr/>
        </p:nvCxnSpPr>
        <p:spPr bwMode="auto">
          <a:xfrm rot="10800000">
            <a:off x="2819400" y="5638801"/>
            <a:ext cx="381000" cy="435059"/>
          </a:xfrm>
          <a:prstGeom prst="curved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839521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2F2FC-FE58-4645-90C6-EEB4E25E7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Remote access is the best option for IEEE 802 as/if it shifts from the F2F </a:t>
            </a:r>
            <a:r>
              <a:rPr lang="en-AU" i="1" dirty="0"/>
              <a:t>status quo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E100F4-0BD7-4022-A1C6-CD3F7F6C9FD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876341-45AC-49EA-AE58-1F4FEC7F0C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1A8D97F-093C-4B14-88A2-E906E261A252}"/>
              </a:ext>
            </a:extLst>
          </p:cNvPr>
          <p:cNvGrpSpPr/>
          <p:nvPr/>
        </p:nvGrpSpPr>
        <p:grpSpPr>
          <a:xfrm>
            <a:off x="-2554199" y="1524000"/>
            <a:ext cx="8726399" cy="7696200"/>
            <a:chOff x="-1303422" y="1524000"/>
            <a:chExt cx="8726399" cy="7696200"/>
          </a:xfrm>
        </p:grpSpPr>
        <p:graphicFrame>
          <p:nvGraphicFramePr>
            <p:cNvPr id="6" name="Chart 5">
              <a:extLst>
                <a:ext uri="{FF2B5EF4-FFF2-40B4-BE49-F238E27FC236}">
                  <a16:creationId xmlns:a16="http://schemas.microsoft.com/office/drawing/2014/main" id="{7BDD656B-B7DA-4A88-920B-05D0609F2BB5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048846090"/>
                </p:ext>
              </p:extLst>
            </p:nvPr>
          </p:nvGraphicFramePr>
          <p:xfrm>
            <a:off x="2057400" y="1981200"/>
            <a:ext cx="4864100" cy="4419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9" name="Arc 8">
              <a:extLst>
                <a:ext uri="{FF2B5EF4-FFF2-40B4-BE49-F238E27FC236}">
                  <a16:creationId xmlns:a16="http://schemas.microsoft.com/office/drawing/2014/main" id="{6884A3A4-001D-4721-8F41-B2C065E9CCD2}"/>
                </a:ext>
              </a:extLst>
            </p:cNvPr>
            <p:cNvSpPr/>
            <p:nvPr/>
          </p:nvSpPr>
          <p:spPr bwMode="auto">
            <a:xfrm>
              <a:off x="-1295400" y="2163762"/>
              <a:ext cx="8001000" cy="7056438"/>
            </a:xfrm>
            <a:prstGeom prst="arc">
              <a:avLst/>
            </a:prstGeom>
            <a:noFill/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AU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47821C01-B188-4204-A12F-6BDC8B5864B1}"/>
                </a:ext>
              </a:extLst>
            </p:cNvPr>
            <p:cNvSpPr/>
            <p:nvPr/>
          </p:nvSpPr>
          <p:spPr bwMode="auto">
            <a:xfrm>
              <a:off x="-1303422" y="1524000"/>
              <a:ext cx="8726399" cy="7696200"/>
            </a:xfrm>
            <a:prstGeom prst="arc">
              <a:avLst>
                <a:gd name="adj1" fmla="val 18336593"/>
                <a:gd name="adj2" fmla="val 19820187"/>
              </a:avLst>
            </a:prstGeom>
            <a:noFill/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AU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40240B92-E11D-4855-89B5-AF1D737139AB}"/>
              </a:ext>
            </a:extLst>
          </p:cNvPr>
          <p:cNvSpPr/>
          <p:nvPr/>
        </p:nvSpPr>
        <p:spPr bwMode="auto">
          <a:xfrm>
            <a:off x="6477000" y="3733800"/>
            <a:ext cx="1981200" cy="3810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Today’s reality</a:t>
            </a:r>
            <a:endParaRPr kumimoji="0" lang="en-AU" sz="16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FBEACEB-7CED-4AB3-865F-0727C69F87B5}"/>
              </a:ext>
            </a:extLst>
          </p:cNvPr>
          <p:cNvSpPr/>
          <p:nvPr/>
        </p:nvSpPr>
        <p:spPr bwMode="auto">
          <a:xfrm>
            <a:off x="6477000" y="2971800"/>
            <a:ext cx="1981200" cy="3810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A better short term future?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5792C39-AD89-4940-B634-96F5AB413E1C}"/>
              </a:ext>
            </a:extLst>
          </p:cNvPr>
          <p:cNvCxnSpPr>
            <a:cxnSpLocks/>
            <a:stCxn id="12" idx="1"/>
          </p:cNvCxnSpPr>
          <p:nvPr/>
        </p:nvCxnSpPr>
        <p:spPr bwMode="auto">
          <a:xfrm flipH="1" flipV="1">
            <a:off x="5670724" y="3581400"/>
            <a:ext cx="806276" cy="3429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0DF8659-EA8C-41AE-9F27-4F3A50869230}"/>
              </a:ext>
            </a:extLst>
          </p:cNvPr>
          <p:cNvCxnSpPr>
            <a:cxnSpLocks/>
            <a:stCxn id="13" idx="1"/>
          </p:cNvCxnSpPr>
          <p:nvPr/>
        </p:nvCxnSpPr>
        <p:spPr bwMode="auto">
          <a:xfrm flipH="1" flipV="1">
            <a:off x="5670724" y="2891590"/>
            <a:ext cx="806276" cy="2707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24D1ABC-D370-42E9-9FC8-F475EB42C110}"/>
              </a:ext>
            </a:extLst>
          </p:cNvPr>
          <p:cNvCxnSpPr>
            <a:cxnSpLocks/>
          </p:cNvCxnSpPr>
          <p:nvPr/>
        </p:nvCxnSpPr>
        <p:spPr bwMode="auto">
          <a:xfrm flipV="1">
            <a:off x="5470865" y="2971800"/>
            <a:ext cx="0" cy="46121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E50A70E2-5F4C-4513-85AD-0985D0B157BC}"/>
              </a:ext>
            </a:extLst>
          </p:cNvPr>
          <p:cNvSpPr/>
          <p:nvPr/>
        </p:nvSpPr>
        <p:spPr bwMode="auto">
          <a:xfrm>
            <a:off x="4892674" y="1592262"/>
            <a:ext cx="2803525" cy="3810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Previous F2F </a:t>
            </a:r>
            <a:r>
              <a:rPr kumimoji="0" lang="en-AU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status quo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C777099-2E5B-4774-A3EC-E89B39458FA4}"/>
              </a:ext>
            </a:extLst>
          </p:cNvPr>
          <p:cNvCxnSpPr>
            <a:cxnSpLocks/>
            <a:stCxn id="46" idx="1"/>
          </p:cNvCxnSpPr>
          <p:nvPr/>
        </p:nvCxnSpPr>
        <p:spPr bwMode="auto">
          <a:xfrm flipH="1">
            <a:off x="4038602" y="1782762"/>
            <a:ext cx="854072" cy="2575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851012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2F2FC-FE58-4645-90C6-EEB4E25E7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Hybrid might represent a long term possibility if the tools significantly improve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E100F4-0BD7-4022-A1C6-CD3F7F6C9FD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876341-45AC-49EA-AE58-1F4FEC7F0C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1A8D97F-093C-4B14-88A2-E906E261A252}"/>
              </a:ext>
            </a:extLst>
          </p:cNvPr>
          <p:cNvGrpSpPr/>
          <p:nvPr/>
        </p:nvGrpSpPr>
        <p:grpSpPr>
          <a:xfrm>
            <a:off x="-2554199" y="1524000"/>
            <a:ext cx="8726399" cy="7696200"/>
            <a:chOff x="-1303422" y="1524000"/>
            <a:chExt cx="8726399" cy="7696200"/>
          </a:xfrm>
        </p:grpSpPr>
        <p:graphicFrame>
          <p:nvGraphicFramePr>
            <p:cNvPr id="6" name="Chart 5">
              <a:extLst>
                <a:ext uri="{FF2B5EF4-FFF2-40B4-BE49-F238E27FC236}">
                  <a16:creationId xmlns:a16="http://schemas.microsoft.com/office/drawing/2014/main" id="{7BDD656B-B7DA-4A88-920B-05D0609F2BB5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2057400" y="1981200"/>
            <a:ext cx="4864100" cy="4419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9" name="Arc 8">
              <a:extLst>
                <a:ext uri="{FF2B5EF4-FFF2-40B4-BE49-F238E27FC236}">
                  <a16:creationId xmlns:a16="http://schemas.microsoft.com/office/drawing/2014/main" id="{6884A3A4-001D-4721-8F41-B2C065E9CCD2}"/>
                </a:ext>
              </a:extLst>
            </p:cNvPr>
            <p:cNvSpPr/>
            <p:nvPr/>
          </p:nvSpPr>
          <p:spPr bwMode="auto">
            <a:xfrm>
              <a:off x="-1295400" y="2163762"/>
              <a:ext cx="8001000" cy="7056438"/>
            </a:xfrm>
            <a:prstGeom prst="arc">
              <a:avLst/>
            </a:prstGeom>
            <a:noFill/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AU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47821C01-B188-4204-A12F-6BDC8B5864B1}"/>
                </a:ext>
              </a:extLst>
            </p:cNvPr>
            <p:cNvSpPr/>
            <p:nvPr/>
          </p:nvSpPr>
          <p:spPr bwMode="auto">
            <a:xfrm>
              <a:off x="-1303422" y="1524000"/>
              <a:ext cx="8726399" cy="7696200"/>
            </a:xfrm>
            <a:prstGeom prst="arc">
              <a:avLst>
                <a:gd name="adj1" fmla="val 18336593"/>
                <a:gd name="adj2" fmla="val 19820187"/>
              </a:avLst>
            </a:prstGeom>
            <a:noFill/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AU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6B4F8694-AAF0-4D84-B630-EA8C1535F04B}"/>
              </a:ext>
            </a:extLst>
          </p:cNvPr>
          <p:cNvSpPr/>
          <p:nvPr/>
        </p:nvSpPr>
        <p:spPr bwMode="auto">
          <a:xfrm>
            <a:off x="5975523" y="5334000"/>
            <a:ext cx="1981200" cy="3810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Constrained by (current) poor tools!</a:t>
            </a:r>
          </a:p>
        </p:txBody>
      </p:sp>
      <p:cxnSp>
        <p:nvCxnSpPr>
          <p:cNvPr id="30" name="Connector: Curved 29">
            <a:extLst>
              <a:ext uri="{FF2B5EF4-FFF2-40B4-BE49-F238E27FC236}">
                <a16:creationId xmlns:a16="http://schemas.microsoft.com/office/drawing/2014/main" id="{F745EA07-9E12-463A-B1E1-D63630C8B4C4}"/>
              </a:ext>
            </a:extLst>
          </p:cNvPr>
          <p:cNvCxnSpPr>
            <a:cxnSpLocks/>
            <a:stCxn id="14" idx="1"/>
          </p:cNvCxnSpPr>
          <p:nvPr/>
        </p:nvCxnSpPr>
        <p:spPr bwMode="auto">
          <a:xfrm rot="10800000">
            <a:off x="4572001" y="3162300"/>
            <a:ext cx="1403523" cy="2362200"/>
          </a:xfrm>
          <a:prstGeom prst="curved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24D1ABC-D370-42E9-9FC8-F475EB42C110}"/>
              </a:ext>
            </a:extLst>
          </p:cNvPr>
          <p:cNvCxnSpPr>
            <a:cxnSpLocks/>
          </p:cNvCxnSpPr>
          <p:nvPr/>
        </p:nvCxnSpPr>
        <p:spPr bwMode="auto">
          <a:xfrm flipV="1">
            <a:off x="5470865" y="2971800"/>
            <a:ext cx="0" cy="46121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128471F-2354-46B9-9692-E4EE121AE68A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2175" y="2163762"/>
            <a:ext cx="670098" cy="562352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ysDot"/>
            <a:round/>
            <a:headEnd type="none" w="sm" len="sm"/>
            <a:tailEnd type="triangle"/>
          </a:ln>
          <a:effectLst/>
        </p:spPr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44D1FC6A-4163-4ECF-9AFB-8DE0CCC42283}"/>
              </a:ext>
            </a:extLst>
          </p:cNvPr>
          <p:cNvSpPr/>
          <p:nvPr/>
        </p:nvSpPr>
        <p:spPr bwMode="auto">
          <a:xfrm>
            <a:off x="6477000" y="1941095"/>
            <a:ext cx="1981200" cy="3810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Possible long term for hybrid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F1DBB76-B084-4AF3-BB28-7ABB2AFA70AD}"/>
              </a:ext>
            </a:extLst>
          </p:cNvPr>
          <p:cNvCxnSpPr>
            <a:cxnSpLocks/>
          </p:cNvCxnSpPr>
          <p:nvPr/>
        </p:nvCxnSpPr>
        <p:spPr bwMode="auto">
          <a:xfrm flipH="1">
            <a:off x="5518324" y="2018298"/>
            <a:ext cx="958676" cy="13485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220627495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0</TotalTime>
  <Words>835</Words>
  <Application>Microsoft Office PowerPoint</Application>
  <PresentationFormat>On-screen Show (4:3)</PresentationFormat>
  <Paragraphs>149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Times New Roman</vt:lpstr>
      <vt:lpstr>802-11-Submission</vt:lpstr>
      <vt:lpstr>Thoughts on meetings modes for IEEE 802</vt:lpstr>
      <vt:lpstr>The COVID crisis has motivated IEEE 802 to re-evaluate how it operates</vt:lpstr>
      <vt:lpstr>This submission examines the pros/cons of three modes of operation … in two time periods</vt:lpstr>
      <vt:lpstr>This submission focuses on evaluation of each mode in two dimensions</vt:lpstr>
      <vt:lpstr>This submission proposes an “equity” rating for each operational mode … in two time periods</vt:lpstr>
      <vt:lpstr>This submission proposes an “effectiveness” rating for each operational mode … in two time periods</vt:lpstr>
      <vt:lpstr>Remote access is the best option for IEEE 802 as/if it shifts from the F2F status quo</vt:lpstr>
      <vt:lpstr>Hybrid might represent a long term possibility if the tools significantly improve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2011-09-19T06:02:14Z</dcterms:created>
  <dcterms:modified xsi:type="dcterms:W3CDTF">2021-02-16T03:42:09Z</dcterms:modified>
</cp:coreProperties>
</file>