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361" r:id="rId2"/>
    <p:sldId id="696" r:id="rId3"/>
    <p:sldId id="689" r:id="rId4"/>
    <p:sldId id="692" r:id="rId5"/>
    <p:sldId id="706" r:id="rId6"/>
    <p:sldId id="693" r:id="rId7"/>
    <p:sldId id="704" r:id="rId8"/>
    <p:sldId id="694" r:id="rId9"/>
    <p:sldId id="699" r:id="rId10"/>
    <p:sldId id="703" r:id="rId11"/>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varScale="1">
        <p:scale>
          <a:sx n="135" d="100"/>
          <a:sy n="135" d="100"/>
        </p:scale>
        <p:origin x="432" y="96"/>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16 FEB 2021 Electronic Meeting</a:t>
            </a:r>
            <a:br>
              <a:rPr lang="en-US" sz="4000" dirty="0"/>
            </a:br>
            <a:r>
              <a:rPr lang="en-US" sz="3200" dirty="0"/>
              <a:t>13:00-14:00 ET</a:t>
            </a:r>
            <a:br>
              <a:rPr lang="en-US" sz="3200" dirty="0"/>
            </a:br>
            <a:r>
              <a:rPr lang="en-US" sz="3200" dirty="0"/>
              <a:t>18:00-19:00 UTC</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a:t>DCN ec-21-0030-00-00EC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3532695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membership</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Structure: </a:t>
            </a:r>
            <a:r>
              <a:rPr lang="en-US" sz="2000" dirty="0" err="1"/>
              <a:t>Nikolich</a:t>
            </a:r>
            <a:r>
              <a:rPr lang="en-US" sz="2000" dirty="0"/>
              <a:t> to chair, note takers: need volunteers </a:t>
            </a:r>
          </a:p>
          <a:p>
            <a:pPr lvl="1"/>
            <a:r>
              <a:rPr lang="en-US" sz="2000" dirty="0"/>
              <a:t>Ad hoc membership</a:t>
            </a:r>
          </a:p>
          <a:p>
            <a:pPr lvl="2"/>
            <a:r>
              <a:rPr lang="en-US" sz="1600" dirty="0"/>
              <a:t> 802 EC Members</a:t>
            </a:r>
          </a:p>
          <a:p>
            <a:pPr lvl="2"/>
            <a:r>
              <a:rPr lang="en-US" sz="1600" dirty="0"/>
              <a:t>Plus one additional member per WG/TAG as designated by the WG/TAG chair</a:t>
            </a:r>
          </a:p>
          <a:p>
            <a:pPr lvl="3"/>
            <a:r>
              <a:rPr lang="en-US" sz="1200" dirty="0"/>
              <a:t>802.3: Adam Healey, 802.11: Robert Stacey, 802.15: Rick </a:t>
            </a:r>
            <a:r>
              <a:rPr lang="en-US" sz="1200" dirty="0" err="1"/>
              <a:t>Alfvin</a:t>
            </a:r>
            <a:r>
              <a:rPr lang="en-US" sz="1200" dirty="0"/>
              <a:t>, 802.18: Stuart Kerry, 802.19: </a:t>
            </a:r>
            <a:r>
              <a:rPr lang="en-US" sz="1200" dirty="0" err="1"/>
              <a:t>Tuncer</a:t>
            </a:r>
            <a:r>
              <a:rPr lang="en-US" sz="1200" dirty="0"/>
              <a:t> </a:t>
            </a:r>
            <a:r>
              <a:rPr lang="en-US" sz="1200" dirty="0" err="1"/>
              <a:t>Baykas</a:t>
            </a:r>
            <a:r>
              <a:rPr lang="en-US" sz="1200" dirty="0"/>
              <a:t>, 802.24: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PaulN</a:t>
            </a:r>
            <a:r>
              <a:rPr lang="en-US" sz="2000" dirty="0"/>
              <a:t>, TBD</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7967" y="1524000"/>
            <a:ext cx="11353800" cy="4648200"/>
          </a:xfrm>
        </p:spPr>
        <p:txBody>
          <a:bodyPr/>
          <a:lstStyle/>
          <a:p>
            <a:r>
              <a:rPr lang="en-US" sz="2800" dirty="0"/>
              <a:t>Draft Agenda</a:t>
            </a:r>
            <a:endParaRPr lang="en-US" sz="2400" dirty="0"/>
          </a:p>
          <a:p>
            <a:pPr marL="800100" lvl="1" indent="-342900">
              <a:buFont typeface="+mj-lt"/>
              <a:buAutoNum type="alphaLcParenR"/>
            </a:pPr>
            <a:r>
              <a:rPr lang="en-US" sz="2400" dirty="0"/>
              <a:t>Discuss, refine and agree on the scope of the ad hoc: </a:t>
            </a:r>
          </a:p>
          <a:p>
            <a:pPr marL="1257300" lvl="2" indent="-400050">
              <a:buFont typeface="+mj-lt"/>
              <a:buAutoNum type="arabicPeriod"/>
            </a:pPr>
            <a:r>
              <a:rPr lang="en-US" sz="1800" dirty="0"/>
              <a:t>Discuss proposed 802 Scope by Roger and Geoff</a:t>
            </a:r>
          </a:p>
          <a:p>
            <a:pPr marL="1257300" lvl="2" indent="-400050">
              <a:buFont typeface="+mj-lt"/>
              <a:buAutoNum type="arabicPeriod"/>
            </a:pPr>
            <a:r>
              <a:rPr lang="en-US" sz="1800" dirty="0"/>
              <a:t>Discuss areas of focus</a:t>
            </a:r>
            <a:endParaRPr lang="en-US" sz="1800" dirty="0">
              <a:sym typeface="Wingdings" panose="05000000000000000000" pitchFamily="2" charset="2"/>
            </a:endParaRPr>
          </a:p>
          <a:p>
            <a:pPr marL="1257300" lvl="2" indent="-400050">
              <a:buFont typeface="+mj-lt"/>
              <a:buAutoNum type="arabicPeriod"/>
            </a:pPr>
            <a:r>
              <a:rPr lang="en-US" sz="1800" dirty="0">
                <a:sym typeface="Wingdings" panose="05000000000000000000" pitchFamily="2" charset="2"/>
              </a:rPr>
              <a:t>Discuss hybrid meeting possibility</a:t>
            </a:r>
            <a:endParaRPr lang="en-US" sz="1800" dirty="0"/>
          </a:p>
          <a:p>
            <a:pPr marL="1257300" lvl="2" indent="-400050">
              <a:buFont typeface="+mj-lt"/>
              <a:buAutoNum type="arabicPeriod"/>
            </a:pPr>
            <a:r>
              <a:rPr lang="en-US" sz="1800" dirty="0"/>
              <a:t>Consider the pros and cons of various restructuring options (postpone to later meeting(s))</a:t>
            </a:r>
          </a:p>
          <a:p>
            <a:pPr marL="800100" lvl="1" indent="-342900">
              <a:buFont typeface="+mj-lt"/>
              <a:buAutoNum type="alphaLcParenR"/>
            </a:pPr>
            <a:r>
              <a:rPr lang="en-US" sz="2400" dirty="0"/>
              <a:t>Proposed deliverable: </a:t>
            </a:r>
          </a:p>
          <a:p>
            <a:pPr marL="1200150" lvl="2" indent="-342900">
              <a:buFont typeface="+mj-lt"/>
              <a:buAutoNum type="arabicPeriod"/>
            </a:pPr>
            <a:r>
              <a:rPr lang="en-US" sz="1800" dirty="0"/>
              <a:t>a well vetted and socialized recommendation for EC consideration within 12 months</a:t>
            </a:r>
          </a:p>
          <a:p>
            <a:pPr marL="800100" lvl="1" indent="-342900">
              <a:buFont typeface="+mj-lt"/>
              <a:buAutoNum type="alphaLcParenR"/>
            </a:pPr>
            <a:r>
              <a:rPr lang="en-US" sz="2400" dirty="0"/>
              <a:t>Monthly meeting reminder: </a:t>
            </a:r>
            <a:br>
              <a:rPr lang="en-US" sz="2400" dirty="0"/>
            </a:br>
            <a:r>
              <a:rPr lang="en-US" sz="1600" dirty="0"/>
              <a:t>default -- 13:00-14:00 ET 3</a:t>
            </a:r>
            <a:r>
              <a:rPr lang="en-US" sz="1600" baseline="30000" dirty="0"/>
              <a:t>rd</a:t>
            </a:r>
            <a:r>
              <a:rPr lang="en-US" sz="1600" dirty="0"/>
              <a:t> Tuesday of each month in 2021</a:t>
            </a:r>
            <a:br>
              <a:rPr lang="en-US" sz="1600" dirty="0"/>
            </a:br>
            <a:r>
              <a:rPr lang="en-US" sz="1600" dirty="0"/>
              <a:t> 19Jan, 16Feb, 16Mar, 20Apr, 18May, 15Jun, 20Jul, 17Aug, 21Sep, 19Oct, 16Nov, 21Dec</a:t>
            </a:r>
          </a:p>
          <a:p>
            <a:pPr marL="800100" lvl="1" indent="-342900">
              <a:buFont typeface="+mj-lt"/>
              <a:buAutoNum type="alphaLcParenR"/>
            </a:pPr>
            <a:r>
              <a:rPr lang="en-US" sz="2400" dirty="0"/>
              <a:t>Review action items, draft agenda for next meeting</a:t>
            </a:r>
          </a:p>
          <a:p>
            <a:pPr marL="0" indent="0">
              <a:buNone/>
            </a:pPr>
            <a:endParaRPr lang="en-US" sz="2400" dirty="0"/>
          </a:p>
          <a:p>
            <a:pPr marL="457200" lvl="1" indent="0">
              <a:buNone/>
            </a:pPr>
            <a:endParaRPr lang="en-US" sz="2400" dirty="0"/>
          </a:p>
          <a:p>
            <a:pPr lvl="1"/>
            <a:endParaRPr lang="en-US" sz="2400" dirty="0"/>
          </a:p>
          <a:p>
            <a:pPr lvl="2"/>
            <a:endParaRPr lang="en-US" sz="1800" dirty="0"/>
          </a:p>
        </p:txBody>
      </p:sp>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a:t>
            </a:r>
            <a:endParaRPr lang="en-US" sz="4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
        <p:nvSpPr>
          <p:cNvPr id="2" name="Rectangle: Rounded Corners 1">
            <a:extLst>
              <a:ext uri="{FF2B5EF4-FFF2-40B4-BE49-F238E27FC236}">
                <a16:creationId xmlns:a16="http://schemas.microsoft.com/office/drawing/2014/main" id="{527E1175-BBB0-4CBD-B596-5CB012F162BE}"/>
              </a:ext>
            </a:extLst>
          </p:cNvPr>
          <p:cNvSpPr/>
          <p:nvPr/>
        </p:nvSpPr>
        <p:spPr bwMode="auto">
          <a:xfrm>
            <a:off x="609600" y="2438400"/>
            <a:ext cx="10363200" cy="68580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197820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a.1) Proposed 802 scope submitted by Roger and Geoff</a:t>
            </a:r>
            <a:r>
              <a:rPr lang="en-US" sz="4000" dirty="0"/>
              <a:t> </a:t>
            </a:r>
          </a:p>
        </p:txBody>
      </p:sp>
      <p:sp>
        <p:nvSpPr>
          <p:cNvPr id="3" name="Content Placeholder 2"/>
          <p:cNvSpPr>
            <a:spLocks noGrp="1"/>
          </p:cNvSpPr>
          <p:nvPr>
            <p:ph idx="1"/>
          </p:nvPr>
        </p:nvSpPr>
        <p:spPr>
          <a:xfrm>
            <a:off x="609600" y="1828800"/>
            <a:ext cx="10896600" cy="4648200"/>
          </a:xfrm>
        </p:spPr>
        <p:txBody>
          <a:bodyPr/>
          <a:lstStyle/>
          <a:p>
            <a:pPr marL="457200" lvl="1" indent="0">
              <a:buNone/>
            </a:pPr>
            <a:r>
              <a:rPr lang="en-US" sz="2000" dirty="0"/>
              <a:t>IEEE 802 develops and maintain standards specifying data link and physical layer protocols to support packet transmission and delivery among network-layer clients.</a:t>
            </a:r>
          </a:p>
          <a:p>
            <a:pPr lvl="1">
              <a:buFont typeface="Wingdings" panose="05000000000000000000" pitchFamily="2" charset="2"/>
              <a:buChar char="§"/>
            </a:pPr>
            <a:r>
              <a:rPr lang="en-US" sz="2000" dirty="0"/>
              <a:t>Protocols are specified for various physical channels with sufficient detail to allow multivendor interoperability across the interfaces to the communication medium.</a:t>
            </a:r>
          </a:p>
          <a:p>
            <a:pPr lvl="1">
              <a:buFont typeface="Wingdings" panose="05000000000000000000" pitchFamily="2" charset="2"/>
              <a:buChar char="§"/>
            </a:pPr>
            <a:r>
              <a:rPr lang="en-US" sz="2000" dirty="0"/>
              <a:t> Interoperability is also specified for transmission of network-layer packets via a set of data links.</a:t>
            </a:r>
          </a:p>
          <a:p>
            <a:pPr lvl="1">
              <a:buFont typeface="Wingdings" panose="05000000000000000000" pitchFamily="2" charset="2"/>
              <a:buChar char="§"/>
            </a:pPr>
            <a:r>
              <a:rPr lang="en-US" sz="2000" dirty="0"/>
              <a:t>Supplementary specifications detail related functionality, including control, management, channel coexistence, and power distribution.</a:t>
            </a:r>
          </a:p>
          <a:p>
            <a:pPr lvl="1">
              <a:buFont typeface="Wingdings" panose="05000000000000000000" pitchFamily="2" charset="2"/>
              <a:buChar char="§"/>
            </a:pPr>
            <a:r>
              <a:rPr lang="en-US" sz="2000" dirty="0"/>
              <a:t>Supporting outputs include future-looking documentation, standards body interactions, and regulatory contributions.</a:t>
            </a:r>
            <a:endParaRPr lang="en-US" sz="1800" dirty="0"/>
          </a:p>
          <a:p>
            <a:pPr marL="457200" lvl="1" indent="0">
              <a:buNone/>
            </a:pPr>
            <a:endParaRPr lang="en-US" sz="1800" dirty="0"/>
          </a:p>
          <a:p>
            <a:pPr marL="457200" lvl="1" indent="0">
              <a:buNone/>
            </a:pPr>
            <a:r>
              <a:rPr lang="en-US" sz="1800" dirty="0"/>
              <a:t>Current 802 LMSC scope:</a:t>
            </a:r>
          </a:p>
          <a:p>
            <a:pPr marL="857250" lvl="2" indent="0">
              <a:buNone/>
            </a:pPr>
            <a:r>
              <a:rPr lang="en-US" sz="1400" dirty="0"/>
              <a:t>The scope of the Standards Committee is to develop and maintain networking standards, recommended practices and guides for local, metropolitan, and other area networks, using an open and accredited process, and to advocate them on a global basis.  Its technical scope is intended to be flexible and is ultimately determined by the sum of its approved PARs.</a:t>
            </a:r>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3243865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800100" lvl="1" indent="-342900">
              <a:buFont typeface="+mj-lt"/>
              <a:buAutoNum type="arabicPeriod"/>
            </a:pPr>
            <a:r>
              <a:rPr lang="en-US" sz="1800" dirty="0"/>
              <a:t>Operational Efficiency (Area for Improvement)</a:t>
            </a:r>
          </a:p>
          <a:p>
            <a:pPr marL="1200150" lvl="2" indent="-342900">
              <a:buFont typeface="+mj-lt"/>
              <a:buAutoNum type="arabicPeriod"/>
            </a:pPr>
            <a:r>
              <a:rPr lang="en-US" sz="1600" dirty="0"/>
              <a:t>This is where I would put the topic of reducing the time to get PARs approved, and submitted to </a:t>
            </a:r>
            <a:r>
              <a:rPr lang="en-US" sz="1600" dirty="0" err="1"/>
              <a:t>NesCom</a:t>
            </a:r>
            <a:r>
              <a:rPr lang="en-US" sz="1600" dirty="0"/>
              <a:t> in a timely manner aligned with their calendar, so we get a timely approval</a:t>
            </a:r>
          </a:p>
          <a:p>
            <a:pPr marL="1200150" lvl="2" indent="-342900">
              <a:buFont typeface="+mj-lt"/>
              <a:buAutoNum type="arabicPeriod"/>
            </a:pPr>
            <a:r>
              <a:rPr lang="en-US" sz="1600" dirty="0"/>
              <a:t>I also heard the idea of training new groups.  Maybe that is an area where we can make improvements.  Maybe it would make us a preferred organization in which to start new standards, beyond those areas where we are well established.</a:t>
            </a:r>
            <a:endParaRPr lang="en-US" sz="1400" dirty="0"/>
          </a:p>
          <a:p>
            <a:pPr marL="800100" lvl="1" indent="-342900">
              <a:buFont typeface="+mj-lt"/>
              <a:buAutoNum type="arabicPeriod"/>
            </a:pPr>
            <a:r>
              <a:rPr lang="en-US" sz="1800" dirty="0"/>
              <a:t>Quality Standards (Maintain Good Performance)</a:t>
            </a:r>
          </a:p>
          <a:p>
            <a:pPr marL="1200150" lvl="2" indent="-342900">
              <a:buFont typeface="+mj-lt"/>
              <a:buAutoNum type="arabicPeriod"/>
            </a:pPr>
            <a:r>
              <a:rPr lang="en-US" sz="1600" dirty="0"/>
              <a:t>Clearly we want to maintain our high-quality PAR review process, if we make any changes to the process</a:t>
            </a:r>
          </a:p>
          <a:p>
            <a:pPr marL="1200150" lvl="2" indent="-342900">
              <a:buFont typeface="+mj-lt"/>
              <a:buAutoNum type="arabicPeriod"/>
            </a:pPr>
            <a:r>
              <a:rPr lang="en-US" sz="1600" dirty="0"/>
              <a:t>This might be where we discuss the Technical Review ideas mentioned on the call, and maybe that is an area for improvement</a:t>
            </a:r>
            <a:endParaRPr lang="en-US" sz="1400" dirty="0"/>
          </a:p>
          <a:p>
            <a:pPr marL="800100" lvl="1" indent="-342900">
              <a:buFont typeface="+mj-lt"/>
              <a:buAutoNum type="arabicPeriod"/>
            </a:pPr>
            <a:r>
              <a:rPr lang="en-US" sz="1800" dirty="0"/>
              <a:t>External Influence (Maintain Good Performance)</a:t>
            </a:r>
          </a:p>
          <a:p>
            <a:pPr marL="1200150" lvl="2" indent="-342900">
              <a:buFont typeface="+mj-lt"/>
              <a:buAutoNum type="arabicPeriod"/>
            </a:pPr>
            <a:r>
              <a:rPr lang="en-US" sz="1600" dirty="0"/>
              <a:t>I heard an argument about our influence on Regulatory Bodies.  I think having our unified 802 submissions to Regulatory Bodies is good.  We probably want to maintain that strong process.</a:t>
            </a:r>
            <a:endParaRPr lang="en-US" sz="1400" dirty="0"/>
          </a:p>
          <a:p>
            <a:pPr marL="800100" lvl="1" indent="-342900">
              <a:buFont typeface="+mj-lt"/>
              <a:buAutoNum type="arabicPeriod"/>
            </a:pPr>
            <a:r>
              <a:rPr lang="en-US" sz="1800" dirty="0"/>
              <a:t>Strategic Planning (per </a:t>
            </a:r>
            <a:r>
              <a:rPr lang="en-US" sz="1800" dirty="0" err="1"/>
              <a:t>PaulN</a:t>
            </a:r>
            <a:r>
              <a:rPr lang="en-US" sz="1800" dirty="0"/>
              <a:t> recommendation)</a:t>
            </a:r>
          </a:p>
          <a:p>
            <a:pPr marL="1200150" lvl="2" indent="-342900">
              <a:buFont typeface="+mj-lt"/>
              <a:buAutoNum type="arabicPeriod"/>
            </a:pPr>
            <a:r>
              <a:rPr lang="en-US" sz="1600" dirty="0"/>
              <a:t>incubation of emerging areas, collaboration with internal and external Organizational Units to the IEEE, public visibility</a:t>
            </a:r>
          </a:p>
          <a:p>
            <a:pPr marL="800100" lvl="1" indent="-342900">
              <a:buFont typeface="+mj-lt"/>
              <a:buAutoNum type="arabicPeriod"/>
            </a:pPr>
            <a:r>
              <a:rPr lang="en-US" sz="2000" dirty="0"/>
              <a:t>Maintain and enhance technical coherence and coordination across groups.</a:t>
            </a:r>
          </a:p>
          <a:p>
            <a:pPr lvl="1"/>
            <a:endParaRPr lang="en-US" sz="2000" dirty="0"/>
          </a:p>
          <a:p>
            <a:pPr lvl="2"/>
            <a:endParaRPr lang="en-US" sz="1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a.2) Areas of focus submitted by </a:t>
            </a:r>
            <a:r>
              <a:rPr lang="en-US" sz="3600" dirty="0" err="1"/>
              <a:t>SteveS</a:t>
            </a:r>
            <a:r>
              <a:rPr lang="en-US" sz="3600" dirty="0"/>
              <a:t> </a:t>
            </a:r>
          </a:p>
        </p:txBody>
      </p:sp>
    </p:spTree>
    <p:extLst>
      <p:ext uri="{BB962C8B-B14F-4D97-AF65-F5344CB8AC3E}">
        <p14:creationId xmlns:p14="http://schemas.microsoft.com/office/powerpoint/2010/main" val="3285287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28800"/>
            <a:ext cx="11049000" cy="4648200"/>
          </a:xfrm>
        </p:spPr>
        <p:txBody>
          <a:bodyPr/>
          <a:lstStyle/>
          <a:p>
            <a:r>
              <a:rPr lang="en-US" sz="2400" dirty="0"/>
              <a:t>Recent EC reflector exchange on hybrid meetings</a:t>
            </a:r>
            <a:endParaRPr lang="en-US" sz="1400" dirty="0"/>
          </a:p>
          <a:p>
            <a:pPr lvl="1"/>
            <a:r>
              <a:rPr lang="en-US" sz="2000" dirty="0"/>
              <a:t>Uncertainty when 100% in-person meetings may resume, hybrid remote/in-person meetings should be considered</a:t>
            </a:r>
          </a:p>
          <a:p>
            <a:pPr lvl="1"/>
            <a:r>
              <a:rPr lang="en-US" sz="2000" dirty="0"/>
              <a:t>Some observations based on EC reflector traffic</a:t>
            </a:r>
          </a:p>
          <a:p>
            <a:pPr lvl="2"/>
            <a:r>
              <a:rPr lang="en-US" sz="1600" dirty="0"/>
              <a:t>Stay with 100% on-line meetings until 100% in person meetings resume </a:t>
            </a:r>
          </a:p>
          <a:p>
            <a:pPr lvl="3"/>
            <a:r>
              <a:rPr lang="en-US" sz="1600" dirty="0"/>
              <a:t>to maintain fairness and equality of participation</a:t>
            </a:r>
            <a:endParaRPr lang="en-US" sz="1200" dirty="0"/>
          </a:p>
          <a:p>
            <a:pPr lvl="2"/>
            <a:r>
              <a:rPr lang="en-US" sz="1600" dirty="0"/>
              <a:t>Hybrid meetings logistics may be complex, difficult and expensive to implement</a:t>
            </a:r>
          </a:p>
          <a:p>
            <a:pPr lvl="2"/>
            <a:r>
              <a:rPr lang="en-US" sz="1600" dirty="0"/>
              <a:t>Requirements for hybrid meetings need to be developed and agreed upon</a:t>
            </a:r>
          </a:p>
          <a:p>
            <a:pPr lvl="2"/>
            <a:r>
              <a:rPr lang="en-US" sz="1600" dirty="0"/>
              <a:t>Temporary or permanent?</a:t>
            </a:r>
          </a:p>
          <a:p>
            <a:pPr lvl="2"/>
            <a:r>
              <a:rPr lang="en-US" sz="1600" dirty="0"/>
              <a:t>802 LMSC policies would need revision</a:t>
            </a:r>
          </a:p>
          <a:p>
            <a:pPr lvl="2"/>
            <a:r>
              <a:rPr lang="en-US" sz="1600" dirty="0"/>
              <a:t>IEEE Meetings, Conferences and Events (MCE) will implement hybrid meetings – can 802 leverage their experience?</a:t>
            </a:r>
          </a:p>
          <a:p>
            <a:pPr lvl="2"/>
            <a:r>
              <a:rPr lang="en-US" sz="1600" dirty="0"/>
              <a:t>etc.</a:t>
            </a:r>
          </a:p>
          <a:p>
            <a:pPr lvl="1"/>
            <a:r>
              <a:rPr lang="en-US" sz="2000" dirty="0"/>
              <a:t>Next steps</a:t>
            </a:r>
          </a:p>
          <a:p>
            <a:pPr lvl="2"/>
            <a:r>
              <a:rPr lang="en-US" sz="1600" dirty="0"/>
              <a:t>Create a Hybrid Meeting Evaluation sub-ad hoc, report status at next 802 re-org meeting</a:t>
            </a:r>
          </a:p>
          <a:p>
            <a:pPr lvl="2"/>
            <a:endParaRPr lang="en-US" sz="1600" dirty="0"/>
          </a:p>
          <a:p>
            <a:pPr lvl="1"/>
            <a:endParaRPr lang="en-US" sz="2000" dirty="0"/>
          </a:p>
          <a:p>
            <a:pPr marL="914400" lvl="1" indent="-457200">
              <a:buFont typeface="+mj-lt"/>
              <a:buAutoNum type="arabicPeriod" startAt="5"/>
            </a:pPr>
            <a:endParaRPr lang="en-US" sz="14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dirty="0"/>
          </a:p>
        </p:txBody>
      </p:sp>
      <p:sp>
        <p:nvSpPr>
          <p:cNvPr id="8" name="Title 1">
            <a:extLst>
              <a:ext uri="{FF2B5EF4-FFF2-40B4-BE49-F238E27FC236}">
                <a16:creationId xmlns:a16="http://schemas.microsoft.com/office/drawing/2014/main" id="{E4687455-CAB8-41D5-AAC1-2F11D30B72B9}"/>
              </a:ext>
            </a:extLst>
          </p:cNvPr>
          <p:cNvSpPr>
            <a:spLocks noGrp="1"/>
          </p:cNvSpPr>
          <p:nvPr>
            <p:ph type="title"/>
          </p:nvPr>
        </p:nvSpPr>
        <p:spPr>
          <a:xfrm>
            <a:off x="381000" y="609600"/>
            <a:ext cx="11201400" cy="1143000"/>
          </a:xfrm>
        </p:spPr>
        <p:txBody>
          <a:bodyPr/>
          <a:lstStyle/>
          <a:p>
            <a:pPr algn="l"/>
            <a:r>
              <a:rPr lang="en-US" sz="3600" dirty="0"/>
              <a:t>a.3) Discuss hybrid meeting possibility </a:t>
            </a:r>
          </a:p>
        </p:txBody>
      </p:sp>
    </p:spTree>
    <p:extLst>
      <p:ext uri="{BB962C8B-B14F-4D97-AF65-F5344CB8AC3E}">
        <p14:creationId xmlns:p14="http://schemas.microsoft.com/office/powerpoint/2010/main" val="422555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c)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13:00-14:00 ET (18:00-19:00 UTC) 3rd Tuesday of each month</a:t>
            </a:r>
          </a:p>
          <a:p>
            <a:pPr marL="457200" lvl="1" indent="0">
              <a:buNone/>
            </a:pPr>
            <a:endParaRPr lang="en-US" sz="2000" dirty="0"/>
          </a:p>
          <a:p>
            <a:pPr lvl="1"/>
            <a:r>
              <a:rPr lang="en-US" sz="2000" dirty="0"/>
              <a:t>Next meeting 13:00-14:00 ET Tuesday 16 March 2021</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d)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dirty="0"/>
              <a:t>Action Items</a:t>
            </a:r>
          </a:p>
          <a:p>
            <a:pPr lvl="1"/>
            <a:r>
              <a:rPr lang="en-US" dirty="0" err="1"/>
              <a:t>tbd</a:t>
            </a:r>
            <a:r>
              <a:rPr lang="en-US" dirty="0"/>
              <a:t>	</a:t>
            </a:r>
          </a:p>
          <a:p>
            <a:pPr marL="457200" lvl="1" indent="0">
              <a:buNone/>
            </a:pPr>
            <a:r>
              <a:rPr lang="en-US" dirty="0"/>
              <a:t>	</a:t>
            </a:r>
          </a:p>
          <a:p>
            <a:r>
              <a:rPr lang="en-US" dirty="0"/>
              <a:t>Draft agenda for next meeting</a:t>
            </a:r>
          </a:p>
          <a:p>
            <a:pPr lvl="1"/>
            <a:r>
              <a:rPr lang="en-US" dirty="0" err="1"/>
              <a:t>tbdt</a:t>
            </a:r>
            <a:endParaRPr lang="en-US" dirty="0"/>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401165909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240914</TotalTime>
  <Words>963</Words>
  <Application>Microsoft Office PowerPoint</Application>
  <PresentationFormat>Widescreen</PresentationFormat>
  <Paragraphs>102</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Times New Roman</vt:lpstr>
      <vt:lpstr>Wingdings</vt:lpstr>
      <vt:lpstr>Default Design</vt:lpstr>
      <vt:lpstr>IEEE 802 LMSC Restructuring ad hoc  16 FEB 2021 Electronic Meeting 13:00-14:00 ET 18:00-19:00 UTC  </vt:lpstr>
      <vt:lpstr>Restructuring ad hoc membership</vt:lpstr>
      <vt:lpstr>802 restructuring ad hoc -- background </vt:lpstr>
      <vt:lpstr>802 restructuring ad hoc</vt:lpstr>
      <vt:lpstr>a.1) Proposed 802 scope submitted by Roger and Geoff </vt:lpstr>
      <vt:lpstr>a.2) Areas of focus submitted by SteveS </vt:lpstr>
      <vt:lpstr>a.3) Discuss hybrid meeting possibility </vt:lpstr>
      <vt:lpstr>c) Date and Time of monthly ad hoc calls </vt:lpstr>
      <vt:lpstr>d) Review action items, draft agenda for our next meeting</vt:lpstr>
      <vt:lpstr>Backup slides</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3855</cp:revision>
  <cp:lastPrinted>2021-01-19T17:00:57Z</cp:lastPrinted>
  <dcterms:created xsi:type="dcterms:W3CDTF">2002-03-10T15:43:16Z</dcterms:created>
  <dcterms:modified xsi:type="dcterms:W3CDTF">2021-02-15T21:53:22Z</dcterms:modified>
</cp:coreProperties>
</file>