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2"/>
  </p:notesMasterIdLst>
  <p:handoutMasterIdLst>
    <p:handoutMasterId r:id="rId23"/>
  </p:handoutMasterIdLst>
  <p:sldIdLst>
    <p:sldId id="361" r:id="rId3"/>
    <p:sldId id="287" r:id="rId4"/>
    <p:sldId id="288" r:id="rId5"/>
    <p:sldId id="289" r:id="rId6"/>
    <p:sldId id="677" r:id="rId7"/>
    <p:sldId id="672" r:id="rId8"/>
    <p:sldId id="680" r:id="rId9"/>
    <p:sldId id="688" r:id="rId10"/>
    <p:sldId id="690" r:id="rId11"/>
    <p:sldId id="661" r:id="rId12"/>
    <p:sldId id="689" r:id="rId13"/>
    <p:sldId id="668" r:id="rId14"/>
    <p:sldId id="682" r:id="rId15"/>
    <p:sldId id="684" r:id="rId16"/>
    <p:sldId id="683" r:id="rId17"/>
    <p:sldId id="687" r:id="rId18"/>
    <p:sldId id="686" r:id="rId19"/>
    <p:sldId id="685" r:id="rId20"/>
    <p:sldId id="359" r:id="rId21"/>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l" defTabSz="914400" rtl="0" eaLnBrk="1" latinLnBrk="0" hangingPunct="1">
      <a:defRPr kern="1200">
        <a:solidFill>
          <a:schemeClr val="tx1"/>
        </a:solidFill>
        <a:latin typeface="Times New Roman" pitchFamily="18" charset="0"/>
        <a:ea typeface="+mn-ea"/>
        <a:cs typeface="Arial" pitchFamily="34" charset="0"/>
      </a:defRPr>
    </a:lvl6pPr>
    <a:lvl7pPr marL="2743200" algn="l" defTabSz="914400" rtl="0" eaLnBrk="1" latinLnBrk="0" hangingPunct="1">
      <a:defRPr kern="1200">
        <a:solidFill>
          <a:schemeClr val="tx1"/>
        </a:solidFill>
        <a:latin typeface="Times New Roman" pitchFamily="18" charset="0"/>
        <a:ea typeface="+mn-ea"/>
        <a:cs typeface="Arial" pitchFamily="34" charset="0"/>
      </a:defRPr>
    </a:lvl7pPr>
    <a:lvl8pPr marL="3200400" algn="l" defTabSz="914400" rtl="0" eaLnBrk="1" latinLnBrk="0" hangingPunct="1">
      <a:defRPr kern="1200">
        <a:solidFill>
          <a:schemeClr val="tx1"/>
        </a:solidFill>
        <a:latin typeface="Times New Roman" pitchFamily="18" charset="0"/>
        <a:ea typeface="+mn-ea"/>
        <a:cs typeface="Arial" pitchFamily="34" charset="0"/>
      </a:defRPr>
    </a:lvl8pPr>
    <a:lvl9pPr marL="3657600" algn="l" defTabSz="914400" rtl="0" eaLnBrk="1" latinLnBrk="0" hangingPunct="1">
      <a:defRPr kern="1200">
        <a:solidFill>
          <a:schemeClr val="tx1"/>
        </a:solidFill>
        <a:latin typeface="Times New Roman" pitchFamily="18" charset="0"/>
        <a:ea typeface="+mn-ea"/>
        <a:cs typeface="Arial" pitchFamily="34" charset="0"/>
      </a:defRPr>
    </a:lvl9pPr>
  </p:defaultTextStyle>
  <p:extLst>
    <p:ext uri="{EFAFB233-063F-42B5-8137-9DF3F51BA10A}">
      <p15:sldGuideLst xmlns:p15="http://schemas.microsoft.com/office/powerpoint/2012/main">
        <p15:guide id="1" orient="horz" pos="1152" userDrawn="1">
          <p15:clr>
            <a:srgbClr val="A4A3A4"/>
          </p15:clr>
        </p15:guide>
        <p15:guide id="2" pos="3904" userDrawn="1">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0" autoAdjust="0"/>
    <p:restoredTop sz="95488" autoAdjust="0"/>
  </p:normalViewPr>
  <p:slideViewPr>
    <p:cSldViewPr>
      <p:cViewPr varScale="1">
        <p:scale>
          <a:sx n="111" d="100"/>
          <a:sy n="111" d="100"/>
        </p:scale>
        <p:origin x="402" y="78"/>
      </p:cViewPr>
      <p:guideLst>
        <p:guide orient="horz" pos="1152"/>
        <p:guide pos="3904"/>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00" d="100"/>
        <a:sy n="100" d="100"/>
      </p:scale>
      <p:origin x="0" y="0"/>
    </p:cViewPr>
  </p:sorterViewPr>
  <p:notesViewPr>
    <p:cSldViewPr>
      <p:cViewPr varScale="1">
        <p:scale>
          <a:sx n="54" d="100"/>
          <a:sy n="54" d="100"/>
        </p:scale>
        <p:origin x="-1386" y="-108"/>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1" name="Rectangle 3"/>
          <p:cNvSpPr>
            <a:spLocks noGrp="1" noChangeArrowheads="1"/>
          </p:cNvSpPr>
          <p:nvPr>
            <p:ph type="dt" sz="quarter"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3012" name="Rectangle 4"/>
          <p:cNvSpPr>
            <a:spLocks noGrp="1" noChangeArrowheads="1"/>
          </p:cNvSpPr>
          <p:nvPr>
            <p:ph type="ftr" sz="quarter" idx="2"/>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3013" name="Rectangle 5"/>
          <p:cNvSpPr>
            <a:spLocks noGrp="1" noChangeArrowheads="1"/>
          </p:cNvSpPr>
          <p:nvPr>
            <p:ph type="sldNum" sz="quarter" idx="3"/>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9F042E5D-BF76-408E-AF8C-1E201793EC83}" type="slidenum">
              <a:rPr lang="en-US"/>
              <a:pPr>
                <a:defRPr/>
              </a:pPr>
              <a:t>‹#›</a:t>
            </a:fld>
            <a:endParaRPr lang="en-US"/>
          </a:p>
        </p:txBody>
      </p:sp>
    </p:spTree>
    <p:extLst>
      <p:ext uri="{BB962C8B-B14F-4D97-AF65-F5344CB8AC3E}">
        <p14:creationId xmlns:p14="http://schemas.microsoft.com/office/powerpoint/2010/main" val="2799252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099" name="Rectangle 3"/>
          <p:cNvSpPr>
            <a:spLocks noGrp="1" noChangeArrowheads="1"/>
          </p:cNvSpPr>
          <p:nvPr>
            <p:ph type="dt" idx="1"/>
          </p:nvPr>
        </p:nvSpPr>
        <p:spPr bwMode="auto">
          <a:xfrm>
            <a:off x="3971509" y="6"/>
            <a:ext cx="3038896" cy="462916"/>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lvl1pPr algn="r" defTabSz="922261">
              <a:lnSpc>
                <a:spcPct val="100000"/>
              </a:lnSpc>
              <a:spcBef>
                <a:spcPct val="0"/>
              </a:spcBef>
              <a:defRPr sz="1200">
                <a:cs typeface="+mn-cs"/>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407988" y="701675"/>
            <a:ext cx="6196012"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4199" y="4416746"/>
            <a:ext cx="5142016" cy="4178942"/>
          </a:xfrm>
          <a:prstGeom prst="rect">
            <a:avLst/>
          </a:prstGeom>
          <a:noFill/>
          <a:ln w="9525">
            <a:noFill/>
            <a:miter lim="800000"/>
            <a:headEnd/>
            <a:tailEnd/>
          </a:ln>
          <a:effectLst/>
        </p:spPr>
        <p:txBody>
          <a:bodyPr vert="horz" wrap="square" lIns="92199" tIns="46099" rIns="92199" bIns="4609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5"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defTabSz="922261">
              <a:lnSpc>
                <a:spcPct val="100000"/>
              </a:lnSpc>
              <a:spcBef>
                <a:spcPct val="0"/>
              </a:spcBef>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1509" y="8833489"/>
            <a:ext cx="3038896" cy="462916"/>
          </a:xfrm>
          <a:prstGeom prst="rect">
            <a:avLst/>
          </a:prstGeom>
          <a:noFill/>
          <a:ln w="9525">
            <a:noFill/>
            <a:miter lim="800000"/>
            <a:headEnd/>
            <a:tailEnd/>
          </a:ln>
          <a:effectLst/>
        </p:spPr>
        <p:txBody>
          <a:bodyPr vert="horz" wrap="square" lIns="92199" tIns="46099" rIns="92199" bIns="46099" numCol="1" anchor="b" anchorCtr="0" compatLnSpc="1">
            <a:prstTxWarp prst="textNoShape">
              <a:avLst/>
            </a:prstTxWarp>
          </a:bodyPr>
          <a:lstStyle>
            <a:lvl1pPr algn="r" defTabSz="922261">
              <a:lnSpc>
                <a:spcPct val="100000"/>
              </a:lnSpc>
              <a:spcBef>
                <a:spcPct val="0"/>
              </a:spcBef>
              <a:defRPr sz="1200">
                <a:cs typeface="+mn-cs"/>
              </a:defRPr>
            </a:lvl1pPr>
          </a:lstStyle>
          <a:p>
            <a:pPr>
              <a:defRPr/>
            </a:pPr>
            <a:fld id="{3F4789A0-AAA0-4A8A-9A40-13BCD6237604}" type="slidenum">
              <a:rPr lang="en-US"/>
              <a:pPr>
                <a:defRPr/>
              </a:pPr>
              <a:t>‹#›</a:t>
            </a:fld>
            <a:endParaRPr lang="en-US"/>
          </a:p>
        </p:txBody>
      </p:sp>
    </p:spTree>
    <p:extLst>
      <p:ext uri="{BB962C8B-B14F-4D97-AF65-F5344CB8AC3E}">
        <p14:creationId xmlns:p14="http://schemas.microsoft.com/office/powerpoint/2010/main" val="2141951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701675"/>
            <a:ext cx="6196012"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4789A0-AAA0-4A8A-9A40-13BCD6237604}" type="slidenum">
              <a:rPr lang="en-US" smtClean="0"/>
              <a:pPr>
                <a:defRPr/>
              </a:pPr>
              <a:t>1</a:t>
            </a:fld>
            <a:endParaRPr lang="en-US"/>
          </a:p>
        </p:txBody>
      </p:sp>
    </p:spTree>
    <p:extLst>
      <p:ext uri="{BB962C8B-B14F-4D97-AF65-F5344CB8AC3E}">
        <p14:creationId xmlns:p14="http://schemas.microsoft.com/office/powerpoint/2010/main" val="242202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21F72-5A2D-4EBF-9D13-D35A5BD675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FD272-7419-4152-A918-3B2CE6CB50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916C83-32D5-4183-8BB8-F71204289A3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CB76B9-85C7-4C18-BFB5-33B122916F6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DE40C9FC-4879-4F20-9ECA-A574A90476B7}" type="slidenum">
              <a:rPr lang="en-GB"/>
              <a:pPr/>
              <a:t>‹#›</a:t>
            </a:fld>
            <a:endParaRPr lang="en-GB"/>
          </a:p>
        </p:txBody>
      </p:sp>
    </p:spTree>
    <p:extLst>
      <p:ext uri="{BB962C8B-B14F-4D97-AF65-F5344CB8AC3E}">
        <p14:creationId xmlns:p14="http://schemas.microsoft.com/office/powerpoint/2010/main" val="39533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2" name="Rectangle 3"/>
          <p:cNvSpPr>
            <a:spLocks noGrp="1" noChangeArrowheads="1"/>
          </p:cNvSpPr>
          <p:nvPr>
            <p:ph type="dt" idx="15"/>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Tree>
    <p:extLst>
      <p:ext uri="{BB962C8B-B14F-4D97-AF65-F5344CB8AC3E}">
        <p14:creationId xmlns:p14="http://schemas.microsoft.com/office/powerpoint/2010/main" val="105795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3ABCC52B-A3F7-440B-BBF2-55191E6E7773}" type="slidenum">
              <a:rPr lang="en-GB"/>
              <a:pPr/>
              <a:t>‹#›</a:t>
            </a:fld>
            <a:endParaRPr lang="en-GB"/>
          </a:p>
        </p:txBody>
      </p:sp>
    </p:spTree>
    <p:extLst>
      <p:ext uri="{BB962C8B-B14F-4D97-AF65-F5344CB8AC3E}">
        <p14:creationId xmlns:p14="http://schemas.microsoft.com/office/powerpoint/2010/main" val="27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idx="10"/>
          </p:nvPr>
        </p:nvSpPr>
        <p:spPr/>
        <p:txBody>
          <a:bodyPr/>
          <a:lstStyle>
            <a:lvl1pPr>
              <a:defRPr/>
            </a:lvl1pPr>
          </a:lstStyle>
          <a:p>
            <a:r>
              <a:rPr lang="en-US"/>
              <a:t>November 2019</a:t>
            </a:r>
            <a:endParaRPr lang="en-GB"/>
          </a:p>
        </p:txBody>
      </p:sp>
      <p:sp>
        <p:nvSpPr>
          <p:cNvPr id="6" name="Footer Placeholder 5"/>
          <p:cNvSpPr>
            <a:spLocks noGrp="1"/>
          </p:cNvSpPr>
          <p:nvPr>
            <p:ph type="ftr" idx="11"/>
          </p:nvPr>
        </p:nvSpPr>
        <p:spPr/>
        <p:txBody>
          <a:bodyPr/>
          <a:lstStyle>
            <a:lvl1pPr>
              <a:defRPr/>
            </a:lvl1pPr>
          </a:lstStyle>
          <a:p>
            <a:r>
              <a:rPr lang="en-GB"/>
              <a:t>Robert Stacey, Intel</a:t>
            </a:r>
          </a:p>
        </p:txBody>
      </p:sp>
      <p:sp>
        <p:nvSpPr>
          <p:cNvPr id="7" name="Slide Number Placeholder 6"/>
          <p:cNvSpPr>
            <a:spLocks noGrp="1"/>
          </p:cNvSpPr>
          <p:nvPr>
            <p:ph type="sldNum" idx="12"/>
          </p:nvPr>
        </p:nvSpPr>
        <p:spPr/>
        <p:txBody>
          <a:bodyPr/>
          <a:lstStyle>
            <a:lvl1pPr>
              <a:defRPr/>
            </a:lvl1pPr>
          </a:lstStyle>
          <a:p>
            <a:r>
              <a:rPr lang="en-GB"/>
              <a:t>Slide </a:t>
            </a:r>
            <a:fld id="{1CD163DD-D5E7-41DA-95F2-71530C24F8C3}" type="slidenum">
              <a:rPr lang="en-GB"/>
              <a:pPr/>
              <a:t>‹#›</a:t>
            </a:fld>
            <a:endParaRPr lang="en-GB"/>
          </a:p>
        </p:txBody>
      </p:sp>
    </p:spTree>
    <p:extLst>
      <p:ext uri="{BB962C8B-B14F-4D97-AF65-F5344CB8AC3E}">
        <p14:creationId xmlns:p14="http://schemas.microsoft.com/office/powerpoint/2010/main" val="843443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idx="10"/>
          </p:nvPr>
        </p:nvSpPr>
        <p:spPr/>
        <p:txBody>
          <a:bodyPr/>
          <a:lstStyle>
            <a:lvl1pPr>
              <a:defRPr/>
            </a:lvl1pPr>
          </a:lstStyle>
          <a:p>
            <a:r>
              <a:rPr lang="en-US"/>
              <a:t>November 2019</a:t>
            </a:r>
            <a:endParaRPr lang="en-GB"/>
          </a:p>
        </p:txBody>
      </p:sp>
      <p:sp>
        <p:nvSpPr>
          <p:cNvPr id="8" name="Footer Placeholder 7"/>
          <p:cNvSpPr>
            <a:spLocks noGrp="1"/>
          </p:cNvSpPr>
          <p:nvPr>
            <p:ph type="ftr" idx="11"/>
          </p:nvPr>
        </p:nvSpPr>
        <p:spPr>
          <a:xfrm>
            <a:off x="7524760" y="6475416"/>
            <a:ext cx="3865024" cy="180975"/>
          </a:xfrm>
        </p:spPr>
        <p:txBody>
          <a:bodyPr/>
          <a:lstStyle>
            <a:lvl1pPr>
              <a:defRPr/>
            </a:lvl1pPr>
          </a:lstStyle>
          <a:p>
            <a:r>
              <a:rPr lang="en-GB"/>
              <a:t>Robert Stacey, Intel</a:t>
            </a:r>
            <a:endParaRPr lang="en-GB" dirty="0"/>
          </a:p>
        </p:txBody>
      </p:sp>
      <p:sp>
        <p:nvSpPr>
          <p:cNvPr id="9" name="Slide Number Placeholder 8"/>
          <p:cNvSpPr>
            <a:spLocks noGrp="1"/>
          </p:cNvSpPr>
          <p:nvPr>
            <p:ph type="sldNum" idx="12"/>
          </p:nvPr>
        </p:nvSpPr>
        <p:spPr/>
        <p:txBody>
          <a:bodyPr/>
          <a:lstStyle>
            <a:lvl1pPr>
              <a:defRPr/>
            </a:lvl1pPr>
          </a:lstStyle>
          <a:p>
            <a:r>
              <a:rPr lang="en-GB"/>
              <a:t>Slide </a:t>
            </a:r>
            <a:fld id="{69B99EC4-A1FB-4C79-B9A5-C1FFD5A90380}" type="slidenum">
              <a:rPr lang="en-GB"/>
              <a:pPr/>
              <a:t>‹#›</a:t>
            </a:fld>
            <a:endParaRPr lang="en-GB"/>
          </a:p>
        </p:txBody>
      </p:sp>
    </p:spTree>
    <p:extLst>
      <p:ext uri="{BB962C8B-B14F-4D97-AF65-F5344CB8AC3E}">
        <p14:creationId xmlns:p14="http://schemas.microsoft.com/office/powerpoint/2010/main" val="2783691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a:t>November 2019</a:t>
            </a:r>
            <a:endParaRPr lang="en-GB"/>
          </a:p>
        </p:txBody>
      </p:sp>
      <p:sp>
        <p:nvSpPr>
          <p:cNvPr id="4" name="Footer Placeholder 3"/>
          <p:cNvSpPr>
            <a:spLocks noGrp="1"/>
          </p:cNvSpPr>
          <p:nvPr>
            <p:ph type="ftr" idx="11"/>
          </p:nvPr>
        </p:nvSpPr>
        <p:spPr/>
        <p:txBody>
          <a:bodyPr/>
          <a:lstStyle>
            <a:lvl1pPr>
              <a:defRPr/>
            </a:lvl1pPr>
          </a:lstStyle>
          <a:p>
            <a:r>
              <a:rPr lang="en-GB"/>
              <a:t>Robert Stacey, Intel</a:t>
            </a:r>
          </a:p>
        </p:txBody>
      </p:sp>
      <p:sp>
        <p:nvSpPr>
          <p:cNvPr id="5" name="Slide Number Placeholder 4"/>
          <p:cNvSpPr>
            <a:spLocks noGrp="1"/>
          </p:cNvSpPr>
          <p:nvPr>
            <p:ph type="sldNum" idx="12"/>
          </p:nvPr>
        </p:nvSpPr>
        <p:spPr/>
        <p:txBody>
          <a:bodyPr/>
          <a:lstStyle>
            <a:lvl1pPr>
              <a:defRPr/>
            </a:lvl1pPr>
          </a:lstStyle>
          <a:p>
            <a:r>
              <a:rPr lang="en-GB"/>
              <a:t>Slide </a:t>
            </a:r>
            <a:fld id="{06B781AF-4CCF-49B0-A572-DE54FBE5D942}" type="slidenum">
              <a:rPr lang="en-GB"/>
              <a:pPr/>
              <a:t>‹#›</a:t>
            </a:fld>
            <a:endParaRPr lang="en-GB"/>
          </a:p>
        </p:txBody>
      </p:sp>
    </p:spTree>
    <p:extLst>
      <p:ext uri="{BB962C8B-B14F-4D97-AF65-F5344CB8AC3E}">
        <p14:creationId xmlns:p14="http://schemas.microsoft.com/office/powerpoint/2010/main" val="2472716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November 2019</a:t>
            </a:r>
            <a:endParaRPr lang="en-GB"/>
          </a:p>
        </p:txBody>
      </p:sp>
      <p:sp>
        <p:nvSpPr>
          <p:cNvPr id="3" name="Footer Placeholder 2"/>
          <p:cNvSpPr>
            <a:spLocks noGrp="1"/>
          </p:cNvSpPr>
          <p:nvPr>
            <p:ph type="ftr" idx="11"/>
          </p:nvPr>
        </p:nvSpPr>
        <p:spPr/>
        <p:txBody>
          <a:bodyPr/>
          <a:lstStyle>
            <a:lvl1pPr>
              <a:defRPr/>
            </a:lvl1pPr>
          </a:lstStyle>
          <a:p>
            <a:r>
              <a:rPr lang="en-GB"/>
              <a:t>Robert Stacey, Intel</a:t>
            </a:r>
          </a:p>
        </p:txBody>
      </p:sp>
      <p:sp>
        <p:nvSpPr>
          <p:cNvPr id="4" name="Slide Number Placeholder 3"/>
          <p:cNvSpPr>
            <a:spLocks noGrp="1"/>
          </p:cNvSpPr>
          <p:nvPr>
            <p:ph type="sldNum" idx="12"/>
          </p:nvPr>
        </p:nvSpPr>
        <p:spPr/>
        <p:txBody>
          <a:bodyPr/>
          <a:lstStyle>
            <a:lvl1pPr>
              <a:defRPr/>
            </a:lvl1pPr>
          </a:lstStyle>
          <a:p>
            <a:r>
              <a:rPr lang="en-GB"/>
              <a:t>Slide </a:t>
            </a:r>
            <a:fld id="{F5D8E26B-7BCF-4D25-9C89-0168A6618F18}" type="slidenum">
              <a:rPr lang="en-GB"/>
              <a:pPr/>
              <a:t>‹#›</a:t>
            </a:fld>
            <a:endParaRPr lang="en-GB"/>
          </a:p>
        </p:txBody>
      </p:sp>
    </p:spTree>
    <p:extLst>
      <p:ext uri="{BB962C8B-B14F-4D97-AF65-F5344CB8AC3E}">
        <p14:creationId xmlns:p14="http://schemas.microsoft.com/office/powerpoint/2010/main" val="41537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910AE4-85DC-4894-8AA6-C2187499416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6B5E41C2-EF12-4EF2-8280-F2B4208277C2}" type="slidenum">
              <a:rPr lang="en-GB"/>
              <a:pPr/>
              <a:t>‹#›</a:t>
            </a:fld>
            <a:endParaRPr lang="en-GB"/>
          </a:p>
        </p:txBody>
      </p:sp>
    </p:spTree>
    <p:extLst>
      <p:ext uri="{BB962C8B-B14F-4D97-AF65-F5344CB8AC3E}">
        <p14:creationId xmlns:p14="http://schemas.microsoft.com/office/powerpoint/2010/main" val="6345379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685803"/>
            <a:ext cx="7569200" cy="5408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idx="10"/>
          </p:nvPr>
        </p:nvSpPr>
        <p:spPr/>
        <p:txBody>
          <a:bodyPr/>
          <a:lstStyle>
            <a:lvl1pPr>
              <a:defRPr/>
            </a:lvl1pPr>
          </a:lstStyle>
          <a:p>
            <a:r>
              <a:rPr lang="en-US"/>
              <a:t>November 2019</a:t>
            </a:r>
            <a:endParaRPr lang="en-GB"/>
          </a:p>
        </p:txBody>
      </p:sp>
      <p:sp>
        <p:nvSpPr>
          <p:cNvPr id="5" name="Footer Placeholder 4"/>
          <p:cNvSpPr>
            <a:spLocks noGrp="1"/>
          </p:cNvSpPr>
          <p:nvPr>
            <p:ph type="ftr" idx="11"/>
          </p:nvPr>
        </p:nvSpPr>
        <p:spPr/>
        <p:txBody>
          <a:bodyPr/>
          <a:lstStyle>
            <a:lvl1pPr>
              <a:defRPr/>
            </a:lvl1pPr>
          </a:lstStyle>
          <a:p>
            <a:r>
              <a:rPr lang="en-GB"/>
              <a:t>Robert Stacey, Intel</a:t>
            </a:r>
          </a:p>
        </p:txBody>
      </p:sp>
      <p:sp>
        <p:nvSpPr>
          <p:cNvPr id="6" name="Slide Number Placeholder 5"/>
          <p:cNvSpPr>
            <a:spLocks noGrp="1"/>
          </p:cNvSpPr>
          <p:nvPr>
            <p:ph type="sldNum" idx="12"/>
          </p:nvPr>
        </p:nvSpPr>
        <p:spPr/>
        <p:txBody>
          <a:bodyPr/>
          <a:lstStyle>
            <a:lvl1pPr>
              <a:defRPr/>
            </a:lvl1pPr>
          </a:lstStyle>
          <a:p>
            <a:r>
              <a:rPr lang="en-GB"/>
              <a:t>Slide </a:t>
            </a:r>
            <a:fld id="{9B0D65C8-A0CA-4DDA-83BB-897866218593}" type="slidenum">
              <a:rPr lang="en-GB"/>
              <a:pPr/>
              <a:t>‹#›</a:t>
            </a:fld>
            <a:endParaRPr lang="en-GB"/>
          </a:p>
        </p:txBody>
      </p:sp>
    </p:spTree>
    <p:extLst>
      <p:ext uri="{BB962C8B-B14F-4D97-AF65-F5344CB8AC3E}">
        <p14:creationId xmlns:p14="http://schemas.microsoft.com/office/powerpoint/2010/main" val="2970171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Headline Bluebar 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F87ABBB-8493-4657-AF76-3FB0E8D54470}"/>
              </a:ext>
            </a:extLst>
          </p:cNvPr>
          <p:cNvSpPr/>
          <p:nvPr/>
        </p:nvSpPr>
        <p:spPr>
          <a:xfrm>
            <a:off x="615952" y="823388"/>
            <a:ext cx="1608667" cy="80433"/>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050"/>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b="1" cap="none" baseline="0">
                <a:solidFill>
                  <a:schemeClr val="tx1"/>
                </a:solidFill>
              </a:defRPr>
            </a:lvl1pPr>
            <a:lvl2pPr>
              <a:spcBef>
                <a:spcPts val="45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14308" indent="-128585">
              <a:buFont typeface="Lucida Grande"/>
              <a:buChar char="﹣"/>
              <a:defRPr>
                <a:latin typeface="Calibri" panose="020F0502020204030204" pitchFamily="34" charset="0"/>
                <a:cs typeface="Calibri" panose="020F0502020204030204" pitchFamily="34" charset="0"/>
              </a:defRPr>
            </a:lvl4pPr>
            <a:lvl5pPr marL="298840" indent="-82152" defTabSz="513147">
              <a:buFont typeface="Lucida Grande"/>
              <a:buChar char="･"/>
              <a:tabLst/>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0142503" y="6241965"/>
            <a:ext cx="979311" cy="2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id="{7F077763-78F2-4310-9E3D-B9E137BE33BC}"/>
              </a:ext>
            </a:extLst>
          </p:cNvPr>
          <p:cNvSpPr>
            <a:spLocks noGrp="1"/>
          </p:cNvSpPr>
          <p:nvPr>
            <p:ph type="sldNum" sz="quarter" idx="10"/>
          </p:nvPr>
        </p:nvSpPr>
        <p:spPr/>
        <p:txBody>
          <a:bodyPr/>
          <a:lstStyle/>
          <a:p>
            <a:fld id="{A3979A82-1A5E-4C7B-AFC0-111CA6C3130A}" type="slidenum">
              <a:rPr lang="en-US" altLang="en-US" smtClean="0"/>
              <a:pPr/>
              <a:t>‹#›</a:t>
            </a:fld>
            <a:endParaRPr lang="en-US" altLang="en-US"/>
          </a:p>
        </p:txBody>
      </p:sp>
      <p:pic>
        <p:nvPicPr>
          <p:cNvPr id="8" name="Picture 7">
            <a:extLst>
              <a:ext uri="{FF2B5EF4-FFF2-40B4-BE49-F238E27FC236}">
                <a16:creationId xmlns:a16="http://schemas.microsoft.com/office/drawing/2014/main" id="{FDDB1747-FC43-43A9-9309-44FED6084D88}"/>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609602" y="6267258"/>
            <a:ext cx="2092684" cy="288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1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FAFA7F-DAC6-4AD4-9B8D-4F97BD8402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756E78-B411-4A49-8A56-75D9C3D57C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8CEB37-5104-4A8D-B584-F10BB83859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7EF0D1-CDA8-4A2C-97F1-BCCEC62488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5F5AC62-79C9-439A-9F92-7BF53B4E81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02C4A-262E-4FC3-8014-622FD9074A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BBC5D-32F8-4359-BF9B-38DBA3AD3F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cs typeface="+mn-cs"/>
              </a:defRPr>
            </a:lvl1pPr>
          </a:lstStyle>
          <a:p>
            <a:pPr>
              <a:defRPr/>
            </a:pPr>
            <a:fld id="{9D398DEB-576E-470D-A31C-B5D1605DDD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914402" y="685803"/>
            <a:ext cx="10361084"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914402" y="1981201"/>
            <a:ext cx="10361084"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Rectangle 3"/>
          <p:cNvSpPr>
            <a:spLocks noGrp="1" noChangeArrowheads="1"/>
          </p:cNvSpPr>
          <p:nvPr>
            <p:ph type="dt"/>
          </p:nvPr>
        </p:nvSpPr>
        <p:spPr bwMode="auto">
          <a:xfrm>
            <a:off x="929218" y="333375"/>
            <a:ext cx="2499764"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r>
              <a:rPr lang="en-US"/>
              <a:t>November 2019</a:t>
            </a:r>
            <a:endParaRPr lang="en-GB" dirty="0"/>
          </a:p>
        </p:txBody>
      </p:sp>
      <p:sp>
        <p:nvSpPr>
          <p:cNvPr id="1028" name="Rectangle 4"/>
          <p:cNvSpPr>
            <a:spLocks noGrp="1" noChangeArrowheads="1"/>
          </p:cNvSpPr>
          <p:nvPr>
            <p:ph type="ftr"/>
          </p:nvPr>
        </p:nvSpPr>
        <p:spPr bwMode="auto">
          <a:xfrm>
            <a:off x="7143757" y="6475416"/>
            <a:ext cx="424602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Robert Stacey, Intel</a:t>
            </a:r>
            <a:endParaRPr lang="en-GB" dirty="0"/>
          </a:p>
        </p:txBody>
      </p:sp>
      <p:sp>
        <p:nvSpPr>
          <p:cNvPr id="1029" name="Rectangle 5"/>
          <p:cNvSpPr>
            <a:spLocks noGrp="1" noChangeArrowheads="1"/>
          </p:cNvSpPr>
          <p:nvPr>
            <p:ph type="sldNum"/>
          </p:nvPr>
        </p:nvSpPr>
        <p:spPr bwMode="auto">
          <a:xfrm>
            <a:off x="5793320" y="6475416"/>
            <a:ext cx="704849"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900">
                <a:solidFill>
                  <a:srgbClr val="000000"/>
                </a:solidFill>
                <a:cs typeface="Arial Unicode MS" charset="0"/>
              </a:defRPr>
            </a:lvl1pPr>
          </a:lstStyle>
          <a:p>
            <a:r>
              <a:rPr lang="en-GB"/>
              <a:t>Slide </a:t>
            </a:r>
            <a:fld id="{D09C756B-EB39-4236-ADBB-73052B179AE4}" type="slidenum">
              <a:rPr lang="en-GB"/>
              <a:pPr/>
              <a:t>‹#›</a:t>
            </a:fld>
            <a:endParaRPr lang="en-GB"/>
          </a:p>
        </p:txBody>
      </p:sp>
      <p:sp>
        <p:nvSpPr>
          <p:cNvPr id="1030" name="Line 6"/>
          <p:cNvSpPr>
            <a:spLocks noChangeShapeType="1"/>
          </p:cNvSpPr>
          <p:nvPr/>
        </p:nvSpPr>
        <p:spPr bwMode="auto">
          <a:xfrm>
            <a:off x="914400" y="609600"/>
            <a:ext cx="10363200" cy="1588"/>
          </a:xfrm>
          <a:prstGeom prst="line">
            <a:avLst/>
          </a:prstGeom>
          <a:noFill/>
          <a:ln w="12600">
            <a:solidFill>
              <a:srgbClr val="000000"/>
            </a:solidFill>
            <a:miter lim="800000"/>
            <a:headEnd/>
            <a:tailEnd/>
          </a:ln>
          <a:effectLst/>
        </p:spPr>
        <p:txBody>
          <a:bodyPr/>
          <a:lstStyle/>
          <a:p>
            <a:endParaRPr lang="en-GB" sz="1800"/>
          </a:p>
        </p:txBody>
      </p:sp>
      <p:sp>
        <p:nvSpPr>
          <p:cNvPr id="1031" name="Rectangle 7"/>
          <p:cNvSpPr>
            <a:spLocks noChangeArrowheads="1"/>
          </p:cNvSpPr>
          <p:nvPr/>
        </p:nvSpPr>
        <p:spPr bwMode="auto">
          <a:xfrm>
            <a:off x="912286" y="6475415"/>
            <a:ext cx="314189" cy="138499"/>
          </a:xfrm>
          <a:prstGeom prst="rect">
            <a:avLst/>
          </a:prstGeom>
          <a:noFill/>
          <a:ln w="9525">
            <a:noFill/>
            <a:round/>
            <a:headEnd/>
            <a:tailEnd/>
          </a:ln>
          <a:effectLst/>
        </p:spPr>
        <p:txBody>
          <a:bodyPr wrap="none" lIns="0" tIns="0" rIns="0" bIns="0">
            <a:spAutoFit/>
          </a:bodyPr>
          <a:lstStyle/>
          <a:p>
            <a:pPr>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GB" sz="900" dirty="0">
                <a:solidFill>
                  <a:srgbClr val="000000"/>
                </a:solidFill>
              </a:rPr>
              <a:t>Report</a:t>
            </a:r>
          </a:p>
        </p:txBody>
      </p:sp>
      <p:sp>
        <p:nvSpPr>
          <p:cNvPr id="1032" name="Line 8"/>
          <p:cNvSpPr>
            <a:spLocks noChangeShapeType="1"/>
          </p:cNvSpPr>
          <p:nvPr/>
        </p:nvSpPr>
        <p:spPr bwMode="auto">
          <a:xfrm>
            <a:off x="914400" y="6477000"/>
            <a:ext cx="10464800" cy="1588"/>
          </a:xfrm>
          <a:prstGeom prst="line">
            <a:avLst/>
          </a:prstGeom>
          <a:noFill/>
          <a:ln w="12600">
            <a:solidFill>
              <a:srgbClr val="000000"/>
            </a:solidFill>
            <a:miter lim="800000"/>
            <a:headEnd/>
            <a:tailEnd/>
          </a:ln>
          <a:effectLst/>
        </p:spPr>
        <p:txBody>
          <a:bodyPr/>
          <a:lstStyle/>
          <a:p>
            <a:endParaRPr lang="en-GB" sz="1800"/>
          </a:p>
        </p:txBody>
      </p:sp>
      <p:sp>
        <p:nvSpPr>
          <p:cNvPr id="10" name="Date Placeholder 3"/>
          <p:cNvSpPr txBox="1">
            <a:spLocks/>
          </p:cNvSpPr>
          <p:nvPr userDrawn="1"/>
        </p:nvSpPr>
        <p:spPr bwMode="auto">
          <a:xfrm>
            <a:off x="6667505" y="357166"/>
            <a:ext cx="466728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336947"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35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802.11-19/1753r0</a:t>
            </a:r>
          </a:p>
        </p:txBody>
      </p:sp>
    </p:spTree>
    <p:extLst>
      <p:ext uri="{BB962C8B-B14F-4D97-AF65-F5344CB8AC3E}">
        <p14:creationId xmlns:p14="http://schemas.microsoft.com/office/powerpoint/2010/main" val="102857989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p:txStyles>
    <p:titleStyle>
      <a:lvl1pPr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mj-lt"/>
          <a:ea typeface="+mj-ea"/>
          <a:cs typeface="+mj-cs"/>
        </a:defRPr>
      </a:lvl1pPr>
      <a:lvl2pPr marL="557213" indent="-214313"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2pPr>
      <a:lvl3pPr marL="8572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3pPr>
      <a:lvl4pPr marL="12001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4pPr>
      <a:lvl5pPr marL="15430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5pPr>
      <a:lvl6pPr marL="18859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6pPr>
      <a:lvl7pPr marL="22288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7pPr>
      <a:lvl8pPr marL="25717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8pPr>
      <a:lvl9pPr marL="2914650" indent="-171450" algn="ctr" defTabSz="336947" rtl="0" eaLnBrk="1" fontAlgn="base" hangingPunct="1">
        <a:spcBef>
          <a:spcPct val="0"/>
        </a:spcBef>
        <a:spcAft>
          <a:spcPct val="0"/>
        </a:spcAft>
        <a:buClr>
          <a:srgbClr val="000000"/>
        </a:buClr>
        <a:buSzPct val="100000"/>
        <a:buFont typeface="Times New Roman" pitchFamily="16" charset="0"/>
        <a:defRPr sz="2400" b="1">
          <a:solidFill>
            <a:srgbClr val="000000"/>
          </a:solidFill>
          <a:latin typeface="Times New Roman" pitchFamily="16" charset="0"/>
          <a:ea typeface="MS Gothic" charset="-128"/>
        </a:defRPr>
      </a:lvl9pPr>
    </p:titleStyle>
    <p:bodyStyle>
      <a:lvl1pPr marL="257175" indent="-257175" algn="l" defTabSz="336947" rtl="0" eaLnBrk="1" fontAlgn="base" hangingPunct="1">
        <a:spcBef>
          <a:spcPts val="450"/>
        </a:spcBef>
        <a:spcAft>
          <a:spcPct val="0"/>
        </a:spcAft>
        <a:buClr>
          <a:srgbClr val="000000"/>
        </a:buClr>
        <a:buSzPct val="100000"/>
        <a:buFont typeface="Times New Roman" pitchFamily="16" charset="0"/>
        <a:defRPr sz="1800" b="1">
          <a:solidFill>
            <a:srgbClr val="000000"/>
          </a:solidFill>
          <a:latin typeface="+mn-lt"/>
          <a:ea typeface="+mn-ea"/>
          <a:cs typeface="+mn-cs"/>
        </a:defRPr>
      </a:lvl1pPr>
      <a:lvl2pPr marL="557213" indent="-214313" algn="l" defTabSz="336947" rtl="0" eaLnBrk="1" fontAlgn="base" hangingPunct="1">
        <a:spcBef>
          <a:spcPts val="375"/>
        </a:spcBef>
        <a:spcAft>
          <a:spcPct val="0"/>
        </a:spcAft>
        <a:buClr>
          <a:srgbClr val="000000"/>
        </a:buClr>
        <a:buSzPct val="100000"/>
        <a:buFont typeface="Times New Roman" pitchFamily="16" charset="0"/>
        <a:defRPr sz="1500">
          <a:solidFill>
            <a:srgbClr val="000000"/>
          </a:solidFill>
          <a:latin typeface="+mn-lt"/>
          <a:ea typeface="+mn-ea"/>
        </a:defRPr>
      </a:lvl2pPr>
      <a:lvl3pPr marL="857250" indent="-171450" algn="l" defTabSz="336947" rtl="0" eaLnBrk="1" fontAlgn="base" hangingPunct="1">
        <a:spcBef>
          <a:spcPts val="338"/>
        </a:spcBef>
        <a:spcAft>
          <a:spcPct val="0"/>
        </a:spcAft>
        <a:buClr>
          <a:srgbClr val="000000"/>
        </a:buClr>
        <a:buSzPct val="100000"/>
        <a:buFont typeface="Times New Roman" pitchFamily="16" charset="0"/>
        <a:defRPr>
          <a:solidFill>
            <a:srgbClr val="000000"/>
          </a:solidFill>
          <a:latin typeface="+mn-lt"/>
          <a:ea typeface="+mn-ea"/>
        </a:defRPr>
      </a:lvl3pPr>
      <a:lvl4pPr marL="12001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4pPr>
      <a:lvl5pPr marL="15430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5pPr>
      <a:lvl6pPr marL="18859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6pPr>
      <a:lvl7pPr marL="22288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7pPr>
      <a:lvl8pPr marL="25717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8pPr>
      <a:lvl9pPr marL="2914650" indent="-171450" algn="l" defTabSz="336947" rtl="0" eaLnBrk="1" fontAlgn="base" hangingPunct="1">
        <a:spcBef>
          <a:spcPts val="300"/>
        </a:spcBef>
        <a:spcAft>
          <a:spcPct val="0"/>
        </a:spcAft>
        <a:buClr>
          <a:srgbClr val="000000"/>
        </a:buClr>
        <a:buSzPct val="100000"/>
        <a:buFont typeface="Times New Roman" pitchFamily="16"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tandards.ieee.org/featured/802/index.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14.xml"/><Relationship Id="rId4" Type="http://schemas.openxmlformats.org/officeDocument/2006/relationships/hyperlink" Target="http://www.ieee.org/about/corporate/governance"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ntor.ieee.org/802-ec/dcn/20/ec-20-0236-00-00EC-addressing-participants-concerns.doc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p:txBody>
          <a:bodyPr/>
          <a:lstStyle/>
          <a:p>
            <a:pPr>
              <a:defRPr/>
            </a:pPr>
            <a:fld id="{B120C4F2-6A6A-43CE-B303-91A81F3DB43A}" type="slidenum">
              <a:rPr lang="en-US" smtClean="0"/>
              <a:pPr>
                <a:defRPr/>
              </a:pPr>
              <a:t>1</a:t>
            </a:fld>
            <a:endParaRPr lang="en-US"/>
          </a:p>
        </p:txBody>
      </p:sp>
      <p:pic>
        <p:nvPicPr>
          <p:cNvPr id="2051" name="Picture 5"/>
          <p:cNvPicPr>
            <a:picLocks noChangeAspect="1" noChangeArrowheads="1"/>
          </p:cNvPicPr>
          <p:nvPr/>
        </p:nvPicPr>
        <p:blipFill>
          <a:blip r:embed="rId3" cstate="print">
            <a:lum bright="-48000" contrast="66000"/>
            <a:grayscl/>
          </a:blip>
          <a:srcRect/>
          <a:stretch>
            <a:fillRect/>
          </a:stretch>
        </p:blipFill>
        <p:spPr bwMode="auto">
          <a:xfrm>
            <a:off x="1828800" y="838200"/>
            <a:ext cx="4070350" cy="5562600"/>
          </a:xfrm>
          <a:prstGeom prst="rect">
            <a:avLst/>
          </a:prstGeom>
          <a:noFill/>
          <a:ln w="9525" algn="ctr">
            <a:noFill/>
            <a:miter lim="800000"/>
            <a:headEnd/>
            <a:tailEnd/>
          </a:ln>
        </p:spPr>
      </p:pic>
      <p:sp>
        <p:nvSpPr>
          <p:cNvPr id="2052" name="Rectangle 2"/>
          <p:cNvSpPr>
            <a:spLocks noGrp="1" noChangeArrowheads="1"/>
          </p:cNvSpPr>
          <p:nvPr>
            <p:ph type="title"/>
          </p:nvPr>
        </p:nvSpPr>
        <p:spPr>
          <a:xfrm>
            <a:off x="6096000" y="3886200"/>
            <a:ext cx="4572000" cy="1143000"/>
          </a:xfrm>
        </p:spPr>
        <p:txBody>
          <a:bodyPr/>
          <a:lstStyle/>
          <a:p>
            <a:pPr eaLnBrk="1" hangingPunct="1"/>
            <a:r>
              <a:rPr lang="en-US" sz="4000" dirty="0"/>
              <a:t>IEEE 802 LMSC </a:t>
            </a:r>
            <a:br>
              <a:rPr lang="en-US" sz="4000" dirty="0"/>
            </a:br>
            <a:br>
              <a:rPr lang="en-US" sz="4000" dirty="0"/>
            </a:br>
            <a:r>
              <a:rPr lang="en-US" sz="4000" dirty="0"/>
              <a:t>30 Oct 2020 to</a:t>
            </a:r>
            <a:br>
              <a:rPr lang="en-US" sz="4000" dirty="0"/>
            </a:br>
            <a:r>
              <a:rPr lang="en-US" sz="4000" dirty="0"/>
              <a:t>13 Nov 2020</a:t>
            </a:r>
            <a:br>
              <a:rPr lang="en-US" sz="4000" dirty="0"/>
            </a:br>
            <a:br>
              <a:rPr lang="en-US" sz="4000" dirty="0"/>
            </a:br>
            <a:r>
              <a:rPr lang="en-US" sz="4000" dirty="0"/>
              <a:t>125</a:t>
            </a:r>
            <a:r>
              <a:rPr lang="en-US" sz="4000" baseline="30000" dirty="0"/>
              <a:t>th</a:t>
            </a:r>
            <a:r>
              <a:rPr lang="en-US" sz="4000" dirty="0"/>
              <a:t> Plenary Session</a:t>
            </a:r>
            <a:br>
              <a:rPr lang="en-US" sz="4000" dirty="0"/>
            </a:br>
            <a:r>
              <a:rPr lang="en-US" sz="2400" dirty="0"/>
              <a:t>(2</a:t>
            </a:r>
            <a:r>
              <a:rPr lang="en-US" sz="2400" baseline="30000" dirty="0"/>
              <a:t>nd</a:t>
            </a:r>
            <a:r>
              <a:rPr lang="en-US" sz="2400" dirty="0"/>
              <a:t> electronic Plenary Session)</a:t>
            </a:r>
            <a:br>
              <a:rPr lang="en-US" sz="4000" dirty="0"/>
            </a:br>
            <a:br>
              <a:rPr lang="en-US" sz="4000" dirty="0"/>
            </a:br>
            <a:endParaRPr lang="en-US" sz="4000" dirty="0"/>
          </a:p>
        </p:txBody>
      </p:sp>
      <p:sp>
        <p:nvSpPr>
          <p:cNvPr id="2" name="TextBox 1"/>
          <p:cNvSpPr txBox="1"/>
          <p:nvPr/>
        </p:nvSpPr>
        <p:spPr>
          <a:xfrm>
            <a:off x="5562601" y="6488668"/>
            <a:ext cx="5283133" cy="369332"/>
          </a:xfrm>
          <a:prstGeom prst="rect">
            <a:avLst/>
          </a:prstGeom>
          <a:noFill/>
        </p:spPr>
        <p:txBody>
          <a:bodyPr wrap="square" rtlCol="0">
            <a:spAutoFit/>
          </a:bodyPr>
          <a:lstStyle/>
          <a:p>
            <a:r>
              <a:rPr lang="en-US" dirty="0"/>
              <a:t>Draft 00 DCN ec-20-0238-00-00EC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447800"/>
            <a:ext cx="8610600" cy="5181600"/>
          </a:xfrm>
        </p:spPr>
        <p:txBody>
          <a:bodyPr/>
          <a:lstStyle/>
          <a:p>
            <a:r>
              <a:rPr lang="en-US" sz="2400" dirty="0"/>
              <a:t>Review Recording Secretary’s list of Open Action Items</a:t>
            </a:r>
            <a:endParaRPr lang="en-US" sz="20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10</a:t>
            </a:fld>
            <a:endParaRPr lang="en-US" dirty="0"/>
          </a:p>
        </p:txBody>
      </p:sp>
      <p:sp>
        <p:nvSpPr>
          <p:cNvPr id="5" name="Rectangle 2"/>
          <p:cNvSpPr txBox="1">
            <a:spLocks noGrp="1" noChangeArrowheads="1"/>
          </p:cNvSpPr>
          <p:nvPr>
            <p:ph type="title"/>
          </p:nvPr>
        </p:nvSpPr>
        <p:spPr bwMode="auto">
          <a:xfrm>
            <a:off x="2209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4000" dirty="0"/>
              <a:t>4.05 EC Action Item recap</a:t>
            </a:r>
          </a:p>
        </p:txBody>
      </p:sp>
    </p:spTree>
    <p:extLst>
      <p:ext uri="{BB962C8B-B14F-4D97-AF65-F5344CB8AC3E}">
        <p14:creationId xmlns:p14="http://schemas.microsoft.com/office/powerpoint/2010/main" val="2377937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381000" y="609600"/>
            <a:ext cx="1120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4.06 Consider establishing an 802 ad hoc to evaluate restructuring options</a:t>
            </a:r>
            <a:r>
              <a:rPr lang="en-US" sz="4000" dirty="0"/>
              <a:t> </a:t>
            </a:r>
          </a:p>
        </p:txBody>
      </p:sp>
      <p:sp>
        <p:nvSpPr>
          <p:cNvPr id="3" name="Content Placeholder 2"/>
          <p:cNvSpPr>
            <a:spLocks noGrp="1"/>
          </p:cNvSpPr>
          <p:nvPr>
            <p:ph idx="1"/>
          </p:nvPr>
        </p:nvSpPr>
        <p:spPr>
          <a:xfrm>
            <a:off x="609600" y="1828800"/>
            <a:ext cx="10896600" cy="4648200"/>
          </a:xfrm>
        </p:spPr>
        <p:txBody>
          <a:bodyPr/>
          <a:lstStyle/>
          <a:p>
            <a:r>
              <a:rPr lang="en-US" sz="2400" dirty="0"/>
              <a:t>Restructuring objective – increase efficiency and responsiveness of 802 LMSC</a:t>
            </a:r>
          </a:p>
          <a:p>
            <a:pPr lvl="1"/>
            <a:r>
              <a:rPr lang="en-US" sz="2000" dirty="0"/>
              <a:t>Give WGs and TAGs more autonomy</a:t>
            </a:r>
            <a:endParaRPr lang="en-US" sz="1800" dirty="0"/>
          </a:p>
          <a:p>
            <a:pPr lvl="2"/>
            <a:r>
              <a:rPr lang="en-US" sz="1400" dirty="0"/>
              <a:t>Submit PARs and completed draft standards directly to Standard Board for approval.</a:t>
            </a:r>
          </a:p>
          <a:p>
            <a:pPr lvl="2"/>
            <a:r>
              <a:rPr lang="en-US" sz="1400" dirty="0"/>
              <a:t>Meet independently whenever, wherever and however is best for their participants. One “All-802” gathering per year.</a:t>
            </a:r>
          </a:p>
          <a:p>
            <a:pPr lvl="2"/>
            <a:r>
              <a:rPr lang="en-US" sz="1400" dirty="0"/>
              <a:t>Consider converting well established WGs to Standards Committees.</a:t>
            </a:r>
          </a:p>
          <a:p>
            <a:pPr lvl="1"/>
            <a:r>
              <a:rPr lang="en-US" sz="2000" dirty="0"/>
              <a:t>Re-charter the 802 Executive Committee</a:t>
            </a:r>
          </a:p>
          <a:p>
            <a:pPr lvl="2"/>
            <a:r>
              <a:rPr lang="en-US" sz="1400" dirty="0"/>
              <a:t>Established 40 years ago, the 802 EC is subject to significantly different volunteer, market and technology drivers in 2020.</a:t>
            </a:r>
          </a:p>
          <a:p>
            <a:pPr lvl="2"/>
            <a:r>
              <a:rPr lang="en-US" sz="1400" dirty="0"/>
              <a:t>Less direct operational oversight responsibility – let the WG/TAG manage themselves.</a:t>
            </a:r>
          </a:p>
          <a:p>
            <a:pPr lvl="2"/>
            <a:r>
              <a:rPr lang="en-US" sz="1400" dirty="0"/>
              <a:t>Become more strategic, less operational – more akin to a Board of Directors.</a:t>
            </a:r>
          </a:p>
          <a:p>
            <a:pPr lvl="2"/>
            <a:r>
              <a:rPr lang="en-US" sz="1400" dirty="0"/>
              <a:t>Focus on long term growth, fostering new work, high level interactions with external organizations and public visibility.</a:t>
            </a:r>
          </a:p>
          <a:p>
            <a:r>
              <a:rPr lang="en-US" sz="2400" dirty="0"/>
              <a:t>Next Steps</a:t>
            </a:r>
          </a:p>
          <a:p>
            <a:pPr lvl="1"/>
            <a:r>
              <a:rPr lang="en-US" sz="1800" dirty="0"/>
              <a:t>Establish an 802 ad hoc to consider the pros and cons of various restructuring options.</a:t>
            </a:r>
          </a:p>
          <a:p>
            <a:pPr lvl="1"/>
            <a:r>
              <a:rPr lang="en-US" sz="1800" dirty="0"/>
              <a:t>Hold 1 hour meetings at least once per month, report out status each plenary.</a:t>
            </a:r>
          </a:p>
          <a:p>
            <a:pPr lvl="1"/>
            <a:r>
              <a:rPr lang="en-US" sz="1800" dirty="0"/>
              <a:t>Deliverable: a well vetted and socialized recommendation for EC consideration within 12 months.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11</a:t>
            </a:fld>
            <a:endParaRPr lang="en-US" dirty="0"/>
          </a:p>
        </p:txBody>
      </p:sp>
    </p:spTree>
    <p:extLst>
      <p:ext uri="{BB962C8B-B14F-4D97-AF65-F5344CB8AC3E}">
        <p14:creationId xmlns:p14="http://schemas.microsoft.com/office/powerpoint/2010/main" val="1202411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838200" y="304800"/>
            <a:ext cx="10363200" cy="1143000"/>
          </a:xfrm>
        </p:spPr>
        <p:txBody>
          <a:bodyPr/>
          <a:lstStyle/>
          <a:p>
            <a:pPr eaLnBrk="1" hangingPunct="1"/>
            <a:r>
              <a:rPr lang="en-US" sz="4000" dirty="0"/>
              <a:t>8.01 Identify 802 Task Force Topics </a:t>
            </a:r>
          </a:p>
        </p:txBody>
      </p:sp>
      <p:sp>
        <p:nvSpPr>
          <p:cNvPr id="14340" name="Rectangle 3"/>
          <p:cNvSpPr>
            <a:spLocks noGrp="1" noChangeArrowheads="1"/>
          </p:cNvSpPr>
          <p:nvPr>
            <p:ph idx="1"/>
          </p:nvPr>
        </p:nvSpPr>
        <p:spPr>
          <a:xfrm>
            <a:off x="609600" y="1371600"/>
            <a:ext cx="10820400" cy="4114800"/>
          </a:xfrm>
        </p:spPr>
        <p:txBody>
          <a:bodyPr/>
          <a:lstStyle/>
          <a:p>
            <a:pPr marL="0" indent="0" eaLnBrk="1" hangingPunct="1">
              <a:buNone/>
              <a:defRPr/>
            </a:pPr>
            <a:r>
              <a:rPr lang="en-US" sz="2000" dirty="0"/>
              <a:t>802 Task Force Electronic Meeting scheduled for Monday 21 December 2020 2-3pm ET</a:t>
            </a:r>
            <a:br>
              <a:rPr lang="en-US" sz="2000" dirty="0"/>
            </a:br>
            <a:r>
              <a:rPr lang="en-US" sz="2000" dirty="0"/>
              <a:t>	Draft Agenda</a:t>
            </a:r>
            <a:endParaRPr lang="en-US" sz="2400" dirty="0">
              <a:solidFill>
                <a:schemeClr val="tx2"/>
              </a:solidFill>
            </a:endParaRPr>
          </a:p>
          <a:p>
            <a:pPr marL="800100" lvl="1" indent="-342900">
              <a:buFont typeface="+mj-lt"/>
              <a:buAutoNum type="arabicPeriod"/>
              <a:defRPr/>
            </a:pPr>
            <a:r>
              <a:rPr lang="en-US" sz="2400" dirty="0"/>
              <a:t>Open portion of meeting:</a:t>
            </a:r>
            <a:endParaRPr lang="en-US" sz="1600" dirty="0">
              <a:solidFill>
                <a:schemeClr val="tx2"/>
              </a:solidFill>
            </a:endParaRPr>
          </a:p>
          <a:p>
            <a:pPr marL="1200150" lvl="2" indent="-342900">
              <a:buFont typeface="+mj-lt"/>
              <a:buAutoNum type="arabicPeriod"/>
              <a:defRPr/>
            </a:pPr>
            <a:r>
              <a:rPr lang="en-US" sz="1800" dirty="0">
                <a:solidFill>
                  <a:schemeClr val="tx2"/>
                </a:solidFill>
              </a:rPr>
              <a:t>IEEE SA tools update &amp; discussion</a:t>
            </a:r>
          </a:p>
          <a:p>
            <a:pPr marL="1657350" lvl="3" indent="-342900">
              <a:buFont typeface="+mj-lt"/>
              <a:buAutoNum type="arabicPeriod"/>
              <a:defRPr/>
            </a:pPr>
            <a:r>
              <a:rPr lang="en-US" sz="1800" dirty="0">
                <a:solidFill>
                  <a:schemeClr val="tx2"/>
                </a:solidFill>
              </a:rPr>
              <a:t>Remote meeting tools: web conferencing, remote voting, etc.</a:t>
            </a:r>
          </a:p>
          <a:p>
            <a:pPr marL="1657350" lvl="3" indent="-342900">
              <a:buFont typeface="+mj-lt"/>
              <a:buAutoNum type="arabicPeriod"/>
              <a:defRPr/>
            </a:pPr>
            <a:r>
              <a:rPr lang="en-US" sz="1800" dirty="0">
                <a:solidFill>
                  <a:schemeClr val="tx2"/>
                </a:solidFill>
              </a:rPr>
              <a:t>Mentor replacement investigation – status update</a:t>
            </a:r>
          </a:p>
          <a:p>
            <a:pPr marL="1657350" lvl="3" indent="-342900">
              <a:buFont typeface="+mj-lt"/>
              <a:buAutoNum type="arabicPeriod"/>
              <a:defRPr/>
            </a:pPr>
            <a:r>
              <a:rPr lang="en-US" sz="1800" dirty="0">
                <a:solidFill>
                  <a:schemeClr val="tx2"/>
                </a:solidFill>
              </a:rPr>
              <a:t>SA to potentially fund FrameMaker licenses – status update</a:t>
            </a:r>
            <a:endParaRPr lang="en-US" sz="1400" dirty="0">
              <a:solidFill>
                <a:schemeClr val="tx2"/>
              </a:solidFill>
            </a:endParaRPr>
          </a:p>
          <a:p>
            <a:pPr marL="1200150" lvl="2" indent="-342900">
              <a:buFont typeface="+mj-lt"/>
              <a:buAutoNum type="arabicPeriod"/>
              <a:defRPr/>
            </a:pPr>
            <a:r>
              <a:rPr lang="en-US" sz="1800" dirty="0">
                <a:solidFill>
                  <a:schemeClr val="tx2"/>
                </a:solidFill>
              </a:rPr>
              <a:t>Schedule 2021 meetings (possibly 29MAR, 21JUN, 27SEP, 13DEC)</a:t>
            </a:r>
          </a:p>
          <a:p>
            <a:pPr marL="1200150" lvl="2" indent="-342900">
              <a:buFont typeface="+mj-lt"/>
              <a:buAutoNum type="arabicPeriod"/>
              <a:defRPr/>
            </a:pPr>
            <a:r>
              <a:rPr lang="en-US" sz="1800" dirty="0">
                <a:solidFill>
                  <a:schemeClr val="tx2"/>
                </a:solidFill>
              </a:rPr>
              <a:t>Possible item from Public Visibility Standing Committee</a:t>
            </a:r>
          </a:p>
          <a:p>
            <a:pPr marL="1200150" lvl="2" indent="-342900">
              <a:buFont typeface="+mj-lt"/>
              <a:buAutoNum type="arabicPeriod"/>
              <a:defRPr/>
            </a:pPr>
            <a:r>
              <a:rPr lang="en-US" sz="1800" dirty="0">
                <a:solidFill>
                  <a:schemeClr val="tx2"/>
                </a:solidFill>
              </a:rPr>
              <a:t>Any other business, 5 min, all?</a:t>
            </a:r>
          </a:p>
          <a:p>
            <a:pPr marL="1200150" lvl="2" indent="-342900">
              <a:buFont typeface="+mj-lt"/>
              <a:buAutoNum type="arabicPeriod"/>
              <a:defRPr/>
            </a:pPr>
            <a:r>
              <a:rPr lang="en-US" sz="1800" dirty="0">
                <a:solidFill>
                  <a:schemeClr val="tx2"/>
                </a:solidFill>
              </a:rPr>
              <a:t>Action item review, 5 min, </a:t>
            </a:r>
            <a:r>
              <a:rPr lang="en-US" sz="1800" dirty="0" err="1">
                <a:solidFill>
                  <a:schemeClr val="tx2"/>
                </a:solidFill>
              </a:rPr>
              <a:t>Nikolich</a:t>
            </a:r>
            <a:endParaRPr lang="en-US" dirty="0">
              <a:solidFill>
                <a:schemeClr val="tx2"/>
              </a:solidFill>
            </a:endParaRPr>
          </a:p>
          <a:p>
            <a:pPr marL="800100" lvl="1" indent="-342900">
              <a:buFont typeface="+mj-lt"/>
              <a:buAutoNum type="arabicPeriod"/>
              <a:defRPr/>
            </a:pPr>
            <a:r>
              <a:rPr lang="en-US" sz="2400" dirty="0">
                <a:solidFill>
                  <a:schemeClr val="tx2"/>
                </a:solidFill>
              </a:rPr>
              <a:t>Closed portion of meeting: </a:t>
            </a:r>
            <a:endParaRPr lang="en-US" dirty="0">
              <a:solidFill>
                <a:schemeClr val="tx2"/>
              </a:solidFill>
            </a:endParaRPr>
          </a:p>
          <a:p>
            <a:pPr marL="1200150" lvl="2" indent="-342900">
              <a:buFont typeface="+mj-lt"/>
              <a:buAutoNum type="arabicPeriod"/>
              <a:defRPr/>
            </a:pPr>
            <a:r>
              <a:rPr lang="en-US" dirty="0">
                <a:solidFill>
                  <a:schemeClr val="tx2"/>
                </a:solidFill>
              </a:rPr>
              <a:t>None at this time </a:t>
            </a:r>
            <a:endParaRPr lang="en-US" dirty="0"/>
          </a:p>
          <a:p>
            <a:pPr marL="800100" lvl="1" indent="-342900">
              <a:buFont typeface="+mj-lt"/>
              <a:buAutoNum type="arabicPeriod"/>
              <a:defRPr/>
            </a:pPr>
            <a:r>
              <a:rPr lang="en-US" sz="2400" dirty="0">
                <a:solidFill>
                  <a:schemeClr val="tx2"/>
                </a:solidFill>
              </a:rPr>
              <a:t>Adjourn</a:t>
            </a:r>
            <a:endParaRPr lang="en-US" sz="1400" dirty="0">
              <a:solidFill>
                <a:schemeClr val="tx2"/>
              </a:solidFill>
            </a:endParaRPr>
          </a:p>
          <a:p>
            <a:pPr lvl="1" eaLnBrk="1" hangingPunct="1">
              <a:defRPr/>
            </a:pPr>
            <a:endParaRPr lang="en-US" sz="1600" dirty="0"/>
          </a:p>
          <a:p>
            <a:pPr lvl="2" eaLnBrk="1" hangingPunct="1">
              <a:defRPr/>
            </a:pPr>
            <a:endParaRPr lang="en-US" sz="2000" dirty="0"/>
          </a:p>
          <a:p>
            <a:pPr lvl="2" eaLnBrk="1" hangingPunct="1">
              <a:defRPr/>
            </a:pPr>
            <a:endParaRPr lang="en-US" sz="2000" dirty="0"/>
          </a:p>
        </p:txBody>
      </p:sp>
      <p:sp>
        <p:nvSpPr>
          <p:cNvPr id="14338" name="Slide Number Placeholder 5"/>
          <p:cNvSpPr>
            <a:spLocks noGrp="1"/>
          </p:cNvSpPr>
          <p:nvPr>
            <p:ph type="sldNum" sz="quarter" idx="12"/>
          </p:nvPr>
        </p:nvSpPr>
        <p:spPr/>
        <p:txBody>
          <a:bodyPr/>
          <a:lstStyle/>
          <a:p>
            <a:pPr>
              <a:defRPr/>
            </a:pPr>
            <a:fld id="{2F8BFD41-4FBB-4B2A-B8EA-25FA07AA2DC6}" type="slidenum">
              <a:rPr lang="en-US" smtClean="0"/>
              <a:pPr>
                <a:defRPr/>
              </a:pPr>
              <a:t>12</a:t>
            </a:fld>
            <a:endParaRPr lang="en-US"/>
          </a:p>
        </p:txBody>
      </p:sp>
    </p:spTree>
    <p:extLst>
      <p:ext uri="{BB962C8B-B14F-4D97-AF65-F5344CB8AC3E}">
        <p14:creationId xmlns:p14="http://schemas.microsoft.com/office/powerpoint/2010/main" val="4294434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70183-D1E1-4FF5-A141-626E9D6DE0F4}"/>
              </a:ext>
            </a:extLst>
          </p:cNvPr>
          <p:cNvSpPr>
            <a:spLocks noGrp="1"/>
          </p:cNvSpPr>
          <p:nvPr>
            <p:ph type="title"/>
          </p:nvPr>
        </p:nvSpPr>
        <p:spPr/>
        <p:txBody>
          <a:bodyPr/>
          <a:lstStyle/>
          <a:p>
            <a:r>
              <a:rPr lang="en-US" dirty="0"/>
              <a:t>8.03 Confirmation of Standing Committees</a:t>
            </a:r>
          </a:p>
        </p:txBody>
      </p:sp>
      <p:sp>
        <p:nvSpPr>
          <p:cNvPr id="3" name="Content Placeholder 2">
            <a:extLst>
              <a:ext uri="{FF2B5EF4-FFF2-40B4-BE49-F238E27FC236}">
                <a16:creationId xmlns:a16="http://schemas.microsoft.com/office/drawing/2014/main" id="{CB0567A2-1AC4-493D-9FF0-180AE3C2554D}"/>
              </a:ext>
            </a:extLst>
          </p:cNvPr>
          <p:cNvSpPr>
            <a:spLocks noGrp="1"/>
          </p:cNvSpPr>
          <p:nvPr>
            <p:ph idx="1"/>
          </p:nvPr>
        </p:nvSpPr>
        <p:spPr/>
        <p:txBody>
          <a:bodyPr/>
          <a:lstStyle/>
          <a:p>
            <a:pPr marL="0" indent="0">
              <a:buNone/>
            </a:pPr>
            <a:r>
              <a:rPr lang="en-US" sz="2800" dirty="0"/>
              <a:t>The LMSC P&amp;P states "The scope, duties, and membership of all subgroups shall be reviewed annually by the Sponsor.</a:t>
            </a:r>
            <a:r>
              <a:rPr lang="en-US" dirty="0"/>
              <a:t> </a:t>
            </a:r>
          </a:p>
        </p:txBody>
      </p:sp>
      <p:sp>
        <p:nvSpPr>
          <p:cNvPr id="4" name="Slide Number Placeholder 3">
            <a:extLst>
              <a:ext uri="{FF2B5EF4-FFF2-40B4-BE49-F238E27FC236}">
                <a16:creationId xmlns:a16="http://schemas.microsoft.com/office/drawing/2014/main" id="{495A2398-50C9-47A0-B7FF-112C62AC5720}"/>
              </a:ext>
            </a:extLst>
          </p:cNvPr>
          <p:cNvSpPr>
            <a:spLocks noGrp="1"/>
          </p:cNvSpPr>
          <p:nvPr>
            <p:ph type="sldNum" sz="quarter" idx="12"/>
          </p:nvPr>
        </p:nvSpPr>
        <p:spPr/>
        <p:txBody>
          <a:bodyPr/>
          <a:lstStyle/>
          <a:p>
            <a:pPr>
              <a:defRPr/>
            </a:pPr>
            <a:fld id="{C8910AE4-85DC-4894-8AA6-C2187499416B}" type="slidenum">
              <a:rPr lang="en-US" smtClean="0"/>
              <a:pPr>
                <a:defRPr/>
              </a:pPr>
              <a:t>13</a:t>
            </a:fld>
            <a:endParaRPr lang="en-US"/>
          </a:p>
        </p:txBody>
      </p:sp>
      <p:graphicFrame>
        <p:nvGraphicFramePr>
          <p:cNvPr id="5" name="Table 5">
            <a:extLst>
              <a:ext uri="{FF2B5EF4-FFF2-40B4-BE49-F238E27FC236}">
                <a16:creationId xmlns:a16="http://schemas.microsoft.com/office/drawing/2014/main" id="{FCC818DF-EFCF-45C1-AC58-C55C8E618CAC}"/>
              </a:ext>
            </a:extLst>
          </p:cNvPr>
          <p:cNvGraphicFramePr>
            <a:graphicFrameLocks noGrp="1"/>
          </p:cNvGraphicFramePr>
          <p:nvPr>
            <p:extLst>
              <p:ext uri="{D42A27DB-BD31-4B8C-83A1-F6EECF244321}">
                <p14:modId xmlns:p14="http://schemas.microsoft.com/office/powerpoint/2010/main" val="4262584697"/>
              </p:ext>
            </p:extLst>
          </p:nvPr>
        </p:nvGraphicFramePr>
        <p:xfrm>
          <a:off x="1371600" y="3429000"/>
          <a:ext cx="9601200" cy="2819399"/>
        </p:xfrm>
        <a:graphic>
          <a:graphicData uri="http://schemas.openxmlformats.org/drawingml/2006/table">
            <a:tbl>
              <a:tblPr firstRow="1" bandRow="1">
                <a:tableStyleId>{5C22544A-7EE6-4342-B048-85BDC9FD1C3A}</a:tableStyleId>
              </a:tblPr>
              <a:tblGrid>
                <a:gridCol w="4800600">
                  <a:extLst>
                    <a:ext uri="{9D8B030D-6E8A-4147-A177-3AD203B41FA5}">
                      <a16:colId xmlns:a16="http://schemas.microsoft.com/office/drawing/2014/main" val="2655267604"/>
                    </a:ext>
                  </a:extLst>
                </a:gridCol>
                <a:gridCol w="4800600">
                  <a:extLst>
                    <a:ext uri="{9D8B030D-6E8A-4147-A177-3AD203B41FA5}">
                      <a16:colId xmlns:a16="http://schemas.microsoft.com/office/drawing/2014/main" val="3707017387"/>
                    </a:ext>
                  </a:extLst>
                </a:gridCol>
              </a:tblGrid>
              <a:tr h="464524">
                <a:tc>
                  <a:txBody>
                    <a:bodyPr/>
                    <a:lstStyle/>
                    <a:p>
                      <a:r>
                        <a:rPr lang="en-US" sz="2400" dirty="0">
                          <a:solidFill>
                            <a:schemeClr val="tx1"/>
                          </a:solidFill>
                        </a:rPr>
                        <a:t>802 Standing Committees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Chair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40431"/>
                  </a:ext>
                </a:extLst>
              </a:tr>
              <a:tr h="470975">
                <a:tc>
                  <a:txBody>
                    <a:bodyPr/>
                    <a:lstStyle/>
                    <a:p>
                      <a:r>
                        <a:rPr lang="en-US" sz="2400" dirty="0">
                          <a:solidFill>
                            <a:schemeClr val="tx1"/>
                          </a:solidFill>
                        </a:rPr>
                        <a:t>802/JTC1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Andrew Myles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9045584"/>
                  </a:ext>
                </a:extLst>
              </a:tr>
              <a:tr h="470975">
                <a:tc>
                  <a:txBody>
                    <a:bodyPr/>
                    <a:lstStyle/>
                    <a:p>
                      <a:r>
                        <a:rPr lang="en-US" sz="2400" dirty="0">
                          <a:solidFill>
                            <a:schemeClr val="tx1"/>
                          </a:solidFill>
                        </a:rPr>
                        <a:t>802/IETF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Dorothy Stanley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7168642"/>
                  </a:ext>
                </a:extLst>
              </a:tr>
              <a:tr h="470975">
                <a:tc>
                  <a:txBody>
                    <a:bodyPr/>
                    <a:lstStyle/>
                    <a:p>
                      <a:r>
                        <a:rPr lang="en-US" sz="2400" dirty="0">
                          <a:solidFill>
                            <a:schemeClr val="tx1"/>
                          </a:solidFill>
                        </a:rPr>
                        <a:t>802/ITU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Glenn Parsons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282469"/>
                  </a:ext>
                </a:extLst>
              </a:tr>
              <a:tr h="470975">
                <a:tc>
                  <a:txBody>
                    <a:bodyPr/>
                    <a:lstStyle/>
                    <a:p>
                      <a:r>
                        <a:rPr lang="en-US" sz="2400" dirty="0">
                          <a:solidFill>
                            <a:schemeClr val="tx1"/>
                          </a:solidFill>
                        </a:rPr>
                        <a:t>802 Public Visibility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John </a:t>
                      </a:r>
                      <a:r>
                        <a:rPr lang="en-US" sz="2400" dirty="0" err="1">
                          <a:solidFill>
                            <a:schemeClr val="tx1"/>
                          </a:solidFill>
                        </a:rPr>
                        <a:t>D’Ambrosia</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6518701"/>
                  </a:ext>
                </a:extLst>
              </a:tr>
              <a:tr h="470975">
                <a:tc>
                  <a:txBody>
                    <a:bodyPr/>
                    <a:lstStyle/>
                    <a:p>
                      <a:r>
                        <a:rPr lang="en-US" sz="2400" dirty="0">
                          <a:solidFill>
                            <a:schemeClr val="tx1"/>
                          </a:solidFill>
                        </a:rPr>
                        <a:t>802 Wireless Chairs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dirty="0">
                          <a:solidFill>
                            <a:schemeClr val="tx1"/>
                          </a:solidFill>
                        </a:rPr>
                        <a:t>Dorothy Stanley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9976140"/>
                  </a:ext>
                </a:extLst>
              </a:tr>
            </a:tbl>
          </a:graphicData>
        </a:graphic>
      </p:graphicFrame>
    </p:spTree>
    <p:extLst>
      <p:ext uri="{BB962C8B-B14F-4D97-AF65-F5344CB8AC3E}">
        <p14:creationId xmlns:p14="http://schemas.microsoft.com/office/powerpoint/2010/main" val="598560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5A7B-CD7D-49EB-9F3D-DF629B7C53C0}"/>
              </a:ext>
            </a:extLst>
          </p:cNvPr>
          <p:cNvSpPr>
            <a:spLocks noGrp="1"/>
          </p:cNvSpPr>
          <p:nvPr>
            <p:ph type="title"/>
          </p:nvPr>
        </p:nvSpPr>
        <p:spPr/>
        <p:txBody>
          <a:bodyPr/>
          <a:lstStyle/>
          <a:p>
            <a:r>
              <a:rPr lang="en-US" dirty="0"/>
              <a:t>802/JT1 SC Scope, Duties &amp; Membership</a:t>
            </a:r>
          </a:p>
        </p:txBody>
      </p:sp>
      <p:sp>
        <p:nvSpPr>
          <p:cNvPr id="4" name="Slide Number Placeholder 3">
            <a:extLst>
              <a:ext uri="{FF2B5EF4-FFF2-40B4-BE49-F238E27FC236}">
                <a16:creationId xmlns:a16="http://schemas.microsoft.com/office/drawing/2014/main" id="{3A010278-CCF0-43BB-B025-C818F3CCC094}"/>
              </a:ext>
            </a:extLst>
          </p:cNvPr>
          <p:cNvSpPr>
            <a:spLocks noGrp="1"/>
          </p:cNvSpPr>
          <p:nvPr>
            <p:ph type="sldNum" sz="quarter" idx="12"/>
          </p:nvPr>
        </p:nvSpPr>
        <p:spPr/>
        <p:txBody>
          <a:bodyPr/>
          <a:lstStyle/>
          <a:p>
            <a:pPr>
              <a:defRPr/>
            </a:pPr>
            <a:fld id="{C8910AE4-85DC-4894-8AA6-C2187499416B}" type="slidenum">
              <a:rPr lang="en-US" smtClean="0"/>
              <a:pPr>
                <a:defRPr/>
              </a:pPr>
              <a:t>14</a:t>
            </a:fld>
            <a:endParaRPr lang="en-US"/>
          </a:p>
        </p:txBody>
      </p:sp>
      <p:sp>
        <p:nvSpPr>
          <p:cNvPr id="5" name="Content Placeholder 4">
            <a:extLst>
              <a:ext uri="{FF2B5EF4-FFF2-40B4-BE49-F238E27FC236}">
                <a16:creationId xmlns:a16="http://schemas.microsoft.com/office/drawing/2014/main" id="{711C88C2-7B5D-44C3-B28E-365D5B792DA9}"/>
              </a:ext>
            </a:extLst>
          </p:cNvPr>
          <p:cNvSpPr>
            <a:spLocks noGrp="1" noChangeArrowheads="1"/>
          </p:cNvSpPr>
          <p:nvPr>
            <p:ph idx="1"/>
          </p:nvPr>
        </p:nvSpPr>
        <p:spPr bwMode="auto">
          <a:xfrm>
            <a:off x="914400" y="1676400"/>
            <a:ext cx="10363200" cy="4114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4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1588" marR="0" lvl="1" indent="0" algn="l" defTabSz="914400" rtl="0" eaLnBrk="0" fontAlgn="base" latinLnBrk="0" hangingPunct="0">
              <a:lnSpc>
                <a:spcPct val="100000"/>
              </a:lnSpc>
              <a:spcBef>
                <a:spcPct val="50000"/>
              </a:spcBef>
              <a:spcAft>
                <a:spcPct val="0"/>
              </a:spcAft>
              <a:buClrTx/>
              <a:buSzTx/>
              <a:buNone/>
              <a:tabLst/>
              <a:defRPr/>
            </a:pPr>
            <a:r>
              <a:rPr kumimoji="0" lang="en-AU" sz="1800" b="1" i="1" u="none" strike="noStrike" kern="0" cap="none" spc="0" normalizeH="0" baseline="0" noProof="0" dirty="0">
                <a:ln>
                  <a:noFill/>
                </a:ln>
                <a:solidFill>
                  <a:srgbClr val="000000"/>
                </a:solidFill>
                <a:effectLst/>
                <a:uLnTx/>
                <a:uFillTx/>
                <a:latin typeface="Arial"/>
              </a:rPr>
              <a:t>Scope and Duties</a:t>
            </a:r>
          </a:p>
          <a:p>
            <a:pPr marL="457200" marR="0" lvl="1" algn="l" defTabSz="914400" rtl="0" eaLnBrk="0" fontAlgn="base" latinLnBrk="0" hangingPunct="0">
              <a:lnSpc>
                <a:spcPct val="100000"/>
              </a:lnSpc>
              <a:spcBef>
                <a:spcPct val="50000"/>
              </a:spcBef>
              <a:spcAft>
                <a:spcPct val="0"/>
              </a:spcAft>
              <a:buClrTx/>
              <a:buSzTx/>
              <a:buFontTx/>
              <a:buChar char="•"/>
              <a:tabLst/>
              <a:defRPr/>
            </a:pPr>
            <a:r>
              <a:rPr kumimoji="0" lang="en-AU" sz="1800" b="0" u="none" strike="noStrike" kern="0" cap="none" spc="0" normalizeH="0" baseline="0" noProof="0" dirty="0">
                <a:ln>
                  <a:noFill/>
                </a:ln>
                <a:solidFill>
                  <a:srgbClr val="000000"/>
                </a:solidFill>
                <a:effectLst/>
                <a:uLnTx/>
                <a:uFillTx/>
                <a:latin typeface="Arial"/>
              </a:rPr>
              <a:t>Provides a forum for 802 members to discuss issues relevant to both:</a:t>
            </a:r>
          </a:p>
          <a:p>
            <a:pPr marL="457200" marR="0" lvl="2"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600" b="0" u="none" strike="noStrike" kern="0" cap="none" spc="0" normalizeH="0" baseline="0" noProof="0" dirty="0">
                <a:ln>
                  <a:noFill/>
                </a:ln>
                <a:solidFill>
                  <a:srgbClr val="000000"/>
                </a:solidFill>
                <a:effectLst/>
                <a:uLnTx/>
                <a:uFillTx/>
                <a:latin typeface="Arial"/>
              </a:rPr>
              <a:t>IEEE 802 and ISO/IEC JTC1/SC6</a:t>
            </a:r>
          </a:p>
          <a:p>
            <a:pPr marL="457200" marR="0" lvl="1" algn="l" defTabSz="914400" rtl="0" eaLnBrk="0" fontAlgn="base" latinLnBrk="0" hangingPunct="0">
              <a:lnSpc>
                <a:spcPct val="100000"/>
              </a:lnSpc>
              <a:spcBef>
                <a:spcPct val="50000"/>
              </a:spcBef>
              <a:spcAft>
                <a:spcPct val="0"/>
              </a:spcAft>
              <a:buClrTx/>
              <a:buSzTx/>
              <a:buFontTx/>
              <a:buChar char="•"/>
              <a:tabLst/>
              <a:defRPr/>
            </a:pPr>
            <a:r>
              <a:rPr kumimoji="0" lang="en-AU" sz="1800" b="0" u="none" strike="noStrike" kern="0" cap="none" spc="0" normalizeH="0" baseline="0" noProof="0" dirty="0">
                <a:ln>
                  <a:noFill/>
                </a:ln>
                <a:solidFill>
                  <a:srgbClr val="000000"/>
                </a:solidFill>
                <a:effectLst/>
                <a:uLnTx/>
                <a:uFillTx/>
                <a:latin typeface="Arial"/>
              </a:rPr>
              <a:t>Recommends positions to </a:t>
            </a:r>
            <a:r>
              <a:rPr kumimoji="0" lang="en-AU" sz="1800" b="0" u="none" strike="noStrike" kern="0" cap="none" spc="0" normalizeH="0" baseline="0" noProof="0" dirty="0" err="1">
                <a:ln>
                  <a:noFill/>
                </a:ln>
                <a:solidFill>
                  <a:srgbClr val="000000"/>
                </a:solidFill>
                <a:effectLst/>
                <a:uLnTx/>
                <a:uFillTx/>
                <a:latin typeface="Arial"/>
              </a:rPr>
              <a:t>ExCom</a:t>
            </a:r>
            <a:r>
              <a:rPr kumimoji="0" lang="en-AU" sz="1800" b="0" u="none" strike="noStrike" kern="0" cap="none" spc="0" normalizeH="0" baseline="0" noProof="0" dirty="0">
                <a:ln>
                  <a:noFill/>
                </a:ln>
                <a:solidFill>
                  <a:srgbClr val="000000"/>
                </a:solidFill>
                <a:effectLst/>
                <a:uLnTx/>
                <a:uFillTx/>
                <a:latin typeface="Arial"/>
              </a:rPr>
              <a:t> on ISO/IEC JTC1/SC6 actions affecting IEEE 802</a:t>
            </a:r>
          </a:p>
          <a:p>
            <a:pPr marL="457200" marR="0" lvl="2" algn="l" defTabSz="914400" rtl="0" eaLnBrk="0" fontAlgn="base" latinLnBrk="0" hangingPunct="0">
              <a:lnSpc>
                <a:spcPct val="100000"/>
              </a:lnSpc>
              <a:spcBef>
                <a:spcPct val="25000"/>
              </a:spcBef>
              <a:spcAft>
                <a:spcPct val="0"/>
              </a:spcAft>
              <a:buClrTx/>
              <a:buSzTx/>
              <a:buFont typeface="Arial" pitchFamily="34" charset="0"/>
              <a:buChar char="–"/>
              <a:tabLst/>
              <a:defRPr/>
            </a:pPr>
            <a:r>
              <a:rPr kumimoji="0" lang="en-AU" sz="1600" b="0" u="none" strike="noStrike" kern="0" cap="none" spc="0" normalizeH="0" baseline="0" noProof="0" dirty="0">
                <a:ln>
                  <a:noFill/>
                </a:ln>
                <a:solidFill>
                  <a:srgbClr val="000000"/>
                </a:solidFill>
                <a:effectLst/>
                <a:uLnTx/>
                <a:uFillTx/>
                <a:latin typeface="Arial"/>
              </a:rPr>
              <a:t>Note that IEEE 802 LMSC holds the liaison to SC6, not the IEEE 802.11 WG</a:t>
            </a:r>
          </a:p>
          <a:p>
            <a:pPr marL="457200" marR="0" lvl="1" algn="l" defTabSz="914400" rtl="0" eaLnBrk="0" fontAlgn="base" latinLnBrk="0" hangingPunct="0">
              <a:lnSpc>
                <a:spcPct val="100000"/>
              </a:lnSpc>
              <a:spcBef>
                <a:spcPct val="50000"/>
              </a:spcBef>
              <a:spcAft>
                <a:spcPct val="0"/>
              </a:spcAft>
              <a:buClrTx/>
              <a:buSzTx/>
              <a:buFontTx/>
              <a:buChar char="•"/>
              <a:tabLst/>
              <a:defRPr/>
            </a:pPr>
            <a:r>
              <a:rPr kumimoji="0" lang="en-AU" sz="1800" b="0" u="none" strike="noStrike" kern="0" cap="none" spc="0" normalizeH="0" baseline="0" noProof="0" dirty="0">
                <a:ln>
                  <a:noFill/>
                </a:ln>
                <a:solidFill>
                  <a:srgbClr val="000000"/>
                </a:solidFill>
                <a:effectLst/>
                <a:uLnTx/>
                <a:uFillTx/>
                <a:latin typeface="Arial"/>
              </a:rPr>
              <a:t>Participates in dialog with IEEE staff and 802 </a:t>
            </a:r>
            <a:r>
              <a:rPr kumimoji="0" lang="en-AU" sz="1800" b="0" u="none" strike="noStrike" kern="0" cap="none" spc="0" normalizeH="0" baseline="0" noProof="0" dirty="0" err="1">
                <a:ln>
                  <a:noFill/>
                </a:ln>
                <a:solidFill>
                  <a:srgbClr val="000000"/>
                </a:solidFill>
                <a:effectLst/>
                <a:uLnTx/>
                <a:uFillTx/>
                <a:latin typeface="Arial"/>
              </a:rPr>
              <a:t>ExCom</a:t>
            </a:r>
            <a:r>
              <a:rPr kumimoji="0" lang="en-AU" sz="1800" b="0" u="none" strike="noStrike" kern="0" cap="none" spc="0" normalizeH="0" baseline="0" noProof="0" dirty="0">
                <a:ln>
                  <a:noFill/>
                </a:ln>
                <a:solidFill>
                  <a:srgbClr val="000000"/>
                </a:solidFill>
                <a:effectLst/>
                <a:uLnTx/>
                <a:uFillTx/>
                <a:latin typeface="Arial"/>
              </a:rPr>
              <a:t> on issues concerning IEEE’s relationship with ISO/IEC</a:t>
            </a:r>
          </a:p>
          <a:p>
            <a:pPr marL="457200" marR="0" lvl="1" algn="l" defTabSz="914400" rtl="0" eaLnBrk="0" fontAlgn="base" latinLnBrk="0" hangingPunct="0">
              <a:lnSpc>
                <a:spcPct val="100000"/>
              </a:lnSpc>
              <a:spcBef>
                <a:spcPct val="50000"/>
              </a:spcBef>
              <a:spcAft>
                <a:spcPct val="0"/>
              </a:spcAft>
              <a:buClrTx/>
              <a:buSzTx/>
              <a:buFontTx/>
              <a:buChar char="•"/>
              <a:tabLst/>
              <a:defRPr/>
            </a:pPr>
            <a:r>
              <a:rPr kumimoji="0" lang="en-AU" sz="1800" b="0" u="none" strike="noStrike" kern="0" cap="none" spc="0" normalizeH="0" baseline="0" noProof="0" dirty="0">
                <a:ln>
                  <a:noFill/>
                </a:ln>
                <a:solidFill>
                  <a:srgbClr val="000000"/>
                </a:solidFill>
                <a:effectLst/>
                <a:uLnTx/>
                <a:uFillTx/>
                <a:latin typeface="Arial"/>
              </a:rPr>
              <a:t>Organises IEEE 802 members to contribute to liaisons and other documents relevant to the ISO/IEC JTC1/SC6 members</a:t>
            </a:r>
          </a:p>
          <a:p>
            <a:pPr marL="1588" lvl="1" indent="0">
              <a:buNone/>
            </a:pPr>
            <a:r>
              <a:rPr lang="en-AU" sz="1600" dirty="0">
                <a:solidFill>
                  <a:srgbClr val="000000"/>
                </a:solidFill>
                <a:latin typeface="Arial"/>
              </a:rPr>
              <a:t>Note: The IEEE 802 JTC 1 SC goals from November 2010</a:t>
            </a:r>
            <a:r>
              <a:rPr kumimoji="0" lang="en-AU" sz="1600" i="0" u="none" strike="noStrike" kern="0" cap="none" spc="0" normalizeH="0" baseline="0" noProof="0" dirty="0">
                <a:ln>
                  <a:noFill/>
                </a:ln>
                <a:solidFill>
                  <a:srgbClr val="000000"/>
                </a:solidFill>
                <a:effectLst/>
                <a:uLnTx/>
                <a:uFillTx/>
                <a:latin typeface="Arial"/>
              </a:rPr>
              <a:t> were reaffirmed by 802 EC in Mar 2014 &amp; July 2018</a:t>
            </a:r>
          </a:p>
          <a:p>
            <a:pPr marL="1588" lvl="1" indent="0">
              <a:buNone/>
            </a:pPr>
            <a:r>
              <a:rPr lang="en-AU" sz="1800" b="1" dirty="0">
                <a:solidFill>
                  <a:srgbClr val="000000"/>
                </a:solidFill>
                <a:latin typeface="Arial"/>
              </a:rPr>
              <a:t>Membership</a:t>
            </a:r>
          </a:p>
          <a:p>
            <a:pPr marL="566738" lvl="1" indent="-285750">
              <a:buFont typeface="Arial" panose="020B0604020202020204" pitchFamily="34" charset="0"/>
              <a:buChar char="•"/>
            </a:pPr>
            <a:r>
              <a:rPr lang="en-AU" sz="1800" dirty="0">
                <a:solidFill>
                  <a:srgbClr val="000000"/>
                </a:solidFill>
                <a:latin typeface="Arial"/>
              </a:rPr>
              <a:t>Membership in the standing committee is open to anyone that wishes to participate (typically 10-15 802 participants)</a:t>
            </a:r>
            <a:endParaRPr kumimoji="0" lang="en-AU" sz="2000" i="0" u="none" strike="noStrike" kern="0" cap="none" spc="0" normalizeH="0" baseline="0" noProof="0" dirty="0">
              <a:ln>
                <a:noFill/>
              </a:ln>
              <a:solidFill>
                <a:srgbClr val="000000"/>
              </a:solidFill>
              <a:effectLst/>
              <a:uLnTx/>
              <a:uFillTx/>
              <a:latin typeface="Arial"/>
            </a:endParaRPr>
          </a:p>
        </p:txBody>
      </p:sp>
    </p:spTree>
    <p:extLst>
      <p:ext uri="{BB962C8B-B14F-4D97-AF65-F5344CB8AC3E}">
        <p14:creationId xmlns:p14="http://schemas.microsoft.com/office/powerpoint/2010/main" val="2706358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5A7B-CD7D-49EB-9F3D-DF629B7C53C0}"/>
              </a:ext>
            </a:extLst>
          </p:cNvPr>
          <p:cNvSpPr>
            <a:spLocks noGrp="1"/>
          </p:cNvSpPr>
          <p:nvPr>
            <p:ph type="title"/>
          </p:nvPr>
        </p:nvSpPr>
        <p:spPr/>
        <p:txBody>
          <a:bodyPr/>
          <a:lstStyle/>
          <a:p>
            <a:r>
              <a:rPr lang="en-US" dirty="0"/>
              <a:t>802/IETF SC Scope, Duties &amp; Membership</a:t>
            </a:r>
          </a:p>
        </p:txBody>
      </p:sp>
      <p:sp>
        <p:nvSpPr>
          <p:cNvPr id="4" name="Slide Number Placeholder 3">
            <a:extLst>
              <a:ext uri="{FF2B5EF4-FFF2-40B4-BE49-F238E27FC236}">
                <a16:creationId xmlns:a16="http://schemas.microsoft.com/office/drawing/2014/main" id="{3A010278-CCF0-43BB-B025-C818F3CCC094}"/>
              </a:ext>
            </a:extLst>
          </p:cNvPr>
          <p:cNvSpPr>
            <a:spLocks noGrp="1"/>
          </p:cNvSpPr>
          <p:nvPr>
            <p:ph type="sldNum" sz="quarter" idx="12"/>
          </p:nvPr>
        </p:nvSpPr>
        <p:spPr/>
        <p:txBody>
          <a:bodyPr/>
          <a:lstStyle/>
          <a:p>
            <a:pPr>
              <a:defRPr/>
            </a:pPr>
            <a:fld id="{C8910AE4-85DC-4894-8AA6-C2187499416B}" type="slidenum">
              <a:rPr lang="en-US" smtClean="0"/>
              <a:pPr>
                <a:defRPr/>
              </a:pPr>
              <a:t>15</a:t>
            </a:fld>
            <a:endParaRPr lang="en-US"/>
          </a:p>
        </p:txBody>
      </p:sp>
      <p:sp>
        <p:nvSpPr>
          <p:cNvPr id="5" name="Content Placeholder 4">
            <a:extLst>
              <a:ext uri="{FF2B5EF4-FFF2-40B4-BE49-F238E27FC236}">
                <a16:creationId xmlns:a16="http://schemas.microsoft.com/office/drawing/2014/main" id="{711C88C2-7B5D-44C3-B28E-365D5B792DA9}"/>
              </a:ext>
            </a:extLst>
          </p:cNvPr>
          <p:cNvSpPr>
            <a:spLocks noGrp="1" noChangeArrowheads="1"/>
          </p:cNvSpPr>
          <p:nvPr>
            <p:ph idx="1"/>
          </p:nvPr>
        </p:nvSpPr>
        <p:spPr bwMode="auto">
          <a:xfrm>
            <a:off x="914400" y="1676400"/>
            <a:ext cx="10363200" cy="4114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4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1588" marR="0" lvl="1" indent="0" algn="l" defTabSz="914400" rtl="0" eaLnBrk="0" fontAlgn="base" latinLnBrk="0" hangingPunct="0">
              <a:lnSpc>
                <a:spcPct val="100000"/>
              </a:lnSpc>
              <a:spcBef>
                <a:spcPct val="50000"/>
              </a:spcBef>
              <a:spcAft>
                <a:spcPct val="0"/>
              </a:spcAft>
              <a:buClrTx/>
              <a:buSzTx/>
              <a:buNone/>
              <a:tabLst/>
              <a:defRPr/>
            </a:pPr>
            <a:r>
              <a:rPr kumimoji="0" lang="en-AU" sz="1800" b="1" i="1" u="none" strike="noStrike" kern="0" cap="none" spc="0" normalizeH="0" baseline="0" noProof="0" dirty="0">
                <a:ln>
                  <a:noFill/>
                </a:ln>
                <a:solidFill>
                  <a:srgbClr val="000000"/>
                </a:solidFill>
                <a:effectLst/>
                <a:uLnTx/>
                <a:uFillTx/>
                <a:latin typeface="Arial"/>
              </a:rPr>
              <a:t>Scope and Duties</a:t>
            </a:r>
          </a:p>
          <a:p>
            <a:pPr marL="457200" lvl="1">
              <a:defRPr/>
            </a:pPr>
            <a:r>
              <a:rPr lang="en-US" sz="1800" dirty="0">
                <a:solidFill>
                  <a:srgbClr val="000000"/>
                </a:solidFill>
                <a:latin typeface="Arial"/>
              </a:rPr>
              <a:t>Coordinate 802 activities with IETF activities as appropriate.  Hold periodic joint meetings between 802 leadership and IETF leadership.</a:t>
            </a:r>
          </a:p>
          <a:p>
            <a:pPr marL="457200" lvl="1">
              <a:defRPr/>
            </a:pPr>
            <a:r>
              <a:rPr lang="en-AU" sz="1800" dirty="0">
                <a:solidFill>
                  <a:srgbClr val="000000"/>
                </a:solidFill>
                <a:latin typeface="Arial"/>
              </a:rPr>
              <a:t>https://trac.ietf.org/trac/iesg/wiki/IEEE802andIETFCoordinationGuide</a:t>
            </a:r>
            <a:endParaRPr kumimoji="0" lang="en-AU" sz="1800" b="0" u="none" strike="noStrike" kern="0" cap="none" spc="0" normalizeH="0" baseline="0" noProof="0" dirty="0">
              <a:ln>
                <a:noFill/>
              </a:ln>
              <a:solidFill>
                <a:srgbClr val="000000"/>
              </a:solidFill>
              <a:effectLst/>
              <a:uLnTx/>
              <a:uFillTx/>
              <a:latin typeface="Arial"/>
            </a:endParaRPr>
          </a:p>
          <a:p>
            <a:pPr marL="1588" lvl="1" indent="0">
              <a:buNone/>
            </a:pPr>
            <a:r>
              <a:rPr lang="en-AU" sz="1800" b="1" dirty="0">
                <a:solidFill>
                  <a:srgbClr val="000000"/>
                </a:solidFill>
                <a:latin typeface="Arial"/>
              </a:rPr>
              <a:t>Membership</a:t>
            </a:r>
          </a:p>
          <a:p>
            <a:pPr marL="566738" lvl="1" indent="-285750">
              <a:buFont typeface="Arial" panose="020B0604020202020204" pitchFamily="34" charset="0"/>
              <a:buChar char="•"/>
            </a:pPr>
            <a:r>
              <a:rPr lang="en-AU" sz="1800" dirty="0">
                <a:solidFill>
                  <a:srgbClr val="000000"/>
                </a:solidFill>
                <a:latin typeface="Arial"/>
              </a:rPr>
              <a:t>Membership in the standing committee is open to anyone that wishes to participate</a:t>
            </a:r>
            <a:endParaRPr kumimoji="0" lang="en-AU" sz="2000" i="0" u="none" strike="noStrike" kern="0" cap="none" spc="0" normalizeH="0" baseline="0" noProof="0" dirty="0">
              <a:ln>
                <a:noFill/>
              </a:ln>
              <a:solidFill>
                <a:srgbClr val="000000"/>
              </a:solidFill>
              <a:effectLst/>
              <a:uLnTx/>
              <a:uFillTx/>
              <a:latin typeface="Arial"/>
            </a:endParaRPr>
          </a:p>
        </p:txBody>
      </p:sp>
    </p:spTree>
    <p:extLst>
      <p:ext uri="{BB962C8B-B14F-4D97-AF65-F5344CB8AC3E}">
        <p14:creationId xmlns:p14="http://schemas.microsoft.com/office/powerpoint/2010/main" val="2490099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5A7B-CD7D-49EB-9F3D-DF629B7C53C0}"/>
              </a:ext>
            </a:extLst>
          </p:cNvPr>
          <p:cNvSpPr>
            <a:spLocks noGrp="1"/>
          </p:cNvSpPr>
          <p:nvPr>
            <p:ph type="title"/>
          </p:nvPr>
        </p:nvSpPr>
        <p:spPr/>
        <p:txBody>
          <a:bodyPr/>
          <a:lstStyle/>
          <a:p>
            <a:r>
              <a:rPr lang="en-US" dirty="0"/>
              <a:t>802/ITU SC Scope, Duties &amp; Membership</a:t>
            </a:r>
          </a:p>
        </p:txBody>
      </p:sp>
      <p:sp>
        <p:nvSpPr>
          <p:cNvPr id="4" name="Slide Number Placeholder 3">
            <a:extLst>
              <a:ext uri="{FF2B5EF4-FFF2-40B4-BE49-F238E27FC236}">
                <a16:creationId xmlns:a16="http://schemas.microsoft.com/office/drawing/2014/main" id="{3A010278-CCF0-43BB-B025-C818F3CCC094}"/>
              </a:ext>
            </a:extLst>
          </p:cNvPr>
          <p:cNvSpPr>
            <a:spLocks noGrp="1"/>
          </p:cNvSpPr>
          <p:nvPr>
            <p:ph type="sldNum" sz="quarter" idx="12"/>
          </p:nvPr>
        </p:nvSpPr>
        <p:spPr/>
        <p:txBody>
          <a:bodyPr/>
          <a:lstStyle/>
          <a:p>
            <a:pPr>
              <a:defRPr/>
            </a:pPr>
            <a:fld id="{C8910AE4-85DC-4894-8AA6-C2187499416B}" type="slidenum">
              <a:rPr lang="en-US" smtClean="0"/>
              <a:pPr>
                <a:defRPr/>
              </a:pPr>
              <a:t>16</a:t>
            </a:fld>
            <a:endParaRPr lang="en-US"/>
          </a:p>
        </p:txBody>
      </p:sp>
      <p:sp>
        <p:nvSpPr>
          <p:cNvPr id="5" name="Content Placeholder 4">
            <a:extLst>
              <a:ext uri="{FF2B5EF4-FFF2-40B4-BE49-F238E27FC236}">
                <a16:creationId xmlns:a16="http://schemas.microsoft.com/office/drawing/2014/main" id="{711C88C2-7B5D-44C3-B28E-365D5B792DA9}"/>
              </a:ext>
            </a:extLst>
          </p:cNvPr>
          <p:cNvSpPr>
            <a:spLocks noGrp="1" noChangeArrowheads="1"/>
          </p:cNvSpPr>
          <p:nvPr>
            <p:ph idx="1"/>
          </p:nvPr>
        </p:nvSpPr>
        <p:spPr bwMode="auto">
          <a:xfrm>
            <a:off x="914400" y="1676400"/>
            <a:ext cx="10363200" cy="4114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4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1588" marR="0" lvl="1" indent="0" algn="l" defTabSz="914400" rtl="0" eaLnBrk="0" fontAlgn="base" latinLnBrk="0" hangingPunct="0">
              <a:lnSpc>
                <a:spcPct val="100000"/>
              </a:lnSpc>
              <a:spcBef>
                <a:spcPct val="50000"/>
              </a:spcBef>
              <a:spcAft>
                <a:spcPct val="0"/>
              </a:spcAft>
              <a:buClrTx/>
              <a:buSzTx/>
              <a:buNone/>
              <a:tabLst/>
              <a:defRPr/>
            </a:pPr>
            <a:r>
              <a:rPr kumimoji="0" lang="en-AU" sz="1800" b="1" i="1" u="none" strike="noStrike" kern="0" cap="none" spc="0" normalizeH="0" baseline="0" noProof="0" dirty="0">
                <a:ln>
                  <a:noFill/>
                </a:ln>
                <a:solidFill>
                  <a:srgbClr val="000000"/>
                </a:solidFill>
                <a:effectLst/>
                <a:uLnTx/>
                <a:uFillTx/>
                <a:latin typeface="Arial"/>
              </a:rPr>
              <a:t>Scope and Duties</a:t>
            </a:r>
          </a:p>
          <a:p>
            <a:pPr marL="457200" lvl="1">
              <a:defRPr/>
            </a:pPr>
            <a:r>
              <a:rPr lang="en-AU" sz="1800" dirty="0">
                <a:solidFill>
                  <a:srgbClr val="000000"/>
                </a:solidFill>
                <a:latin typeface="Arial"/>
              </a:rPr>
              <a:t>Provide IEEE 802 input into IEEE-SA engagements with ITU </a:t>
            </a:r>
          </a:p>
          <a:p>
            <a:pPr marL="457200" lvl="1">
              <a:defRPr/>
            </a:pPr>
            <a:r>
              <a:rPr lang="en-AU" sz="1800" dirty="0">
                <a:solidFill>
                  <a:srgbClr val="000000"/>
                </a:solidFill>
                <a:latin typeface="Arial"/>
              </a:rPr>
              <a:t>Receive updates on IEEE-SA engagements with ITU</a:t>
            </a:r>
          </a:p>
          <a:p>
            <a:pPr marL="457200" lvl="1">
              <a:defRPr/>
            </a:pPr>
            <a:r>
              <a:rPr lang="en-AU" sz="1800" dirty="0">
                <a:solidFill>
                  <a:srgbClr val="000000"/>
                </a:solidFill>
                <a:latin typeface="Arial"/>
              </a:rPr>
              <a:t>Do not interfere with existing technical liaisons to ITU-T (e.g., in 802.1, 802.3)</a:t>
            </a:r>
          </a:p>
          <a:p>
            <a:pPr marL="457200" lvl="1">
              <a:defRPr/>
            </a:pPr>
            <a:r>
              <a:rPr lang="en-AU" sz="1800" dirty="0">
                <a:solidFill>
                  <a:srgbClr val="000000"/>
                </a:solidFill>
                <a:latin typeface="Arial"/>
              </a:rPr>
              <a:t>Do not interfere with existing regulatory and technical liaisons with ITU-R (e.g., in 802.18)</a:t>
            </a:r>
            <a:endParaRPr kumimoji="0" lang="en-AU" sz="1800" b="0" u="none" strike="noStrike" kern="0" cap="none" spc="0" normalizeH="0" baseline="0" noProof="0" dirty="0">
              <a:ln>
                <a:noFill/>
              </a:ln>
              <a:solidFill>
                <a:srgbClr val="000000"/>
              </a:solidFill>
              <a:effectLst/>
              <a:uLnTx/>
              <a:uFillTx/>
              <a:latin typeface="Arial"/>
            </a:endParaRPr>
          </a:p>
          <a:p>
            <a:pPr marL="1588" lvl="1" indent="0">
              <a:buNone/>
            </a:pPr>
            <a:r>
              <a:rPr lang="en-AU" sz="1800" b="1" dirty="0">
                <a:solidFill>
                  <a:srgbClr val="000000"/>
                </a:solidFill>
                <a:latin typeface="Arial"/>
              </a:rPr>
              <a:t>Membership</a:t>
            </a:r>
          </a:p>
          <a:p>
            <a:pPr marL="566738" lvl="1" indent="-285750">
              <a:buFont typeface="Arial" panose="020B0604020202020204" pitchFamily="34" charset="0"/>
              <a:buChar char="•"/>
            </a:pPr>
            <a:r>
              <a:rPr lang="en-US" sz="1800" dirty="0">
                <a:solidFill>
                  <a:srgbClr val="000000"/>
                </a:solidFill>
                <a:latin typeface="Arial"/>
              </a:rPr>
              <a:t>Membership in the standing committee is open to anyone that wishes to participate</a:t>
            </a:r>
            <a:endParaRPr kumimoji="0" lang="en-AU" sz="2000" i="0" u="none" strike="noStrike" kern="0" cap="none" spc="0" normalizeH="0" baseline="0" noProof="0" dirty="0">
              <a:ln>
                <a:noFill/>
              </a:ln>
              <a:solidFill>
                <a:srgbClr val="000000"/>
              </a:solidFill>
              <a:effectLst/>
              <a:uLnTx/>
              <a:uFillTx/>
              <a:latin typeface="Arial"/>
            </a:endParaRPr>
          </a:p>
        </p:txBody>
      </p:sp>
    </p:spTree>
    <p:extLst>
      <p:ext uri="{BB962C8B-B14F-4D97-AF65-F5344CB8AC3E}">
        <p14:creationId xmlns:p14="http://schemas.microsoft.com/office/powerpoint/2010/main" val="496073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5A7B-CD7D-49EB-9F3D-DF629B7C53C0}"/>
              </a:ext>
            </a:extLst>
          </p:cNvPr>
          <p:cNvSpPr>
            <a:spLocks noGrp="1"/>
          </p:cNvSpPr>
          <p:nvPr>
            <p:ph type="title"/>
          </p:nvPr>
        </p:nvSpPr>
        <p:spPr>
          <a:xfrm>
            <a:off x="76200" y="304800"/>
            <a:ext cx="11963400" cy="1143000"/>
          </a:xfrm>
        </p:spPr>
        <p:txBody>
          <a:bodyPr/>
          <a:lstStyle/>
          <a:p>
            <a:r>
              <a:rPr lang="en-US" sz="4000" dirty="0"/>
              <a:t>802 Public Visibility SC Scope, Duties, Membership</a:t>
            </a:r>
          </a:p>
        </p:txBody>
      </p:sp>
      <p:sp>
        <p:nvSpPr>
          <p:cNvPr id="4" name="Slide Number Placeholder 3">
            <a:extLst>
              <a:ext uri="{FF2B5EF4-FFF2-40B4-BE49-F238E27FC236}">
                <a16:creationId xmlns:a16="http://schemas.microsoft.com/office/drawing/2014/main" id="{3A010278-CCF0-43BB-B025-C818F3CCC094}"/>
              </a:ext>
            </a:extLst>
          </p:cNvPr>
          <p:cNvSpPr>
            <a:spLocks noGrp="1"/>
          </p:cNvSpPr>
          <p:nvPr>
            <p:ph type="sldNum" sz="quarter" idx="12"/>
          </p:nvPr>
        </p:nvSpPr>
        <p:spPr/>
        <p:txBody>
          <a:bodyPr/>
          <a:lstStyle/>
          <a:p>
            <a:pPr>
              <a:defRPr/>
            </a:pPr>
            <a:fld id="{C8910AE4-85DC-4894-8AA6-C2187499416B}" type="slidenum">
              <a:rPr lang="en-US" smtClean="0"/>
              <a:pPr>
                <a:defRPr/>
              </a:pPr>
              <a:t>17</a:t>
            </a:fld>
            <a:endParaRPr lang="en-US"/>
          </a:p>
        </p:txBody>
      </p:sp>
      <p:sp>
        <p:nvSpPr>
          <p:cNvPr id="5" name="Content Placeholder 4">
            <a:extLst>
              <a:ext uri="{FF2B5EF4-FFF2-40B4-BE49-F238E27FC236}">
                <a16:creationId xmlns:a16="http://schemas.microsoft.com/office/drawing/2014/main" id="{711C88C2-7B5D-44C3-B28E-365D5B792DA9}"/>
              </a:ext>
            </a:extLst>
          </p:cNvPr>
          <p:cNvSpPr>
            <a:spLocks noGrp="1" noChangeArrowheads="1"/>
          </p:cNvSpPr>
          <p:nvPr>
            <p:ph idx="1"/>
          </p:nvPr>
        </p:nvSpPr>
        <p:spPr bwMode="auto">
          <a:xfrm>
            <a:off x="946068" y="1295400"/>
            <a:ext cx="10363200" cy="4114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4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1588" marR="0" lvl="1" indent="0" algn="l" defTabSz="914400" rtl="0" eaLnBrk="0" fontAlgn="base" latinLnBrk="0" hangingPunct="0">
              <a:lnSpc>
                <a:spcPct val="100000"/>
              </a:lnSpc>
              <a:spcBef>
                <a:spcPct val="50000"/>
              </a:spcBef>
              <a:spcAft>
                <a:spcPct val="0"/>
              </a:spcAft>
              <a:buClrTx/>
              <a:buSzTx/>
              <a:buNone/>
              <a:tabLst/>
              <a:defRPr/>
            </a:pPr>
            <a:r>
              <a:rPr kumimoji="0" lang="en-AU" sz="1800" b="1" i="1" u="none" strike="noStrike" kern="0" cap="none" spc="0" normalizeH="0" baseline="0" noProof="0" dirty="0">
                <a:ln>
                  <a:noFill/>
                </a:ln>
                <a:solidFill>
                  <a:srgbClr val="000000"/>
                </a:solidFill>
                <a:effectLst/>
                <a:uLnTx/>
                <a:uFillTx/>
                <a:latin typeface="Arial"/>
              </a:rPr>
              <a:t>Scope and Duties</a:t>
            </a:r>
          </a:p>
          <a:p>
            <a:pPr marL="457200" lvl="1"/>
            <a:r>
              <a:rPr lang="en-AU" sz="1800" dirty="0">
                <a:solidFill>
                  <a:srgbClr val="000000"/>
                </a:solidFill>
                <a:latin typeface="Arial"/>
              </a:rPr>
              <a:t>To raise industry awareness in timely fashion of IEEE 802 WG / TAG activities </a:t>
            </a:r>
          </a:p>
          <a:p>
            <a:pPr marL="457200" lvl="1"/>
            <a:r>
              <a:rPr lang="en-AU" sz="1800" dirty="0">
                <a:solidFill>
                  <a:srgbClr val="000000"/>
                </a:solidFill>
                <a:latin typeface="Arial"/>
              </a:rPr>
              <a:t>Develop social media content based on IEEE 802 WG / TAG activities </a:t>
            </a:r>
          </a:p>
          <a:p>
            <a:pPr marL="639762" lvl="2"/>
            <a:r>
              <a:rPr lang="en-AU" dirty="0">
                <a:solidFill>
                  <a:srgbClr val="000000"/>
                </a:solidFill>
                <a:latin typeface="Arial"/>
              </a:rPr>
              <a:t>Twitter - https://twitter.com/ieee802</a:t>
            </a:r>
          </a:p>
          <a:p>
            <a:pPr marL="639762" lvl="2"/>
            <a:r>
              <a:rPr lang="en-AU" dirty="0">
                <a:solidFill>
                  <a:srgbClr val="000000"/>
                </a:solidFill>
                <a:latin typeface="Arial"/>
              </a:rPr>
              <a:t>LinkedIn – https://www.linkedin.com/company/ieee802 </a:t>
            </a:r>
          </a:p>
          <a:p>
            <a:pPr marL="639762" lvl="2"/>
            <a:r>
              <a:rPr lang="en-AU" dirty="0">
                <a:solidFill>
                  <a:srgbClr val="000000"/>
                </a:solidFill>
                <a:latin typeface="Arial"/>
              </a:rPr>
              <a:t>IEEE-SA 802  - </a:t>
            </a:r>
            <a:r>
              <a:rPr lang="en-AU" dirty="0">
                <a:solidFill>
                  <a:srgbClr val="000000"/>
                </a:solidFill>
                <a:latin typeface="Arial"/>
                <a:hlinkClick r:id="rId2"/>
              </a:rPr>
              <a:t>https://standards.ieee.org/featured/802/index.html</a:t>
            </a:r>
            <a:endParaRPr lang="en-AU" dirty="0">
              <a:solidFill>
                <a:srgbClr val="000000"/>
              </a:solidFill>
              <a:latin typeface="Arial"/>
            </a:endParaRPr>
          </a:p>
          <a:p>
            <a:pPr marL="463550" indent="-177800"/>
            <a:r>
              <a:rPr lang="en-US" sz="1800" b="0" dirty="0">
                <a:latin typeface="Arial" panose="020B0604020202020204" pitchFamily="34" charset="0"/>
                <a:cs typeface="Arial" panose="020B0604020202020204" pitchFamily="34" charset="0"/>
              </a:rPr>
              <a:t>Review Pre 802 Plenary meetings for social media messaging: PARs to be considered, Tutorials, [802.3] Call-for-Interests, New Task Force formations</a:t>
            </a:r>
          </a:p>
          <a:p>
            <a:pPr marL="463550" indent="-177800"/>
            <a:r>
              <a:rPr lang="en-US" sz="1800" b="0" dirty="0">
                <a:latin typeface="Arial" panose="020B0604020202020204" pitchFamily="34" charset="0"/>
                <a:cs typeface="Arial" panose="020B0604020202020204" pitchFamily="34" charset="0"/>
              </a:rPr>
              <a:t>Review Post 802 Plenary meetings for social media messaging: Study Group formations, IEEE 802 Position Approvals</a:t>
            </a:r>
          </a:p>
          <a:p>
            <a:pPr marL="463550" indent="-177800"/>
            <a:r>
              <a:rPr lang="en-US" sz="1800" b="0" dirty="0">
                <a:latin typeface="Arial" panose="020B0604020202020204" pitchFamily="34" charset="0"/>
                <a:cs typeface="Arial" panose="020B0604020202020204" pitchFamily="34" charset="0"/>
              </a:rPr>
              <a:t>Other 802 related material for social media messaging: Press Releases, White Paper publications, Standards Approval, Standards Publication, Other 802 approved news </a:t>
            </a:r>
            <a:endParaRPr kumimoji="0" lang="en-AU" sz="180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1588" lvl="1" indent="0">
              <a:buNone/>
            </a:pPr>
            <a:r>
              <a:rPr lang="en-AU" sz="1800" b="1" dirty="0">
                <a:solidFill>
                  <a:srgbClr val="000000"/>
                </a:solidFill>
                <a:latin typeface="Arial"/>
              </a:rPr>
              <a:t>Membership</a:t>
            </a:r>
          </a:p>
          <a:p>
            <a:pPr marL="566738" lvl="1" indent="-285750">
              <a:buFont typeface="Arial" panose="020B0604020202020204" pitchFamily="34" charset="0"/>
              <a:buChar char="•"/>
            </a:pPr>
            <a:r>
              <a:rPr lang="en-AU" sz="1800" dirty="0">
                <a:solidFill>
                  <a:srgbClr val="000000"/>
                </a:solidFill>
                <a:latin typeface="Arial"/>
              </a:rPr>
              <a:t>Membership in the </a:t>
            </a:r>
            <a:r>
              <a:rPr lang="en-AU" sz="1800">
                <a:solidFill>
                  <a:srgbClr val="000000"/>
                </a:solidFill>
                <a:latin typeface="Arial"/>
              </a:rPr>
              <a:t>Standing Committee </a:t>
            </a:r>
            <a:r>
              <a:rPr lang="en-AU" sz="1800" dirty="0">
                <a:solidFill>
                  <a:srgbClr val="000000"/>
                </a:solidFill>
                <a:latin typeface="Arial"/>
              </a:rPr>
              <a:t>is open to anyone that wishes to participate (ideally at least one participant from each 802 WG and TAG)</a:t>
            </a:r>
            <a:endParaRPr kumimoji="0" lang="en-AU" sz="2000" i="0" u="none" strike="noStrike" kern="0" cap="none" spc="0" normalizeH="0" baseline="0" noProof="0" dirty="0">
              <a:ln>
                <a:noFill/>
              </a:ln>
              <a:solidFill>
                <a:srgbClr val="000000"/>
              </a:solidFill>
              <a:effectLst/>
              <a:uLnTx/>
              <a:uFillTx/>
              <a:latin typeface="Arial"/>
            </a:endParaRPr>
          </a:p>
        </p:txBody>
      </p:sp>
    </p:spTree>
    <p:extLst>
      <p:ext uri="{BB962C8B-B14F-4D97-AF65-F5344CB8AC3E}">
        <p14:creationId xmlns:p14="http://schemas.microsoft.com/office/powerpoint/2010/main" val="2592418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5A7B-CD7D-49EB-9F3D-DF629B7C53C0}"/>
              </a:ext>
            </a:extLst>
          </p:cNvPr>
          <p:cNvSpPr>
            <a:spLocks noGrp="1"/>
          </p:cNvSpPr>
          <p:nvPr>
            <p:ph type="title"/>
          </p:nvPr>
        </p:nvSpPr>
        <p:spPr>
          <a:xfrm>
            <a:off x="304800" y="609600"/>
            <a:ext cx="11582400" cy="1143000"/>
          </a:xfrm>
        </p:spPr>
        <p:txBody>
          <a:bodyPr/>
          <a:lstStyle/>
          <a:p>
            <a:r>
              <a:rPr lang="en-US" sz="4000" dirty="0"/>
              <a:t>802Wireless Chairs SC Scope, Duties, Membership</a:t>
            </a:r>
          </a:p>
        </p:txBody>
      </p:sp>
      <p:sp>
        <p:nvSpPr>
          <p:cNvPr id="4" name="Slide Number Placeholder 3">
            <a:extLst>
              <a:ext uri="{FF2B5EF4-FFF2-40B4-BE49-F238E27FC236}">
                <a16:creationId xmlns:a16="http://schemas.microsoft.com/office/drawing/2014/main" id="{3A010278-CCF0-43BB-B025-C818F3CCC094}"/>
              </a:ext>
            </a:extLst>
          </p:cNvPr>
          <p:cNvSpPr>
            <a:spLocks noGrp="1"/>
          </p:cNvSpPr>
          <p:nvPr>
            <p:ph type="sldNum" sz="quarter" idx="12"/>
          </p:nvPr>
        </p:nvSpPr>
        <p:spPr/>
        <p:txBody>
          <a:bodyPr/>
          <a:lstStyle/>
          <a:p>
            <a:pPr>
              <a:defRPr/>
            </a:pPr>
            <a:fld id="{C8910AE4-85DC-4894-8AA6-C2187499416B}" type="slidenum">
              <a:rPr lang="en-US" smtClean="0"/>
              <a:pPr>
                <a:defRPr/>
              </a:pPr>
              <a:t>18</a:t>
            </a:fld>
            <a:endParaRPr lang="en-US"/>
          </a:p>
        </p:txBody>
      </p:sp>
      <p:sp>
        <p:nvSpPr>
          <p:cNvPr id="5" name="Content Placeholder 4">
            <a:extLst>
              <a:ext uri="{FF2B5EF4-FFF2-40B4-BE49-F238E27FC236}">
                <a16:creationId xmlns:a16="http://schemas.microsoft.com/office/drawing/2014/main" id="{711C88C2-7B5D-44C3-B28E-365D5B792DA9}"/>
              </a:ext>
            </a:extLst>
          </p:cNvPr>
          <p:cNvSpPr>
            <a:spLocks noGrp="1" noChangeArrowheads="1"/>
          </p:cNvSpPr>
          <p:nvPr>
            <p:ph idx="1"/>
          </p:nvPr>
        </p:nvSpPr>
        <p:spPr bwMode="auto">
          <a:xfrm>
            <a:off x="914400" y="1676400"/>
            <a:ext cx="10363200" cy="4114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4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a:lstStyle>
          <a:p>
            <a:pPr marL="1588" marR="0" lvl="1" indent="0" algn="l" defTabSz="914400" rtl="0" eaLnBrk="0" fontAlgn="base" latinLnBrk="0" hangingPunct="0">
              <a:lnSpc>
                <a:spcPct val="100000"/>
              </a:lnSpc>
              <a:spcBef>
                <a:spcPct val="50000"/>
              </a:spcBef>
              <a:spcAft>
                <a:spcPct val="0"/>
              </a:spcAft>
              <a:buClrTx/>
              <a:buSzTx/>
              <a:buNone/>
              <a:tabLst/>
              <a:defRPr/>
            </a:pPr>
            <a:r>
              <a:rPr kumimoji="0" lang="en-AU" sz="1800" b="1" i="1" u="none" strike="noStrike" kern="0" cap="none" spc="0" normalizeH="0" baseline="0" noProof="0" dirty="0">
                <a:ln>
                  <a:noFill/>
                </a:ln>
                <a:solidFill>
                  <a:srgbClr val="000000"/>
                </a:solidFill>
                <a:effectLst/>
                <a:uLnTx/>
                <a:uFillTx/>
                <a:latin typeface="Arial"/>
              </a:rPr>
              <a:t>Scope and Duties</a:t>
            </a:r>
          </a:p>
          <a:p>
            <a:pPr marL="457200" lvl="1"/>
            <a:r>
              <a:rPr lang="en-US" sz="1800" dirty="0">
                <a:solidFill>
                  <a:srgbClr val="000000"/>
                </a:solidFill>
                <a:latin typeface="Arial"/>
              </a:rPr>
              <a:t>The WC SC manages the operation of Wireless Interim meetings and provides a venue for the joint treasury of the wireless groups to meet and solicit input from non-joint treasury groups. It also provides a forum for the leadership of the 802 Wireless Groups to discuss matters of mutual interest and formulate positions/recommendations as appropriate.</a:t>
            </a:r>
          </a:p>
          <a:p>
            <a:pPr marL="457200" lvl="1"/>
            <a:r>
              <a:rPr lang="en-US" sz="1800" dirty="0">
                <a:solidFill>
                  <a:srgbClr val="000000"/>
                </a:solidFill>
                <a:latin typeface="Arial"/>
              </a:rPr>
              <a:t>The WCSC was established during the closing EC meeting of the July 2014 IEEE 802 Plenary Session as an activity that (according to the language in the 802 Operations </a:t>
            </a:r>
            <a:r>
              <a:rPr lang="en-US" sz="1800" dirty="0" err="1">
                <a:solidFill>
                  <a:srgbClr val="000000"/>
                </a:solidFill>
                <a:latin typeface="Arial"/>
              </a:rPr>
              <a:t>Mannual</a:t>
            </a:r>
            <a:r>
              <a:rPr lang="en-US" sz="1800" dirty="0">
                <a:solidFill>
                  <a:srgbClr val="000000"/>
                </a:solidFill>
                <a:latin typeface="Arial"/>
              </a:rPr>
              <a:t>) is an “Other subgroup” that “Assists the Sponsor”.  In this case, it assists the sponsor by managing the operation of Wireless Interim meetings and other matters as requested by the EC</a:t>
            </a:r>
            <a:endParaRPr kumimoji="0" lang="en-AU" sz="1800" b="0" u="none" strike="noStrike" kern="0" cap="none" spc="0" normalizeH="0" baseline="0" noProof="0" dirty="0">
              <a:ln>
                <a:noFill/>
              </a:ln>
              <a:solidFill>
                <a:srgbClr val="000000"/>
              </a:solidFill>
              <a:effectLst/>
              <a:uLnTx/>
              <a:uFillTx/>
              <a:latin typeface="Arial"/>
            </a:endParaRPr>
          </a:p>
          <a:p>
            <a:pPr marL="1588" lvl="1" indent="0">
              <a:buNone/>
            </a:pPr>
            <a:r>
              <a:rPr lang="en-AU" sz="1600" dirty="0">
                <a:solidFill>
                  <a:srgbClr val="000000"/>
                </a:solidFill>
                <a:latin typeface="Arial"/>
              </a:rPr>
              <a:t>Note: The IEEE 802 Wireless Chairs SC maintains an Operations Manual: https://mentor.ieee.org/802-ec/dcn/15/ec-15-0028-03-WCSG-wc-sc-operations-manual.docx</a:t>
            </a:r>
            <a:endParaRPr kumimoji="0" lang="en-AU" sz="1600" i="0" u="none" strike="noStrike" kern="0" cap="none" spc="0" normalizeH="0" baseline="0" noProof="0" dirty="0">
              <a:ln>
                <a:noFill/>
              </a:ln>
              <a:solidFill>
                <a:srgbClr val="000000"/>
              </a:solidFill>
              <a:effectLst/>
              <a:uLnTx/>
              <a:uFillTx/>
              <a:latin typeface="Arial"/>
            </a:endParaRPr>
          </a:p>
          <a:p>
            <a:pPr marL="1588" lvl="1" indent="0">
              <a:buNone/>
            </a:pPr>
            <a:r>
              <a:rPr lang="en-AU" sz="1800" b="1" dirty="0">
                <a:solidFill>
                  <a:srgbClr val="000000"/>
                </a:solidFill>
                <a:latin typeface="Arial"/>
              </a:rPr>
              <a:t>Membership</a:t>
            </a:r>
          </a:p>
          <a:p>
            <a:pPr marL="566738" lvl="1" indent="-285750">
              <a:buFont typeface="Arial" panose="020B0604020202020204" pitchFamily="34" charset="0"/>
              <a:buChar char="•"/>
            </a:pPr>
            <a:r>
              <a:rPr lang="en-US" sz="1600" dirty="0">
                <a:solidFill>
                  <a:srgbClr val="000000"/>
                </a:solidFill>
                <a:latin typeface="Arial"/>
              </a:rPr>
              <a:t>The WCSC Chair is appointed by the IEEE LMSC Sponsor. The WCSC Secretary is appointed by the WCSC Chair. The members of the WCSC are The Sponsor Chair and officers, all LMSC Working Group chairs and officers. Each Wireless WG that is meeting at a Wireless Interim, all 802 Interim, or and 802 Plenary Session is expected to send a member representative to the WCSC meeting at that Session.</a:t>
            </a:r>
            <a:endParaRPr lang="en-US" sz="1800" dirty="0">
              <a:solidFill>
                <a:srgbClr val="000000"/>
              </a:solidFill>
              <a:latin typeface="Arial"/>
            </a:endParaRPr>
          </a:p>
        </p:txBody>
      </p:sp>
    </p:spTree>
    <p:extLst>
      <p:ext uri="{BB962C8B-B14F-4D97-AF65-F5344CB8AC3E}">
        <p14:creationId xmlns:p14="http://schemas.microsoft.com/office/powerpoint/2010/main" val="603789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p:txBody>
          <a:bodyPr/>
          <a:lstStyle/>
          <a:p>
            <a:pPr>
              <a:defRPr/>
            </a:pPr>
            <a:fld id="{6C22791D-10B7-4ED3-A051-1D6710D95BE8}" type="slidenum">
              <a:rPr lang="en-US" smtClean="0"/>
              <a:pPr>
                <a:defRPr/>
              </a:pPr>
              <a:t>19</a:t>
            </a:fld>
            <a:endParaRPr lang="en-US"/>
          </a:p>
        </p:txBody>
      </p:sp>
      <p:sp>
        <p:nvSpPr>
          <p:cNvPr id="21507" name="Rectangle 2"/>
          <p:cNvSpPr>
            <a:spLocks noGrp="1" noChangeArrowheads="1"/>
          </p:cNvSpPr>
          <p:nvPr>
            <p:ph type="title"/>
          </p:nvPr>
        </p:nvSpPr>
        <p:spPr/>
        <p:txBody>
          <a:bodyPr/>
          <a:lstStyle/>
          <a:p>
            <a:pPr eaLnBrk="1" hangingPunct="1"/>
            <a:r>
              <a:rPr lang="en-US" sz="4000" dirty="0"/>
              <a:t>End of Closing EC Meeting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 Participant behavior in IEEE-SA activities is guided</a:t>
            </a:r>
            <a:br>
              <a:rPr lang="en-US" dirty="0"/>
            </a:br>
            <a:r>
              <a:rPr lang="en-US" dirty="0"/>
              <a:t>by the IEEE Codes of Ethics &amp; Conduct</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350" dirty="0">
                <a:hlinkClick r:id="rId2"/>
              </a:rPr>
              <a:t>IEEE Code of Ethics</a:t>
            </a:r>
            <a:endParaRPr lang="en-US" sz="1350" dirty="0"/>
          </a:p>
          <a:p>
            <a:pPr lvl="1">
              <a:buFont typeface="Arial" panose="020B0604020202020204" pitchFamily="34" charset="0"/>
              <a:buChar char="•"/>
            </a:pPr>
            <a:r>
              <a:rPr lang="en-US" sz="1350" dirty="0">
                <a:hlinkClick r:id="rId3"/>
              </a:rPr>
              <a:t>IEEE Code of Conduct</a:t>
            </a:r>
            <a:endParaRPr lang="en-US" sz="135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350" dirty="0"/>
              <a:t>Uphold the highest standards of integrity, responsible behavior, and ethical and professional conduct</a:t>
            </a:r>
          </a:p>
          <a:p>
            <a:pPr lvl="1">
              <a:buFont typeface="Arial" panose="020B0604020202020204" pitchFamily="34" charset="0"/>
              <a:buChar char="•"/>
            </a:pPr>
            <a:r>
              <a:rPr lang="en-US" sz="1350" dirty="0"/>
              <a:t>Treat people fairly and with respect, to not engage in harassment, discrimination, or retaliation, and to protect people's privacy.</a:t>
            </a:r>
          </a:p>
          <a:p>
            <a:pPr lvl="1">
              <a:buFont typeface="Arial" panose="020B0604020202020204" pitchFamily="34" charset="0"/>
              <a:buChar char="•"/>
            </a:pPr>
            <a:r>
              <a:rPr lang="en-US" sz="135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350" dirty="0">
                <a:hlinkClick r:id="rId4"/>
              </a:rPr>
              <a:t>http://www.ieee.org/about/corporate/governance</a:t>
            </a:r>
            <a:endParaRPr lang="en-US" sz="1350" dirty="0"/>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2</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l</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dirty="0">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93308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685803"/>
            <a:ext cx="7999414" cy="1065213"/>
          </a:xfrm>
        </p:spPr>
        <p:txBody>
          <a:bodyPr/>
          <a:lstStyle/>
          <a:p>
            <a:r>
              <a:rPr lang="en-US" dirty="0"/>
              <a:t>2.1 Participants in the IEEE-SA “individual process” shall</a:t>
            </a:r>
            <a:br>
              <a:rPr lang="en-US" dirty="0"/>
            </a:br>
            <a:r>
              <a:rPr lang="en-US" dirty="0"/>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1500" dirty="0"/>
              <a:t>The </a:t>
            </a:r>
            <a:r>
              <a:rPr lang="en-US" sz="1500" dirty="0">
                <a:hlinkClick r:id="rId2"/>
              </a:rPr>
              <a:t>IEEE-SA Standards Board Bylaws </a:t>
            </a:r>
            <a:r>
              <a:rPr lang="en-US" sz="1500" dirty="0"/>
              <a:t>require that “participants in the IEEE standards development individual process shall act based on their qualifications and experience”</a:t>
            </a:r>
          </a:p>
          <a:p>
            <a:pPr>
              <a:buFont typeface="Arial" panose="020B0604020202020204" pitchFamily="34" charset="0"/>
              <a:buChar char="•"/>
            </a:pPr>
            <a:r>
              <a:rPr lang="en-US" sz="1500" dirty="0"/>
              <a:t>This means participants:</a:t>
            </a:r>
          </a:p>
          <a:p>
            <a:pPr lvl="1">
              <a:buFont typeface="Arial" panose="020B0604020202020204" pitchFamily="34" charset="0"/>
              <a:buChar char="•"/>
            </a:pPr>
            <a:r>
              <a:rPr lang="en-US" sz="1350" b="1" dirty="0">
                <a:solidFill>
                  <a:srgbClr val="00B050"/>
                </a:solidFill>
              </a:rPr>
              <a:t>Shall act &amp; vote </a:t>
            </a:r>
            <a:r>
              <a:rPr lang="en-US" sz="1350" dirty="0"/>
              <a:t>based on their personal &amp; independent opinions derived from their expertise, knowledge, and qualifications</a:t>
            </a:r>
          </a:p>
          <a:p>
            <a:pPr lvl="1">
              <a:buFont typeface="Arial" panose="020B0604020202020204" pitchFamily="34" charset="0"/>
              <a:buChar char="•"/>
            </a:pPr>
            <a:r>
              <a:rPr lang="en-US" sz="1350" b="1" dirty="0">
                <a:solidFill>
                  <a:srgbClr val="FF0000"/>
                </a:solidFill>
              </a:rPr>
              <a:t>Shall not act or vote </a:t>
            </a:r>
            <a:r>
              <a:rPr lang="en-US" sz="135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350" b="1" dirty="0">
                <a:solidFill>
                  <a:srgbClr val="FF0000"/>
                </a:solidFill>
              </a:rPr>
              <a:t>Shall not direct </a:t>
            </a:r>
            <a:r>
              <a:rPr lang="en-US" sz="135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1500" dirty="0"/>
              <a:t>By participating in standards activities using the “</a:t>
            </a:r>
            <a:r>
              <a:rPr lang="en-US" sz="1500" i="1" dirty="0"/>
              <a:t>individual process</a:t>
            </a:r>
            <a:r>
              <a:rPr lang="en-US" sz="15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3</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134370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2.1 IEEE-SA standards activities shall allow the fair &amp;</a:t>
            </a:r>
            <a:br>
              <a:rPr lang="en-US" dirty="0"/>
            </a:br>
            <a:r>
              <a:rPr lang="en-US" dirty="0"/>
              <a:t>equitable consideration of all viewpoints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350" dirty="0"/>
              <a:t>This means no participant may exercise “</a:t>
            </a:r>
            <a:r>
              <a:rPr lang="en-US" sz="1350" i="1" dirty="0"/>
              <a:t>authority, leadership, or influence by reason of superior leverage, strength, or representation to the exclusion of fair and equitable consideration of other viewpoints</a:t>
            </a:r>
            <a:r>
              <a:rPr lang="en-US" sz="1350" dirty="0"/>
              <a:t>” or “</a:t>
            </a:r>
            <a:r>
              <a:rPr lang="en-US" sz="1350" i="1" dirty="0"/>
              <a:t>to hinder the progress of the standards development activity</a:t>
            </a:r>
            <a:r>
              <a:rPr lang="en-US" sz="135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pPr defTabSz="336947" eaLnBrk="0" hangingPunct="0">
              <a:buClr>
                <a:srgbClr val="000000"/>
              </a:buClr>
              <a:buSzPct val="100000"/>
              <a:defRPr/>
            </a:pPr>
            <a:r>
              <a:rPr lang="en-GB">
                <a:latin typeface="Times New Roman" pitchFamily="16" charset="0"/>
                <a:ea typeface="MS Gothic" charset="-128"/>
              </a:rPr>
              <a:t>Slide </a:t>
            </a:r>
            <a:fld id="{440F5867-744E-4AA6-B0ED-4C44D2DFBB7B}" type="slidenum">
              <a:rPr lang="en-GB">
                <a:latin typeface="Times New Roman" pitchFamily="16" charset="0"/>
                <a:ea typeface="MS Gothic" charset="-128"/>
              </a:rPr>
              <a:pPr defTabSz="336947" eaLnBrk="0" hangingPunct="0">
                <a:buClr>
                  <a:srgbClr val="000000"/>
                </a:buClr>
                <a:buSzPct val="100000"/>
                <a:defRPr/>
              </a:pPr>
              <a:t>4</a:t>
            </a:fld>
            <a:endParaRPr lang="en-GB" dirty="0">
              <a:latin typeface="Times New Roman" pitchFamily="16" charset="0"/>
              <a:ea typeface="MS Gothic" charset="-128"/>
            </a:endParaRPr>
          </a:p>
        </p:txBody>
      </p:sp>
      <p:sp>
        <p:nvSpPr>
          <p:cNvPr id="5" name="Footer Placeholder 4"/>
          <p:cNvSpPr>
            <a:spLocks noGrp="1"/>
          </p:cNvSpPr>
          <p:nvPr>
            <p:ph type="ftr" idx="14"/>
          </p:nvPr>
        </p:nvSpPr>
        <p:spPr/>
        <p:txBody>
          <a:bodyPr/>
          <a:lstStyle/>
          <a:p>
            <a:pPr defTabSz="336947" eaLnBrk="0" hangingPunct="0">
              <a:buClr>
                <a:srgbClr val="000000"/>
              </a:buClr>
              <a:buSzPct val="100000"/>
              <a:defRPr/>
            </a:pPr>
            <a:r>
              <a:rPr lang="en-GB" dirty="0">
                <a:latin typeface="Times New Roman" pitchFamily="16" charset="0"/>
                <a:ea typeface="MS Gothic" charset="-128"/>
              </a:rPr>
              <a:t> </a:t>
            </a:r>
          </a:p>
        </p:txBody>
      </p:sp>
      <p:sp>
        <p:nvSpPr>
          <p:cNvPr id="6" name="Date Placeholder 5"/>
          <p:cNvSpPr>
            <a:spLocks noGrp="1"/>
          </p:cNvSpPr>
          <p:nvPr>
            <p:ph type="dt" idx="15"/>
          </p:nvPr>
        </p:nvSpPr>
        <p:spPr/>
        <p:txBody>
          <a:bodyPr/>
          <a:lstStyle/>
          <a:p>
            <a:pPr defTabSz="336947" eaLnBrk="0" hangingPunct="0">
              <a:buClr>
                <a:srgbClr val="000000"/>
              </a:buClr>
              <a:buSzPct val="100000"/>
              <a:defRPr/>
            </a:pPr>
            <a:r>
              <a:rPr lang="en-US">
                <a:latin typeface="Times New Roman" pitchFamily="16" charset="0"/>
                <a:ea typeface="MS Gothic" charset="-128"/>
              </a:rPr>
              <a:t>November 2019</a:t>
            </a:r>
            <a:endParaRPr lang="en-GB" dirty="0">
              <a:latin typeface="Times New Roman" pitchFamily="16" charset="0"/>
              <a:ea typeface="MS Gothic" charset="-128"/>
            </a:endParaRPr>
          </a:p>
        </p:txBody>
      </p:sp>
    </p:spTree>
    <p:extLst>
      <p:ext uri="{BB962C8B-B14F-4D97-AF65-F5344CB8AC3E}">
        <p14:creationId xmlns:p14="http://schemas.microsoft.com/office/powerpoint/2010/main" val="96954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797FA-4349-4FFA-8969-F3DDF5BC0743}"/>
              </a:ext>
            </a:extLst>
          </p:cNvPr>
          <p:cNvSpPr>
            <a:spLocks noGrp="1"/>
          </p:cNvSpPr>
          <p:nvPr>
            <p:ph type="title"/>
          </p:nvPr>
        </p:nvSpPr>
        <p:spPr>
          <a:xfrm>
            <a:off x="1066800" y="2857500"/>
            <a:ext cx="10363200" cy="1143000"/>
          </a:xfrm>
        </p:spPr>
        <p:txBody>
          <a:bodyPr/>
          <a:lstStyle/>
          <a:p>
            <a:r>
              <a:rPr lang="en-US" dirty="0"/>
              <a:t>3.00 Chair’s Announcements</a:t>
            </a:r>
          </a:p>
        </p:txBody>
      </p:sp>
      <p:sp>
        <p:nvSpPr>
          <p:cNvPr id="4" name="Slide Number Placeholder 3">
            <a:extLst>
              <a:ext uri="{FF2B5EF4-FFF2-40B4-BE49-F238E27FC236}">
                <a16:creationId xmlns:a16="http://schemas.microsoft.com/office/drawing/2014/main" id="{176C5EFF-860A-43B9-8CAA-487FCCBF0A69}"/>
              </a:ext>
            </a:extLst>
          </p:cNvPr>
          <p:cNvSpPr>
            <a:spLocks noGrp="1"/>
          </p:cNvSpPr>
          <p:nvPr>
            <p:ph type="sldNum" sz="quarter" idx="12"/>
          </p:nvPr>
        </p:nvSpPr>
        <p:spPr/>
        <p:txBody>
          <a:bodyPr/>
          <a:lstStyle/>
          <a:p>
            <a:pPr>
              <a:defRPr/>
            </a:pPr>
            <a:fld id="{C8910AE4-85DC-4894-8AA6-C2187499416B}" type="slidenum">
              <a:rPr lang="en-US" smtClean="0"/>
              <a:pPr>
                <a:defRPr/>
              </a:pPr>
              <a:t>5</a:t>
            </a:fld>
            <a:endParaRPr lang="en-US"/>
          </a:p>
        </p:txBody>
      </p:sp>
    </p:spTree>
    <p:extLst>
      <p:ext uri="{BB962C8B-B14F-4D97-AF65-F5344CB8AC3E}">
        <p14:creationId xmlns:p14="http://schemas.microsoft.com/office/powerpoint/2010/main" val="1086000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1066800" y="1600200"/>
            <a:ext cx="9829800" cy="4114800"/>
          </a:xfrm>
        </p:spPr>
        <p:txBody>
          <a:bodyPr/>
          <a:lstStyle/>
          <a:p>
            <a:r>
              <a:rPr lang="en-US" sz="2400" dirty="0"/>
              <a:t>Reminders</a:t>
            </a:r>
            <a:endParaRPr lang="en-US" sz="1600" dirty="0"/>
          </a:p>
          <a:p>
            <a:pPr lvl="1"/>
            <a:endParaRPr lang="en-US" sz="1600" dirty="0"/>
          </a:p>
          <a:p>
            <a:pPr lvl="1"/>
            <a:r>
              <a:rPr lang="en-US" sz="2000" dirty="0"/>
              <a:t>Reminder #1: Use IMAT to log your attendance</a:t>
            </a:r>
          </a:p>
          <a:p>
            <a:pPr marL="457200" lvl="1" indent="0">
              <a:buNone/>
            </a:pPr>
            <a:endParaRPr lang="en-US" sz="2000" dirty="0"/>
          </a:p>
          <a:p>
            <a:pPr lvl="1"/>
            <a:r>
              <a:rPr lang="en-US" sz="2000" dirty="0"/>
              <a:t>Reminder #2: Interim EC meeting scheduled for 01 December 1-3PM ET</a:t>
            </a:r>
          </a:p>
          <a:p>
            <a:pPr marL="457200" lvl="1" indent="0">
              <a:buNone/>
            </a:pPr>
            <a:br>
              <a:rPr lang="en-US" sz="1600" dirty="0"/>
            </a:br>
            <a:endParaRPr lang="en-US" sz="1600" dirty="0"/>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6</a:t>
            </a:fld>
            <a:endParaRPr lang="en-US"/>
          </a:p>
        </p:txBody>
      </p:sp>
    </p:spTree>
    <p:extLst>
      <p:ext uri="{BB962C8B-B14F-4D97-AF65-F5344CB8AC3E}">
        <p14:creationId xmlns:p14="http://schemas.microsoft.com/office/powerpoint/2010/main" val="354298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9395CC-B2A4-4D70-A6BA-4C86C3F115F6}"/>
              </a:ext>
            </a:extLst>
          </p:cNvPr>
          <p:cNvSpPr>
            <a:spLocks noGrp="1"/>
          </p:cNvSpPr>
          <p:nvPr>
            <p:ph type="sldNum" sz="quarter" idx="12"/>
          </p:nvPr>
        </p:nvSpPr>
        <p:spPr/>
        <p:txBody>
          <a:bodyPr/>
          <a:lstStyle/>
          <a:p>
            <a:pPr>
              <a:defRPr/>
            </a:pPr>
            <a:fld id="{C8910AE4-85DC-4894-8AA6-C2187499416B}" type="slidenum">
              <a:rPr lang="en-US" smtClean="0"/>
              <a:pPr>
                <a:defRPr/>
              </a:pPr>
              <a:t>7</a:t>
            </a:fld>
            <a:endParaRPr lang="en-US"/>
          </a:p>
        </p:txBody>
      </p:sp>
      <p:sp>
        <p:nvSpPr>
          <p:cNvPr id="8" name="Rectangle 2">
            <a:extLst>
              <a:ext uri="{FF2B5EF4-FFF2-40B4-BE49-F238E27FC236}">
                <a16:creationId xmlns:a16="http://schemas.microsoft.com/office/drawing/2014/main" id="{EF3CCF6A-119A-4052-8579-ED38E1AFA0BB}"/>
              </a:ext>
            </a:extLst>
          </p:cNvPr>
          <p:cNvSpPr>
            <a:spLocks noGrp="1" noChangeArrowheads="1"/>
          </p:cNvSpPr>
          <p:nvPr>
            <p:ph type="title"/>
          </p:nvPr>
        </p:nvSpPr>
        <p:spPr>
          <a:xfrm>
            <a:off x="346396" y="265981"/>
            <a:ext cx="11083604" cy="1143000"/>
          </a:xfrm>
        </p:spPr>
        <p:txBody>
          <a:bodyPr/>
          <a:lstStyle/>
          <a:p>
            <a:pPr eaLnBrk="1" hangingPunct="1"/>
            <a:r>
              <a:rPr lang="en-US" sz="3200" dirty="0"/>
              <a:t>3.00 Chair’s Announcements</a:t>
            </a:r>
            <a:br>
              <a:rPr lang="en-US" sz="3200" dirty="0"/>
            </a:br>
            <a:r>
              <a:rPr lang="en-US" sz="3200" dirty="0"/>
              <a:t>EC/WG/TAG/SC/ad hoc plenary meetings</a:t>
            </a:r>
            <a:endParaRPr lang="en-US" sz="1800" dirty="0"/>
          </a:p>
        </p:txBody>
      </p:sp>
      <p:pic>
        <p:nvPicPr>
          <p:cNvPr id="2" name="Picture 1">
            <a:extLst>
              <a:ext uri="{FF2B5EF4-FFF2-40B4-BE49-F238E27FC236}">
                <a16:creationId xmlns:a16="http://schemas.microsoft.com/office/drawing/2014/main" id="{DB49BF59-BD16-40AE-87A9-376530C7DB84}"/>
              </a:ext>
            </a:extLst>
          </p:cNvPr>
          <p:cNvPicPr>
            <a:picLocks noChangeAspect="1"/>
          </p:cNvPicPr>
          <p:nvPr/>
        </p:nvPicPr>
        <p:blipFill>
          <a:blip r:embed="rId2"/>
          <a:stretch>
            <a:fillRect/>
          </a:stretch>
        </p:blipFill>
        <p:spPr>
          <a:xfrm>
            <a:off x="346396" y="1649402"/>
            <a:ext cx="11083604" cy="4951318"/>
          </a:xfrm>
          <a:prstGeom prst="rect">
            <a:avLst/>
          </a:prstGeom>
        </p:spPr>
      </p:pic>
    </p:spTree>
    <p:extLst>
      <p:ext uri="{BB962C8B-B14F-4D97-AF65-F5344CB8AC3E}">
        <p14:creationId xmlns:p14="http://schemas.microsoft.com/office/powerpoint/2010/main" val="302638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3.00 Chair’s Announcements</a:t>
            </a:r>
          </a:p>
        </p:txBody>
      </p:sp>
      <p:sp>
        <p:nvSpPr>
          <p:cNvPr id="3" name="Content Placeholder 2"/>
          <p:cNvSpPr>
            <a:spLocks noGrp="1"/>
          </p:cNvSpPr>
          <p:nvPr>
            <p:ph idx="1"/>
          </p:nvPr>
        </p:nvSpPr>
        <p:spPr>
          <a:xfrm>
            <a:off x="685800" y="1943100"/>
            <a:ext cx="10896600" cy="4114800"/>
          </a:xfrm>
        </p:spPr>
        <p:txBody>
          <a:bodyPr/>
          <a:lstStyle/>
          <a:p>
            <a:r>
              <a:rPr lang="en-US" sz="2800" dirty="0"/>
              <a:t>2020 has been a remarkable year for IEEE 802 LMSC</a:t>
            </a:r>
            <a:endParaRPr lang="en-US" sz="2400" dirty="0"/>
          </a:p>
          <a:p>
            <a:pPr marL="457200" lvl="1" indent="0">
              <a:buNone/>
            </a:pPr>
            <a:endParaRPr lang="en-US" sz="1800" dirty="0"/>
          </a:p>
          <a:p>
            <a:pPr lvl="1"/>
            <a:r>
              <a:rPr lang="en-US" sz="2400" dirty="0"/>
              <a:t>40</a:t>
            </a:r>
            <a:r>
              <a:rPr lang="en-US" sz="2400" baseline="30000" dirty="0"/>
              <a:t>th</a:t>
            </a:r>
            <a:r>
              <a:rPr lang="en-US" sz="2400" dirty="0"/>
              <a:t> anniversary in March</a:t>
            </a:r>
          </a:p>
          <a:p>
            <a:pPr lvl="1"/>
            <a:r>
              <a:rPr lang="en-US" sz="2400" dirty="0"/>
              <a:t>All electronic sessions since March</a:t>
            </a:r>
          </a:p>
          <a:p>
            <a:pPr lvl="2"/>
            <a:r>
              <a:rPr lang="en-US" sz="1800" dirty="0"/>
              <a:t>Electronic Meeting Tools and Network Connectivity exercised to a very high level</a:t>
            </a:r>
          </a:p>
          <a:p>
            <a:pPr lvl="1"/>
            <a:r>
              <a:rPr lang="en-US" sz="2400" dirty="0"/>
              <a:t>Demonstration of everyone's ability to adapt – rapidly, effectively and efficiently</a:t>
            </a:r>
          </a:p>
          <a:p>
            <a:pPr lvl="1"/>
            <a:r>
              <a:rPr lang="en-US" sz="2400" dirty="0"/>
              <a:t>Sincere gratitude to all for your support through this extraordinary year</a:t>
            </a:r>
          </a:p>
          <a:p>
            <a:pPr lvl="2"/>
            <a:r>
              <a:rPr lang="en-US" sz="2000" dirty="0"/>
              <a:t>All 802 Volunteer Participants</a:t>
            </a:r>
          </a:p>
          <a:p>
            <a:pPr lvl="2"/>
            <a:r>
              <a:rPr lang="en-US" sz="2000" dirty="0"/>
              <a:t>All 802 Officers and Leaders</a:t>
            </a:r>
          </a:p>
          <a:p>
            <a:pPr lvl="2"/>
            <a:r>
              <a:rPr lang="en-US" sz="2000" dirty="0"/>
              <a:t>IEEE SA, TA and MCE staff</a:t>
            </a:r>
            <a:endParaRPr lang="en-US" sz="1500" dirty="0"/>
          </a:p>
          <a:p>
            <a:pPr lvl="2"/>
            <a:endParaRPr lang="en-US" sz="800" dirty="0"/>
          </a:p>
          <a:p>
            <a:pPr lvl="1"/>
            <a:endParaRPr lang="en-US" sz="1200" dirty="0"/>
          </a:p>
          <a:p>
            <a:pPr marL="457200" lvl="1" indent="0">
              <a:buNone/>
            </a:pPr>
            <a:br>
              <a:rPr lang="en-US" sz="1600" dirty="0"/>
            </a:br>
            <a:endParaRPr lang="en-US" sz="1600" dirty="0"/>
          </a:p>
          <a:p>
            <a:pPr marL="457200" lvl="1" indent="0">
              <a:buNone/>
            </a:pPr>
            <a:br>
              <a:rPr lang="en-US" sz="1600" dirty="0"/>
            </a:br>
            <a:br>
              <a:rPr lang="en-US" sz="1600" dirty="0"/>
            </a:br>
            <a:endParaRPr lang="en-US" sz="2400" dirty="0"/>
          </a:p>
          <a:p>
            <a:pPr lvl="1"/>
            <a:endParaRPr lang="en-US"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8</a:t>
            </a:fld>
            <a:endParaRPr lang="en-US"/>
          </a:p>
        </p:txBody>
      </p:sp>
    </p:spTree>
    <p:extLst>
      <p:ext uri="{BB962C8B-B14F-4D97-AF65-F5344CB8AC3E}">
        <p14:creationId xmlns:p14="http://schemas.microsoft.com/office/powerpoint/2010/main" val="2925833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en-US" sz="3600" dirty="0"/>
              <a:t>4.03 Substitute Chair’s Guideline Text for Ombudsman</a:t>
            </a:r>
            <a:r>
              <a:rPr lang="en-US" sz="4000" dirty="0"/>
              <a:t> </a:t>
            </a:r>
          </a:p>
        </p:txBody>
      </p:sp>
      <p:sp>
        <p:nvSpPr>
          <p:cNvPr id="3" name="Content Placeholder 2"/>
          <p:cNvSpPr>
            <a:spLocks noGrp="1"/>
          </p:cNvSpPr>
          <p:nvPr>
            <p:ph idx="1"/>
          </p:nvPr>
        </p:nvSpPr>
        <p:spPr>
          <a:xfrm>
            <a:off x="609600" y="1828800"/>
            <a:ext cx="10896600" cy="3048000"/>
          </a:xfrm>
        </p:spPr>
        <p:txBody>
          <a:bodyPr/>
          <a:lstStyle/>
          <a:p>
            <a:r>
              <a:rPr lang="en-US" sz="2400" dirty="0"/>
              <a:t>Substitute text for an Ombudsman Guideline</a:t>
            </a:r>
          </a:p>
          <a:p>
            <a:pPr lvl="1"/>
            <a:r>
              <a:rPr lang="en-US" sz="2000" dirty="0"/>
              <a:t>Consider adding a new subclause 2.16 “Addressing Participants Concerns”</a:t>
            </a:r>
          </a:p>
          <a:p>
            <a:pPr lvl="1"/>
            <a:r>
              <a:rPr lang="en-US" sz="2000" dirty="0"/>
              <a:t>Provides guidance to 802 participants and 802 officers</a:t>
            </a:r>
          </a:p>
          <a:p>
            <a:pPr lvl="1"/>
            <a:r>
              <a:rPr lang="en-US" sz="1800" dirty="0">
                <a:hlinkClick r:id="rId2"/>
              </a:rPr>
              <a:t>https://mentor.ieee.org/802-ec/dcn/20/ec-20-0236-00-00EC-addressing-participants-concerns.docx</a:t>
            </a:r>
            <a:endParaRPr lang="en-US" sz="1800" dirty="0"/>
          </a:p>
          <a:p>
            <a:pPr lvl="1"/>
            <a:endParaRPr lang="en-US" sz="1400" dirty="0"/>
          </a:p>
          <a:p>
            <a:r>
              <a:rPr lang="en-US" sz="2400" dirty="0"/>
              <a:t>Next Steps</a:t>
            </a:r>
          </a:p>
          <a:p>
            <a:pPr lvl="1"/>
            <a:r>
              <a:rPr lang="en-US" sz="1800" dirty="0"/>
              <a:t>Request review by 802 EC colleagues</a:t>
            </a:r>
          </a:p>
          <a:p>
            <a:pPr lvl="1"/>
            <a:r>
              <a:rPr lang="en-US" sz="1800" dirty="0"/>
              <a:t>Collect comments, revise as appropriate, once consensus is achieved, submit for 802 EC approval </a:t>
            </a:r>
          </a:p>
          <a:p>
            <a:pPr marL="457200" lvl="1" indent="0">
              <a:buNone/>
            </a:pPr>
            <a:endParaRPr lang="en-US" sz="1800" dirty="0"/>
          </a:p>
          <a:p>
            <a:pPr lvl="1"/>
            <a:endParaRPr lang="en-US" sz="1800" dirty="0"/>
          </a:p>
          <a:p>
            <a:pPr lvl="2"/>
            <a:endParaRPr lang="en-US" sz="1400" dirty="0"/>
          </a:p>
        </p:txBody>
      </p:sp>
      <p:sp>
        <p:nvSpPr>
          <p:cNvPr id="4" name="Slide Number Placeholder 3"/>
          <p:cNvSpPr>
            <a:spLocks noGrp="1"/>
          </p:cNvSpPr>
          <p:nvPr>
            <p:ph type="sldNum" sz="quarter" idx="12"/>
          </p:nvPr>
        </p:nvSpPr>
        <p:spPr/>
        <p:txBody>
          <a:bodyPr/>
          <a:lstStyle/>
          <a:p>
            <a:pPr>
              <a:defRPr/>
            </a:pPr>
            <a:fld id="{C8910AE4-85DC-4894-8AA6-C2187499416B}" type="slidenum">
              <a:rPr lang="en-US" smtClean="0"/>
              <a:pPr>
                <a:defRPr/>
              </a:pPr>
              <a:t>9</a:t>
            </a:fld>
            <a:endParaRPr lang="en-US" dirty="0"/>
          </a:p>
        </p:txBody>
      </p:sp>
    </p:spTree>
    <p:extLst>
      <p:ext uri="{BB962C8B-B14F-4D97-AF65-F5344CB8AC3E}">
        <p14:creationId xmlns:p14="http://schemas.microsoft.com/office/powerpoint/2010/main" val="2865517995"/>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70C0"/>
      </a:hlink>
      <a:folHlink>
        <a:srgbClr val="00B0F0"/>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lace presentation subject title text here].potx" id="{9F2EEA62-9711-4D79-A2F1-C9EE3C92C099}" vid="{BDB7B821-D8C8-422B-824F-241F074B201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235921</TotalTime>
  <Words>1797</Words>
  <Application>Microsoft Office PowerPoint</Application>
  <PresentationFormat>Widescreen</PresentationFormat>
  <Paragraphs>177</Paragraphs>
  <Slides>19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Lucida Grande</vt:lpstr>
      <vt:lpstr>Times New Roman</vt:lpstr>
      <vt:lpstr>Default Design</vt:lpstr>
      <vt:lpstr>Office Theme</vt:lpstr>
      <vt:lpstr>IEEE 802 LMSC   30 Oct 2020 to 13 Nov 2020  125th Plenary Session (2nd electronic Plenary Session)  </vt:lpstr>
      <vt:lpstr>2.1 Participant behavior in IEEE-SA activities is guided by the IEEE Codes of Ethics &amp; Conduct</vt:lpstr>
      <vt:lpstr>2.1 Participants in the IEEE-SA “individual process” shall act independently of others, including employers</vt:lpstr>
      <vt:lpstr>2.1 IEEE-SA standards activities shall allow the fair &amp; equitable consideration of all viewpoints</vt:lpstr>
      <vt:lpstr>3.00 Chair’s Announcements</vt:lpstr>
      <vt:lpstr>3.00 Chair’s Announcements</vt:lpstr>
      <vt:lpstr>3.00 Chair’s Announcements EC/WG/TAG/SC/ad hoc plenary meetings</vt:lpstr>
      <vt:lpstr>3.00 Chair’s Announcements</vt:lpstr>
      <vt:lpstr>4.03 Substitute Chair’s Guideline Text for Ombudsman </vt:lpstr>
      <vt:lpstr>4.05 EC Action Item recap</vt:lpstr>
      <vt:lpstr>4.06 Consider establishing an 802 ad hoc to evaluate restructuring options </vt:lpstr>
      <vt:lpstr>8.01 Identify 802 Task Force Topics </vt:lpstr>
      <vt:lpstr>8.03 Confirmation of Standing Committees</vt:lpstr>
      <vt:lpstr>802/JT1 SC Scope, Duties &amp; Membership</vt:lpstr>
      <vt:lpstr>802/IETF SC Scope, Duties &amp; Membership</vt:lpstr>
      <vt:lpstr>802/ITU SC Scope, Duties &amp; Membership</vt:lpstr>
      <vt:lpstr>802 Public Visibility SC Scope, Duties, Membership</vt:lpstr>
      <vt:lpstr>802Wireless Chairs SC Scope, Duties, Membership</vt:lpstr>
      <vt:lpstr>End of Closing EC Meeting</vt:lpstr>
    </vt:vector>
  </TitlesOfParts>
  <Company>self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 LMSC Opening EC meeting</dc:title>
  <dc:subject>IEEE 802 LMSC Plenary Session</dc:subject>
  <dc:creator>Paul Nikolich</dc:creator>
  <cp:lastModifiedBy>paulnikolich paulnikolich</cp:lastModifiedBy>
  <cp:revision>3764</cp:revision>
  <cp:lastPrinted>2017-11-04T17:30:55Z</cp:lastPrinted>
  <dcterms:created xsi:type="dcterms:W3CDTF">2002-03-10T15:43:16Z</dcterms:created>
  <dcterms:modified xsi:type="dcterms:W3CDTF">2020-11-13T16:09:23Z</dcterms:modified>
</cp:coreProperties>
</file>