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61" r:id="rId3"/>
    <p:sldId id="287" r:id="rId4"/>
    <p:sldId id="288" r:id="rId5"/>
    <p:sldId id="289" r:id="rId6"/>
    <p:sldId id="619" r:id="rId7"/>
    <p:sldId id="677" r:id="rId8"/>
    <p:sldId id="676" r:id="rId9"/>
    <p:sldId id="679" r:id="rId10"/>
    <p:sldId id="672" r:id="rId11"/>
    <p:sldId id="680" r:id="rId12"/>
    <p:sldId id="681" r:id="rId13"/>
    <p:sldId id="649" r:id="rId14"/>
    <p:sldId id="381" r:id="rId15"/>
    <p:sldId id="366" r:id="rId16"/>
    <p:sldId id="670" r:id="rId17"/>
    <p:sldId id="671" r:id="rId18"/>
    <p:sldId id="293" r:id="rId19"/>
    <p:sldId id="294" r:id="rId20"/>
    <p:sldId id="650" r:id="rId21"/>
    <p:sldId id="310" r:id="rId22"/>
    <p:sldId id="641" r:id="rId23"/>
    <p:sldId id="673" r:id="rId24"/>
    <p:sldId id="661" r:id="rId25"/>
    <p:sldId id="668" r:id="rId26"/>
    <p:sldId id="35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49" autoAdjust="0"/>
    <p:restoredTop sz="95488" autoAdjust="0"/>
  </p:normalViewPr>
  <p:slideViewPr>
    <p:cSldViewPr>
      <p:cViewPr varScale="1">
        <p:scale>
          <a:sx n="122" d="100"/>
          <a:sy n="122" d="100"/>
        </p:scale>
        <p:origin x="1248" y="66"/>
      </p:cViewPr>
      <p:guideLst>
        <p:guide orient="horz" pos="115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1675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461964" y="823387"/>
            <a:ext cx="1206500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6877" y="6241965"/>
            <a:ext cx="734483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1" y="6267258"/>
            <a:ext cx="1569513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304800" y="838200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886200"/>
            <a:ext cx="4572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30 Oct 2020 to</a:t>
            </a:r>
            <a:br>
              <a:rPr lang="en-US" sz="4000" dirty="0"/>
            </a:br>
            <a:r>
              <a:rPr lang="en-US" sz="4000" dirty="0"/>
              <a:t>13 Nov 2020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125</a:t>
            </a:r>
            <a:r>
              <a:rPr lang="en-US" sz="4000" baseline="30000" dirty="0"/>
              <a:t>th</a:t>
            </a:r>
            <a:r>
              <a:rPr lang="en-US" sz="4000" dirty="0"/>
              <a:t> Plenary Session</a:t>
            </a:r>
            <a:br>
              <a:rPr lang="en-US" sz="4000" dirty="0"/>
            </a:br>
            <a:r>
              <a:rPr lang="en-US" sz="2400" dirty="0"/>
              <a:t>(2</a:t>
            </a:r>
            <a:r>
              <a:rPr lang="en-US" sz="2400" baseline="30000" dirty="0"/>
              <a:t>nd</a:t>
            </a:r>
            <a:r>
              <a:rPr lang="en-US" sz="2400" dirty="0"/>
              <a:t> electronic Plenary Session)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 00 </a:t>
            </a:r>
            <a:r>
              <a:rPr lang="en-US"/>
              <a:t>DCN ec-20-0222-00-00EC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95CC-B2A4-4D70-A6BA-4C86C3F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3CCF6A-119A-4052-8579-ED38E1AFA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5981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5.01 Chair’s Announcements</a:t>
            </a:r>
            <a:br>
              <a:rPr lang="en-US" sz="4000" dirty="0"/>
            </a:br>
            <a:r>
              <a:rPr lang="en-US" sz="4000" dirty="0"/>
              <a:t>EC/WG/TAG meetings for the plenary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582F5-1F81-418E-9656-745EEE2D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28"/>
            <a:ext cx="9144000" cy="45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9769-564C-497B-BEEF-3B691E85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5.01 Chair’s </a:t>
            </a:r>
            <a:r>
              <a:rPr lang="en-US" sz="4000" dirty="0" err="1"/>
              <a:t>Announcments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1FE4-7866-4088-85C6-3E52690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83EFCD-5930-4929-8027-E9D8E4FE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2020 Election Results</a:t>
            </a:r>
            <a:endParaRPr lang="en-US" sz="1600" dirty="0"/>
          </a:p>
          <a:p>
            <a:pPr lvl="1"/>
            <a:r>
              <a:rPr lang="en-US" sz="1600" dirty="0"/>
              <a:t>Ray Liu 		IEEE President Elect 2021</a:t>
            </a:r>
          </a:p>
          <a:p>
            <a:pPr lvl="1"/>
            <a:r>
              <a:rPr lang="en-US" sz="1600" dirty="0"/>
              <a:t>Cecilia Metra 	IEEE Division V (Computer Society) Director Elect 2021</a:t>
            </a:r>
          </a:p>
          <a:p>
            <a:pPr lvl="1"/>
            <a:r>
              <a:rPr lang="en-US" sz="1600" dirty="0"/>
              <a:t>Steve Dukes 		IEEE SA </a:t>
            </a:r>
            <a:r>
              <a:rPr lang="en-US" sz="1600" dirty="0" err="1"/>
              <a:t>BoG</a:t>
            </a:r>
            <a:r>
              <a:rPr lang="en-US" sz="1600" dirty="0"/>
              <a:t> Member at Large 2021-2022 </a:t>
            </a:r>
          </a:p>
          <a:p>
            <a:pPr lvl="1"/>
            <a:r>
              <a:rPr lang="en-US" sz="1600" dirty="0"/>
              <a:t>Riccardo </a:t>
            </a:r>
            <a:r>
              <a:rPr lang="en-US" sz="1600" dirty="0" err="1"/>
              <a:t>Mariani</a:t>
            </a:r>
            <a:r>
              <a:rPr lang="en-US" sz="1600" dirty="0"/>
              <a:t> 	IEEE Computer Society 1</a:t>
            </a:r>
            <a:r>
              <a:rPr lang="en-US" sz="1600" baseline="30000" dirty="0"/>
              <a:t>st</a:t>
            </a:r>
            <a:r>
              <a:rPr lang="en-US" sz="1600" dirty="0"/>
              <a:t> Vice President 2021</a:t>
            </a:r>
          </a:p>
          <a:p>
            <a:pPr lvl="1"/>
            <a:r>
              <a:rPr lang="en-US" sz="1600" dirty="0"/>
              <a:t>Fabrizio Lombardi 	IEEE Computer Society 2</a:t>
            </a:r>
            <a:r>
              <a:rPr lang="en-US" sz="1600" baseline="30000" dirty="0"/>
              <a:t>nd</a:t>
            </a:r>
            <a:r>
              <a:rPr lang="en-US" sz="1600" dirty="0"/>
              <a:t> Vice President 2021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Thank you to all who voted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1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114800"/>
          </a:xfrm>
        </p:spPr>
        <p:txBody>
          <a:bodyPr/>
          <a:lstStyle/>
          <a:p>
            <a:r>
              <a:rPr lang="en-US" sz="2000" dirty="0"/>
              <a:t>SA Standards Board resolutions September 2020</a:t>
            </a:r>
          </a:p>
          <a:p>
            <a:pPr lvl="1"/>
            <a:r>
              <a:rPr lang="en-US" sz="1400" dirty="0"/>
              <a:t>Ongoing follow-up on the SASB Ratification of the Actions taken by the IEEE 802 LMSC Sponsor in Connection with the 802.11 </a:t>
            </a:r>
            <a:r>
              <a:rPr lang="en-US" sz="1400" dirty="0" err="1"/>
              <a:t>TGax</a:t>
            </a:r>
            <a:r>
              <a:rPr lang="en-US" sz="1400" dirty="0"/>
              <a:t> Complaint until the project completes Sponsor ballot. </a:t>
            </a:r>
          </a:p>
          <a:p>
            <a:pPr lvl="1"/>
            <a:r>
              <a:rPr lang="en-US" sz="1400" dirty="0"/>
              <a:t>The SASB updated the Scope of the SASB Ad Hoc on Terminology: Identify a process for the review of any/all terminology recommended or suggested for potential deprecation by the SASB,.</a:t>
            </a:r>
          </a:p>
          <a:p>
            <a:r>
              <a:rPr lang="en-US" sz="2000" dirty="0"/>
              <a:t>Computer Society </a:t>
            </a:r>
            <a:r>
              <a:rPr lang="en-US" sz="2000" dirty="0" err="1"/>
              <a:t>BoG</a:t>
            </a:r>
            <a:r>
              <a:rPr lang="en-US" sz="2000" dirty="0"/>
              <a:t> &amp; SAB September 2020</a:t>
            </a:r>
          </a:p>
          <a:p>
            <a:pPr lvl="1"/>
            <a:r>
              <a:rPr lang="en-US" sz="1800" dirty="0"/>
              <a:t>Ongoing support of the 802.3 WG ERs applications to NFPA</a:t>
            </a:r>
          </a:p>
          <a:p>
            <a:pPr lvl="1"/>
            <a:r>
              <a:rPr lang="en-US" sz="1800" dirty="0"/>
              <a:t>CS leadership meeting with SA leadership at Nov. IEEE </a:t>
            </a:r>
            <a:r>
              <a:rPr lang="en-US" sz="1800" dirty="0" err="1"/>
              <a:t>BoD</a:t>
            </a:r>
            <a:r>
              <a:rPr lang="en-US" sz="1800" dirty="0"/>
              <a:t> meeting series to discuss SA support of CS/802.3 WG ER applicants</a:t>
            </a:r>
          </a:p>
          <a:p>
            <a:r>
              <a:rPr lang="en-US" sz="2000" dirty="0"/>
              <a:t>SA </a:t>
            </a:r>
            <a:r>
              <a:rPr lang="en-US" sz="2000" dirty="0" err="1"/>
              <a:t>BoG</a:t>
            </a:r>
            <a:r>
              <a:rPr lang="en-US" sz="2000" dirty="0"/>
              <a:t> resolutions August 2020</a:t>
            </a:r>
          </a:p>
          <a:p>
            <a:pPr lvl="1"/>
            <a:r>
              <a:rPr lang="en-US" sz="1400" dirty="0"/>
              <a:t>Industry Connections oversight moved to SA </a:t>
            </a:r>
            <a:r>
              <a:rPr lang="en-US" sz="1400" dirty="0" err="1"/>
              <a:t>BoG</a:t>
            </a:r>
            <a:r>
              <a:rPr lang="en-US" sz="1400" dirty="0"/>
              <a:t> from SASB</a:t>
            </a:r>
          </a:p>
          <a:p>
            <a:pPr lvl="1"/>
            <a:r>
              <a:rPr lang="en-US" sz="1400" dirty="0"/>
              <a:t>Approved the IEEE Public Policy Position Statement IEEE Standards Development Principles</a:t>
            </a:r>
          </a:p>
          <a:p>
            <a:pPr lvl="1"/>
            <a:r>
              <a:rPr lang="en-US" sz="1400" dirty="0"/>
              <a:t>Renewed IEEE Adherence to WTO’s Principles of Standardization</a:t>
            </a:r>
          </a:p>
          <a:p>
            <a:r>
              <a:rPr lang="en-US" sz="2000" dirty="0"/>
              <a:t>IEEE </a:t>
            </a:r>
            <a:r>
              <a:rPr lang="en-US" sz="2000" dirty="0" err="1"/>
              <a:t>BoD</a:t>
            </a:r>
            <a:r>
              <a:rPr lang="en-US" sz="2000" dirty="0"/>
              <a:t> meetings November 2020</a:t>
            </a:r>
            <a:endParaRPr lang="en-US" sz="2400" dirty="0"/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Pending, schedule to meet 22-23 November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56E78-B411-4A49-8A56-75D9C3D57C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kern="0" dirty="0"/>
              <a:t>5.02 IEEE Boards updates</a:t>
            </a:r>
          </a:p>
        </p:txBody>
      </p:sp>
    </p:spTree>
    <p:extLst>
      <p:ext uri="{BB962C8B-B14F-4D97-AF65-F5344CB8AC3E}">
        <p14:creationId xmlns:p14="http://schemas.microsoft.com/office/powerpoint/2010/main" val="191789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B5D0C-A3CA-4015-90F1-B87437697A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/>
              <a:t>Cummulative</a:t>
            </a:r>
            <a:r>
              <a:rPr lang="en-US" sz="2400" b="1" u="sng" dirty="0"/>
              <a:t> Project Authorization Approvals 2020</a:t>
            </a:r>
            <a:endParaRPr lang="en-US" sz="24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/>
          </a:p>
          <a:p>
            <a:pPr lvl="0"/>
            <a:r>
              <a:rPr lang="en-US" b="1" dirty="0"/>
              <a:t>Nineteen IEEE 802 Projects have been approved by the SASB year-to-date</a:t>
            </a:r>
          </a:p>
          <a:p>
            <a:pPr lvl="0"/>
            <a:r>
              <a:rPr lang="en-US" dirty="0"/>
              <a:t>(one Corrigendum)</a:t>
            </a:r>
          </a:p>
          <a:p>
            <a:pPr lvl="0"/>
            <a:endParaRPr lang="en-US" b="1" dirty="0"/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2400" b="1" u="sng" dirty="0" err="1"/>
              <a:t>Cummulative</a:t>
            </a:r>
            <a:r>
              <a:rPr lang="en-US" sz="2400" b="1" u="sng" dirty="0"/>
              <a:t> Standards Ratifications 2020</a:t>
            </a:r>
          </a:p>
          <a:p>
            <a:endParaRPr lang="en-US" b="1" dirty="0"/>
          </a:p>
          <a:p>
            <a:pPr lvl="0"/>
            <a:r>
              <a:rPr lang="en-US" b="1" dirty="0"/>
              <a:t>Sixteen IEEE 802 Standards have been ratified by the SASB year-to-date</a:t>
            </a:r>
          </a:p>
          <a:p>
            <a:pPr lvl="0"/>
            <a:r>
              <a:rPr lang="en-US" dirty="0"/>
              <a:t>(one Corrigendum)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5.03 SA Standards Board 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A0207-7A54-48DC-BD5F-14CCF73675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5.04</a:t>
            </a:r>
            <a:br>
              <a:rPr lang="en-US" sz="4000" dirty="0"/>
            </a:br>
            <a:r>
              <a:rPr lang="en-US" sz="4000" dirty="0"/>
              <a:t> LMSC Email Ballot Recap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1141413" algn="l"/>
              </a:tabLst>
            </a:pPr>
            <a:r>
              <a:rPr lang="en-US" sz="1600" dirty="0"/>
              <a:t>	</a:t>
            </a:r>
            <a:r>
              <a:rPr lang="en-US" sz="1600" u="sng" dirty="0"/>
              <a:t>open date	          topic			yes/no/abs/</a:t>
            </a:r>
            <a:r>
              <a:rPr lang="en-US" sz="1600" u="sng" dirty="0" err="1"/>
              <a:t>dnv</a:t>
            </a:r>
            <a:r>
              <a:rPr lang="en-US" sz="1600" u="sng" dirty="0"/>
              <a:t>*	result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13JUL	Approve Electronic Nov Plenary	09/00/00/04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</a:t>
            </a:r>
            <a:r>
              <a:rPr lang="en-US" sz="1600" dirty="0" err="1"/>
              <a:t>Framemaker</a:t>
            </a:r>
            <a:r>
              <a:rPr lang="en-US" sz="1600" dirty="0"/>
              <a:t> license funding	07/02/02/02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18AUG	Approve Nov Plenary Rules suspension	11/00/00/02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r>
              <a:rPr lang="en-US" sz="1600" dirty="0"/>
              <a:t>22OCT	Approve 802 ex-</a:t>
            </a:r>
            <a:r>
              <a:rPr lang="en-US" sz="1600" dirty="0" err="1"/>
              <a:t>parte</a:t>
            </a:r>
            <a:r>
              <a:rPr lang="en-US" sz="1600" dirty="0"/>
              <a:t> to FCC on DSRC	09/02/00/04	pass</a:t>
            </a:r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eaLnBrk="1" hangingPunct="1">
              <a:buFont typeface="+mj-lt"/>
              <a:buAutoNum type="arabicParenR"/>
              <a:tabLst>
                <a:tab pos="1141413" algn="l"/>
              </a:tabLst>
            </a:pPr>
            <a:endParaRPr lang="en-US" sz="1600" dirty="0"/>
          </a:p>
          <a:p>
            <a:pPr marL="0" indent="0" eaLnBrk="1" hangingPunct="1">
              <a:buNone/>
              <a:tabLst>
                <a:tab pos="1141413" algn="l"/>
              </a:tabLst>
            </a:pPr>
            <a:r>
              <a:rPr lang="en-US" sz="1600" dirty="0"/>
              <a:t>* 802 chair is counted as DNV unless his vote is required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177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462E6A-084D-4450-8167-8F85C3055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85447"/>
              </p:ext>
            </p:extLst>
          </p:nvPr>
        </p:nvGraphicFramePr>
        <p:xfrm>
          <a:off x="304800" y="990599"/>
          <a:ext cx="8534401" cy="4701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IEEE 802 Executive Committee Members</a:t>
                      </a:r>
                      <a:endParaRPr lang="en-US" sz="11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Position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Name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Affiliation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Chair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Paul Nikolich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Self,  HPE, Huawei,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, YAS BBV</a:t>
                      </a:r>
                      <a:endParaRPr lang="en-US" sz="1000" u="none" strike="noStrike" baseline="0" dirty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en-US" sz="1000" u="none" strike="noStrike" baseline="0" dirty="0">
                          <a:effectLst/>
                          <a:latin typeface="+mj-lt"/>
                        </a:rPr>
                        <a:t>Origin Wireless, </a:t>
                      </a:r>
                      <a:r>
                        <a:rPr lang="en-US" sz="1000" u="none" strike="noStrike" baseline="0" dirty="0" err="1">
                          <a:effectLst/>
                          <a:latin typeface="+mj-lt"/>
                        </a:rPr>
                        <a:t>Wyebot</a:t>
                      </a:r>
                      <a:r>
                        <a:rPr lang="en-US" sz="1000" u="none" strike="noStrike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000" u="none" strike="noStrike" baseline="0" dirty="0" err="1">
                          <a:effectLst/>
                          <a:latin typeface="+mj-lt"/>
                        </a:rPr>
                        <a:t>octoScope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First Vice Chair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James P. K.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Gilb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General Atomics Aeronautical Systems, Inc., Univ of San Diego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Second Vice Chair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 Associates,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Treasurer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George Zimmerman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CME Consulting, Analog Devices, Marvell, BMW, Cisco Systems, CommScope, Sen </a:t>
                      </a:r>
                      <a:r>
                        <a:rPr lang="en-US" sz="1000" b="0" i="0" u="none" strike="noStrike" dirty="0" err="1">
                          <a:effectLst/>
                          <a:latin typeface="+mj-lt"/>
                        </a:rPr>
                        <a:t>Tekse</a:t>
                      </a:r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 LLC 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Recording Secretary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John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D'Ambrosia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effectLst/>
                          <a:latin typeface="+mj-lt"/>
                        </a:rPr>
                        <a:t>Futurewei</a:t>
                      </a:r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, a U.S. subsidiary of Huawei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Executive Secretary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Jon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Rosdahl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000" b="0" i="0" u="none" strike="noStrike" baseline="0" dirty="0">
                          <a:effectLst/>
                          <a:latin typeface="+mj-lt"/>
                        </a:rPr>
                        <a:t> Technologies, Inc.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P802.1 High Level Interface (HILI)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Glenn Parsons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Ericsson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P802.3 Ethernet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David Law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P802.11 Wireless Local Area Network (WLAN)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Dorothy Stanley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Hewlett Packard Enterprise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P802.15 Wireless Personal Area Network (WPAN)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Bob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Heile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Wireless Communication Consulting, LLC.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P802.18 Radio Regulatory TAG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Jay Holcomb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effectLst/>
                          <a:latin typeface="+mj-lt"/>
                        </a:rPr>
                        <a:t>Itron</a:t>
                      </a:r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 Inc.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P802.19 Wireless Coexistence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Steve Shellhammer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Qualcomm</a:t>
                      </a:r>
                      <a:r>
                        <a:rPr lang="en-US" sz="1000" u="none" strike="noStrike" baseline="0" dirty="0">
                          <a:effectLst/>
                          <a:latin typeface="+mj-lt"/>
                        </a:rPr>
                        <a:t> Technologies, 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Inc.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P802.24 Vertical</a:t>
                      </a:r>
                      <a:r>
                        <a:rPr lang="en-US" sz="1000" u="none" strike="noStrike" baseline="0" dirty="0">
                          <a:effectLst/>
                          <a:latin typeface="+mj-lt"/>
                        </a:rPr>
                        <a:t> Network Applications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 TAG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Tim</a:t>
                      </a:r>
                      <a:r>
                        <a:rPr lang="en-US" sz="10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Godfrey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Electric Power Research Institute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Member Emeritus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Geoff Thompson</a:t>
                      </a:r>
                    </a:p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Clint Chaplin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Self,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GraCaSI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 Standards Advisors</a:t>
                      </a:r>
                    </a:p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Self, Samsung Research America</a:t>
                      </a: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0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7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Hibernating Working Groups</a:t>
                      </a:r>
                      <a:endParaRPr lang="en-US" sz="1100" b="1" i="0" u="none" strike="noStrike" dirty="0">
                        <a:solidFill>
                          <a:srgbClr val="55AA8F"/>
                        </a:solidFill>
                        <a:effectLst/>
                        <a:latin typeface="+mj-lt"/>
                      </a:endParaRPr>
                    </a:p>
                  </a:txBody>
                  <a:tcPr marL="100584" marR="100584" marT="908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P802.16 Broadband Wireless Access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Roger Marks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EthAirNet</a:t>
                      </a:r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 Associates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P802.21 Media-independent Handover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j-lt"/>
                        </a:rPr>
                        <a:t>Subir Das</a:t>
                      </a:r>
                      <a:endParaRPr lang="en-US" sz="1000" b="0" i="0" u="none" strike="noStrike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baseline="0" dirty="0" err="1">
                          <a:effectLst/>
                          <a:latin typeface="+mj-lt"/>
                        </a:rPr>
                        <a:t>Perspecta</a:t>
                      </a:r>
                      <a:r>
                        <a:rPr lang="en-US" sz="1000" b="0" i="0" u="none" strike="noStrike" baseline="0" dirty="0">
                          <a:effectLst/>
                          <a:latin typeface="+mj-lt"/>
                        </a:rPr>
                        <a:t> Labs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P802.22 Wireless Regional Area Networks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Apurva </a:t>
                      </a:r>
                      <a:r>
                        <a:rPr lang="en-US" sz="1000" u="none" strike="noStrike" dirty="0" err="1">
                          <a:effectLst/>
                          <a:latin typeface="+mj-lt"/>
                        </a:rPr>
                        <a:t>Mody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A10 Systems, White Space Alliance</a:t>
                      </a:r>
                      <a:endParaRPr lang="en-US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081" marR="9081" marT="90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2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5.05 EC Affiliation Update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affiliation among EC members from previous slide?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4A3D-AB95-4B4A-84C7-234C77122C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634C9-9B8D-4F3A-BA54-F468EE4672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5.06 Drafts to Sponsor Ballot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</a:t>
            </a:r>
            <a:r>
              <a:rPr lang="en-US" sz="1600" dirty="0" err="1"/>
              <a:t>tbd</a:t>
            </a: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P802.3cp, P802.3cv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</a:t>
            </a:r>
            <a:r>
              <a:rPr lang="en-US" sz="1600" dirty="0" err="1"/>
              <a:t>tbd</a:t>
            </a:r>
            <a:r>
              <a:rPr lang="en-US" sz="1600" dirty="0"/>
              <a:t>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</a:t>
            </a:r>
            <a:r>
              <a:rPr lang="en-US" sz="1600" dirty="0" err="1"/>
              <a:t>tbd</a:t>
            </a: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14AEC-809A-4985-B262-84775D5738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5.07 Drafts to </a:t>
            </a:r>
            <a:r>
              <a:rPr lang="en-US" dirty="0" err="1"/>
              <a:t>RevCom</a:t>
            </a: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600" dirty="0"/>
              <a:t>802.01: </a:t>
            </a:r>
            <a:r>
              <a:rPr lang="en-US" sz="1600" dirty="0" err="1"/>
              <a:t>tbd</a:t>
            </a: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802.03: (for 01DEC 802 EC approval) P802.3cr, P802.3cu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802.11: possible Conditional Approval for P802.11ax, P802.11ay and P802.11ba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802.15: </a:t>
            </a:r>
            <a:r>
              <a:rPr lang="en-US" sz="1600" dirty="0" err="1"/>
              <a:t>tbd</a:t>
            </a: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/>
              <a:t>802.19: </a:t>
            </a:r>
            <a:r>
              <a:rPr lang="en-US" sz="1600" dirty="0" err="1"/>
              <a:t>tbd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79634C9-9B8D-4F3A-BA54-F468EE4672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5.08 Draft Documents </a:t>
            </a:r>
            <a:br>
              <a:rPr lang="en-US" dirty="0"/>
            </a:br>
            <a:r>
              <a:rPr lang="en-US" dirty="0"/>
              <a:t>for EC to consider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802.EC: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802.01: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802.03: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802.11: none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802.15: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802.18: none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600" kern="0" dirty="0"/>
              <a:t>802.19: </a:t>
            </a:r>
            <a:r>
              <a:rPr lang="en-US" sz="1600" kern="0" dirty="0" err="1"/>
              <a:t>tbd</a:t>
            </a:r>
            <a:endParaRPr lang="en-US" sz="1600" kern="0" dirty="0"/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802.24: </a:t>
            </a:r>
            <a:r>
              <a:rPr lang="en-US" sz="1600" kern="0" dirty="0" err="1"/>
              <a:t>tbd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802/JTC1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802/ITU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802/IETF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802/Wireless Chairs SC: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kern="0" dirty="0">
                <a:solidFill>
                  <a:schemeClr val="tx2"/>
                </a:solidFill>
              </a:rPr>
              <a:t>802 Public Visibility Standing Committee: </a:t>
            </a:r>
            <a:r>
              <a:rPr lang="en-US" sz="1600" kern="0" dirty="0" err="1"/>
              <a:t>tbd</a:t>
            </a:r>
            <a:endParaRPr lang="en-US" sz="1600" kern="0" dirty="0">
              <a:solidFill>
                <a:schemeClr val="tx2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2026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336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2019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C3D3-DD34-4FB6-9F0B-F1D195A237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5.09 Draft PARs to </a:t>
            </a:r>
            <a:r>
              <a:rPr lang="en-US" dirty="0" err="1"/>
              <a:t>NesCom</a:t>
            </a:r>
            <a:endParaRPr lang="en-US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P802.1DP Standard: Time-Sensitive Networking Profile for Aerospace Onboard Ethernet Communications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P802.11bh Amendment: Enhanced service with randomized MAC addresses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P802.11bi Amendment: Enhanced service with Data Privacy Protection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P802.11REVme (via 48 hour maintenance policy)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P802.15.4aa Amendment: Japanese Rate Extension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P802.16t Amendment - Fixed and Mobile Wireless Access in Narrowband Channels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PAR withdrawal requests: 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none </a:t>
            </a:r>
            <a:endParaRPr lang="en-US" sz="2800" dirty="0"/>
          </a:p>
          <a:p>
            <a:pPr eaLnBrk="1" hangingPunct="1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5.10 Pre-PAR activity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26407"/>
              </p:ext>
            </p:extLst>
          </p:nvPr>
        </p:nvGraphicFramePr>
        <p:xfrm>
          <a:off x="381000" y="990600"/>
          <a:ext cx="8382000" cy="5029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0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kern="0" dirty="0" err="1"/>
                        <a:t>tbd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Industries Connections deliberations on IEEE 802 network enhancements for the next decade..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- 802.3 Beyond 400 Gb/s 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ICAID: </a:t>
                      </a:r>
                      <a:r>
                        <a:rPr lang="en-US" sz="1600" baseline="0" dirty="0"/>
                        <a:t>New Ethernet Applications ad hoc (beyond 400G Ethernet)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3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Advanced Access Network Interface (AANI) Standing Committee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Wireless Next Generation Standing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Random and Changing MAC Address SG renewal (MAC Address and privacy topics)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dot15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TeraHertz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activity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Interest Groups: Vehicle Assisted Technology, Link Dependability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SC: IETF/6tisch.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848821"/>
              </p:ext>
            </p:extLst>
          </p:nvPr>
        </p:nvGraphicFramePr>
        <p:xfrm>
          <a:off x="685800" y="1981200"/>
          <a:ext cx="8382000" cy="1899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03942">
                  <a:extLst>
                    <a:ext uri="{9D8B030D-6E8A-4147-A177-3AD203B41FA5}">
                      <a16:colId xmlns:a16="http://schemas.microsoft.com/office/drawing/2014/main" val="4270207754"/>
                    </a:ext>
                  </a:extLst>
                </a:gridCol>
                <a:gridCol w="3287058">
                  <a:extLst>
                    <a:ext uri="{9D8B030D-6E8A-4147-A177-3AD203B41FA5}">
                      <a16:colId xmlns:a16="http://schemas.microsoft.com/office/drawing/2014/main" val="603295769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4913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3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27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 err="1"/>
                        <a:t>tbd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69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dot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3772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5.10 Pre-PAR activity</a:t>
            </a:r>
          </a:p>
        </p:txBody>
      </p:sp>
    </p:spTree>
    <p:extLst>
      <p:ext uri="{BB962C8B-B14F-4D97-AF65-F5344CB8AC3E}">
        <p14:creationId xmlns:p14="http://schemas.microsoft.com/office/powerpoint/2010/main" val="300127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kern="0" dirty="0"/>
              <a:t>5.11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5.12 Identify 802 Task Force Topics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802 Task Force Electronic Meeting </a:t>
            </a:r>
            <a:br>
              <a:rPr lang="en-US" sz="2000" dirty="0"/>
            </a:br>
            <a:r>
              <a:rPr lang="en-US" sz="2000" dirty="0"/>
              <a:t>scheduled for Monday 21 December 2020 2-3pm ET</a:t>
            </a:r>
            <a:endParaRPr lang="en-US" sz="2400" dirty="0"/>
          </a:p>
          <a:p>
            <a:pPr marL="457200" lvl="1" indent="0">
              <a:buNone/>
              <a:defRPr/>
            </a:pPr>
            <a:br>
              <a:rPr lang="en-US" sz="2400" dirty="0"/>
            </a:br>
            <a:r>
              <a:rPr lang="en-US" sz="2400" dirty="0"/>
              <a:t>Possible Topics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/>
              <a:t>Open portion of meeting:</a:t>
            </a:r>
            <a:endParaRPr lang="en-US" sz="1600" dirty="0">
              <a:solidFill>
                <a:schemeClr val="tx2"/>
              </a:solidFill>
            </a:endParaRP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IEEE SA tools update &amp; discussion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</a:rPr>
              <a:t>Remote meeting tools: web conferencing, remote voting, etc.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</a:rPr>
              <a:t>Mentor replacement investigation – status update</a:t>
            </a:r>
          </a:p>
          <a:p>
            <a:pPr marL="1657350" lvl="3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2"/>
                </a:solidFill>
              </a:rPr>
              <a:t>SA to potentially fund </a:t>
            </a:r>
            <a:r>
              <a:rPr lang="en-US" sz="1200" dirty="0" err="1">
                <a:solidFill>
                  <a:schemeClr val="tx2"/>
                </a:solidFill>
              </a:rPr>
              <a:t>Framemaker</a:t>
            </a:r>
            <a:r>
              <a:rPr lang="en-US" sz="1200" dirty="0">
                <a:solidFill>
                  <a:schemeClr val="tx2"/>
                </a:solidFill>
              </a:rPr>
              <a:t> licenses – status update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Schedule 2021 meetings (possibly 29MAR, 21JUN, 27SEP, 13DEC)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Any other business, 5 min, all?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</a:rPr>
              <a:t>Action item review, 5 min, </a:t>
            </a:r>
            <a:r>
              <a:rPr lang="en-US" sz="1600" dirty="0" err="1">
                <a:solidFill>
                  <a:schemeClr val="tx2"/>
                </a:solidFill>
              </a:rPr>
              <a:t>Nikolich</a:t>
            </a: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Closed portion of meeting: </a:t>
            </a:r>
          </a:p>
          <a:p>
            <a:pPr marL="1200150" lvl="2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None at this time 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Adjourn</a:t>
            </a:r>
            <a:endParaRPr lang="en-US" sz="16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Opening EC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2"/>
            <a:ext cx="7999414" cy="1065213"/>
          </a:xfrm>
        </p:spPr>
        <p:txBody>
          <a:bodyPr/>
          <a:lstStyle/>
          <a:p>
            <a:r>
              <a:rPr lang="en-US" dirty="0"/>
              <a:t>3.0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336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2019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336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2019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D808-C12B-42EF-9B57-97A94A12D1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4.00 IEEE Staff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1905000"/>
          </a:xfrm>
        </p:spPr>
        <p:txBody>
          <a:bodyPr/>
          <a:lstStyle/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400" dirty="0"/>
              <a:t>Michelle Turner	role: 802 lead editorial support</a:t>
            </a:r>
            <a:br>
              <a:rPr lang="en-US" sz="1400" dirty="0"/>
            </a:br>
            <a:r>
              <a:rPr lang="en-US" sz="1400" dirty="0"/>
              <a:t>	title: Managing Editor, Content Production Management</a:t>
            </a:r>
            <a:br>
              <a:rPr lang="en-US" sz="1400" dirty="0"/>
            </a:br>
            <a:endParaRPr lang="en-US" sz="14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400" dirty="0"/>
              <a:t>Jodi </a:t>
            </a:r>
            <a:r>
              <a:rPr lang="en-US" sz="1400" dirty="0" err="1"/>
              <a:t>Haasz</a:t>
            </a:r>
            <a:r>
              <a:rPr lang="en-US" sz="1400" dirty="0"/>
              <a:t>	role: 802 support</a:t>
            </a:r>
            <a:br>
              <a:rPr lang="en-US" sz="1400" dirty="0"/>
            </a:br>
            <a:r>
              <a:rPr lang="en-US" sz="1400" dirty="0"/>
              <a:t>	supports: dot01, dot03, dot24, dot16 groups</a:t>
            </a:r>
            <a:br>
              <a:rPr lang="en-US" sz="1400" dirty="0"/>
            </a:br>
            <a:r>
              <a:rPr lang="en-US" sz="1400" dirty="0"/>
              <a:t>	title: Operational Program Management Manager</a:t>
            </a:r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4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r>
              <a:rPr lang="en-US" sz="1400" dirty="0"/>
              <a:t>Jonathan Goldberg (on leave) role: 802 lead</a:t>
            </a:r>
            <a:br>
              <a:rPr lang="en-US" sz="1400" dirty="0"/>
            </a:br>
            <a:r>
              <a:rPr lang="en-US" sz="1400" dirty="0"/>
              <a:t>	supports dot11, dot15, dot18, dot19, dot21, dot22 groups</a:t>
            </a:r>
            <a:br>
              <a:rPr lang="en-US" sz="1400" dirty="0"/>
            </a:br>
            <a:r>
              <a:rPr lang="en-US" sz="1400" dirty="0"/>
              <a:t>	title: Operational Program Management Manager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NOTE: </a:t>
            </a:r>
            <a:br>
              <a:rPr lang="en-US" sz="1400" dirty="0"/>
            </a:br>
            <a:r>
              <a:rPr lang="en-US" sz="1400" dirty="0"/>
              <a:t>Jonathan Goldberg is on family leave this session, Jodi </a:t>
            </a:r>
            <a:r>
              <a:rPr lang="en-US" sz="1400" dirty="0" err="1"/>
              <a:t>Haasz</a:t>
            </a:r>
            <a:r>
              <a:rPr lang="en-US" sz="1400" dirty="0"/>
              <a:t> is picking up his responsibilities while he is out along with additional SA staff as required</a:t>
            </a:r>
          </a:p>
          <a:p>
            <a:pPr marL="0" indent="0" defTabSz="1371600" eaLnBrk="1" hangingPunct="1">
              <a:lnSpc>
                <a:spcPct val="80000"/>
              </a:lnSpc>
              <a:buNone/>
              <a:tabLst>
                <a:tab pos="2228850" algn="l"/>
                <a:tab pos="6862763" algn="l"/>
              </a:tabLst>
            </a:pPr>
            <a:endParaRPr lang="en-US" sz="14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400" dirty="0"/>
          </a:p>
          <a:p>
            <a:pPr marL="227013" indent="-227013" defTabSz="1371600" eaLnBrk="1" hangingPunct="1">
              <a:lnSpc>
                <a:spcPct val="80000"/>
              </a:lnSpc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ECA6-24EB-421E-9B8C-7B907302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947416-8B1E-4D20-BAA1-FD27552CF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2100" y="952500"/>
            <a:ext cx="6299200" cy="495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422E-2AFD-4A0A-A049-B96C4F6B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500DD-2305-4784-BBFB-2A35E60AE571}"/>
              </a:ext>
            </a:extLst>
          </p:cNvPr>
          <p:cNvSpPr txBox="1"/>
          <p:nvPr/>
        </p:nvSpPr>
        <p:spPr>
          <a:xfrm>
            <a:off x="518376" y="1295400"/>
            <a:ext cx="241604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IEEE Computer Society</a:t>
            </a:r>
          </a:p>
          <a:p>
            <a:pPr algn="ctr"/>
            <a:r>
              <a:rPr lang="en-US" dirty="0"/>
              <a:t>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19165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84E85A-62F0-4808-B65D-CEFC1043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375" y="1171575"/>
            <a:ext cx="6324600" cy="4743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D7B36-3ABE-4918-933A-4B15587A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EEF50-C99F-4DCA-90A2-CD0853BD5B7A}"/>
              </a:ext>
            </a:extLst>
          </p:cNvPr>
          <p:cNvSpPr txBox="1"/>
          <p:nvPr/>
        </p:nvSpPr>
        <p:spPr>
          <a:xfrm>
            <a:off x="152400" y="1295400"/>
            <a:ext cx="278800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IEEE Standards Association</a:t>
            </a:r>
          </a:p>
          <a:p>
            <a:pPr algn="ctr"/>
            <a:r>
              <a:rPr lang="en-US" dirty="0"/>
              <a:t>plaque</a:t>
            </a:r>
          </a:p>
          <a:p>
            <a:pPr algn="ctr"/>
            <a:r>
              <a:rPr lang="en-US" dirty="0"/>
              <a:t>in recognition of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IEEE 802 LMSC’s</a:t>
            </a:r>
          </a:p>
          <a:p>
            <a:pPr algn="ctr"/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37469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5.01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42" y="1600200"/>
            <a:ext cx="7772400" cy="4114800"/>
          </a:xfrm>
        </p:spPr>
        <p:txBody>
          <a:bodyPr/>
          <a:lstStyle/>
          <a:p>
            <a:r>
              <a:rPr lang="en-US" dirty="0"/>
              <a:t>Chair’s opening remarks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#1: Use IMAT to log your attendance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#2: 2020 802 leadership elections/appointments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#3: Interim EC meeting scheduled for 01 December 1-3PM ET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Reminder #4: 802 EC to review Standing Committee Charters at the closing plenary meeting.</a:t>
            </a:r>
            <a:br>
              <a:rPr lang="en-US" sz="1600" dirty="0"/>
            </a:br>
            <a:endParaRPr lang="en-US" sz="1600" dirty="0"/>
          </a:p>
          <a:p>
            <a:pPr marL="457200" lvl="1" indent="0">
              <a:buNone/>
            </a:pPr>
            <a:br>
              <a:rPr lang="en-US" sz="1600" dirty="0"/>
            </a:br>
            <a:br>
              <a:rPr lang="en-US" sz="1600" dirty="0"/>
            </a:b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234029</TotalTime>
  <Words>1757</Words>
  <Application>Microsoft Office PowerPoint</Application>
  <PresentationFormat>On-screen Show (4:3)</PresentationFormat>
  <Paragraphs>282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Default Design</vt:lpstr>
      <vt:lpstr>Office Theme</vt:lpstr>
      <vt:lpstr>IEEE 802 LMSC   30 Oct 2020 to 13 Nov 2020  125th Plenary Session (2nd electronic Plenary Session)  </vt:lpstr>
      <vt:lpstr>3.0 Participant behavior in IEEE-SA activities is guided by the IEEE Codes of Ethics &amp; Conduct</vt:lpstr>
      <vt:lpstr>3.0 Participants in the IEEE-SA “individual process” shall act independently of others, including employers</vt:lpstr>
      <vt:lpstr>3.0 IEEE-SA standards activities shall allow the fair &amp; equitable consideration of all viewpoints</vt:lpstr>
      <vt:lpstr>4.00 IEEE Staff</vt:lpstr>
      <vt:lpstr>5.01 Chair’s Announcements</vt:lpstr>
      <vt:lpstr>PowerPoint Presentation</vt:lpstr>
      <vt:lpstr>PowerPoint Presentation</vt:lpstr>
      <vt:lpstr>5.01 Chair’s Announcements</vt:lpstr>
      <vt:lpstr>5.01 Chair’s Announcements EC/WG/TAG meetings for the plenary</vt:lpstr>
      <vt:lpstr>5.01 Chair’s Announcments</vt:lpstr>
      <vt:lpstr>PowerPoint Presentation</vt:lpstr>
      <vt:lpstr>5.03 SA Standards Board Actions</vt:lpstr>
      <vt:lpstr>5.04  LMSC Email Ballot Recap</vt:lpstr>
      <vt:lpstr>5.05 EC Affiliation Update</vt:lpstr>
      <vt:lpstr>5.05 EC Affiliation Update</vt:lpstr>
      <vt:lpstr>5.06 Drafts to Sponsor Ballot</vt:lpstr>
      <vt:lpstr>5.07 Drafts to RevCom</vt:lpstr>
      <vt:lpstr>5.08 Draft Documents  for EC to consider</vt:lpstr>
      <vt:lpstr>5.09 Draft PARs to NesCom</vt:lpstr>
      <vt:lpstr>5.10 Pre-PAR activity</vt:lpstr>
      <vt:lpstr>5.10 Pre-PAR activity</vt:lpstr>
      <vt:lpstr>5.11 EC Action Item recap</vt:lpstr>
      <vt:lpstr>5.12 Identify 802 Task Force Topics </vt:lpstr>
      <vt:lpstr>End of Opening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3680</cp:revision>
  <cp:lastPrinted>2017-11-04T17:30:55Z</cp:lastPrinted>
  <dcterms:created xsi:type="dcterms:W3CDTF">2002-03-10T15:43:16Z</dcterms:created>
  <dcterms:modified xsi:type="dcterms:W3CDTF">2020-10-29T15:00:29Z</dcterms:modified>
</cp:coreProperties>
</file>