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63" r:id="rId2"/>
    <p:sldId id="257" r:id="rId3"/>
    <p:sldId id="264" r:id="rId4"/>
    <p:sldId id="259" r:id="rId5"/>
    <p:sldId id="260" r:id="rId6"/>
    <p:sldId id="256" r:id="rId7"/>
    <p:sldId id="258"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186" autoAdjust="0"/>
    <p:restoredTop sz="94660"/>
  </p:normalViewPr>
  <p:slideViewPr>
    <p:cSldViewPr snapToGrid="0" showGuides="1">
      <p:cViewPr varScale="1">
        <p:scale>
          <a:sx n="67" d="100"/>
          <a:sy n="67" d="100"/>
        </p:scale>
        <p:origin x="90" y="94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BD5E3-FA4E-4A1B-B23E-7328FDAE4F74}" type="datetimeFigureOut">
              <a:rPr lang="en-US" smtClean="0"/>
              <a:t>7/24/2020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964B91-F1B8-46A5-93B8-B8A0415B556A}" type="slidenum">
              <a:rPr lang="en-US" smtClean="0"/>
              <a:t>‹#›</a:t>
            </a:fld>
            <a:endParaRPr lang="en-US"/>
          </a:p>
        </p:txBody>
      </p:sp>
    </p:spTree>
    <p:extLst>
      <p:ext uri="{BB962C8B-B14F-4D97-AF65-F5344CB8AC3E}">
        <p14:creationId xmlns:p14="http://schemas.microsoft.com/office/powerpoint/2010/main" val="2970446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F75F-70D6-4F85-9DD3-0A54C2E70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5CA04C-A919-4DFF-8B94-2B0ECA31EA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400947-B793-462B-AB9E-6A2F0B136EC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DC234CA-FD06-441A-9761-7D255104185B}"/>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E2D09AF5-1BE3-4B4B-9DDA-CE66A3087557}"/>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1643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0D342-0A54-43FE-A526-60EB40F1E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5048F9-2B41-478D-B8BF-7BD25F024E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319034-7C1B-4E7C-A08A-C53C16456E78}"/>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4F01612E-92EB-4472-AAD7-9A8C52F9FC05}"/>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B856EF7F-C00E-44DD-8211-0C76D4560DF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618863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570E8F-A1A1-48A2-9380-E538335DFA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6912-7EE7-46D2-A61A-2312024410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F2E6E-BDE3-4618-A3E2-D2F1EC90D39B}"/>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1139548-A48C-48C6-9A3F-3CA184694FE9}"/>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08CF20C3-B8CF-486A-94C8-ABF3D5E604B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6568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BB73C-17EC-40B4-BA17-530B02AFD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F1D6C1-C91D-4954-ADC6-4C0AD16F4D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A455-1382-4097-BC70-9A288DEE416B}"/>
              </a:ext>
            </a:extLst>
          </p:cNvPr>
          <p:cNvSpPr>
            <a:spLocks noGrp="1"/>
          </p:cNvSpPr>
          <p:nvPr>
            <p:ph type="dt" sz="half" idx="10"/>
          </p:nvPr>
        </p:nvSpPr>
        <p:spPr/>
        <p:txBody>
          <a:body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0B4EA92E-5431-4BD8-9D09-F7755E479DB1}"/>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E5C73481-EA37-4177-9256-0DA8A99B9882}"/>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59602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DAAC-A563-43CB-8EC0-AF2C251CEA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FD0969-01EF-42FE-944B-66E444F0E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956B6-0C4A-4714-8DB0-7C8763B76ED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F9335B9B-72CF-4C72-9290-DF8D88EDE744}"/>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D8174444-4EA9-41BB-B923-86AA4EBCCB5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03396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BF6A-7129-4AB8-95E3-B5AEFD1312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C3DF8-7459-4B48-9CCD-0B0E71C9C2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2A0755-8CF7-44B6-8110-E6DE6C995D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D3C58C-275E-49A7-8EF6-B6188EF44619}"/>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3399A34-C140-4257-8812-A1FAF71195C9}"/>
              </a:ext>
            </a:extLst>
          </p:cNvPr>
          <p:cNvSpPr>
            <a:spLocks noGrp="1"/>
          </p:cNvSpPr>
          <p:nvPr>
            <p:ph type="ftr" sz="quarter" idx="11"/>
          </p:nvPr>
        </p:nvSpPr>
        <p:spPr/>
        <p:txBody>
          <a:bodyPr/>
          <a:lstStyle/>
          <a:p>
            <a:r>
              <a:rPr lang="en-US"/>
              <a:t>ec-20-0139-02-00EC</a:t>
            </a:r>
          </a:p>
        </p:txBody>
      </p:sp>
      <p:sp>
        <p:nvSpPr>
          <p:cNvPr id="7" name="Slide Number Placeholder 6">
            <a:extLst>
              <a:ext uri="{FF2B5EF4-FFF2-40B4-BE49-F238E27FC236}">
                <a16:creationId xmlns:a16="http://schemas.microsoft.com/office/drawing/2014/main" id="{AB623B34-0E08-498A-BF6A-138288FEB7D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3459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A706-C3BC-4A0A-9E14-6B709CEC0D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741B23-F2AC-4AB2-ADFA-672202727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C93A9A-F1BB-4B6B-AB15-CC5B05981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57B3EA-9FB1-46DC-AF34-3934E2B090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1E988A-2087-44A6-86E3-A72EF59EC9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3AD3DF-E6A8-4FFB-A3C0-762415E43F68}"/>
              </a:ext>
            </a:extLst>
          </p:cNvPr>
          <p:cNvSpPr>
            <a:spLocks noGrp="1"/>
          </p:cNvSpPr>
          <p:nvPr>
            <p:ph type="dt" sz="half" idx="10"/>
          </p:nvPr>
        </p:nvSpPr>
        <p:spPr/>
        <p:txBody>
          <a:bodyPr/>
          <a:lstStyle/>
          <a:p>
            <a:r>
              <a:rPr lang="en-US"/>
              <a:t>Closing IEEE 802 LMSC Meeting - 24 July 2020 Closing</a:t>
            </a:r>
          </a:p>
        </p:txBody>
      </p:sp>
      <p:sp>
        <p:nvSpPr>
          <p:cNvPr id="8" name="Footer Placeholder 7">
            <a:extLst>
              <a:ext uri="{FF2B5EF4-FFF2-40B4-BE49-F238E27FC236}">
                <a16:creationId xmlns:a16="http://schemas.microsoft.com/office/drawing/2014/main" id="{D86FC2E8-8994-43B8-90A2-7629641846B1}"/>
              </a:ext>
            </a:extLst>
          </p:cNvPr>
          <p:cNvSpPr>
            <a:spLocks noGrp="1"/>
          </p:cNvSpPr>
          <p:nvPr>
            <p:ph type="ftr" sz="quarter" idx="11"/>
          </p:nvPr>
        </p:nvSpPr>
        <p:spPr/>
        <p:txBody>
          <a:bodyPr/>
          <a:lstStyle/>
          <a:p>
            <a:r>
              <a:rPr lang="en-US"/>
              <a:t>ec-20-0139-02-00EC</a:t>
            </a:r>
          </a:p>
        </p:txBody>
      </p:sp>
      <p:sp>
        <p:nvSpPr>
          <p:cNvPr id="9" name="Slide Number Placeholder 8">
            <a:extLst>
              <a:ext uri="{FF2B5EF4-FFF2-40B4-BE49-F238E27FC236}">
                <a16:creationId xmlns:a16="http://schemas.microsoft.com/office/drawing/2014/main" id="{8CB7880D-D0BB-40C8-8DC8-8CC0CE91987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33814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5445-749E-4BCF-8244-57EDB64548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EE09D8-0DFB-47E0-BD94-C8D4064DA219}"/>
              </a:ext>
            </a:extLst>
          </p:cNvPr>
          <p:cNvSpPr>
            <a:spLocks noGrp="1"/>
          </p:cNvSpPr>
          <p:nvPr>
            <p:ph type="dt" sz="half" idx="10"/>
          </p:nvPr>
        </p:nvSpPr>
        <p:spPr/>
        <p:txBody>
          <a:bodyPr/>
          <a:lstStyle/>
          <a:p>
            <a:r>
              <a:rPr lang="en-US"/>
              <a:t>Closing IEEE 802 LMSC Meeting - 24 July 2020 Closing</a:t>
            </a:r>
          </a:p>
        </p:txBody>
      </p:sp>
      <p:sp>
        <p:nvSpPr>
          <p:cNvPr id="4" name="Footer Placeholder 3">
            <a:extLst>
              <a:ext uri="{FF2B5EF4-FFF2-40B4-BE49-F238E27FC236}">
                <a16:creationId xmlns:a16="http://schemas.microsoft.com/office/drawing/2014/main" id="{FD1BABD7-9558-4C61-A4EB-9A04C6EC222A}"/>
              </a:ext>
            </a:extLst>
          </p:cNvPr>
          <p:cNvSpPr>
            <a:spLocks noGrp="1"/>
          </p:cNvSpPr>
          <p:nvPr>
            <p:ph type="ftr" sz="quarter" idx="11"/>
          </p:nvPr>
        </p:nvSpPr>
        <p:spPr/>
        <p:txBody>
          <a:bodyPr/>
          <a:lstStyle/>
          <a:p>
            <a:r>
              <a:rPr lang="en-US"/>
              <a:t>ec-20-0139-02-00EC</a:t>
            </a:r>
          </a:p>
        </p:txBody>
      </p:sp>
      <p:sp>
        <p:nvSpPr>
          <p:cNvPr id="5" name="Slide Number Placeholder 4">
            <a:extLst>
              <a:ext uri="{FF2B5EF4-FFF2-40B4-BE49-F238E27FC236}">
                <a16:creationId xmlns:a16="http://schemas.microsoft.com/office/drawing/2014/main" id="{6CD17E42-56B8-4E97-A6BB-71A3F5FD16C1}"/>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7259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D2A3A-12A8-44C8-831F-AF3B3DE1606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C7F5BEF2-2C5A-479E-B52E-18C088C9BC80}"/>
              </a:ext>
            </a:extLst>
          </p:cNvPr>
          <p:cNvSpPr>
            <a:spLocks noGrp="1"/>
          </p:cNvSpPr>
          <p:nvPr>
            <p:ph type="ftr" sz="quarter" idx="11"/>
          </p:nvPr>
        </p:nvSpPr>
        <p:spPr/>
        <p:txBody>
          <a:bodyPr/>
          <a:lstStyle/>
          <a:p>
            <a:r>
              <a:rPr lang="en-US"/>
              <a:t>ec-20-0139-02-00EC</a:t>
            </a:r>
          </a:p>
        </p:txBody>
      </p:sp>
      <p:sp>
        <p:nvSpPr>
          <p:cNvPr id="4" name="Slide Number Placeholder 3">
            <a:extLst>
              <a:ext uri="{FF2B5EF4-FFF2-40B4-BE49-F238E27FC236}">
                <a16:creationId xmlns:a16="http://schemas.microsoft.com/office/drawing/2014/main" id="{1261EF6F-13D5-493B-847D-CBCA1C67E4B8}"/>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31465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0B78-8F12-49F0-B97C-BCE5450D0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B15738-98FB-4932-91DF-D228C46C92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E13224-99F0-4828-9C99-4FE55CD20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281D2B-430C-46F4-B702-B5C9AE7F500A}"/>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13248E92-E073-4271-9274-62B9DD188823}"/>
              </a:ext>
            </a:extLst>
          </p:cNvPr>
          <p:cNvSpPr>
            <a:spLocks noGrp="1"/>
          </p:cNvSpPr>
          <p:nvPr>
            <p:ph type="ftr" sz="quarter" idx="11"/>
          </p:nvPr>
        </p:nvSpPr>
        <p:spPr/>
        <p:txBody>
          <a:bodyPr/>
          <a:lstStyle/>
          <a:p>
            <a:r>
              <a:rPr lang="en-US"/>
              <a:t>ec-20-0139-02-00EC</a:t>
            </a:r>
          </a:p>
        </p:txBody>
      </p:sp>
      <p:sp>
        <p:nvSpPr>
          <p:cNvPr id="7" name="Slide Number Placeholder 6">
            <a:extLst>
              <a:ext uri="{FF2B5EF4-FFF2-40B4-BE49-F238E27FC236}">
                <a16:creationId xmlns:a16="http://schemas.microsoft.com/office/drawing/2014/main" id="{A7F21332-E562-4EEA-BD20-7AB58F4DF14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2883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08C5-99A4-42BB-AD56-C8FBAAA67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0BF2A-438F-439E-822F-2BF87FC2F2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1B59AF-9D3A-4F9E-A390-A9853EBCC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50384-2057-4EEB-9432-6987215ABEF4}"/>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AE52685-1A6B-409B-80D6-5382B6B36AF9}"/>
              </a:ext>
            </a:extLst>
          </p:cNvPr>
          <p:cNvSpPr>
            <a:spLocks noGrp="1"/>
          </p:cNvSpPr>
          <p:nvPr>
            <p:ph type="ftr" sz="quarter" idx="11"/>
          </p:nvPr>
        </p:nvSpPr>
        <p:spPr/>
        <p:txBody>
          <a:bodyPr/>
          <a:lstStyle/>
          <a:p>
            <a:r>
              <a:rPr lang="en-US"/>
              <a:t>ec-20-0139-02-00EC</a:t>
            </a:r>
          </a:p>
        </p:txBody>
      </p:sp>
      <p:sp>
        <p:nvSpPr>
          <p:cNvPr id="7" name="Slide Number Placeholder 6">
            <a:extLst>
              <a:ext uri="{FF2B5EF4-FFF2-40B4-BE49-F238E27FC236}">
                <a16:creationId xmlns:a16="http://schemas.microsoft.com/office/drawing/2014/main" id="{FBCD7412-0E6C-49C8-AEB7-F5BC91E2559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4888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D9C46F-49CE-49AF-83F4-4B4FDF0000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895D2C-FB58-4E5E-84B9-5BFE51CBE1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BD1E8-F31B-444D-94FF-794AFA62ABB0}"/>
              </a:ext>
            </a:extLst>
          </p:cNvPr>
          <p:cNvSpPr>
            <a:spLocks noGrp="1"/>
          </p:cNvSpPr>
          <p:nvPr>
            <p:ph type="dt" sz="half" idx="2"/>
          </p:nvPr>
        </p:nvSpPr>
        <p:spPr>
          <a:xfrm>
            <a:off x="838200" y="6356350"/>
            <a:ext cx="3632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65C8CFD4-C234-4506-8DBE-5734AF59EE28}"/>
              </a:ext>
            </a:extLst>
          </p:cNvPr>
          <p:cNvSpPr>
            <a:spLocks noGrp="1"/>
          </p:cNvSpPr>
          <p:nvPr>
            <p:ph type="ftr" sz="quarter" idx="3"/>
          </p:nvPr>
        </p:nvSpPr>
        <p:spPr>
          <a:xfrm>
            <a:off x="54102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ec-20-0139-02-00EC</a:t>
            </a:r>
          </a:p>
        </p:txBody>
      </p:sp>
      <p:sp>
        <p:nvSpPr>
          <p:cNvPr id="6" name="Slide Number Placeholder 5">
            <a:extLst>
              <a:ext uri="{FF2B5EF4-FFF2-40B4-BE49-F238E27FC236}">
                <a16:creationId xmlns:a16="http://schemas.microsoft.com/office/drawing/2014/main" id="{C893922C-D71E-4BEB-A129-18548F476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6BCF-C0EA-4679-B278-183C32B0DEDD}" type="slidenum">
              <a:rPr lang="en-US" smtClean="0"/>
              <a:t>‹#›</a:t>
            </a:fld>
            <a:endParaRPr lang="en-US"/>
          </a:p>
        </p:txBody>
      </p:sp>
    </p:spTree>
    <p:extLst>
      <p:ext uri="{BB962C8B-B14F-4D97-AF65-F5344CB8AC3E}">
        <p14:creationId xmlns:p14="http://schemas.microsoft.com/office/powerpoint/2010/main" val="384266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7C3A1-C1A3-48A7-954B-6915BAFD039B}"/>
              </a:ext>
            </a:extLst>
          </p:cNvPr>
          <p:cNvSpPr>
            <a:spLocks noGrp="1"/>
          </p:cNvSpPr>
          <p:nvPr>
            <p:ph type="ctrTitle"/>
          </p:nvPr>
        </p:nvSpPr>
        <p:spPr/>
        <p:txBody>
          <a:bodyPr anchor="ctr">
            <a:normAutofit/>
          </a:bodyPr>
          <a:lstStyle/>
          <a:p>
            <a:r>
              <a:rPr lang="en-US" sz="4400" dirty="0"/>
              <a:t>Proposal for </a:t>
            </a:r>
            <a:br>
              <a:rPr lang="en-US" sz="4400" dirty="0"/>
            </a:br>
            <a:r>
              <a:rPr lang="en-US" sz="4400" dirty="0"/>
              <a:t>IEEE 802 Nov 2020 Electronic Plenary</a:t>
            </a:r>
          </a:p>
        </p:txBody>
      </p:sp>
      <p:sp>
        <p:nvSpPr>
          <p:cNvPr id="3" name="Subtitle 2">
            <a:extLst>
              <a:ext uri="{FF2B5EF4-FFF2-40B4-BE49-F238E27FC236}">
                <a16:creationId xmlns:a16="http://schemas.microsoft.com/office/drawing/2014/main" id="{5E82895E-2CF2-4208-9CC9-1AA29D51B7BF}"/>
              </a:ext>
            </a:extLst>
          </p:cNvPr>
          <p:cNvSpPr>
            <a:spLocks noGrp="1"/>
          </p:cNvSpPr>
          <p:nvPr>
            <p:ph type="subTitle" idx="1"/>
          </p:nvPr>
        </p:nvSpPr>
        <p:spPr/>
        <p:txBody>
          <a:bodyPr/>
          <a:lstStyle/>
          <a:p>
            <a:r>
              <a:rPr lang="en-US" dirty="0"/>
              <a:t>John D’Ambrosia,</a:t>
            </a:r>
          </a:p>
          <a:p>
            <a:r>
              <a:rPr lang="en-US" dirty="0" err="1"/>
              <a:t>Futurewei</a:t>
            </a:r>
            <a:r>
              <a:rPr lang="en-US" dirty="0"/>
              <a:t>, U.S. Subsidiary of Huawei</a:t>
            </a:r>
          </a:p>
          <a:p>
            <a:r>
              <a:rPr lang="en-US" b="1" dirty="0"/>
              <a:t>ec-20-0139-02-00EC</a:t>
            </a:r>
            <a:endParaRPr lang="en-US" dirty="0"/>
          </a:p>
        </p:txBody>
      </p:sp>
    </p:spTree>
    <p:extLst>
      <p:ext uri="{BB962C8B-B14F-4D97-AF65-F5344CB8AC3E}">
        <p14:creationId xmlns:p14="http://schemas.microsoft.com/office/powerpoint/2010/main" val="204815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2A11-6F11-46AC-A17E-1ADBC95562DC}"/>
              </a:ext>
            </a:extLst>
          </p:cNvPr>
          <p:cNvSpPr>
            <a:spLocks noGrp="1"/>
          </p:cNvSpPr>
          <p:nvPr>
            <p:ph type="title"/>
          </p:nvPr>
        </p:nvSpPr>
        <p:spPr/>
        <p:txBody>
          <a:bodyPr/>
          <a:lstStyle/>
          <a:p>
            <a:r>
              <a:rPr lang="en-US" dirty="0"/>
              <a:t>Meeting Dates (Oct- Dec)</a:t>
            </a:r>
          </a:p>
        </p:txBody>
      </p:sp>
      <p:sp>
        <p:nvSpPr>
          <p:cNvPr id="3" name="Content Placeholder 2">
            <a:extLst>
              <a:ext uri="{FF2B5EF4-FFF2-40B4-BE49-F238E27FC236}">
                <a16:creationId xmlns:a16="http://schemas.microsoft.com/office/drawing/2014/main" id="{8CF56A9A-6662-4B50-8591-211AB442F7C5}"/>
              </a:ext>
            </a:extLst>
          </p:cNvPr>
          <p:cNvSpPr>
            <a:spLocks noGrp="1"/>
          </p:cNvSpPr>
          <p:nvPr>
            <p:ph idx="1"/>
          </p:nvPr>
        </p:nvSpPr>
        <p:spPr>
          <a:xfrm>
            <a:off x="838200" y="1825625"/>
            <a:ext cx="10950526" cy="4351338"/>
          </a:xfrm>
        </p:spPr>
        <p:txBody>
          <a:bodyPr/>
          <a:lstStyle/>
          <a:p>
            <a:r>
              <a:rPr lang="en-US" dirty="0"/>
              <a:t>6 Oct 2020 EC Teleconference</a:t>
            </a:r>
          </a:p>
          <a:p>
            <a:r>
              <a:rPr lang="en-US" dirty="0"/>
              <a:t>3 Nov 2020 EC Monthly Teleconference</a:t>
            </a:r>
          </a:p>
          <a:p>
            <a:r>
              <a:rPr lang="en-US" dirty="0"/>
              <a:t>Week of Nov 8 – Nov 2020 Plenary</a:t>
            </a:r>
          </a:p>
          <a:p>
            <a:pPr marL="457200" lvl="1" indent="0">
              <a:buNone/>
            </a:pPr>
            <a:r>
              <a:rPr lang="en-US" dirty="0"/>
              <a:t>Normal 9 Nov EC Opening Mtg		Proposed Fri, 6 Nov EC Opening Mtg</a:t>
            </a:r>
          </a:p>
          <a:p>
            <a:pPr marL="457200" lvl="1" indent="0">
              <a:buNone/>
            </a:pPr>
            <a:r>
              <a:rPr lang="en-US" dirty="0"/>
              <a:t>Normal 13 Nov EC Closing Mtg		Proposed Thurs, 19 Nov EC Closing Mtg</a:t>
            </a:r>
          </a:p>
          <a:p>
            <a:r>
              <a:rPr lang="en-US" dirty="0"/>
              <a:t>Nov 19 – Nov 21 – Technical Activities Board</a:t>
            </a:r>
          </a:p>
          <a:p>
            <a:r>
              <a:rPr lang="en-US" dirty="0"/>
              <a:t>1 Dec 2020 EC Monthly Teleconference</a:t>
            </a:r>
          </a:p>
          <a:p>
            <a:r>
              <a:rPr lang="en-US" dirty="0"/>
              <a:t>1 – 3 Dec 2020 SASB</a:t>
            </a:r>
          </a:p>
        </p:txBody>
      </p:sp>
      <p:sp>
        <p:nvSpPr>
          <p:cNvPr id="4" name="Date Placeholder 3">
            <a:extLst>
              <a:ext uri="{FF2B5EF4-FFF2-40B4-BE49-F238E27FC236}">
                <a16:creationId xmlns:a16="http://schemas.microsoft.com/office/drawing/2014/main" id="{F1221992-633F-41D4-A4BE-34AFCB1C37A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D4CF0AED-31D5-42C2-93C7-54D26B515019}"/>
              </a:ext>
            </a:extLst>
          </p:cNvPr>
          <p:cNvSpPr>
            <a:spLocks noGrp="1"/>
          </p:cNvSpPr>
          <p:nvPr>
            <p:ph type="ftr" sz="quarter" idx="11"/>
          </p:nvPr>
        </p:nvSpPr>
        <p:spPr/>
        <p:txBody>
          <a:bodyPr/>
          <a:lstStyle/>
          <a:p>
            <a:r>
              <a:rPr lang="en-US" dirty="0"/>
              <a:t>ec-20-0139-02-00EC</a:t>
            </a:r>
          </a:p>
        </p:txBody>
      </p:sp>
      <p:sp>
        <p:nvSpPr>
          <p:cNvPr id="6" name="Slide Number Placeholder 5">
            <a:extLst>
              <a:ext uri="{FF2B5EF4-FFF2-40B4-BE49-F238E27FC236}">
                <a16:creationId xmlns:a16="http://schemas.microsoft.com/office/drawing/2014/main" id="{EF01B7C4-2D25-4ED9-8154-59C899C8E999}"/>
              </a:ext>
            </a:extLst>
          </p:cNvPr>
          <p:cNvSpPr>
            <a:spLocks noGrp="1"/>
          </p:cNvSpPr>
          <p:nvPr>
            <p:ph type="sldNum" sz="quarter" idx="12"/>
          </p:nvPr>
        </p:nvSpPr>
        <p:spPr/>
        <p:txBody>
          <a:bodyPr/>
          <a:lstStyle/>
          <a:p>
            <a:fld id="{A3D96BCF-C0EA-4679-B278-183C32B0DEDD}" type="slidenum">
              <a:rPr lang="en-US" smtClean="0"/>
              <a:t>2</a:t>
            </a:fld>
            <a:endParaRPr lang="en-US"/>
          </a:p>
        </p:txBody>
      </p:sp>
    </p:spTree>
    <p:extLst>
      <p:ext uri="{BB962C8B-B14F-4D97-AF65-F5344CB8AC3E}">
        <p14:creationId xmlns:p14="http://schemas.microsoft.com/office/powerpoint/2010/main" val="418037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E3AA-DAA0-40F5-836F-0668D1D2FF48}"/>
              </a:ext>
            </a:extLst>
          </p:cNvPr>
          <p:cNvSpPr>
            <a:spLocks noGrp="1"/>
          </p:cNvSpPr>
          <p:nvPr>
            <p:ph type="title"/>
          </p:nvPr>
        </p:nvSpPr>
        <p:spPr/>
        <p:txBody>
          <a:bodyPr/>
          <a:lstStyle/>
          <a:p>
            <a:r>
              <a:rPr lang="en-US" dirty="0"/>
              <a:t>Proposed Plan</a:t>
            </a:r>
          </a:p>
        </p:txBody>
      </p:sp>
      <p:sp>
        <p:nvSpPr>
          <p:cNvPr id="3" name="Content Placeholder 2">
            <a:extLst>
              <a:ext uri="{FF2B5EF4-FFF2-40B4-BE49-F238E27FC236}">
                <a16:creationId xmlns:a16="http://schemas.microsoft.com/office/drawing/2014/main" id="{5F2C0205-35A6-4990-829C-E5F013481A64}"/>
              </a:ext>
            </a:extLst>
          </p:cNvPr>
          <p:cNvSpPr>
            <a:spLocks noGrp="1"/>
          </p:cNvSpPr>
          <p:nvPr>
            <p:ph idx="1"/>
          </p:nvPr>
        </p:nvSpPr>
        <p:spPr>
          <a:xfrm>
            <a:off x="370449" y="1825625"/>
            <a:ext cx="11558954" cy="4351338"/>
          </a:xfrm>
        </p:spPr>
        <p:txBody>
          <a:bodyPr/>
          <a:lstStyle/>
          <a:p>
            <a:pPr marL="457200" lvl="1" indent="0">
              <a:buNone/>
            </a:pPr>
            <a:r>
              <a:rPr lang="en-US" dirty="0"/>
              <a:t>9 October 2020 – 		PAR Announcement</a:t>
            </a:r>
          </a:p>
          <a:p>
            <a:pPr marL="457200" lvl="1" indent="0">
              <a:buNone/>
            </a:pPr>
            <a:r>
              <a:rPr lang="en-US" dirty="0"/>
              <a:t>6 November 2020 -	802 EC Opening Mtg</a:t>
            </a:r>
          </a:p>
          <a:p>
            <a:pPr marL="457200" lvl="1" indent="0">
              <a:buNone/>
            </a:pPr>
            <a:r>
              <a:rPr lang="en-US" dirty="0"/>
              <a:t>10 November 2020 - 	Submit comments against PARs</a:t>
            </a:r>
          </a:p>
          <a:p>
            <a:pPr marL="457200" lvl="1" indent="0">
              <a:buNone/>
            </a:pPr>
            <a:r>
              <a:rPr lang="en-US" dirty="0"/>
              <a:t>17 November 2020 - 	Post responses to submitted comments against PARs </a:t>
            </a:r>
          </a:p>
          <a:p>
            <a:pPr marL="457200" lvl="1" indent="0">
              <a:buNone/>
            </a:pPr>
            <a:r>
              <a:rPr lang="en-US" dirty="0"/>
              <a:t>19 November 2020 	802 EC Closing Mtg (Consider PARs)</a:t>
            </a:r>
          </a:p>
          <a:p>
            <a:endParaRPr lang="en-US" dirty="0"/>
          </a:p>
        </p:txBody>
      </p:sp>
      <p:sp>
        <p:nvSpPr>
          <p:cNvPr id="4" name="Date Placeholder 3">
            <a:extLst>
              <a:ext uri="{FF2B5EF4-FFF2-40B4-BE49-F238E27FC236}">
                <a16:creationId xmlns:a16="http://schemas.microsoft.com/office/drawing/2014/main" id="{0F4359B3-1D16-4093-A241-D8DDA1CA84C7}"/>
              </a:ext>
            </a:extLst>
          </p:cNvPr>
          <p:cNvSpPr>
            <a:spLocks noGrp="1"/>
          </p:cNvSpPr>
          <p:nvPr>
            <p:ph type="dt" sz="half" idx="10"/>
          </p:nvPr>
        </p:nvSpPr>
        <p:spPr/>
        <p:txBody>
          <a:body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62C32BF9-2E68-4AE0-95EB-84F273B6DD8E}"/>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0CEF694F-276B-4CAA-BC07-B9B05782B87D}"/>
              </a:ext>
            </a:extLst>
          </p:cNvPr>
          <p:cNvSpPr>
            <a:spLocks noGrp="1"/>
          </p:cNvSpPr>
          <p:nvPr>
            <p:ph type="sldNum" sz="quarter" idx="12"/>
          </p:nvPr>
        </p:nvSpPr>
        <p:spPr/>
        <p:txBody>
          <a:bodyPr/>
          <a:lstStyle/>
          <a:p>
            <a:fld id="{A3D96BCF-C0EA-4679-B278-183C32B0DEDD}" type="slidenum">
              <a:rPr lang="en-US" smtClean="0"/>
              <a:t>3</a:t>
            </a:fld>
            <a:endParaRPr lang="en-US"/>
          </a:p>
        </p:txBody>
      </p:sp>
    </p:spTree>
    <p:extLst>
      <p:ext uri="{BB962C8B-B14F-4D97-AF65-F5344CB8AC3E}">
        <p14:creationId xmlns:p14="http://schemas.microsoft.com/office/powerpoint/2010/main" val="4152534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#1 Email motion, 6/10/20 -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6093976"/>
          </a:xfrm>
          <a:prstGeom prst="rect">
            <a:avLst/>
          </a:prstGeom>
        </p:spPr>
        <p:txBody>
          <a:bodyPr wrap="square">
            <a:spAutoFit/>
          </a:bodyPr>
          <a:lstStyle/>
          <a:p>
            <a:r>
              <a:rPr lang="en-US" sz="1000" dirty="0"/>
              <a:t>Moved: Due to the change of the July 2020 Plenary Session due to</a:t>
            </a:r>
          </a:p>
          <a:p>
            <a:r>
              <a:rPr lang="en-US" sz="1000" dirty="0"/>
              <a:t>COVID-19 travel restrictions, suspend the following rules/procedures in the IEEE 802 LMSC Operations Manual From 11 June 2020 until 5 August 2020:</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July 2020 plenary session, the opening IEEE 802 LMSC meeting for the shall be held on 7/10/20 from 1:00-3:00 pm EDT and the closing IEEE 802 LMSC meeting shall be held on 7/24/20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t>Moved: Gilb, seconded: D'Ambrosia</a:t>
            </a:r>
          </a:p>
          <a:p>
            <a:r>
              <a:rPr lang="en-US" sz="1000" dirty="0"/>
              <a:t> </a:t>
            </a:r>
          </a:p>
          <a:p>
            <a:r>
              <a:rPr lang="en-US" sz="1000" dirty="0"/>
              <a:t>Background: An analysis of the rules can be found in:</a:t>
            </a:r>
          </a:p>
          <a:p>
            <a:r>
              <a:rPr lang="en-US" sz="1000" u="sng" dirty="0">
                <a:hlinkClick r:id="rId2"/>
              </a:rPr>
              <a:t>https://mentor.ieee.org/802-ec/dcn/20/ec-20-0106-00-00EC-july-2020-plenary-proposal.odp</a:t>
            </a:r>
            <a:endParaRPr lang="en-US" sz="1000" dirty="0"/>
          </a:p>
          <a:p>
            <a:r>
              <a:rPr lang="en-US" sz="1000" dirty="0"/>
              <a:t> </a:t>
            </a:r>
          </a:p>
          <a:p>
            <a:r>
              <a:rPr lang="en-US" sz="1000" dirty="0"/>
              <a:t>Consequences:</a:t>
            </a:r>
          </a:p>
          <a:p>
            <a:r>
              <a:rPr lang="en-US" sz="1000"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voted on during the June 2, 2020 call</a:t>
            </a:r>
          </a:p>
          <a:p>
            <a:r>
              <a:rPr lang="en-US" sz="1000" dirty="0"/>
              <a:t>8) Any IEEE 802 LMSC business not completed on 7/24/20 and PAR approvals will be taken up on the August 4, 2020 teleconference.</a:t>
            </a:r>
          </a:p>
          <a:p>
            <a:r>
              <a:rPr lang="en-US" sz="1000" dirty="0"/>
              <a:t>9) We have no ICAIDs or appeals to deal with during this meeting.</a:t>
            </a:r>
          </a:p>
          <a:p>
            <a:endParaRPr lang="en-US" sz="1000" dirty="0"/>
          </a:p>
          <a:p>
            <a:endParaRPr lang="en-US" sz="1000" dirty="0"/>
          </a:p>
        </p:txBody>
      </p:sp>
      <p:sp>
        <p:nvSpPr>
          <p:cNvPr id="3" name="Date Placeholder 2">
            <a:extLst>
              <a:ext uri="{FF2B5EF4-FFF2-40B4-BE49-F238E27FC236}">
                <a16:creationId xmlns:a16="http://schemas.microsoft.com/office/drawing/2014/main" id="{854FF9CA-C312-4B99-95A5-F4F2A1B85D7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6DCF281A-21C3-49F6-83E4-FDE3576428AB}"/>
              </a:ext>
            </a:extLst>
          </p:cNvPr>
          <p:cNvSpPr>
            <a:spLocks noGrp="1"/>
          </p:cNvSpPr>
          <p:nvPr>
            <p:ph type="ftr" sz="quarter" idx="11"/>
          </p:nvPr>
        </p:nvSpPr>
        <p:spPr/>
        <p:txBody>
          <a:bodyPr/>
          <a:lstStyle/>
          <a:p>
            <a:r>
              <a:rPr lang="en-US"/>
              <a:t>ec-20-0139-02-00EC</a:t>
            </a:r>
          </a:p>
        </p:txBody>
      </p:sp>
      <p:sp>
        <p:nvSpPr>
          <p:cNvPr id="6" name="Slide Number Placeholder 5">
            <a:extLst>
              <a:ext uri="{FF2B5EF4-FFF2-40B4-BE49-F238E27FC236}">
                <a16:creationId xmlns:a16="http://schemas.microsoft.com/office/drawing/2014/main" id="{E5DC9172-D23F-4788-A579-8D8A44DB9A36}"/>
              </a:ext>
            </a:extLst>
          </p:cNvPr>
          <p:cNvSpPr>
            <a:spLocks noGrp="1"/>
          </p:cNvSpPr>
          <p:nvPr>
            <p:ph type="sldNum" sz="quarter" idx="12"/>
          </p:nvPr>
        </p:nvSpPr>
        <p:spPr/>
        <p:txBody>
          <a:bodyPr/>
          <a:lstStyle/>
          <a:p>
            <a:fld id="{A3D96BCF-C0EA-4679-B278-183C32B0DEDD}" type="slidenum">
              <a:rPr lang="en-US" smtClean="0"/>
              <a:t>4</a:t>
            </a:fld>
            <a:endParaRPr lang="en-US"/>
          </a:p>
        </p:txBody>
      </p:sp>
    </p:spTree>
    <p:extLst>
      <p:ext uri="{BB962C8B-B14F-4D97-AF65-F5344CB8AC3E}">
        <p14:creationId xmlns:p14="http://schemas.microsoft.com/office/powerpoint/2010/main" val="189333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#1 -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534276" cy="6247864"/>
          </a:xfrm>
          <a:prstGeom prst="rect">
            <a:avLst/>
          </a:prstGeom>
        </p:spPr>
        <p:txBody>
          <a:bodyPr wrap="square">
            <a:spAutoFit/>
          </a:bodyPr>
          <a:lstStyle/>
          <a:p>
            <a:r>
              <a:rPr lang="en-US" sz="1000" dirty="0"/>
              <a:t>Moved: Due to the change of the </a:t>
            </a:r>
            <a:r>
              <a:rPr lang="en-US" sz="1000" dirty="0">
                <a:highlight>
                  <a:srgbClr val="FFFF00"/>
                </a:highlight>
              </a:rPr>
              <a:t>Nov 2020 </a:t>
            </a:r>
            <a:r>
              <a:rPr lang="en-US" sz="1000" dirty="0"/>
              <a:t>Plenary Session due to</a:t>
            </a:r>
          </a:p>
          <a:p>
            <a:r>
              <a:rPr lang="en-US" sz="1000" dirty="0"/>
              <a:t>COVID-19 travel restrictions, suspend the following rules/procedures in the IEEE 802 LMSC Operations Manual From </a:t>
            </a:r>
            <a:r>
              <a:rPr lang="en-US" sz="1000" dirty="0">
                <a:highlight>
                  <a:srgbClr val="FFFF00"/>
                </a:highlight>
              </a:rPr>
              <a:t>5 October 2020 until 20 November 2020</a:t>
            </a:r>
            <a:r>
              <a:rPr lang="en-US" sz="1000" dirty="0"/>
              <a:t>:</a:t>
            </a:r>
          </a:p>
          <a:p>
            <a:r>
              <a:rPr lang="en-US" sz="1000" dirty="0"/>
              <a:t>:</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a:t>
            </a:r>
            <a:r>
              <a:rPr lang="en-US" sz="1000" dirty="0">
                <a:highlight>
                  <a:srgbClr val="FFFF00"/>
                </a:highlight>
              </a:rPr>
              <a:t>Nov</a:t>
            </a:r>
            <a:r>
              <a:rPr lang="en-US" sz="1000" dirty="0"/>
              <a:t> 2020 plenary session, the opening IEEE 802 LMSC meeting for the shall be held on </a:t>
            </a:r>
            <a:r>
              <a:rPr lang="en-US" sz="1000" dirty="0">
                <a:highlight>
                  <a:srgbClr val="FFFF00"/>
                </a:highlight>
              </a:rPr>
              <a:t>06 November 2020</a:t>
            </a:r>
            <a:r>
              <a:rPr lang="en-US" sz="1000" dirty="0"/>
              <a:t> from 1:00-3:00 pm EDT and the closing IEEE 802 LMSC meeting shall be held on </a:t>
            </a:r>
            <a:r>
              <a:rPr lang="en-US" sz="1000" dirty="0">
                <a:highlight>
                  <a:srgbClr val="FFFF00"/>
                </a:highlight>
              </a:rPr>
              <a:t>19 November 2020</a:t>
            </a:r>
            <a:r>
              <a:rPr lang="en-US" sz="1000" dirty="0"/>
              <a:t>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highlight>
                  <a:srgbClr val="FFFF00"/>
                </a:highlight>
              </a:rPr>
              <a:t>Moved: D’Ambrosia, seconded: George Zimmerman</a:t>
            </a:r>
          </a:p>
          <a:p>
            <a:r>
              <a:rPr lang="en-US" sz="1000" dirty="0"/>
              <a:t> </a:t>
            </a:r>
          </a:p>
          <a:p>
            <a:r>
              <a:rPr lang="en-US" sz="1000" dirty="0">
                <a:highlight>
                  <a:srgbClr val="00FFFF"/>
                </a:highlight>
              </a:rPr>
              <a:t>Background: An analysis of the rules can be found in:</a:t>
            </a:r>
          </a:p>
          <a:p>
            <a:r>
              <a:rPr lang="en-US" sz="1000" u="sng" dirty="0">
                <a:highlight>
                  <a:srgbClr val="00FFFF"/>
                </a:highlight>
                <a:hlinkClick r:id="rId2"/>
              </a:rPr>
              <a:t>https://mentor.ieee.org/802-ec/dcn/20/ec-20-0106-00-00EC-july-2020-plenary-proposal.odp</a:t>
            </a:r>
            <a:endParaRPr lang="en-US" sz="1000" dirty="0">
              <a:highlight>
                <a:srgbClr val="00FFFF"/>
              </a:highlight>
            </a:endParaRPr>
          </a:p>
          <a:p>
            <a:r>
              <a:rPr lang="en-US" sz="1000" dirty="0"/>
              <a:t> </a:t>
            </a:r>
          </a:p>
          <a:p>
            <a:r>
              <a:rPr lang="en-US" sz="1000" dirty="0"/>
              <a:t>Consequences:</a:t>
            </a:r>
          </a:p>
          <a:p>
            <a:r>
              <a:rPr lang="en-US" sz="1000" strike="dblStrike"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in “Proposed #2” - PARs to be considered for approval by the IEEE 802 LMSC during the </a:t>
            </a:r>
            <a:r>
              <a:rPr lang="en-US" sz="1000" dirty="0">
                <a:highlight>
                  <a:srgbClr val="FFFF00"/>
                </a:highlight>
              </a:rPr>
              <a:t>closing IEEE 802 LMSC meeting 19 November 2020 electronic meeting</a:t>
            </a:r>
            <a:endParaRPr lang="en-US" sz="1000" dirty="0"/>
          </a:p>
          <a:p>
            <a:r>
              <a:rPr lang="en-US" sz="1000" dirty="0"/>
              <a:t>8) Any IEEE 802 LMSC business not completed on  </a:t>
            </a:r>
            <a:r>
              <a:rPr lang="en-US" sz="1000" dirty="0">
                <a:highlight>
                  <a:srgbClr val="FFFF00"/>
                </a:highlight>
              </a:rPr>
              <a:t>19 November, 2020  </a:t>
            </a:r>
            <a:r>
              <a:rPr lang="en-US" sz="1000" dirty="0"/>
              <a:t>will be taken up on the </a:t>
            </a:r>
            <a:r>
              <a:rPr lang="en-US" sz="1000" dirty="0">
                <a:highlight>
                  <a:srgbClr val="FFFF00"/>
                </a:highlight>
              </a:rPr>
              <a:t>December 1</a:t>
            </a:r>
            <a:r>
              <a:rPr lang="en-US" sz="1000" dirty="0"/>
              <a:t>, 2020 teleconference.</a:t>
            </a:r>
          </a:p>
          <a:p>
            <a:r>
              <a:rPr lang="en-US" sz="1000" strike="dblStrike" dirty="0"/>
              <a:t>9) We have no ICAIDs or appeals to deal with during this meeting.</a:t>
            </a:r>
          </a:p>
          <a:p>
            <a:endParaRPr lang="en-US" sz="1000" dirty="0"/>
          </a:p>
          <a:p>
            <a:endParaRPr lang="en-US" sz="1000" dirty="0"/>
          </a:p>
        </p:txBody>
      </p:sp>
      <p:sp>
        <p:nvSpPr>
          <p:cNvPr id="2" name="Date Placeholder 1">
            <a:extLst>
              <a:ext uri="{FF2B5EF4-FFF2-40B4-BE49-F238E27FC236}">
                <a16:creationId xmlns:a16="http://schemas.microsoft.com/office/drawing/2014/main" id="{7DA462BC-5F03-4BAA-9659-91151A391A2F}"/>
              </a:ext>
            </a:extLst>
          </p:cNvPr>
          <p:cNvSpPr>
            <a:spLocks noGrp="1"/>
          </p:cNvSpPr>
          <p:nvPr>
            <p:ph type="dt" sz="half" idx="10"/>
          </p:nvPr>
        </p:nvSpPr>
        <p:spPr/>
        <p:txBody>
          <a:bodyPr/>
          <a:lstStyle/>
          <a:p>
            <a:r>
              <a:rPr lang="en-US"/>
              <a:t>Closing IEEE 802 LMSC Meeting - 24 July 2020 Closing</a:t>
            </a:r>
            <a:endParaRPr lang="en-US" dirty="0"/>
          </a:p>
        </p:txBody>
      </p:sp>
      <p:sp>
        <p:nvSpPr>
          <p:cNvPr id="3" name="Footer Placeholder 2">
            <a:extLst>
              <a:ext uri="{FF2B5EF4-FFF2-40B4-BE49-F238E27FC236}">
                <a16:creationId xmlns:a16="http://schemas.microsoft.com/office/drawing/2014/main" id="{D9BD8E20-1622-4694-AF96-75FDEF3BDC6B}"/>
              </a:ext>
            </a:extLst>
          </p:cNvPr>
          <p:cNvSpPr>
            <a:spLocks noGrp="1"/>
          </p:cNvSpPr>
          <p:nvPr>
            <p:ph type="ftr" sz="quarter" idx="11"/>
          </p:nvPr>
        </p:nvSpPr>
        <p:spPr/>
        <p:txBody>
          <a:bodyPr/>
          <a:lstStyle/>
          <a:p>
            <a:r>
              <a:rPr lang="en-US"/>
              <a:t>ec-20-0139-02-00EC</a:t>
            </a:r>
            <a:endParaRPr lang="en-US" dirty="0"/>
          </a:p>
        </p:txBody>
      </p:sp>
      <p:sp>
        <p:nvSpPr>
          <p:cNvPr id="5" name="Slide Number Placeholder 4">
            <a:extLst>
              <a:ext uri="{FF2B5EF4-FFF2-40B4-BE49-F238E27FC236}">
                <a16:creationId xmlns:a16="http://schemas.microsoft.com/office/drawing/2014/main" id="{5426FAE7-F454-42DF-B7F4-84AB1922A425}"/>
              </a:ext>
            </a:extLst>
          </p:cNvPr>
          <p:cNvSpPr>
            <a:spLocks noGrp="1"/>
          </p:cNvSpPr>
          <p:nvPr>
            <p:ph type="sldNum" sz="quarter" idx="12"/>
          </p:nvPr>
        </p:nvSpPr>
        <p:spPr/>
        <p:txBody>
          <a:bodyPr/>
          <a:lstStyle/>
          <a:p>
            <a:fld id="{A3D96BCF-C0EA-4679-B278-183C32B0DEDD}" type="slidenum">
              <a:rPr lang="en-US" smtClean="0"/>
              <a:t>5</a:t>
            </a:fld>
            <a:endParaRPr lang="en-US" dirty="0"/>
          </a:p>
        </p:txBody>
      </p:sp>
    </p:spTree>
    <p:extLst>
      <p:ext uri="{BB962C8B-B14F-4D97-AF65-F5344CB8AC3E}">
        <p14:creationId xmlns:p14="http://schemas.microsoft.com/office/powerpoint/2010/main" val="22914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#2 – June 2, 2020 Teleconference – Motion #2</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1349926"/>
            <a:ext cx="11321716" cy="5262979"/>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4 August 2020 electronic meeting 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12 June 2020,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31 July 2020, </a:t>
            </a:r>
            <a:r>
              <a:rPr lang="en-US" sz="1400" dirty="0" err="1"/>
              <a:t>AoE</a:t>
            </a:r>
            <a:endParaRPr lang="en-US" sz="1400" dirty="0"/>
          </a:p>
          <a:p>
            <a:endParaRPr lang="en-US" sz="1400" dirty="0"/>
          </a:p>
        </p:txBody>
      </p:sp>
      <p:sp>
        <p:nvSpPr>
          <p:cNvPr id="9" name="Date Placeholder 8">
            <a:extLst>
              <a:ext uri="{FF2B5EF4-FFF2-40B4-BE49-F238E27FC236}">
                <a16:creationId xmlns:a16="http://schemas.microsoft.com/office/drawing/2014/main" id="{7AC9469E-ED5C-4910-B7DF-D111DD940B6A}"/>
              </a:ext>
            </a:extLst>
          </p:cNvPr>
          <p:cNvSpPr>
            <a:spLocks noGrp="1"/>
          </p:cNvSpPr>
          <p:nvPr>
            <p:ph type="dt" sz="half" idx="10"/>
          </p:nvPr>
        </p:nvSpPr>
        <p:spPr/>
        <p:txBody>
          <a:bodyPr/>
          <a:lstStyle/>
          <a:p>
            <a:r>
              <a:rPr lang="en-US"/>
              <a:t>Closing IEEE 802 LMSC Meeting - 24 July 2020 Closing</a:t>
            </a:r>
          </a:p>
        </p:txBody>
      </p:sp>
      <p:sp>
        <p:nvSpPr>
          <p:cNvPr id="10" name="Footer Placeholder 9">
            <a:extLst>
              <a:ext uri="{FF2B5EF4-FFF2-40B4-BE49-F238E27FC236}">
                <a16:creationId xmlns:a16="http://schemas.microsoft.com/office/drawing/2014/main" id="{348C9D4B-6BCD-4AB5-9922-D926C1DFDEBE}"/>
              </a:ext>
            </a:extLst>
          </p:cNvPr>
          <p:cNvSpPr>
            <a:spLocks noGrp="1"/>
          </p:cNvSpPr>
          <p:nvPr>
            <p:ph type="ftr" sz="quarter" idx="11"/>
          </p:nvPr>
        </p:nvSpPr>
        <p:spPr/>
        <p:txBody>
          <a:bodyPr/>
          <a:lstStyle/>
          <a:p>
            <a:r>
              <a:rPr lang="en-US"/>
              <a:t>ec-20-0139-02-00EC</a:t>
            </a:r>
          </a:p>
        </p:txBody>
      </p:sp>
      <p:sp>
        <p:nvSpPr>
          <p:cNvPr id="11" name="Slide Number Placeholder 10">
            <a:extLst>
              <a:ext uri="{FF2B5EF4-FFF2-40B4-BE49-F238E27FC236}">
                <a16:creationId xmlns:a16="http://schemas.microsoft.com/office/drawing/2014/main" id="{218CD715-76A5-4059-8CCA-92D6B5E7A8E8}"/>
              </a:ext>
            </a:extLst>
          </p:cNvPr>
          <p:cNvSpPr>
            <a:spLocks noGrp="1"/>
          </p:cNvSpPr>
          <p:nvPr>
            <p:ph type="sldNum" sz="quarter" idx="12"/>
          </p:nvPr>
        </p:nvSpPr>
        <p:spPr/>
        <p:txBody>
          <a:bodyPr/>
          <a:lstStyle/>
          <a:p>
            <a:fld id="{A3D96BCF-C0EA-4679-B278-183C32B0DEDD}" type="slidenum">
              <a:rPr lang="en-US" smtClean="0"/>
              <a:t>6</a:t>
            </a:fld>
            <a:endParaRPr lang="en-US"/>
          </a:p>
        </p:txBody>
      </p:sp>
    </p:spTree>
    <p:extLst>
      <p:ext uri="{BB962C8B-B14F-4D97-AF65-F5344CB8AC3E}">
        <p14:creationId xmlns:p14="http://schemas.microsoft.com/office/powerpoint/2010/main" val="108436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#2 -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841926"/>
            <a:ext cx="11321716" cy="5693866"/>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5 October 2020 until 20 November 2020</a:t>
            </a:r>
            <a:r>
              <a:rPr lang="en-US" sz="1400" dirty="0"/>
              <a:t>:</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a:t>
            </a:r>
            <a:r>
              <a:rPr lang="en-US" sz="1400" dirty="0">
                <a:highlight>
                  <a:srgbClr val="FFFF00"/>
                </a:highlight>
              </a:rPr>
              <a:t>6 October 2020</a:t>
            </a:r>
            <a:r>
              <a:rPr lang="en-US" sz="1400" dirty="0"/>
              <a:t>,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10 November 2020</a:t>
            </a:r>
            <a:r>
              <a:rPr lang="en-US" sz="1400" dirty="0"/>
              <a:t>,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a:t>
            </a:r>
            <a:r>
              <a:rPr lang="en-US" sz="1400" dirty="0">
                <a:highlight>
                  <a:srgbClr val="FFFF00"/>
                </a:highlight>
              </a:rPr>
              <a:t>17 November 2020</a:t>
            </a:r>
            <a:r>
              <a:rPr lang="en-US" sz="1400" dirty="0"/>
              <a:t>, </a:t>
            </a:r>
            <a:r>
              <a:rPr lang="en-US" sz="1400" dirty="0" err="1"/>
              <a:t>AoE</a:t>
            </a:r>
            <a:endParaRPr lang="en-US" sz="1400" dirty="0"/>
          </a:p>
          <a:p>
            <a:endParaRPr lang="en-US" sz="1400" dirty="0">
              <a:highlight>
                <a:srgbClr val="FFFF00"/>
              </a:highlight>
            </a:endParaRPr>
          </a:p>
          <a:p>
            <a:r>
              <a:rPr lang="en-US" sz="1400" dirty="0">
                <a:highlight>
                  <a:srgbClr val="FFFF00"/>
                </a:highlight>
              </a:rPr>
              <a:t>Moved: D’Ambrosia, seconded: George Zimmerman</a:t>
            </a:r>
            <a:endParaRPr lang="en-US" sz="1400" dirty="0"/>
          </a:p>
        </p:txBody>
      </p:sp>
      <p:sp>
        <p:nvSpPr>
          <p:cNvPr id="2" name="Date Placeholder 1">
            <a:extLst>
              <a:ext uri="{FF2B5EF4-FFF2-40B4-BE49-F238E27FC236}">
                <a16:creationId xmlns:a16="http://schemas.microsoft.com/office/drawing/2014/main" id="{C2FCA58B-20C7-4C38-B150-5A499138FF94}"/>
              </a:ext>
            </a:extLst>
          </p:cNvPr>
          <p:cNvSpPr>
            <a:spLocks noGrp="1"/>
          </p:cNvSpPr>
          <p:nvPr>
            <p:ph type="dt" sz="half" idx="10"/>
          </p:nvPr>
        </p:nvSpPr>
        <p:spPr/>
        <p:txBody>
          <a:bodyPr/>
          <a:lstStyle/>
          <a:p>
            <a:r>
              <a:rPr lang="en-US"/>
              <a:t>Closing IEEE 802 LMSC Meeting - 24 July 2020 Closing</a:t>
            </a:r>
            <a:endParaRPr lang="en-US" dirty="0"/>
          </a:p>
        </p:txBody>
      </p:sp>
      <p:sp>
        <p:nvSpPr>
          <p:cNvPr id="3" name="Footer Placeholder 2">
            <a:extLst>
              <a:ext uri="{FF2B5EF4-FFF2-40B4-BE49-F238E27FC236}">
                <a16:creationId xmlns:a16="http://schemas.microsoft.com/office/drawing/2014/main" id="{CE967A27-B95F-4AB3-A357-7A22951D78D1}"/>
              </a:ext>
            </a:extLst>
          </p:cNvPr>
          <p:cNvSpPr>
            <a:spLocks noGrp="1"/>
          </p:cNvSpPr>
          <p:nvPr>
            <p:ph type="ftr" sz="quarter" idx="11"/>
          </p:nvPr>
        </p:nvSpPr>
        <p:spPr/>
        <p:txBody>
          <a:bodyPr/>
          <a:lstStyle/>
          <a:p>
            <a:r>
              <a:rPr lang="en-US"/>
              <a:t>ec-20-0139-02-00EC</a:t>
            </a:r>
          </a:p>
        </p:txBody>
      </p:sp>
      <p:sp>
        <p:nvSpPr>
          <p:cNvPr id="5" name="Slide Number Placeholder 4">
            <a:extLst>
              <a:ext uri="{FF2B5EF4-FFF2-40B4-BE49-F238E27FC236}">
                <a16:creationId xmlns:a16="http://schemas.microsoft.com/office/drawing/2014/main" id="{EBFCF412-2224-41AB-99FB-5119F24D83AE}"/>
              </a:ext>
            </a:extLst>
          </p:cNvPr>
          <p:cNvSpPr>
            <a:spLocks noGrp="1"/>
          </p:cNvSpPr>
          <p:nvPr>
            <p:ph type="sldNum" sz="quarter" idx="12"/>
          </p:nvPr>
        </p:nvSpPr>
        <p:spPr/>
        <p:txBody>
          <a:bodyPr/>
          <a:lstStyle/>
          <a:p>
            <a:fld id="{A3D96BCF-C0EA-4679-B278-183C32B0DEDD}" type="slidenum">
              <a:rPr lang="en-US" smtClean="0"/>
              <a:t>7</a:t>
            </a:fld>
            <a:endParaRPr lang="en-US"/>
          </a:p>
        </p:txBody>
      </p:sp>
    </p:spTree>
    <p:extLst>
      <p:ext uri="{BB962C8B-B14F-4D97-AF65-F5344CB8AC3E}">
        <p14:creationId xmlns:p14="http://schemas.microsoft.com/office/powerpoint/2010/main" val="137823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#3 Email motion, 6/12/20 -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893921"/>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4 August 2020 electronic meeting 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12 June 2020,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31 July 2020, </a:t>
            </a:r>
            <a:r>
              <a:rPr lang="en-US" sz="1400" dirty="0" err="1"/>
              <a:t>AoE</a:t>
            </a:r>
            <a:endParaRPr lang="en-US" sz="1400" dirty="0"/>
          </a:p>
          <a:p>
            <a:r>
              <a:rPr lang="en-US" sz="1400" dirty="0"/>
              <a:t>Moved: John D’Ambrosia</a:t>
            </a:r>
          </a:p>
          <a:p>
            <a:r>
              <a:rPr lang="en-US" sz="1400" dirty="0"/>
              <a:t>Second: James Gilb</a:t>
            </a:r>
          </a:p>
          <a:p>
            <a:r>
              <a:rPr lang="en-US" sz="1400" dirty="0"/>
              <a:t> </a:t>
            </a:r>
          </a:p>
          <a:p>
            <a:endParaRPr lang="en-US" sz="800" dirty="0"/>
          </a:p>
          <a:p>
            <a:endParaRPr lang="en-US" sz="800" dirty="0"/>
          </a:p>
          <a:p>
            <a:endParaRPr lang="en-US" sz="800" dirty="0"/>
          </a:p>
        </p:txBody>
      </p:sp>
      <p:sp>
        <p:nvSpPr>
          <p:cNvPr id="2" name="Date Placeholder 1">
            <a:extLst>
              <a:ext uri="{FF2B5EF4-FFF2-40B4-BE49-F238E27FC236}">
                <a16:creationId xmlns:a16="http://schemas.microsoft.com/office/drawing/2014/main" id="{245C1184-744B-444E-BA77-910202B0C82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36A224BC-6A96-4EA4-8CCE-7FE92844CCA0}"/>
              </a:ext>
            </a:extLst>
          </p:cNvPr>
          <p:cNvSpPr>
            <a:spLocks noGrp="1"/>
          </p:cNvSpPr>
          <p:nvPr>
            <p:ph type="ftr" sz="quarter" idx="11"/>
          </p:nvPr>
        </p:nvSpPr>
        <p:spPr/>
        <p:txBody>
          <a:bodyPr/>
          <a:lstStyle/>
          <a:p>
            <a:r>
              <a:rPr lang="en-US"/>
              <a:t>ec-20-0139-02-00EC</a:t>
            </a:r>
          </a:p>
        </p:txBody>
      </p:sp>
      <p:sp>
        <p:nvSpPr>
          <p:cNvPr id="5" name="Slide Number Placeholder 4">
            <a:extLst>
              <a:ext uri="{FF2B5EF4-FFF2-40B4-BE49-F238E27FC236}">
                <a16:creationId xmlns:a16="http://schemas.microsoft.com/office/drawing/2014/main" id="{31D6C022-AF9B-4584-AB0E-01331E5AD86A}"/>
              </a:ext>
            </a:extLst>
          </p:cNvPr>
          <p:cNvSpPr>
            <a:spLocks noGrp="1"/>
          </p:cNvSpPr>
          <p:nvPr>
            <p:ph type="sldNum" sz="quarter" idx="12"/>
          </p:nvPr>
        </p:nvSpPr>
        <p:spPr/>
        <p:txBody>
          <a:bodyPr/>
          <a:lstStyle/>
          <a:p>
            <a:fld id="{A3D96BCF-C0EA-4679-B278-183C32B0DEDD}" type="slidenum">
              <a:rPr lang="en-US" smtClean="0"/>
              <a:t>8</a:t>
            </a:fld>
            <a:endParaRPr lang="en-US"/>
          </a:p>
        </p:txBody>
      </p:sp>
    </p:spTree>
    <p:extLst>
      <p:ext uri="{BB962C8B-B14F-4D97-AF65-F5344CB8AC3E}">
        <p14:creationId xmlns:p14="http://schemas.microsoft.com/office/powerpoint/2010/main" val="249024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#3 -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616922"/>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5 Oct 2020 until 20 November 2020</a:t>
            </a:r>
            <a:r>
              <a:rPr lang="en-US" sz="1400" dirty="0"/>
              <a:t>: </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a:t>
            </a:r>
            <a:r>
              <a:rPr lang="en-US" sz="1400" dirty="0">
                <a:highlight>
                  <a:srgbClr val="FFFF00"/>
                </a:highlight>
              </a:rPr>
              <a:t>6 October 2020</a:t>
            </a:r>
            <a:r>
              <a:rPr lang="en-US" sz="1400" dirty="0"/>
              <a:t>,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10 November 2020</a:t>
            </a:r>
            <a:r>
              <a:rPr lang="en-US" sz="1400" dirty="0"/>
              <a:t>,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a:t>
            </a:r>
            <a:r>
              <a:rPr lang="en-US" sz="1400" dirty="0">
                <a:highlight>
                  <a:srgbClr val="FFFF00"/>
                </a:highlight>
              </a:rPr>
              <a:t>17 November 2020, </a:t>
            </a:r>
            <a:r>
              <a:rPr lang="en-US" sz="1400" dirty="0" err="1">
                <a:highlight>
                  <a:srgbClr val="FFFF00"/>
                </a:highlight>
              </a:rPr>
              <a:t>AoE</a:t>
            </a:r>
            <a:endParaRPr lang="en-US" sz="1400" dirty="0"/>
          </a:p>
          <a:p>
            <a:endParaRPr lang="en-US" sz="1400" dirty="0">
              <a:highlight>
                <a:srgbClr val="FFFF00"/>
              </a:highlight>
            </a:endParaRPr>
          </a:p>
          <a:p>
            <a:r>
              <a:rPr lang="en-US" sz="1400" dirty="0">
                <a:highlight>
                  <a:srgbClr val="FFFF00"/>
                </a:highlight>
              </a:rPr>
              <a:t>Moved: D’Ambrosia, seconded: </a:t>
            </a:r>
            <a:r>
              <a:rPr lang="en-US" sz="1400">
                <a:highlight>
                  <a:srgbClr val="FFFF00"/>
                </a:highlight>
              </a:rPr>
              <a:t>George Zimmerman</a:t>
            </a:r>
            <a:endParaRPr lang="en-US" sz="1400" dirty="0">
              <a:highlight>
                <a:srgbClr val="FFFF00"/>
              </a:highlight>
            </a:endParaRPr>
          </a:p>
          <a:p>
            <a:endParaRPr lang="en-US" sz="900" dirty="0"/>
          </a:p>
        </p:txBody>
      </p:sp>
      <p:sp>
        <p:nvSpPr>
          <p:cNvPr id="2" name="Date Placeholder 1">
            <a:extLst>
              <a:ext uri="{FF2B5EF4-FFF2-40B4-BE49-F238E27FC236}">
                <a16:creationId xmlns:a16="http://schemas.microsoft.com/office/drawing/2014/main" id="{4DCBE47B-563A-4F6F-A48B-7F62D5E7874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D14F3D47-88E2-4A34-8156-3C20EC743165}"/>
              </a:ext>
            </a:extLst>
          </p:cNvPr>
          <p:cNvSpPr>
            <a:spLocks noGrp="1"/>
          </p:cNvSpPr>
          <p:nvPr>
            <p:ph type="ftr" sz="quarter" idx="11"/>
          </p:nvPr>
        </p:nvSpPr>
        <p:spPr/>
        <p:txBody>
          <a:bodyPr/>
          <a:lstStyle/>
          <a:p>
            <a:r>
              <a:rPr lang="en-US"/>
              <a:t>ec-20-0139-02-00EC</a:t>
            </a:r>
          </a:p>
        </p:txBody>
      </p:sp>
      <p:sp>
        <p:nvSpPr>
          <p:cNvPr id="5" name="Slide Number Placeholder 4">
            <a:extLst>
              <a:ext uri="{FF2B5EF4-FFF2-40B4-BE49-F238E27FC236}">
                <a16:creationId xmlns:a16="http://schemas.microsoft.com/office/drawing/2014/main" id="{00786F5C-9F12-4667-9DAA-CCB75BE32312}"/>
              </a:ext>
            </a:extLst>
          </p:cNvPr>
          <p:cNvSpPr>
            <a:spLocks noGrp="1"/>
          </p:cNvSpPr>
          <p:nvPr>
            <p:ph type="sldNum" sz="quarter" idx="12"/>
          </p:nvPr>
        </p:nvSpPr>
        <p:spPr/>
        <p:txBody>
          <a:bodyPr/>
          <a:lstStyle/>
          <a:p>
            <a:fld id="{A3D96BCF-C0EA-4679-B278-183C32B0DEDD}" type="slidenum">
              <a:rPr lang="en-US" smtClean="0"/>
              <a:t>9</a:t>
            </a:fld>
            <a:endParaRPr lang="en-US"/>
          </a:p>
        </p:txBody>
      </p:sp>
    </p:spTree>
    <p:extLst>
      <p:ext uri="{BB962C8B-B14F-4D97-AF65-F5344CB8AC3E}">
        <p14:creationId xmlns:p14="http://schemas.microsoft.com/office/powerpoint/2010/main" val="927237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1208</TotalTime>
  <Words>2571</Words>
  <Application>Microsoft Office PowerPoint</Application>
  <PresentationFormat>Widescreen</PresentationFormat>
  <Paragraphs>166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Proposal for  IEEE 802 Nov 2020 Electronic Plenary</vt:lpstr>
      <vt:lpstr>Meeting Dates (Oct- Dec)</vt:lpstr>
      <vt:lpstr>Proposed Plan</vt:lpstr>
      <vt:lpstr>Reference #1 Email motion, 6/10/20 - </vt:lpstr>
      <vt:lpstr>Proposed #1 - </vt:lpstr>
      <vt:lpstr>Reference #2 – June 2, 2020 Teleconference – Motion #2</vt:lpstr>
      <vt:lpstr>Proposed #2 - </vt:lpstr>
      <vt:lpstr>Reference #3 Email motion, 6/12/20 - </vt:lpstr>
      <vt:lpstr>Proposed #3 -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Dates (Oct- Dec)</dc:title>
  <dc:creator>John DAmbrosia</dc:creator>
  <cp:lastModifiedBy>John DAmbrosia</cp:lastModifiedBy>
  <cp:revision>16</cp:revision>
  <dcterms:created xsi:type="dcterms:W3CDTF">2020-07-12T18:51:12Z</dcterms:created>
  <dcterms:modified xsi:type="dcterms:W3CDTF">2020-07-24T14:23:49Z</dcterms:modified>
</cp:coreProperties>
</file>