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notesMasterIdLst>
    <p:notesMasterId r:id="rId8"/>
  </p:notesMasterIdLst>
  <p:handoutMasterIdLst>
    <p:handoutMasterId r:id="rId9"/>
  </p:handoutMasterIdLst>
  <p:sldIdLst>
    <p:sldId id="361" r:id="rId3"/>
    <p:sldId id="287" r:id="rId4"/>
    <p:sldId id="288" r:id="rId5"/>
    <p:sldId id="289" r:id="rId6"/>
    <p:sldId id="685" r:id="rId7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152">
          <p15:clr>
            <a:srgbClr val="A4A3A4"/>
          </p15:clr>
        </p15:guide>
        <p15:guide id="2" pos="292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9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716" autoAdjust="0"/>
    <p:restoredTop sz="95437" autoAdjust="0"/>
  </p:normalViewPr>
  <p:slideViewPr>
    <p:cSldViewPr>
      <p:cViewPr varScale="1">
        <p:scale>
          <a:sx n="111" d="100"/>
          <a:sy n="111" d="100"/>
        </p:scale>
        <p:origin x="972" y="78"/>
      </p:cViewPr>
      <p:guideLst>
        <p:guide orient="horz" pos="1152"/>
        <p:guide pos="292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50" d="100"/>
        <a:sy n="5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1386" y="-108"/>
      </p:cViewPr>
      <p:guideLst>
        <p:guide orient="horz" pos="2929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" y="6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85" tIns="46092" rIns="92185" bIns="46092" numCol="1" anchor="t" anchorCtr="0" compatLnSpc="1">
            <a:prstTxWarp prst="textNoShape">
              <a:avLst/>
            </a:prstTxWarp>
          </a:bodyPr>
          <a:lstStyle>
            <a:lvl1pPr defTabSz="922126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509" y="6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85" tIns="46092" rIns="92185" bIns="46092" numCol="1" anchor="t" anchorCtr="0" compatLnSpc="1">
            <a:prstTxWarp prst="textNoShape">
              <a:avLst/>
            </a:prstTxWarp>
          </a:bodyPr>
          <a:lstStyle>
            <a:lvl1pPr algn="r" defTabSz="922126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" y="8833489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85" tIns="46092" rIns="92185" bIns="46092" numCol="1" anchor="b" anchorCtr="0" compatLnSpc="1">
            <a:prstTxWarp prst="textNoShape">
              <a:avLst/>
            </a:prstTxWarp>
          </a:bodyPr>
          <a:lstStyle>
            <a:lvl1pPr defTabSz="922126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509" y="8833489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85" tIns="46092" rIns="92185" bIns="46092" numCol="1" anchor="b" anchorCtr="0" compatLnSpc="1">
            <a:prstTxWarp prst="textNoShape">
              <a:avLst/>
            </a:prstTxWarp>
          </a:bodyPr>
          <a:lstStyle>
            <a:lvl1pPr algn="r" defTabSz="922126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fld id="{9F042E5D-BF76-408E-AF8C-1E201793EC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2520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" y="6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85" tIns="46092" rIns="92185" bIns="46092" numCol="1" anchor="t" anchorCtr="0" compatLnSpc="1">
            <a:prstTxWarp prst="textNoShape">
              <a:avLst/>
            </a:prstTxWarp>
          </a:bodyPr>
          <a:lstStyle>
            <a:lvl1pPr defTabSz="922126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509" y="6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85" tIns="46092" rIns="92185" bIns="46092" numCol="1" anchor="t" anchorCtr="0" compatLnSpc="1">
            <a:prstTxWarp prst="textNoShape">
              <a:avLst/>
            </a:prstTxWarp>
          </a:bodyPr>
          <a:lstStyle>
            <a:lvl1pPr algn="r" defTabSz="922126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2688" y="701675"/>
            <a:ext cx="4646612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199" y="4416746"/>
            <a:ext cx="5142016" cy="4178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85" tIns="46092" rIns="92185" bIns="4609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" y="8833489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85" tIns="46092" rIns="92185" bIns="46092" numCol="1" anchor="b" anchorCtr="0" compatLnSpc="1">
            <a:prstTxWarp prst="textNoShape">
              <a:avLst/>
            </a:prstTxWarp>
          </a:bodyPr>
          <a:lstStyle>
            <a:lvl1pPr defTabSz="922126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509" y="8833489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85" tIns="46092" rIns="92185" bIns="46092" numCol="1" anchor="b" anchorCtr="0" compatLnSpc="1">
            <a:prstTxWarp prst="textNoShape">
              <a:avLst/>
            </a:prstTxWarp>
          </a:bodyPr>
          <a:lstStyle>
            <a:lvl1pPr algn="r" defTabSz="922126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fld id="{3F4789A0-AAA0-4A8A-9A40-13BCD62376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9515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F4789A0-AAA0-4A8A-9A40-13BCD6237604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0287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021F72-5A2D-4EBF-9D13-D35A5BD675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1FD272-7419-4152-A918-3B2CE6CB50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916C83-32D5-4183-8BB8-F71204289A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CB76B9-85C7-4C18-BFB5-33B122916F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342900" indent="0" algn="ctr">
              <a:buNone/>
              <a:defRPr/>
            </a:lvl2pPr>
            <a:lvl3pPr marL="685800" indent="0" algn="ctr">
              <a:buNone/>
              <a:defRPr/>
            </a:lvl3pPr>
            <a:lvl4pPr marL="1028700" indent="0" algn="ctr">
              <a:buNone/>
              <a:defRPr/>
            </a:lvl4pPr>
            <a:lvl5pPr marL="1371600" indent="0" algn="ctr">
              <a:buNone/>
              <a:defRPr/>
            </a:lvl5pPr>
            <a:lvl6pPr marL="1714500" indent="0" algn="ctr">
              <a:buNone/>
              <a:defRPr/>
            </a:lvl6pPr>
            <a:lvl7pPr marL="2057400" indent="0" algn="ctr">
              <a:buNone/>
              <a:defRPr/>
            </a:lvl7pPr>
            <a:lvl8pPr marL="2400300" indent="0" algn="ctr">
              <a:buNone/>
              <a:defRPr/>
            </a:lvl8pPr>
            <a:lvl9pPr marL="27432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64686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5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9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Robert Stacey, Intel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3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135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080068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36846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1" y="1981201"/>
            <a:ext cx="3808413" cy="411321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1"/>
            <a:ext cx="3810000" cy="411321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2019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286964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2019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5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871607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2019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494137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2019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46477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910AE4-85DC-4894-8AA6-C218749941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453290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1" y="685802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2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686501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Headline Bluebar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FF87ABBB-8493-4657-AF76-3FB0E8D54470}"/>
              </a:ext>
            </a:extLst>
          </p:cNvPr>
          <p:cNvSpPr/>
          <p:nvPr/>
        </p:nvSpPr>
        <p:spPr>
          <a:xfrm>
            <a:off x="461964" y="823387"/>
            <a:ext cx="1206500" cy="80433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0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="1" cap="none" baseline="0">
                <a:solidFill>
                  <a:schemeClr val="tx1"/>
                </a:solidFill>
              </a:defRPr>
            </a:lvl1pPr>
            <a:lvl2pPr>
              <a:spcBef>
                <a:spcPts val="450"/>
              </a:spcBef>
              <a:defRPr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 marL="214308" indent="-128585">
              <a:buFont typeface="Lucida Grande"/>
              <a:buChar char="﹣"/>
              <a:defRPr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 marL="298840" indent="-82152" defTabSz="513147">
              <a:buFont typeface="Lucida Grande"/>
              <a:buChar char="･"/>
              <a:tabLst/>
              <a:defRPr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9" name="Picture 6">
            <a:extLst>
              <a:ext uri="{FF2B5EF4-FFF2-40B4-BE49-F238E27FC236}">
                <a16:creationId xmlns:a16="http://schemas.microsoft.com/office/drawing/2014/main" id="{ED3407E6-7882-40C3-8350-8BC5F1D49CF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7606877" y="6241965"/>
            <a:ext cx="734483" cy="2143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077763-78F2-4310-9E3D-B9E137BE33B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979A82-1A5E-4C7B-AFC0-111CA6C3130A}" type="slidenum">
              <a:rPr lang="en-US" altLang="en-US" smtClean="0"/>
              <a:pPr/>
              <a:t>‹#›</a:t>
            </a:fld>
            <a:endParaRPr lang="en-US" alt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DDB1747-FC43-43A9-9309-44FED6084D8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457201" y="6267258"/>
            <a:ext cx="1569513" cy="2882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886510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FAFA7F-DAC6-4AD4-9B8D-4F97BD8402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756E78-B411-4A49-8A56-75D9C3D57C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8CEB37-5104-4A8D-B584-F10BB83859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7EF0D1-CDA8-4A2C-97F1-BCCEC62488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F5AC62-79C9-439A-9F92-7BF53B4E81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102C4A-262E-4FC3-8014-622FD9074A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CBBC5D-32F8-4359-BF9B-38DBA3AD3F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spcBef>
                <a:spcPct val="0"/>
              </a:spcBef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400">
                <a:cs typeface="+mn-cs"/>
              </a:defRPr>
            </a:lvl1pPr>
          </a:lstStyle>
          <a:p>
            <a:pPr>
              <a:defRPr/>
            </a:pPr>
            <a:fld id="{9D398DEB-576E-470D-A31C-B5D1605DDD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1" y="685802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1" y="1981201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3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135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November 2019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5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9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Robert Stacey, Intel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9" y="6475415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9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18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4" y="6475414"/>
            <a:ext cx="314189" cy="1384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900" dirty="0">
                <a:solidFill>
                  <a:srgbClr val="000000"/>
                </a:solidFill>
              </a:rPr>
              <a:t>Report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18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9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33694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/>
            </a:pPr>
            <a:r>
              <a:rPr kumimoji="0" lang="en-GB" sz="135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802.11-19/1753r0</a:t>
            </a:r>
          </a:p>
        </p:txBody>
      </p:sp>
    </p:spTree>
    <p:extLst>
      <p:ext uri="{BB962C8B-B14F-4D97-AF65-F5344CB8AC3E}">
        <p14:creationId xmlns:p14="http://schemas.microsoft.com/office/powerpoint/2010/main" val="39292070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</p:sldLayoutIdLst>
  <p:hf hdr="0"/>
  <p:txStyles>
    <p:titleStyle>
      <a:lvl1pPr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j-lt"/>
          <a:ea typeface="+mj-ea"/>
          <a:cs typeface="+mj-cs"/>
        </a:defRPr>
      </a:lvl1pPr>
      <a:lvl2pPr marL="557213" indent="-214313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8572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2001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15430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18859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2288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25717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29146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257175" indent="-257175" algn="l" defTabSz="336947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800" b="1">
          <a:solidFill>
            <a:srgbClr val="000000"/>
          </a:solidFill>
          <a:latin typeface="+mn-lt"/>
          <a:ea typeface="+mn-ea"/>
          <a:cs typeface="+mn-cs"/>
        </a:defRPr>
      </a:lvl1pPr>
      <a:lvl2pPr marL="557213" indent="-214313" algn="l" defTabSz="336947" rtl="0" eaLnBrk="1" fontAlgn="base" hangingPunct="1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500">
          <a:solidFill>
            <a:srgbClr val="000000"/>
          </a:solidFill>
          <a:latin typeface="+mn-lt"/>
          <a:ea typeface="+mn-ea"/>
        </a:defRPr>
      </a:lvl2pPr>
      <a:lvl3pPr marL="857250" indent="-171450" algn="l" defTabSz="336947" rtl="0" eaLnBrk="1" fontAlgn="base" hangingPunct="1">
        <a:spcBef>
          <a:spcPts val="33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2001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4pPr>
      <a:lvl5pPr marL="15430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5pPr>
      <a:lvl6pPr marL="18859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6pPr>
      <a:lvl7pPr marL="22288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7pPr>
      <a:lvl8pPr marL="25717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8pPr>
      <a:lvl9pPr marL="29146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eee.org/content/dam/ieee-org/ieee/web/org/about/ieee_code_of_conduct.pdf" TargetMode="External"/><Relationship Id="rId2" Type="http://schemas.openxmlformats.org/officeDocument/2006/relationships/hyperlink" Target="http://www.ieee.org/about/corporate/governance/p7-8.html" TargetMode="External"/><Relationship Id="rId1" Type="http://schemas.openxmlformats.org/officeDocument/2006/relationships/slideLayout" Target="../slideLayouts/slideLayout14.xml"/><Relationship Id="rId4" Type="http://schemas.openxmlformats.org/officeDocument/2006/relationships/hyperlink" Target="http://www.ieee.org/about/corporate/governance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standards.ieee.org/develop/policies/bylaws/sb_bylaws.pdf" TargetMode="Externa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standards.ieee.org/develop/policies/bylaws/sb_bylaws.pdf" TargetMode="External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20C4F2-6A6A-43CE-B303-91A81F3DB43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205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600200"/>
            <a:ext cx="7467600" cy="3962400"/>
          </a:xfrm>
        </p:spPr>
        <p:txBody>
          <a:bodyPr/>
          <a:lstStyle/>
          <a:p>
            <a:pPr eaLnBrk="1" hangingPunct="1"/>
            <a:r>
              <a:rPr lang="en-US" sz="4000" dirty="0"/>
              <a:t>IEEE 802 LMSC 05 May 2020</a:t>
            </a:r>
            <a:br>
              <a:rPr lang="en-US" sz="4000" dirty="0"/>
            </a:br>
            <a:br>
              <a:rPr lang="en-US" sz="4000" dirty="0"/>
            </a:br>
            <a:r>
              <a:rPr lang="en-US" sz="4000" dirty="0"/>
              <a:t>802 Executive Committee </a:t>
            </a:r>
            <a:br>
              <a:rPr lang="en-US" sz="4000" dirty="0"/>
            </a:br>
            <a:r>
              <a:rPr lang="en-US" sz="4000" dirty="0"/>
              <a:t>Electronic Meeting</a:t>
            </a:r>
            <a:br>
              <a:rPr lang="en-US" sz="4000" dirty="0"/>
            </a:br>
            <a:br>
              <a:rPr lang="en-US" sz="4000" dirty="0"/>
            </a:br>
            <a:endParaRPr lang="en-US" sz="4000" dirty="0"/>
          </a:p>
        </p:txBody>
      </p:sp>
      <p:sp>
        <p:nvSpPr>
          <p:cNvPr id="2" name="TextBox 1"/>
          <p:cNvSpPr txBox="1"/>
          <p:nvPr/>
        </p:nvSpPr>
        <p:spPr>
          <a:xfrm>
            <a:off x="4038600" y="6488668"/>
            <a:ext cx="52831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DCN ec-20-0076-00-00EC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3.0 Participant behavior in IEEE-SA activities is guided</a:t>
            </a:r>
            <a:br>
              <a:rPr lang="en-US" dirty="0"/>
            </a:br>
            <a:r>
              <a:rPr lang="en-US" dirty="0"/>
              <a:t>by the IEEE Codes of Ethics &amp; Conduct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All participants in IEEE-SA activities are expected to adhere to the core principles underlying the: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350" dirty="0">
                <a:hlinkClick r:id="rId2"/>
              </a:rPr>
              <a:t>IEEE Code of Ethics</a:t>
            </a:r>
            <a:endParaRPr lang="en-US" sz="135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350" dirty="0">
                <a:hlinkClick r:id="rId3"/>
              </a:rPr>
              <a:t>IEEE Code of Conduct</a:t>
            </a:r>
            <a:endParaRPr lang="en-US" sz="135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core principles of the IEEE Codes of Ethics &amp; Conduct are to: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350" dirty="0"/>
              <a:t>Uphold the highest standards of integrity, responsible behavior, and ethical and professional conduct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350" dirty="0"/>
              <a:t>Treat people fairly and with respect, to not engage in harassment, discrimination, or retaliation, and to protect people's privacy.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350" dirty="0"/>
              <a:t>Avoid injuring others, their property, reputation, or employment by false or malicious action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most recent versions of these Codes are available at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350" dirty="0">
                <a:hlinkClick r:id="rId4"/>
              </a:rPr>
              <a:t>http://www.ieee.org/about/corporate/governance</a:t>
            </a:r>
            <a:endParaRPr lang="en-US" sz="135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defTabSz="336947" eaLnBrk="0" hangingPunct="0">
              <a:buClr>
                <a:srgbClr val="000000"/>
              </a:buClr>
              <a:buSzPct val="100000"/>
            </a:pPr>
            <a:r>
              <a:rPr lang="en-GB">
                <a:latin typeface="Times New Roman" pitchFamily="16" charset="0"/>
                <a:ea typeface="MS Gothic" charset="-128"/>
              </a:rPr>
              <a:t>Slide </a:t>
            </a:r>
            <a:fld id="{440F5867-744E-4AA6-B0ED-4C44D2DFBB7B}" type="slidenum">
              <a:rPr lang="en-GB">
                <a:latin typeface="Times New Roman" pitchFamily="16" charset="0"/>
                <a:ea typeface="MS Gothic" charset="-128"/>
              </a:rPr>
              <a:pPr defTabSz="336947" eaLnBrk="0" hangingPunct="0">
                <a:buClr>
                  <a:srgbClr val="000000"/>
                </a:buClr>
                <a:buSzPct val="100000"/>
              </a:pPr>
              <a:t>2</a:t>
            </a:fld>
            <a:endParaRPr lang="en-GB" dirty="0">
              <a:latin typeface="Times New Roman" pitchFamily="16" charset="0"/>
              <a:ea typeface="MS Gothic" charset="-12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 defTabSz="336947" eaLnBrk="0" hangingPunct="0">
              <a:buClr>
                <a:srgbClr val="000000"/>
              </a:buClr>
              <a:buSzPct val="100000"/>
            </a:pPr>
            <a:r>
              <a:rPr lang="en-GB">
                <a:latin typeface="Times New Roman" pitchFamily="16" charset="0"/>
                <a:ea typeface="MS Gothic" charset="-128"/>
              </a:rPr>
              <a:t>Robert Stacey, Intel</a:t>
            </a:r>
            <a:endParaRPr lang="en-GB" dirty="0">
              <a:latin typeface="Times New Roman" pitchFamily="16" charset="0"/>
              <a:ea typeface="MS Gothic" charset="-128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pPr defTabSz="336947" eaLnBrk="0" hangingPunct="0">
              <a:buClr>
                <a:srgbClr val="000000"/>
              </a:buClr>
              <a:buSzPct val="100000"/>
            </a:pPr>
            <a:r>
              <a:rPr lang="en-US">
                <a:latin typeface="Times New Roman" pitchFamily="16" charset="0"/>
                <a:ea typeface="MS Gothic" charset="-128"/>
              </a:rPr>
              <a:t>November 2019</a:t>
            </a:r>
            <a:endParaRPr lang="en-GB" dirty="0"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33083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685802"/>
            <a:ext cx="7999414" cy="1065213"/>
          </a:xfrm>
        </p:spPr>
        <p:txBody>
          <a:bodyPr/>
          <a:lstStyle/>
          <a:p>
            <a:r>
              <a:rPr lang="en-US" dirty="0"/>
              <a:t>3.0 Participants in the IEEE-SA “individual process” shall</a:t>
            </a:r>
            <a:br>
              <a:rPr lang="en-US" dirty="0"/>
            </a:br>
            <a:r>
              <a:rPr lang="en-US" dirty="0"/>
              <a:t>act independently of others, including employers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500" dirty="0"/>
              <a:t>The </a:t>
            </a:r>
            <a:r>
              <a:rPr lang="en-US" sz="1500" dirty="0">
                <a:hlinkClick r:id="rId2"/>
              </a:rPr>
              <a:t>IEEE-SA Standards Board Bylaws </a:t>
            </a:r>
            <a:r>
              <a:rPr lang="en-US" sz="1500" dirty="0"/>
              <a:t>require that “participants in the IEEE standards development individual process shall act based on their qualifications and experience”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500" dirty="0"/>
              <a:t>This means participants: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350" b="1" dirty="0">
                <a:solidFill>
                  <a:srgbClr val="00B050"/>
                </a:solidFill>
              </a:rPr>
              <a:t>Shall act &amp; vote </a:t>
            </a:r>
            <a:r>
              <a:rPr lang="en-US" sz="1350" dirty="0"/>
              <a:t>based on their personal &amp; independent opinions derived from their expertise, knowledge, and qualifications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350" b="1" dirty="0">
                <a:solidFill>
                  <a:srgbClr val="FF0000"/>
                </a:solidFill>
              </a:rPr>
              <a:t>Shall not act or vote </a:t>
            </a:r>
            <a:r>
              <a:rPr lang="en-US" sz="1350" dirty="0"/>
              <a:t>based on any obligation to or any direction from any other person or organization, including an employer or client, regardless of any external commitments, agreements, contracts, or orders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350" b="1" dirty="0">
                <a:solidFill>
                  <a:srgbClr val="FF0000"/>
                </a:solidFill>
              </a:rPr>
              <a:t>Shall not direct </a:t>
            </a:r>
            <a:r>
              <a:rPr lang="en-US" sz="1350" dirty="0"/>
              <a:t>the actions or votes of other participants or retaliate against other participants for fulfilling their responsibility to act &amp; vote based on their personal &amp; independently developed opinions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500" dirty="0"/>
              <a:t>By participating in standards activities using the “</a:t>
            </a:r>
            <a:r>
              <a:rPr lang="en-US" sz="1500" i="1" dirty="0"/>
              <a:t>individual process</a:t>
            </a:r>
            <a:r>
              <a:rPr lang="en-US" sz="1500" dirty="0"/>
              <a:t>”, you are deemed to accept these requirements; if you are unable to satisfy these requirements then you shall immediately cease any participation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defTabSz="336947" eaLnBrk="0" hangingPunct="0">
              <a:buClr>
                <a:srgbClr val="000000"/>
              </a:buClr>
              <a:buSzPct val="100000"/>
            </a:pPr>
            <a:r>
              <a:rPr lang="en-GB">
                <a:latin typeface="Times New Roman" pitchFamily="16" charset="0"/>
                <a:ea typeface="MS Gothic" charset="-128"/>
              </a:rPr>
              <a:t>Slide </a:t>
            </a:r>
            <a:fld id="{440F5867-744E-4AA6-B0ED-4C44D2DFBB7B}" type="slidenum">
              <a:rPr lang="en-GB">
                <a:latin typeface="Times New Roman" pitchFamily="16" charset="0"/>
                <a:ea typeface="MS Gothic" charset="-128"/>
              </a:rPr>
              <a:pPr defTabSz="336947" eaLnBrk="0" hangingPunct="0">
                <a:buClr>
                  <a:srgbClr val="000000"/>
                </a:buClr>
                <a:buSzPct val="100000"/>
              </a:pPr>
              <a:t>3</a:t>
            </a:fld>
            <a:endParaRPr lang="en-GB" dirty="0">
              <a:latin typeface="Times New Roman" pitchFamily="16" charset="0"/>
              <a:ea typeface="MS Gothic" charset="-12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 defTabSz="336947" eaLnBrk="0" hangingPunct="0">
              <a:buClr>
                <a:srgbClr val="000000"/>
              </a:buClr>
              <a:buSzPct val="100000"/>
            </a:pPr>
            <a:r>
              <a:rPr lang="en-GB">
                <a:latin typeface="Times New Roman" pitchFamily="16" charset="0"/>
                <a:ea typeface="MS Gothic" charset="-128"/>
              </a:rPr>
              <a:t>Robert Stacey, Intel</a:t>
            </a:r>
            <a:endParaRPr lang="en-GB" dirty="0">
              <a:latin typeface="Times New Roman" pitchFamily="16" charset="0"/>
              <a:ea typeface="MS Gothic" charset="-128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pPr defTabSz="336947" eaLnBrk="0" hangingPunct="0">
              <a:buClr>
                <a:srgbClr val="000000"/>
              </a:buClr>
              <a:buSzPct val="100000"/>
            </a:pPr>
            <a:r>
              <a:rPr lang="en-US">
                <a:latin typeface="Times New Roman" pitchFamily="16" charset="0"/>
                <a:ea typeface="MS Gothic" charset="-128"/>
              </a:rPr>
              <a:t>November 2019</a:t>
            </a:r>
            <a:endParaRPr lang="en-GB" dirty="0"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437058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3.0 IEEE-SA standards activities shall allow the fair &amp;</a:t>
            </a:r>
            <a:br>
              <a:rPr lang="en-US" dirty="0"/>
            </a:br>
            <a:r>
              <a:rPr lang="en-US" dirty="0"/>
              <a:t>equitable consideration of all viewpoints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</a:t>
            </a:r>
            <a:r>
              <a:rPr lang="en-US" dirty="0">
                <a:hlinkClick r:id="rId2"/>
              </a:rPr>
              <a:t>IEEE-SA Standards Board Bylaws </a:t>
            </a:r>
            <a:r>
              <a:rPr lang="en-US" dirty="0"/>
              <a:t>(clause 5.2.1.3) specifies that “</a:t>
            </a:r>
            <a:r>
              <a:rPr lang="en-US" i="1" dirty="0"/>
              <a:t>the standards development process shall not be dominated by any single interest category, individual, or organization</a:t>
            </a:r>
            <a:r>
              <a:rPr lang="en-US" dirty="0"/>
              <a:t>”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350" dirty="0"/>
              <a:t>This means no participant may exercise “</a:t>
            </a:r>
            <a:r>
              <a:rPr lang="en-US" sz="1350" i="1" dirty="0"/>
              <a:t>authority, leadership, or influence by reason of superior leverage, strength, or representation to the exclusion of fair and equitable consideration of other viewpoints</a:t>
            </a:r>
            <a:r>
              <a:rPr lang="en-US" sz="1350" dirty="0"/>
              <a:t>” or “</a:t>
            </a:r>
            <a:r>
              <a:rPr lang="en-US" sz="1350" i="1" dirty="0"/>
              <a:t>to hinder the progress of the standards development activity</a:t>
            </a:r>
            <a:r>
              <a:rPr lang="en-US" sz="1350" dirty="0"/>
              <a:t>”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This rule applies equally to those participating in a standards development project and to that project’s leadership group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Any person who reasonably suspects that dominance is occurring in a standards development project is encouraged to bring the issue to the attention of the Standards Committee or the project’s IEEE-SA Program Manager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defTabSz="336947" eaLnBrk="0" hangingPunct="0">
              <a:buClr>
                <a:srgbClr val="000000"/>
              </a:buClr>
              <a:buSzPct val="100000"/>
            </a:pPr>
            <a:r>
              <a:rPr lang="en-GB">
                <a:latin typeface="Times New Roman" pitchFamily="16" charset="0"/>
                <a:ea typeface="MS Gothic" charset="-128"/>
              </a:rPr>
              <a:t>Slide </a:t>
            </a:r>
            <a:fld id="{440F5867-744E-4AA6-B0ED-4C44D2DFBB7B}" type="slidenum">
              <a:rPr lang="en-GB">
                <a:latin typeface="Times New Roman" pitchFamily="16" charset="0"/>
                <a:ea typeface="MS Gothic" charset="-128"/>
              </a:rPr>
              <a:pPr defTabSz="336947" eaLnBrk="0" hangingPunct="0">
                <a:buClr>
                  <a:srgbClr val="000000"/>
                </a:buClr>
                <a:buSzPct val="100000"/>
              </a:pPr>
              <a:t>4</a:t>
            </a:fld>
            <a:endParaRPr lang="en-GB" dirty="0">
              <a:latin typeface="Times New Roman" pitchFamily="16" charset="0"/>
              <a:ea typeface="MS Gothic" charset="-12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 defTabSz="336947" eaLnBrk="0" hangingPunct="0">
              <a:buClr>
                <a:srgbClr val="000000"/>
              </a:buClr>
              <a:buSzPct val="100000"/>
            </a:pPr>
            <a:r>
              <a:rPr lang="en-GB">
                <a:latin typeface="Times New Roman" pitchFamily="16" charset="0"/>
                <a:ea typeface="MS Gothic" charset="-128"/>
              </a:rPr>
              <a:t>Robert Stacey, Intel</a:t>
            </a:r>
            <a:endParaRPr lang="en-GB" dirty="0">
              <a:latin typeface="Times New Roman" pitchFamily="16" charset="0"/>
              <a:ea typeface="MS Gothic" charset="-128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pPr defTabSz="336947" eaLnBrk="0" hangingPunct="0">
              <a:buClr>
                <a:srgbClr val="000000"/>
              </a:buClr>
              <a:buSzPct val="100000"/>
            </a:pPr>
            <a:r>
              <a:rPr lang="en-US">
                <a:latin typeface="Times New Roman" pitchFamily="16" charset="0"/>
                <a:ea typeface="MS Gothic" charset="-128"/>
              </a:rPr>
              <a:t>November 2019</a:t>
            </a:r>
            <a:endParaRPr lang="en-GB" dirty="0"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695427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3.01 Chair’s Announcements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7940842" cy="4114800"/>
          </a:xfrm>
        </p:spPr>
        <p:txBody>
          <a:bodyPr/>
          <a:lstStyle/>
          <a:p>
            <a:r>
              <a:rPr lang="en-US" sz="2000" dirty="0"/>
              <a:t>none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1081276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Custom 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70C0"/>
      </a:hlink>
      <a:folHlink>
        <a:srgbClr val="00B0F0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284459</TotalTime>
  <Words>463</Words>
  <Application>Microsoft Office PowerPoint</Application>
  <PresentationFormat>On-screen Show (4:3)</PresentationFormat>
  <Paragraphs>38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Lucida Grande</vt:lpstr>
      <vt:lpstr>Times New Roman</vt:lpstr>
      <vt:lpstr>Default Design</vt:lpstr>
      <vt:lpstr>Office Theme</vt:lpstr>
      <vt:lpstr>IEEE 802 LMSC 05 May 2020  802 Executive Committee  Electronic Meeting  </vt:lpstr>
      <vt:lpstr>3.0 Participant behavior in IEEE-SA activities is guided by the IEEE Codes of Ethics &amp; Conduct</vt:lpstr>
      <vt:lpstr>3.0 Participants in the IEEE-SA “individual process” shall act independently of others, including employers</vt:lpstr>
      <vt:lpstr>3.0 IEEE-SA standards activities shall allow the fair &amp; equitable consideration of all viewpoints</vt:lpstr>
      <vt:lpstr>3.01 Chair’s Announcements</vt:lpstr>
    </vt:vector>
  </TitlesOfParts>
  <Company>self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 LMSC Opening EC meeting</dc:title>
  <dc:subject>IEEE 802 LMSC Plenary Session</dc:subject>
  <dc:creator>Paul Nikolich</dc:creator>
  <cp:lastModifiedBy>paulnikolich paulnikolich</cp:lastModifiedBy>
  <cp:revision>4070</cp:revision>
  <cp:lastPrinted>2020-03-16T11:24:54Z</cp:lastPrinted>
  <dcterms:created xsi:type="dcterms:W3CDTF">2002-03-10T15:43:16Z</dcterms:created>
  <dcterms:modified xsi:type="dcterms:W3CDTF">2020-05-05T16:42:08Z</dcterms:modified>
</cp:coreProperties>
</file>