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0"/>
  </p:notesMasterIdLst>
  <p:handoutMasterIdLst>
    <p:handoutMasterId r:id="rId11"/>
  </p:handoutMasterIdLst>
  <p:sldIdLst>
    <p:sldId id="361" r:id="rId3"/>
    <p:sldId id="287" r:id="rId4"/>
    <p:sldId id="288" r:id="rId5"/>
    <p:sldId id="289" r:id="rId6"/>
    <p:sldId id="672" r:id="rId7"/>
    <p:sldId id="685" r:id="rId8"/>
    <p:sldId id="690" r:id="rId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>
          <p15:clr>
            <a:srgbClr val="A4A3A4"/>
          </p15:clr>
        </p15:guide>
        <p15:guide id="2" pos="29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16" autoAdjust="0"/>
    <p:restoredTop sz="95437" autoAdjust="0"/>
  </p:normalViewPr>
  <p:slideViewPr>
    <p:cSldViewPr>
      <p:cViewPr>
        <p:scale>
          <a:sx n="100" d="100"/>
          <a:sy n="100" d="100"/>
        </p:scale>
        <p:origin x="1170" y="72"/>
      </p:cViewPr>
      <p:guideLst>
        <p:guide orient="horz" pos="1152"/>
        <p:guide pos="2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>
            <a:lvl1pPr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>
            <a:lvl1pPr algn="r"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b" anchorCtr="0" compatLnSpc="1">
            <a:prstTxWarp prst="textNoShape">
              <a:avLst/>
            </a:prstTxWarp>
          </a:bodyPr>
          <a:lstStyle>
            <a:lvl1pPr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b" anchorCtr="0" compatLnSpc="1">
            <a:prstTxWarp prst="textNoShape">
              <a:avLst/>
            </a:prstTxWarp>
          </a:bodyPr>
          <a:lstStyle>
            <a:lvl1pPr algn="r"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>
            <a:lvl1pPr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>
            <a:lvl1pPr algn="r"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701675"/>
            <a:ext cx="46466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b" anchorCtr="0" compatLnSpc="1">
            <a:prstTxWarp prst="textNoShape">
              <a:avLst/>
            </a:prstTxWarp>
          </a:bodyPr>
          <a:lstStyle>
            <a:lvl1pPr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b" anchorCtr="0" compatLnSpc="1">
            <a:prstTxWarp prst="textNoShape">
              <a:avLst/>
            </a:prstTxWarp>
          </a:bodyPr>
          <a:lstStyle>
            <a:lvl1pPr algn="r"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4686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5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3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8006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6846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1" y="1981201"/>
            <a:ext cx="3808413" cy="41132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1"/>
            <a:ext cx="3810000" cy="41132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8696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5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7160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9413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647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5329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1" y="685802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2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8650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 Bluebar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F87ABBB-8493-4657-AF76-3FB0E8D54470}"/>
              </a:ext>
            </a:extLst>
          </p:cNvPr>
          <p:cNvSpPr/>
          <p:nvPr/>
        </p:nvSpPr>
        <p:spPr>
          <a:xfrm>
            <a:off x="461964" y="823387"/>
            <a:ext cx="1206500" cy="80433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 cap="none" baseline="0">
                <a:solidFill>
                  <a:schemeClr val="tx1"/>
                </a:solidFill>
              </a:defRPr>
            </a:lvl1pPr>
            <a:lvl2pPr>
              <a:spcBef>
                <a:spcPts val="450"/>
              </a:spcBef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214308" indent="-128585">
              <a:buFont typeface="Lucida Grande"/>
              <a:buChar char="﹣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98840" indent="-82152" defTabSz="513147">
              <a:buFont typeface="Lucida Grande"/>
              <a:buChar char="･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ED3407E6-7882-40C3-8350-8BC5F1D49C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606877" y="6241965"/>
            <a:ext cx="734483" cy="21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77763-78F2-4310-9E3D-B9E137BE33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79A82-1A5E-4C7B-AFC0-111CA6C3130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DB1747-FC43-43A9-9309-44FED6084D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1" y="6267258"/>
            <a:ext cx="1569513" cy="28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8651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1" y="685802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1" y="1981201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3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5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9" y="6475415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8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4" y="6475414"/>
            <a:ext cx="314189" cy="1384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GB" sz="900" dirty="0">
                <a:solidFill>
                  <a:srgbClr val="000000"/>
                </a:solidFill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8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9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3369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802.11-19/1753r0</a:t>
            </a:r>
          </a:p>
        </p:txBody>
      </p:sp>
    </p:spTree>
    <p:extLst>
      <p:ext uri="{BB962C8B-B14F-4D97-AF65-F5344CB8AC3E}">
        <p14:creationId xmlns:p14="http://schemas.microsoft.com/office/powerpoint/2010/main" val="3929207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hdr="0"/>
  <p:txStyles>
    <p:titleStyle>
      <a:lvl1pPr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j-lt"/>
          <a:ea typeface="+mj-ea"/>
          <a:cs typeface="+mj-cs"/>
        </a:defRPr>
      </a:lvl1pPr>
      <a:lvl2pPr marL="557213" indent="-214313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8572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2001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15430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18859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2288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25717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29146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257175" indent="-257175" algn="l" defTabSz="336947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00"/>
          </a:solidFill>
          <a:latin typeface="+mn-lt"/>
          <a:ea typeface="+mn-ea"/>
          <a:cs typeface="+mn-cs"/>
        </a:defRPr>
      </a:lvl1pPr>
      <a:lvl2pPr marL="557213" indent="-214313" algn="l" defTabSz="336947" rtl="0" eaLnBrk="1" fontAlgn="base" hangingPunct="1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500">
          <a:solidFill>
            <a:srgbClr val="000000"/>
          </a:solidFill>
          <a:latin typeface="+mn-lt"/>
          <a:ea typeface="+mn-ea"/>
        </a:defRPr>
      </a:lvl2pPr>
      <a:lvl3pPr marL="857250" indent="-171450" algn="l" defTabSz="336947" rtl="0" eaLnBrk="1" fontAlgn="base" hangingPunct="1">
        <a:spcBef>
          <a:spcPts val="3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2001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4pPr>
      <a:lvl5pPr marL="15430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5pPr>
      <a:lvl6pPr marL="18859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6pPr>
      <a:lvl7pPr marL="22288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7pPr>
      <a:lvl8pPr marL="25717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8pPr>
      <a:lvl9pPr marL="29146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ee.org/content/dam/ieee-org/ieee/web/org/about/ieee_code_of_conduct.pdf" TargetMode="External"/><Relationship Id="rId2" Type="http://schemas.openxmlformats.org/officeDocument/2006/relationships/hyperlink" Target="http://www.ieee.org/about/corporate/governance/p7-8.html" TargetMode="Externa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www.ieee.org/about/corporate/governanc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develop/policies/bylaws/sb_bylaws.pdf" TargetMode="Externa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develop/policies/bylaws/sb_bylaws.pdf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00200"/>
            <a:ext cx="7467600" cy="39624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 21 April 2020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802 Executive Committee </a:t>
            </a:r>
            <a:br>
              <a:rPr lang="en-US" sz="4000" dirty="0"/>
            </a:br>
            <a:r>
              <a:rPr lang="en-US" sz="4000" dirty="0"/>
              <a:t>Electronic Meeting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4038600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ec-20-0070-00-00EC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Participant behavior in IEEE-SA activities is guided</a:t>
            </a:r>
            <a:br>
              <a:rPr lang="en-US" dirty="0"/>
            </a:br>
            <a:r>
              <a:rPr lang="en-US" dirty="0"/>
              <a:t>by the IEEE Codes of Ethics &amp; Conduct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All participants in IEEE-SA activities are expected to adhere to the core principles underlying the: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2"/>
              </a:rPr>
              <a:t>IEEE Code of Ethics</a:t>
            </a:r>
            <a:endParaRPr lang="en-US" sz="135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3"/>
              </a:rPr>
              <a:t>IEEE Code of Conduct</a:t>
            </a:r>
            <a:endParaRPr lang="en-US" sz="135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core principles of the IEEE Codes of Ethics &amp; Conduct are to: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Uphold the highest standards of integrity, responsible behavior, and ethical and professional conduct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Treat people fairly and with respect, to not engage in harassment, discrimination, or retaliation, and to protect people's privacy.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Avoid injuring others, their property, reputation, or employment by false or malicious action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most recent versions of these Codes are available at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4"/>
              </a:rPr>
              <a:t>http://www.ieee.org/about/corporate/governance</a:t>
            </a:r>
            <a:endParaRPr lang="en-US" sz="13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</a:pPr>
              <a:t>2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</a:pPr>
            <a:r>
              <a:rPr lang="en-GB">
                <a:latin typeface="Times New Roman" pitchFamily="16" charset="0"/>
                <a:ea typeface="MS Gothic" charset="-128"/>
              </a:rPr>
              <a:t>Robert Stacey, Intel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308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85802"/>
            <a:ext cx="7999414" cy="1065213"/>
          </a:xfrm>
        </p:spPr>
        <p:txBody>
          <a:bodyPr/>
          <a:lstStyle/>
          <a:p>
            <a:r>
              <a:rPr lang="en-US" dirty="0"/>
              <a:t>3.0 Participants in the IEEE-SA “individual process” shall</a:t>
            </a:r>
            <a:br>
              <a:rPr lang="en-US" dirty="0"/>
            </a:br>
            <a:r>
              <a:rPr lang="en-US" dirty="0"/>
              <a:t>act independently of others, including employers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The </a:t>
            </a:r>
            <a:r>
              <a:rPr lang="en-US" sz="1500" dirty="0">
                <a:hlinkClick r:id="rId2"/>
              </a:rPr>
              <a:t>IEEE-SA Standards Board Bylaws </a:t>
            </a:r>
            <a:r>
              <a:rPr lang="en-US" sz="1500" dirty="0"/>
              <a:t>require that “participants in the IEEE standards development individual process shall act based on their qualifications and experience”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This means participants: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00B050"/>
                </a:solidFill>
              </a:rPr>
              <a:t>Shall act &amp; vote </a:t>
            </a:r>
            <a:r>
              <a:rPr lang="en-US" sz="1350" dirty="0"/>
              <a:t>based on their personal &amp; independent opinions derived from their expertise, knowledge, and qualifications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Shall not act or vote </a:t>
            </a:r>
            <a:r>
              <a:rPr lang="en-US" sz="1350" dirty="0"/>
              <a:t>based on any obligation to or any direction from any other person or organization, including an employer or client, regardless of any external commitments, agreements, contracts, or orders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Shall not direct </a:t>
            </a:r>
            <a:r>
              <a:rPr lang="en-US" sz="1350" dirty="0"/>
              <a:t>the actions or votes of other participants or retaliate against other participants for fulfilling their responsibility to act &amp; vote based on their personal &amp; independently developed opinions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By participating in standards activities using the “</a:t>
            </a:r>
            <a:r>
              <a:rPr lang="en-US" sz="1500" i="1" dirty="0"/>
              <a:t>individual process</a:t>
            </a:r>
            <a:r>
              <a:rPr lang="en-US" sz="1500" dirty="0"/>
              <a:t>”, you are deemed to accept these requirements; if you are unable to satisfy these requirements then you shall immediately cease any participation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</a:pPr>
              <a:t>3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</a:pPr>
            <a:r>
              <a:rPr lang="en-GB">
                <a:latin typeface="Times New Roman" pitchFamily="16" charset="0"/>
                <a:ea typeface="MS Gothic" charset="-128"/>
              </a:rPr>
              <a:t>Robert Stacey, Intel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3705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IEEE-SA standards activities shall allow the fair &amp;</a:t>
            </a:r>
            <a:br>
              <a:rPr lang="en-US" dirty="0"/>
            </a:br>
            <a:r>
              <a:rPr lang="en-US" dirty="0"/>
              <a:t>equitable consideration of all viewpoints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>
                <a:hlinkClick r:id="rId2"/>
              </a:rPr>
              <a:t>IEEE-SA Standards Board Bylaws </a:t>
            </a:r>
            <a:r>
              <a:rPr lang="en-US" dirty="0"/>
              <a:t>(clause 5.2.1.3) specifies that “</a:t>
            </a:r>
            <a:r>
              <a:rPr lang="en-US" i="1" dirty="0"/>
              <a:t>the standards development process shall not be dominated by any single interest category, individual, or organization</a:t>
            </a:r>
            <a:r>
              <a:rPr lang="en-US" dirty="0"/>
              <a:t>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This means no participant may exercise “</a:t>
            </a:r>
            <a:r>
              <a:rPr lang="en-US" sz="1350" i="1" dirty="0"/>
              <a:t>authority, leadership, or influence by reason of superior leverage, strength, or representation to the exclusion of fair and equitable consideration of other viewpoints</a:t>
            </a:r>
            <a:r>
              <a:rPr lang="en-US" sz="1350" dirty="0"/>
              <a:t>” or “</a:t>
            </a:r>
            <a:r>
              <a:rPr lang="en-US" sz="1350" i="1" dirty="0"/>
              <a:t>to hinder the progress of the standards development activity</a:t>
            </a:r>
            <a:r>
              <a:rPr lang="en-US" sz="1350" dirty="0"/>
              <a:t>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This rule applies equally to those participating in a standards development project and to that project’s leadership group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Any person who reasonably suspects that dominance is occurring in a standards development project is encouraged to bring the issue to the attention of the Standards Committee or the project’s IEEE-SA Program Manager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</a:pPr>
              <a:t>4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</a:pPr>
            <a:r>
              <a:rPr lang="en-GB">
                <a:latin typeface="Times New Roman" pitchFamily="16" charset="0"/>
                <a:ea typeface="MS Gothic" charset="-128"/>
              </a:rPr>
              <a:t>Robert Stacey, Intel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9542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3.01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190" y="1750142"/>
            <a:ext cx="7940842" cy="4114800"/>
          </a:xfrm>
        </p:spPr>
        <p:txBody>
          <a:bodyPr/>
          <a:lstStyle/>
          <a:p>
            <a:pPr lvl="1"/>
            <a:r>
              <a:rPr lang="en-US" sz="2400" dirty="0"/>
              <a:t>I hope everyone in the 802 community is doing as well as possible in these challenging times, good wishes to you and your families.</a:t>
            </a:r>
            <a:br>
              <a:rPr lang="en-US" sz="2400" dirty="0"/>
            </a:br>
            <a:endParaRPr lang="en-US" sz="2400" dirty="0"/>
          </a:p>
          <a:p>
            <a:pPr lvl="1"/>
            <a:r>
              <a:rPr lang="en-US" sz="2400" dirty="0"/>
              <a:t>Everyone's efforts keeping the work of 802 LMSC moving forward is sincerely appreciated.</a:t>
            </a:r>
            <a:br>
              <a:rPr lang="en-US" sz="2400" dirty="0"/>
            </a:br>
            <a:endParaRPr lang="en-US" sz="2400" dirty="0"/>
          </a:p>
          <a:p>
            <a:pPr lvl="1"/>
            <a:r>
              <a:rPr lang="en-US" sz="2400" dirty="0"/>
              <a:t>I will prepare an 802 LMSC status update for the our community for dissemination through 802 EC members (and the 802 home page). </a:t>
            </a:r>
          </a:p>
          <a:p>
            <a:pPr lvl="1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3.01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7940842" cy="4114800"/>
          </a:xfrm>
        </p:spPr>
        <p:txBody>
          <a:bodyPr/>
          <a:lstStyle/>
          <a:p>
            <a:r>
              <a:rPr lang="en-US" sz="2000" dirty="0"/>
              <a:t>802/SA Task Force </a:t>
            </a:r>
            <a:br>
              <a:rPr lang="en-US" sz="2000" dirty="0"/>
            </a:br>
            <a:r>
              <a:rPr lang="en-US" sz="2000" dirty="0"/>
              <a:t>(time/date for virtual meeting – 2-3pm ET 27 April 2020)  </a:t>
            </a:r>
          </a:p>
          <a:p>
            <a:pPr marL="514350" lvl="2" indent="0">
              <a:buNone/>
            </a:pPr>
            <a:r>
              <a:rPr lang="en-US" sz="1600" dirty="0"/>
              <a:t>Possible Agenda Topics:</a:t>
            </a:r>
          </a:p>
          <a:p>
            <a:pPr marL="742950" lvl="2"/>
            <a:r>
              <a:rPr lang="en-US" sz="1600" dirty="0"/>
              <a:t>a) IEEE SA tools update &amp; discussion </a:t>
            </a:r>
            <a:br>
              <a:rPr lang="en-US" sz="1600" dirty="0"/>
            </a:br>
            <a:r>
              <a:rPr lang="en-US" sz="1600" dirty="0"/>
              <a:t>(listserv instability update?), 10 min, Newman</a:t>
            </a:r>
          </a:p>
          <a:p>
            <a:pPr marL="742950" lvl="2"/>
            <a:r>
              <a:rPr lang="en-US" sz="1600" dirty="0"/>
              <a:t>a.1) SA provided electronic meeting tools are no longer usable – what plans does SA have to improve the tools, 10 min, </a:t>
            </a:r>
            <a:r>
              <a:rPr lang="en-US" sz="1600" dirty="0" err="1"/>
              <a:t>Rosdahl</a:t>
            </a:r>
            <a:r>
              <a:rPr lang="en-US" sz="1600" dirty="0"/>
              <a:t>/</a:t>
            </a:r>
            <a:r>
              <a:rPr lang="en-US" sz="1600" dirty="0" err="1"/>
              <a:t>D’Ambrosia</a:t>
            </a:r>
            <a:r>
              <a:rPr lang="en-US" sz="1600" dirty="0"/>
              <a:t>/Goldberg</a:t>
            </a:r>
          </a:p>
          <a:p>
            <a:pPr marL="742950" lvl="2"/>
            <a:r>
              <a:rPr lang="en-US" sz="1600" dirty="0"/>
              <a:t>b) Bulk </a:t>
            </a:r>
            <a:r>
              <a:rPr lang="en-US" sz="1600" dirty="0" err="1"/>
              <a:t>Framemaker</a:t>
            </a:r>
            <a:r>
              <a:rPr lang="en-US" sz="1600" dirty="0"/>
              <a:t> license discussion (ongoing, Law investigating), 10 min, Law</a:t>
            </a:r>
          </a:p>
          <a:p>
            <a:pPr marL="742950" lvl="2"/>
            <a:r>
              <a:rPr lang="en-US" sz="1600" dirty="0"/>
              <a:t>c) identify potential future time/days for 802/SA electronic meetings (I suggest 3 per year; 3rd Monday of April, August, December), 5 min, all</a:t>
            </a:r>
          </a:p>
          <a:p>
            <a:pPr marL="742950" lvl="2"/>
            <a:r>
              <a:rPr lang="en-US" sz="1600" dirty="0"/>
              <a:t>d) Any other business, 5-15 min, all</a:t>
            </a:r>
          </a:p>
          <a:p>
            <a:pPr marL="742950" lvl="2"/>
            <a:r>
              <a:rPr lang="en-US" sz="1600" dirty="0"/>
              <a:t>e) Action item review, 5 min, </a:t>
            </a:r>
            <a:r>
              <a:rPr lang="en-US" sz="1600" dirty="0" err="1"/>
              <a:t>Nikolich</a:t>
            </a:r>
            <a:endParaRPr lang="en-US" sz="1600" dirty="0"/>
          </a:p>
          <a:p>
            <a:pPr marL="742950" lvl="2"/>
            <a:r>
              <a:rPr lang="en-US" sz="1600" dirty="0"/>
              <a:t>f) Adjourn (not later than 60 minutes after start of meeting)</a:t>
            </a:r>
            <a:br>
              <a:rPr lang="en-US" sz="1600" dirty="0"/>
            </a:br>
            <a:endParaRPr lang="en-US" sz="1600" dirty="0"/>
          </a:p>
          <a:p>
            <a:pPr marL="342900" lvl="1"/>
            <a:r>
              <a:rPr lang="en-US" sz="2000" dirty="0"/>
              <a:t>Awaiting feedback from SA staff  (Sciacca, Goldberg, Newman)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081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3.01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579" y="1943100"/>
            <a:ext cx="7940842" cy="4114800"/>
          </a:xfrm>
        </p:spPr>
        <p:txBody>
          <a:bodyPr/>
          <a:lstStyle/>
          <a:p>
            <a:r>
              <a:rPr lang="en-US" dirty="0"/>
              <a:t>Any discussion?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95618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70C0"/>
      </a:hlink>
      <a:folHlink>
        <a:srgbClr val="00B0F0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281861</TotalTime>
  <Words>504</Words>
  <Application>Microsoft Office PowerPoint</Application>
  <PresentationFormat>On-screen Show (4:3)</PresentationFormat>
  <Paragraphs>55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Lucida Grande</vt:lpstr>
      <vt:lpstr>Times New Roman</vt:lpstr>
      <vt:lpstr>Default Design</vt:lpstr>
      <vt:lpstr>Office Theme</vt:lpstr>
      <vt:lpstr>IEEE 802 LMSC 21 April 2020  802 Executive Committee  Electronic Meeting  </vt:lpstr>
      <vt:lpstr>3.0 Participant behavior in IEEE-SA activities is guided by the IEEE Codes of Ethics &amp; Conduct</vt:lpstr>
      <vt:lpstr>3.0 Participants in the IEEE-SA “individual process” shall act independently of others, including employers</vt:lpstr>
      <vt:lpstr>3.0 IEEE-SA standards activities shall allow the fair &amp; equitable consideration of all viewpoints</vt:lpstr>
      <vt:lpstr>3.01 Chair’s Announcements</vt:lpstr>
      <vt:lpstr>3.01 Chair’s Announcements</vt:lpstr>
      <vt:lpstr>3.01 Chair’s Announcements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4066</cp:revision>
  <cp:lastPrinted>2020-03-16T11:24:54Z</cp:lastPrinted>
  <dcterms:created xsi:type="dcterms:W3CDTF">2002-03-10T15:43:16Z</dcterms:created>
  <dcterms:modified xsi:type="dcterms:W3CDTF">2020-04-21T16:33:48Z</dcterms:modified>
</cp:coreProperties>
</file>