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  <p:sldMasterId id="2147483659" r:id="rId2"/>
  </p:sldMasterIdLst>
  <p:notesMasterIdLst>
    <p:notesMasterId r:id="rId8"/>
  </p:notesMasterIdLst>
  <p:handoutMasterIdLst>
    <p:handoutMasterId r:id="rId9"/>
  </p:handoutMasterIdLst>
  <p:sldIdLst>
    <p:sldId id="355" r:id="rId3"/>
    <p:sldId id="361" r:id="rId4"/>
    <p:sldId id="360" r:id="rId5"/>
    <p:sldId id="356" r:id="rId6"/>
    <p:sldId id="358" r:id="rId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hn DAmbrosia" initials="JD" lastIdx="1" clrIdx="0">
    <p:extLst>
      <p:ext uri="{19B8F6BF-5375-455C-9EA6-DF929625EA0E}">
        <p15:presenceInfo xmlns:p15="http://schemas.microsoft.com/office/powerpoint/2012/main" userId="a76b78698ac40a9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B1DF"/>
    <a:srgbClr val="69BE28"/>
    <a:srgbClr val="0066FF"/>
    <a:srgbClr val="33CCFF"/>
    <a:srgbClr val="99FF99"/>
    <a:srgbClr val="FFFF00"/>
    <a:srgbClr val="FFCC00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348" autoAdjust="0"/>
    <p:restoredTop sz="94141" autoAdjust="0"/>
  </p:normalViewPr>
  <p:slideViewPr>
    <p:cSldViewPr showGuides="1">
      <p:cViewPr varScale="1">
        <p:scale>
          <a:sx n="123" d="100"/>
          <a:sy n="123" d="100"/>
        </p:scale>
        <p:origin x="856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488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2720"/>
    </p:cViewPr>
  </p:sorterViewPr>
  <p:notesViewPr>
    <p:cSldViewPr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5959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5959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5959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458DD877-B47C-4308-96C0-F86F851B6BC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188229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1075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75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75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1075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EE959D19-1FE8-493D-A0E2-ED88302250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42143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754" name="Rectangle 2"/>
          <p:cNvSpPr>
            <a:spLocks noChangeArrowheads="1"/>
          </p:cNvSpPr>
          <p:nvPr/>
        </p:nvSpPr>
        <p:spPr bwMode="auto">
          <a:xfrm>
            <a:off x="14288" y="6597650"/>
            <a:ext cx="9129712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0755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07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33075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330758" name="Text Box 6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>
                <a:solidFill>
                  <a:schemeClr val="bg1"/>
                </a:solidFill>
              </a:rPr>
              <a:t>Page </a:t>
            </a:r>
            <a:fld id="{51AD4080-6D3A-494C-8BF2-E1F8C9265CB5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>
              <a:solidFill>
                <a:schemeClr val="bg1"/>
              </a:solidFill>
            </a:endParaRPr>
          </a:p>
        </p:txBody>
      </p:sp>
      <p:sp>
        <p:nvSpPr>
          <p:cNvPr id="330759" name="Text Box 7"/>
          <p:cNvSpPr txBox="1">
            <a:spLocks noChangeArrowheads="1"/>
          </p:cNvSpPr>
          <p:nvPr/>
        </p:nvSpPr>
        <p:spPr bwMode="auto">
          <a:xfrm>
            <a:off x="1828800" y="6591301"/>
            <a:ext cx="54864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en-US" sz="1200" dirty="0">
                <a:solidFill>
                  <a:schemeClr val="bg1"/>
                </a:solidFill>
              </a:rPr>
              <a:t>IEEE 802 LMSC</a:t>
            </a:r>
          </a:p>
        </p:txBody>
      </p:sp>
      <p:grpSp>
        <p:nvGrpSpPr>
          <p:cNvPr id="330761" name="Group 9"/>
          <p:cNvGrpSpPr>
            <a:grpSpLocks/>
          </p:cNvGrpSpPr>
          <p:nvPr/>
        </p:nvGrpSpPr>
        <p:grpSpPr bwMode="auto">
          <a:xfrm>
            <a:off x="8316913" y="5876925"/>
            <a:ext cx="793750" cy="709613"/>
            <a:chOff x="3288" y="3482"/>
            <a:chExt cx="500" cy="447"/>
          </a:xfrm>
        </p:grpSpPr>
        <p:sp>
          <p:nvSpPr>
            <p:cNvPr id="330762" name="Rectangle 10"/>
            <p:cNvSpPr>
              <a:spLocks noChangeArrowheads="1"/>
            </p:cNvSpPr>
            <p:nvPr userDrawn="1"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0763" name="Text Box 11"/>
            <p:cNvSpPr txBox="1">
              <a:spLocks noChangeArrowheads="1"/>
            </p:cNvSpPr>
            <p:nvPr userDrawn="1"/>
          </p:nvSpPr>
          <p:spPr bwMode="auto">
            <a:xfrm>
              <a:off x="3297" y="3482"/>
              <a:ext cx="485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300" b="1">
                  <a:solidFill>
                    <a:schemeClr val="bg1"/>
                  </a:solidFill>
                </a:rPr>
                <a:t>EEE</a:t>
              </a:r>
            </a:p>
          </p:txBody>
        </p:sp>
        <p:sp>
          <p:nvSpPr>
            <p:cNvPr id="330764" name="Line 12"/>
            <p:cNvSpPr>
              <a:spLocks noChangeShapeType="1"/>
            </p:cNvSpPr>
            <p:nvPr userDrawn="1"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0765" name="Text Box 13"/>
            <p:cNvSpPr txBox="1">
              <a:spLocks noChangeArrowheads="1"/>
            </p:cNvSpPr>
            <p:nvPr userDrawn="1"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en-US" altLang="en-US" b="1">
                  <a:solidFill>
                    <a:schemeClr val="bg1"/>
                  </a:solidFill>
                </a:rPr>
                <a:t>802</a:t>
              </a:r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51741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8600" y="404813"/>
            <a:ext cx="2108200" cy="54625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0825" y="404813"/>
            <a:ext cx="6175375" cy="546258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09920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5601642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295876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633871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797231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30156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935278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763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41993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620151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2356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607161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04813"/>
            <a:ext cx="2057400" cy="57721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04813"/>
            <a:ext cx="6019800" cy="57721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85596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29956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0825" y="1341438"/>
            <a:ext cx="4038600" cy="4525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41825" y="1341438"/>
            <a:ext cx="4038600" cy="4525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02683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52514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25495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0649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08326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45287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Rectangle 2"/>
          <p:cNvSpPr>
            <a:spLocks noChangeArrowheads="1"/>
          </p:cNvSpPr>
          <p:nvPr/>
        </p:nvSpPr>
        <p:spPr bwMode="auto">
          <a:xfrm>
            <a:off x="0" y="6604000"/>
            <a:ext cx="9139238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B1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9731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973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04813"/>
            <a:ext cx="82296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2973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341438"/>
            <a:ext cx="8229600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329734" name="Line 6"/>
          <p:cNvSpPr>
            <a:spLocks noChangeShapeType="1"/>
          </p:cNvSpPr>
          <p:nvPr/>
        </p:nvSpPr>
        <p:spPr bwMode="auto">
          <a:xfrm>
            <a:off x="395288" y="1268413"/>
            <a:ext cx="8353425" cy="0"/>
          </a:xfrm>
          <a:prstGeom prst="line">
            <a:avLst/>
          </a:prstGeom>
          <a:noFill/>
          <a:ln w="9525">
            <a:solidFill>
              <a:srgbClr val="2FADD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9735" name="Text Box 7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>
                <a:solidFill>
                  <a:schemeClr val="bg1"/>
                </a:solidFill>
              </a:rPr>
              <a:t>Page </a:t>
            </a:r>
            <a:fld id="{7E0ED744-2AD2-45F1-9385-55C79C00BA3B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>
              <a:solidFill>
                <a:schemeClr val="bg1"/>
              </a:solidFill>
            </a:endParaRPr>
          </a:p>
        </p:txBody>
      </p:sp>
      <p:sp>
        <p:nvSpPr>
          <p:cNvPr id="329737" name="Text Box 9"/>
          <p:cNvSpPr txBox="1">
            <a:spLocks noChangeArrowheads="1"/>
          </p:cNvSpPr>
          <p:nvPr/>
        </p:nvSpPr>
        <p:spPr bwMode="auto">
          <a:xfrm>
            <a:off x="1828800" y="6591301"/>
            <a:ext cx="54864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en-US" sz="1200" dirty="0">
                <a:solidFill>
                  <a:schemeClr val="bg1"/>
                </a:solidFill>
              </a:rPr>
              <a:t>IEEE 802 LMSC</a:t>
            </a:r>
          </a:p>
        </p:txBody>
      </p:sp>
      <p:grpSp>
        <p:nvGrpSpPr>
          <p:cNvPr id="329748" name="Group 20"/>
          <p:cNvGrpSpPr>
            <a:grpSpLocks/>
          </p:cNvGrpSpPr>
          <p:nvPr/>
        </p:nvGrpSpPr>
        <p:grpSpPr bwMode="auto">
          <a:xfrm>
            <a:off x="8316913" y="5876925"/>
            <a:ext cx="793750" cy="709613"/>
            <a:chOff x="3288" y="3482"/>
            <a:chExt cx="500" cy="447"/>
          </a:xfrm>
        </p:grpSpPr>
        <p:sp>
          <p:nvSpPr>
            <p:cNvPr id="329746" name="Rectangle 18"/>
            <p:cNvSpPr>
              <a:spLocks noChangeArrowheads="1"/>
            </p:cNvSpPr>
            <p:nvPr userDrawn="1"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9743" name="Text Box 15"/>
            <p:cNvSpPr txBox="1">
              <a:spLocks noChangeArrowheads="1"/>
            </p:cNvSpPr>
            <p:nvPr userDrawn="1"/>
          </p:nvSpPr>
          <p:spPr bwMode="auto">
            <a:xfrm>
              <a:off x="3297" y="3482"/>
              <a:ext cx="485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300" b="1">
                  <a:solidFill>
                    <a:schemeClr val="bg1"/>
                  </a:solidFill>
                </a:rPr>
                <a:t>EEE</a:t>
              </a:r>
            </a:p>
          </p:txBody>
        </p:sp>
        <p:sp>
          <p:nvSpPr>
            <p:cNvPr id="329745" name="Line 17"/>
            <p:cNvSpPr>
              <a:spLocks noChangeShapeType="1"/>
            </p:cNvSpPr>
            <p:nvPr userDrawn="1"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9747" name="Text Box 19"/>
            <p:cNvSpPr txBox="1">
              <a:spLocks noChangeArrowheads="1"/>
            </p:cNvSpPr>
            <p:nvPr userDrawn="1"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en-US" altLang="en-US" b="1">
                  <a:solidFill>
                    <a:schemeClr val="bg1"/>
                  </a:solidFill>
                </a:rPr>
                <a:t>802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610" name="Rectangle 2"/>
          <p:cNvSpPr>
            <a:spLocks noChangeArrowheads="1"/>
          </p:cNvSpPr>
          <p:nvPr/>
        </p:nvSpPr>
        <p:spPr bwMode="auto">
          <a:xfrm>
            <a:off x="0" y="6604000"/>
            <a:ext cx="9139238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B1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80611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8061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04813"/>
            <a:ext cx="82296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80614" name="Line 6"/>
          <p:cNvSpPr>
            <a:spLocks noChangeShapeType="1"/>
          </p:cNvSpPr>
          <p:nvPr/>
        </p:nvSpPr>
        <p:spPr bwMode="auto">
          <a:xfrm>
            <a:off x="395288" y="1268413"/>
            <a:ext cx="8353425" cy="0"/>
          </a:xfrm>
          <a:prstGeom prst="line">
            <a:avLst/>
          </a:prstGeom>
          <a:noFill/>
          <a:ln w="9525">
            <a:solidFill>
              <a:srgbClr val="2FADD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0615" name="Text Box 7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>
                <a:solidFill>
                  <a:schemeClr val="bg1"/>
                </a:solidFill>
              </a:rPr>
              <a:t>Page </a:t>
            </a:r>
            <a:fld id="{35A1644E-F053-4A1B-9182-CA74EB41EF07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>
              <a:solidFill>
                <a:schemeClr val="bg1"/>
              </a:solidFill>
            </a:endParaRPr>
          </a:p>
        </p:txBody>
      </p:sp>
      <p:sp>
        <p:nvSpPr>
          <p:cNvPr id="580616" name="Text Box 8"/>
          <p:cNvSpPr txBox="1">
            <a:spLocks noChangeArrowheads="1"/>
          </p:cNvSpPr>
          <p:nvPr/>
        </p:nvSpPr>
        <p:spPr bwMode="auto">
          <a:xfrm>
            <a:off x="0" y="6589713"/>
            <a:ext cx="9525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1200">
                <a:solidFill>
                  <a:schemeClr val="bg1"/>
                </a:solidFill>
              </a:rPr>
              <a:t>Version 1.0</a:t>
            </a:r>
          </a:p>
        </p:txBody>
      </p:sp>
      <p:sp>
        <p:nvSpPr>
          <p:cNvPr id="580617" name="Text Box 9"/>
          <p:cNvSpPr txBox="1">
            <a:spLocks noChangeArrowheads="1"/>
          </p:cNvSpPr>
          <p:nvPr/>
        </p:nvSpPr>
        <p:spPr bwMode="auto">
          <a:xfrm>
            <a:off x="0" y="6591300"/>
            <a:ext cx="91440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en-US" altLang="en-US" sz="1200">
                <a:solidFill>
                  <a:schemeClr val="bg1"/>
                </a:solidFill>
              </a:rPr>
              <a:t>IEEE 802 March 2011 workshop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5/dcn/18/15-18-0433-32-04md-lb150-consolidated-comments.xlsx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5C007DD-8578-2246-AFDB-71B617880425}"/>
              </a:ext>
            </a:extLst>
          </p:cNvPr>
          <p:cNvSpPr txBox="1"/>
          <p:nvPr/>
        </p:nvSpPr>
        <p:spPr>
          <a:xfrm>
            <a:off x="533400" y="381000"/>
            <a:ext cx="7467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IEEE 802.15 Working Group Motion for conditional approval of Standards Association Ballot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C85D2F7-6835-7741-B5E9-1886F0C622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8180233"/>
              </p:ext>
            </p:extLst>
          </p:nvPr>
        </p:nvGraphicFramePr>
        <p:xfrm>
          <a:off x="250825" y="1341438"/>
          <a:ext cx="8534400" cy="2082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2600">
                  <a:extLst>
                    <a:ext uri="{9D8B030D-6E8A-4147-A177-3AD203B41FA5}">
                      <a16:colId xmlns:a16="http://schemas.microsoft.com/office/drawing/2014/main" val="180544854"/>
                    </a:ext>
                  </a:extLst>
                </a:gridCol>
                <a:gridCol w="6781800">
                  <a:extLst>
                    <a:ext uri="{9D8B030D-6E8A-4147-A177-3AD203B41FA5}">
                      <a16:colId xmlns:a16="http://schemas.microsoft.com/office/drawing/2014/main" val="3758923712"/>
                    </a:ext>
                  </a:extLst>
                </a:gridCol>
              </a:tblGrid>
              <a:tr h="431800">
                <a:tc rowSpan="2">
                  <a:txBody>
                    <a:bodyPr/>
                    <a:lstStyle/>
                    <a:p>
                      <a:r>
                        <a:rPr lang="en-US" sz="1500" b="0" dirty="0">
                          <a:solidFill>
                            <a:schemeClr val="tx1"/>
                          </a:solidFill>
                        </a:rPr>
                        <a:t>Motion</a:t>
                      </a:r>
                      <a:endParaRPr lang="en-US" sz="150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500" b="1" i="1" dirty="0">
                          <a:solidFill>
                            <a:schemeClr val="tx1"/>
                          </a:solidFill>
                        </a:rPr>
                        <a:t>Conditionally approve sending IEEE 802.15.4md Document P802.15.4-REVd-D04 (or current revision) to Sponsor Ballot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br>
                        <a:rPr lang="en-US" sz="1500" b="1" i="1" dirty="0">
                          <a:solidFill>
                            <a:schemeClr val="tx1"/>
                          </a:solidFill>
                        </a:rPr>
                      </a:br>
                      <a:r>
                        <a:rPr lang="en-US" sz="1500" b="1" i="1" dirty="0">
                          <a:solidFill>
                            <a:schemeClr val="tx1"/>
                          </a:solidFill>
                        </a:rPr>
                        <a:t>Moved: Richard </a:t>
                      </a:r>
                      <a:r>
                        <a:rPr lang="en-US" sz="1500" b="1" i="1" dirty="0" err="1">
                          <a:solidFill>
                            <a:schemeClr val="tx1"/>
                          </a:solidFill>
                        </a:rPr>
                        <a:t>Alfvin</a:t>
                      </a:r>
                      <a:endParaRPr lang="en-US" sz="1500" b="1" i="1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500" b="1" i="1" dirty="0">
                          <a:solidFill>
                            <a:schemeClr val="tx1"/>
                          </a:solidFill>
                        </a:rPr>
                        <a:t>Seconded: James </a:t>
                      </a:r>
                      <a:r>
                        <a:rPr lang="en-US" sz="1500" b="1" i="1" dirty="0" err="1">
                          <a:solidFill>
                            <a:schemeClr val="tx1"/>
                          </a:solidFill>
                        </a:rPr>
                        <a:t>Gilb</a:t>
                      </a:r>
                      <a:endParaRPr lang="en-US" sz="1500" b="1" i="1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15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22967085"/>
                  </a:ext>
                </a:extLst>
              </a:tr>
              <a:tr h="619760">
                <a:tc vMerge="1">
                  <a:txBody>
                    <a:bodyPr/>
                    <a:lstStyle/>
                    <a:p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15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235493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55092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76831C0-AA3C-9B46-BE54-65F0DF6F99BA}"/>
              </a:ext>
            </a:extLst>
          </p:cNvPr>
          <p:cNvSpPr txBox="1"/>
          <p:nvPr/>
        </p:nvSpPr>
        <p:spPr>
          <a:xfrm>
            <a:off x="304800" y="685800"/>
            <a:ext cx="15023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Summary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9B1A127-BBC4-1C44-9BE0-ACB9C6E9A780}"/>
              </a:ext>
            </a:extLst>
          </p:cNvPr>
          <p:cNvSpPr txBox="1"/>
          <p:nvPr/>
        </p:nvSpPr>
        <p:spPr>
          <a:xfrm>
            <a:off x="533400" y="1524000"/>
            <a:ext cx="82296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Roll up of all IEEE 802.15.4 Amendments from standard IEEE 802.15.4-2015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2 Ballots were conducted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Primary Ballot 158 passed with &gt;75% approval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Currently there are 0 ”no” votes and there are no “must be satisfied” comments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Current recirculation Ballot (164) has yet to receive a comment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It is expected that the current recirculation will complete this process. If not, we fully expect to be able to complete it with one more recirculation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55980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2FA06D-D72F-6446-A78A-CF70C303E1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Schedule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CA596D4-F544-BB41-9763-9C7DCA20E4A4}"/>
              </a:ext>
            </a:extLst>
          </p:cNvPr>
          <p:cNvSpPr txBox="1"/>
          <p:nvPr/>
        </p:nvSpPr>
        <p:spPr>
          <a:xfrm>
            <a:off x="304801" y="1524000"/>
            <a:ext cx="85344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Sponsor Ballot to conditionally start on December 1, 2019 and to run for 30 days.</a:t>
            </a:r>
            <a:br>
              <a:rPr lang="en-US" dirty="0"/>
            </a:br>
            <a:endParaRPr lang="en-US" dirty="0"/>
          </a:p>
          <a:p>
            <a:r>
              <a:rPr lang="en-US" dirty="0"/>
              <a:t>CRG has been established and calls have been scheduled for Thursdays at 2pm Pacific Time </a:t>
            </a:r>
          </a:p>
          <a:p>
            <a:endParaRPr lang="en-US" dirty="0"/>
          </a:p>
          <a:p>
            <a:r>
              <a:rPr lang="en-US" dirty="0"/>
              <a:t>Backup:</a:t>
            </a:r>
          </a:p>
          <a:p>
            <a:r>
              <a:rPr lang="en-US" dirty="0"/>
              <a:t>A 15 day letter ballot recirculation would be started on November 29, 2019 if needed. </a:t>
            </a:r>
          </a:p>
          <a:p>
            <a:endParaRPr lang="en-US" dirty="0"/>
          </a:p>
          <a:p>
            <a:r>
              <a:rPr lang="en-US" dirty="0"/>
              <a:t>It is not expected that we will see any changes between now and Saturday. If we do, we believe that can be satisfied with one additional recirculation. </a:t>
            </a:r>
          </a:p>
        </p:txBody>
      </p:sp>
    </p:spTree>
    <p:extLst>
      <p:ext uri="{BB962C8B-B14F-4D97-AF65-F5344CB8AC3E}">
        <p14:creationId xmlns:p14="http://schemas.microsoft.com/office/powerpoint/2010/main" val="3599881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86A2BF5E-9924-5440-AD1E-D067AC8F15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1647450"/>
              </p:ext>
            </p:extLst>
          </p:nvPr>
        </p:nvGraphicFramePr>
        <p:xfrm>
          <a:off x="440235" y="2095050"/>
          <a:ext cx="4301086" cy="15113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702309">
                  <a:extLst>
                    <a:ext uri="{9D8B030D-6E8A-4147-A177-3AD203B41FA5}">
                      <a16:colId xmlns:a16="http://schemas.microsoft.com/office/drawing/2014/main" val="3719832200"/>
                    </a:ext>
                  </a:extLst>
                </a:gridCol>
                <a:gridCol w="598777">
                  <a:extLst>
                    <a:ext uri="{9D8B030D-6E8A-4147-A177-3AD203B41FA5}">
                      <a16:colId xmlns:a16="http://schemas.microsoft.com/office/drawing/2014/main" val="3098673408"/>
                    </a:ext>
                  </a:extLst>
                </a:gridCol>
              </a:tblGrid>
              <a:tr h="177800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VOTERS</a:t>
                      </a:r>
                      <a:endParaRPr lang="en-US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94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47344378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VOTED</a:t>
                      </a:r>
                      <a:endParaRPr lang="en-US" sz="10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58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58218404"/>
                  </a:ext>
                </a:extLst>
              </a:tr>
              <a:tr h="165100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YES</a:t>
                      </a:r>
                      <a:endParaRPr lang="en-US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48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9458622"/>
                  </a:ext>
                </a:extLst>
              </a:tr>
              <a:tr h="165100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ABSTAIN</a:t>
                      </a:r>
                      <a:endParaRPr lang="en-US" sz="10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6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9269074"/>
                  </a:ext>
                </a:extLst>
              </a:tr>
              <a:tr h="165100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NO</a:t>
                      </a:r>
                      <a:endParaRPr lang="en-US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4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08727146"/>
                  </a:ext>
                </a:extLst>
              </a:tr>
              <a:tr h="165100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% VOTERS</a:t>
                      </a:r>
                      <a:endParaRPr lang="en-US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61.70%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36394682"/>
                  </a:ext>
                </a:extLst>
              </a:tr>
              <a:tr h="165100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% YES</a:t>
                      </a:r>
                      <a:endParaRPr lang="en-US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92.31%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91047267"/>
                  </a:ext>
                </a:extLst>
              </a:tr>
              <a:tr h="165100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% ABSTAIN</a:t>
                      </a:r>
                      <a:endParaRPr lang="en-US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10.34%</a:t>
                      </a:r>
                      <a:endParaRPr lang="en-US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49432488"/>
                  </a:ext>
                </a:extLst>
              </a:tr>
              <a:tr h="165100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Draft P802.15.4-REVd</a:t>
                      </a:r>
                      <a:endParaRPr lang="en-US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D03</a:t>
                      </a:r>
                      <a:endParaRPr lang="en-US" sz="10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38488531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5E071F5D-7D86-9D42-BCAE-45145F300AD0}"/>
              </a:ext>
            </a:extLst>
          </p:cNvPr>
          <p:cNvSpPr txBox="1"/>
          <p:nvPr/>
        </p:nvSpPr>
        <p:spPr>
          <a:xfrm>
            <a:off x="381000" y="685800"/>
            <a:ext cx="43268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Ballot History Letter Ballot 158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2227C65-0694-DF44-91CF-3B026D05EDCD}"/>
              </a:ext>
            </a:extLst>
          </p:cNvPr>
          <p:cNvSpPr txBox="1"/>
          <p:nvPr/>
        </p:nvSpPr>
        <p:spPr>
          <a:xfrm>
            <a:off x="381000" y="1301750"/>
            <a:ext cx="31470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Opened June 8, 2019</a:t>
            </a:r>
          </a:p>
          <a:p>
            <a:r>
              <a:rPr lang="en-US" dirty="0"/>
              <a:t>Closed July 8, 2019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648DB3AE-667E-6A4D-BF83-0FFFBEA929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8578914"/>
              </p:ext>
            </p:extLst>
          </p:nvPr>
        </p:nvGraphicFramePr>
        <p:xfrm>
          <a:off x="440235" y="3733800"/>
          <a:ext cx="6400800" cy="18808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0200">
                  <a:extLst>
                    <a:ext uri="{9D8B030D-6E8A-4147-A177-3AD203B41FA5}">
                      <a16:colId xmlns:a16="http://schemas.microsoft.com/office/drawing/2014/main" val="545679184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446869718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3207683483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4159645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EDITORIAL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TECHNICAL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OPEN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4613048"/>
                  </a:ext>
                </a:extLst>
              </a:tr>
              <a:tr h="32924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LB158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262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237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8296357"/>
                  </a:ext>
                </a:extLst>
              </a:tr>
              <a:tr h="41783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Rogue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3201505"/>
                  </a:ext>
                </a:extLst>
              </a:tr>
              <a:tr h="32924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268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239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614812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Grand Total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507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053274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8D294A4D-32E3-C144-9EA5-CF1CDD8DAC04}"/>
              </a:ext>
            </a:extLst>
          </p:cNvPr>
          <p:cNvSpPr txBox="1"/>
          <p:nvPr/>
        </p:nvSpPr>
        <p:spPr>
          <a:xfrm>
            <a:off x="0" y="5742120"/>
            <a:ext cx="7680051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Comment Resolution Spreadsheet Document:</a:t>
            </a:r>
          </a:p>
          <a:p>
            <a:r>
              <a:rPr lang="en-US" sz="1400" dirty="0">
                <a:hlinkClick r:id="rId2"/>
              </a:rPr>
              <a:t>https://mentor.ieee.org/802.15/dcn/18/15-18-0433-32-04md-lb150-consolidated-comments.xlsx</a:t>
            </a:r>
            <a:endParaRPr lang="en-US" sz="1400" dirty="0"/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1406773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1F955E0-51C3-E244-8382-03E897681372}"/>
              </a:ext>
            </a:extLst>
          </p:cNvPr>
          <p:cNvSpPr txBox="1"/>
          <p:nvPr/>
        </p:nvSpPr>
        <p:spPr>
          <a:xfrm>
            <a:off x="228600" y="685800"/>
            <a:ext cx="43268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Ballot History Letter Ballot 164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5C4DC4-042C-B545-B602-161F27E27360}"/>
              </a:ext>
            </a:extLst>
          </p:cNvPr>
          <p:cNvSpPr txBox="1"/>
          <p:nvPr/>
        </p:nvSpPr>
        <p:spPr>
          <a:xfrm>
            <a:off x="261257" y="1524000"/>
            <a:ext cx="65211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Opened November 1, 2019</a:t>
            </a:r>
          </a:p>
          <a:p>
            <a:r>
              <a:rPr lang="en-US" dirty="0"/>
              <a:t>In process UNTIL November 16, 2019 6pm ET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0FBB8BF-5F89-8249-A4DA-53908BDA0587}"/>
              </a:ext>
            </a:extLst>
          </p:cNvPr>
          <p:cNvSpPr txBox="1"/>
          <p:nvPr/>
        </p:nvSpPr>
        <p:spPr>
          <a:xfrm>
            <a:off x="228600" y="2230593"/>
            <a:ext cx="30065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Current Voter status: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4212F397-4BBC-CC47-A1BA-227DFAEDC6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6869935"/>
              </p:ext>
            </p:extLst>
          </p:nvPr>
        </p:nvGraphicFramePr>
        <p:xfrm>
          <a:off x="266700" y="2937186"/>
          <a:ext cx="4965700" cy="15113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176135">
                  <a:extLst>
                    <a:ext uri="{9D8B030D-6E8A-4147-A177-3AD203B41FA5}">
                      <a16:colId xmlns:a16="http://schemas.microsoft.com/office/drawing/2014/main" val="206914518"/>
                    </a:ext>
                  </a:extLst>
                </a:gridCol>
                <a:gridCol w="789565">
                  <a:extLst>
                    <a:ext uri="{9D8B030D-6E8A-4147-A177-3AD203B41FA5}">
                      <a16:colId xmlns:a16="http://schemas.microsoft.com/office/drawing/2014/main" val="123512369"/>
                    </a:ext>
                  </a:extLst>
                </a:gridCol>
              </a:tblGrid>
              <a:tr h="177800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VOTERS</a:t>
                      </a:r>
                      <a:endParaRPr lang="en-US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94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89872867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VOTED</a:t>
                      </a:r>
                      <a:endParaRPr lang="en-US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61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95160756"/>
                  </a:ext>
                </a:extLst>
              </a:tr>
              <a:tr h="165100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YES</a:t>
                      </a:r>
                      <a:endParaRPr lang="en-US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55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62478021"/>
                  </a:ext>
                </a:extLst>
              </a:tr>
              <a:tr h="165100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ABSTAIN</a:t>
                      </a:r>
                      <a:endParaRPr lang="en-US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6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3080102"/>
                  </a:ext>
                </a:extLst>
              </a:tr>
              <a:tr h="165100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NO</a:t>
                      </a:r>
                      <a:endParaRPr lang="en-US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4065935"/>
                  </a:ext>
                </a:extLst>
              </a:tr>
              <a:tr h="165100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% VOTERS</a:t>
                      </a:r>
                      <a:endParaRPr lang="en-US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64.89%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96801562"/>
                  </a:ext>
                </a:extLst>
              </a:tr>
              <a:tr h="165100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% YES</a:t>
                      </a:r>
                      <a:endParaRPr lang="en-US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100.00%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33421744"/>
                  </a:ext>
                </a:extLst>
              </a:tr>
              <a:tr h="165100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% ABSTAIN</a:t>
                      </a:r>
                      <a:endParaRPr lang="en-US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9.84%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15160867"/>
                  </a:ext>
                </a:extLst>
              </a:tr>
              <a:tr h="165100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Draft P802.15.4-REVd</a:t>
                      </a:r>
                      <a:endParaRPr lang="en-US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D04</a:t>
                      </a:r>
                      <a:endParaRPr lang="en-US" sz="10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73737869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1B4289F5-4436-F945-B48D-D0BA0BC7CA2C}"/>
              </a:ext>
            </a:extLst>
          </p:cNvPr>
          <p:cNvSpPr txBox="1"/>
          <p:nvPr/>
        </p:nvSpPr>
        <p:spPr>
          <a:xfrm>
            <a:off x="228600" y="4918501"/>
            <a:ext cx="60821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All previous “no” voters have been contacted and all are satisfied with the responses to their comments. </a:t>
            </a:r>
          </a:p>
        </p:txBody>
      </p:sp>
    </p:spTree>
    <p:extLst>
      <p:ext uri="{BB962C8B-B14F-4D97-AF65-F5344CB8AC3E}">
        <p14:creationId xmlns:p14="http://schemas.microsoft.com/office/powerpoint/2010/main" val="3200207661"/>
      </p:ext>
    </p:extLst>
  </p:cSld>
  <p:clrMapOvr>
    <a:masterClrMapping/>
  </p:clrMapOvr>
</p:sld>
</file>

<file path=ppt/theme/theme1.xml><?xml version="1.0" encoding="utf-8"?>
<a:theme xmlns:a="http://schemas.openxmlformats.org/drawingml/2006/main" name="Title slide">
  <a:themeElements>
    <a:clrScheme name="Title slid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sli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itle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itle only">
  <a:themeElements>
    <a:clrScheme name="Title onl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onl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itle onl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IEEE_802_template (1)</Template>
  <TotalTime>1245</TotalTime>
  <Words>274</Words>
  <Application>Microsoft Macintosh PowerPoint</Application>
  <PresentationFormat>On-screen Show (4:3)</PresentationFormat>
  <Paragraphs>82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ＭＳ Ｐゴシック</vt:lpstr>
      <vt:lpstr>Arial</vt:lpstr>
      <vt:lpstr>Title slide</vt:lpstr>
      <vt:lpstr>Title only</vt:lpstr>
      <vt:lpstr>PowerPoint Presentation</vt:lpstr>
      <vt:lpstr>PowerPoint Presentation</vt:lpstr>
      <vt:lpstr>Schedule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Motion Template</dc:title>
  <dc:subject>IEEE 802 March 2011 workshop</dc:subject>
  <dc:creator>John DAmbrosia</dc:creator>
  <cp:lastModifiedBy>RICK ALFVIN</cp:lastModifiedBy>
  <cp:revision>98</cp:revision>
  <dcterms:created xsi:type="dcterms:W3CDTF">2017-02-01T20:21:43Z</dcterms:created>
  <dcterms:modified xsi:type="dcterms:W3CDTF">2019-11-14T18:54:47Z</dcterms:modified>
</cp:coreProperties>
</file>