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3"/>
  </p:notesMasterIdLst>
  <p:handoutMasterIdLst>
    <p:handoutMasterId r:id="rId54"/>
  </p:handoutMasterIdLst>
  <p:sldIdLst>
    <p:sldId id="455" r:id="rId5"/>
    <p:sldId id="488" r:id="rId6"/>
    <p:sldId id="489" r:id="rId7"/>
    <p:sldId id="344" r:id="rId8"/>
    <p:sldId id="510" r:id="rId9"/>
    <p:sldId id="508" r:id="rId10"/>
    <p:sldId id="509" r:id="rId11"/>
    <p:sldId id="515" r:id="rId12"/>
    <p:sldId id="511" r:id="rId13"/>
    <p:sldId id="512" r:id="rId14"/>
    <p:sldId id="384" r:id="rId15"/>
    <p:sldId id="256" r:id="rId16"/>
    <p:sldId id="257" r:id="rId17"/>
    <p:sldId id="258" r:id="rId18"/>
    <p:sldId id="262" r:id="rId19"/>
    <p:sldId id="260" r:id="rId20"/>
    <p:sldId id="498" r:id="rId21"/>
    <p:sldId id="266" r:id="rId22"/>
    <p:sldId id="268" r:id="rId23"/>
    <p:sldId id="506" r:id="rId24"/>
    <p:sldId id="507" r:id="rId25"/>
    <p:sldId id="265" r:id="rId26"/>
    <p:sldId id="483" r:id="rId27"/>
    <p:sldId id="500" r:id="rId28"/>
    <p:sldId id="499" r:id="rId29"/>
    <p:sldId id="459" r:id="rId30"/>
    <p:sldId id="422" r:id="rId31"/>
    <p:sldId id="404" r:id="rId32"/>
    <p:sldId id="405" r:id="rId33"/>
    <p:sldId id="513" r:id="rId34"/>
    <p:sldId id="514" r:id="rId35"/>
    <p:sldId id="516" r:id="rId36"/>
    <p:sldId id="352" r:id="rId37"/>
    <p:sldId id="521" r:id="rId38"/>
    <p:sldId id="522" r:id="rId39"/>
    <p:sldId id="523" r:id="rId40"/>
    <p:sldId id="524" r:id="rId41"/>
    <p:sldId id="452" r:id="rId42"/>
    <p:sldId id="456" r:id="rId43"/>
    <p:sldId id="520" r:id="rId44"/>
    <p:sldId id="519" r:id="rId45"/>
    <p:sldId id="517" r:id="rId46"/>
    <p:sldId id="518" r:id="rId47"/>
    <p:sldId id="354" r:id="rId48"/>
    <p:sldId id="355" r:id="rId49"/>
    <p:sldId id="357" r:id="rId50"/>
    <p:sldId id="358" r:id="rId51"/>
    <p:sldId id="359" r:id="rId5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510"/>
            <p14:sldId id="508"/>
            <p14:sldId id="509"/>
            <p14:sldId id="515"/>
            <p14:sldId id="511"/>
            <p14:sldId id="512"/>
            <p14:sldId id="384"/>
            <p14:sldId id="256"/>
            <p14:sldId id="257"/>
            <p14:sldId id="258"/>
            <p14:sldId id="262"/>
            <p14:sldId id="260"/>
            <p14:sldId id="498"/>
            <p14:sldId id="266"/>
            <p14:sldId id="268"/>
            <p14:sldId id="506"/>
            <p14:sldId id="507"/>
            <p14:sldId id="265"/>
            <p14:sldId id="483"/>
            <p14:sldId id="500"/>
            <p14:sldId id="499"/>
            <p14:sldId id="459"/>
          </p14:sldIdLst>
        </p14:section>
        <p14:section name="Future Venue Adhoc Slides" id="{C5B4BB7D-20FD-45C1-B4FA-4A6AD2022DA5}">
          <p14:sldIdLst>
            <p14:sldId id="422"/>
            <p14:sldId id="404"/>
            <p14:sldId id="405"/>
            <p14:sldId id="513"/>
            <p14:sldId id="514"/>
            <p14:sldId id="516"/>
          </p14:sldIdLst>
        </p14:section>
        <p14:section name="Friday Closing EC Plenary" id="{9A894BCA-3D2E-4B8E-B697-9FBAA04878E1}">
          <p14:sldIdLst>
            <p14:sldId id="352"/>
            <p14:sldId id="521"/>
            <p14:sldId id="522"/>
            <p14:sldId id="523"/>
            <p14:sldId id="524"/>
            <p14:sldId id="452"/>
            <p14:sldId id="456"/>
            <p14:sldId id="520"/>
            <p14:sldId id="519"/>
            <p14:sldId id="517"/>
            <p14:sldId id="518"/>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B4B1F4-CAD1-4DBF-B053-F9F680518E31}" v="26" dt="2019-11-15T23:14:59.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72222" autoAdjust="0"/>
  </p:normalViewPr>
  <p:slideViewPr>
    <p:cSldViewPr>
      <p:cViewPr varScale="1">
        <p:scale>
          <a:sx n="47" d="100"/>
          <a:sy n="47" d="100"/>
        </p:scale>
        <p:origin x="576" y="36"/>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762922F-B617-4CB1-A0DC-8B12C3668F07}"/>
    <pc:docChg chg="custSel addSld modSld">
      <pc:chgData name="Jon Rosdahl" userId="2820f357-2dd4-4127-8713-e0bfde0fd756" providerId="ADAL" clId="{6762922F-B617-4CB1-A0DC-8B12C3668F07}" dt="2019-11-15T23:20:08.244" v="1424" actId="20577"/>
      <pc:docMkLst>
        <pc:docMk/>
      </pc:docMkLst>
      <pc:sldChg chg="modSp">
        <pc:chgData name="Jon Rosdahl" userId="2820f357-2dd4-4127-8713-e0bfde0fd756" providerId="ADAL" clId="{6762922F-B617-4CB1-A0DC-8B12C3668F07}" dt="2019-11-15T21:39:50.463" v="131" actId="14100"/>
        <pc:sldMkLst>
          <pc:docMk/>
          <pc:sldMk cId="3920232993" sldId="352"/>
        </pc:sldMkLst>
        <pc:spChg chg="mod">
          <ac:chgData name="Jon Rosdahl" userId="2820f357-2dd4-4127-8713-e0bfde0fd756" providerId="ADAL" clId="{6762922F-B617-4CB1-A0DC-8B12C3668F07}" dt="2019-11-15T21:39:50.463" v="131" actId="14100"/>
          <ac:spMkLst>
            <pc:docMk/>
            <pc:sldMk cId="3920232993" sldId="352"/>
            <ac:spMk id="5" creationId="{00000000-0000-0000-0000-000000000000}"/>
          </ac:spMkLst>
        </pc:spChg>
      </pc:sldChg>
      <pc:sldChg chg="modSp">
        <pc:chgData name="Jon Rosdahl" userId="2820f357-2dd4-4127-8713-e0bfde0fd756" providerId="ADAL" clId="{6762922F-B617-4CB1-A0DC-8B12C3668F07}" dt="2019-11-15T20:58:24.992" v="46" actId="6549"/>
        <pc:sldMkLst>
          <pc:docMk/>
          <pc:sldMk cId="3301958979" sldId="452"/>
        </pc:sldMkLst>
        <pc:spChg chg="mod">
          <ac:chgData name="Jon Rosdahl" userId="2820f357-2dd4-4127-8713-e0bfde0fd756" providerId="ADAL" clId="{6762922F-B617-4CB1-A0DC-8B12C3668F07}" dt="2019-11-15T20:58:24.992" v="46" actId="6549"/>
          <ac:spMkLst>
            <pc:docMk/>
            <pc:sldMk cId="3301958979" sldId="452"/>
            <ac:spMk id="3" creationId="{A0C4B8DD-B556-4216-80B8-085DEEE537B7}"/>
          </ac:spMkLst>
        </pc:spChg>
      </pc:sldChg>
      <pc:sldChg chg="addSp delSp modSp add">
        <pc:chgData name="Jon Rosdahl" userId="2820f357-2dd4-4127-8713-e0bfde0fd756" providerId="ADAL" clId="{6762922F-B617-4CB1-A0DC-8B12C3668F07}" dt="2019-11-15T21:42:54.883" v="140" actId="404"/>
        <pc:sldMkLst>
          <pc:docMk/>
          <pc:sldMk cId="3324891696" sldId="521"/>
        </pc:sldMkLst>
        <pc:spChg chg="del">
          <ac:chgData name="Jon Rosdahl" userId="2820f357-2dd4-4127-8713-e0bfde0fd756" providerId="ADAL" clId="{6762922F-B617-4CB1-A0DC-8B12C3668F07}" dt="2019-11-15T20:58:42.230" v="48"/>
          <ac:spMkLst>
            <pc:docMk/>
            <pc:sldMk cId="3324891696" sldId="521"/>
            <ac:spMk id="2" creationId="{7E50C1BF-2FE9-4530-99E7-CCB4956533B4}"/>
          </ac:spMkLst>
        </pc:spChg>
        <pc:spChg chg="del">
          <ac:chgData name="Jon Rosdahl" userId="2820f357-2dd4-4127-8713-e0bfde0fd756" providerId="ADAL" clId="{6762922F-B617-4CB1-A0DC-8B12C3668F07}" dt="2019-11-15T20:58:42.230" v="48"/>
          <ac:spMkLst>
            <pc:docMk/>
            <pc:sldMk cId="3324891696" sldId="521"/>
            <ac:spMk id="3" creationId="{E74DC4AC-AC67-4670-893C-3F7950F0A3B2}"/>
          </ac:spMkLst>
        </pc:spChg>
        <pc:spChg chg="add del mod">
          <ac:chgData name="Jon Rosdahl" userId="2820f357-2dd4-4127-8713-e0bfde0fd756" providerId="ADAL" clId="{6762922F-B617-4CB1-A0DC-8B12C3668F07}" dt="2019-11-15T21:40:10.203" v="134" actId="478"/>
          <ac:spMkLst>
            <pc:docMk/>
            <pc:sldMk cId="3324891696" sldId="521"/>
            <ac:spMk id="4" creationId="{637DCD7D-E387-424A-B405-82953482A0B2}"/>
          </ac:spMkLst>
        </pc:spChg>
        <pc:spChg chg="add mod">
          <ac:chgData name="Jon Rosdahl" userId="2820f357-2dd4-4127-8713-e0bfde0fd756" providerId="ADAL" clId="{6762922F-B617-4CB1-A0DC-8B12C3668F07}" dt="2019-11-15T21:42:04.546" v="135"/>
          <ac:spMkLst>
            <pc:docMk/>
            <pc:sldMk cId="3324891696" sldId="521"/>
            <ac:spMk id="5" creationId="{62F0F456-F172-44F4-8317-18FE633B6EEE}"/>
          </ac:spMkLst>
        </pc:spChg>
        <pc:spChg chg="add mod">
          <ac:chgData name="Jon Rosdahl" userId="2820f357-2dd4-4127-8713-e0bfde0fd756" providerId="ADAL" clId="{6762922F-B617-4CB1-A0DC-8B12C3668F07}" dt="2019-11-15T21:42:54.883" v="140" actId="404"/>
          <ac:spMkLst>
            <pc:docMk/>
            <pc:sldMk cId="3324891696" sldId="521"/>
            <ac:spMk id="6" creationId="{494EC47A-717D-4974-9367-39FFBB6D558B}"/>
          </ac:spMkLst>
        </pc:spChg>
      </pc:sldChg>
      <pc:sldChg chg="addSp delSp modSp add">
        <pc:chgData name="Jon Rosdahl" userId="2820f357-2dd4-4127-8713-e0bfde0fd756" providerId="ADAL" clId="{6762922F-B617-4CB1-A0DC-8B12C3668F07}" dt="2019-11-15T22:31:19.335" v="386" actId="6549"/>
        <pc:sldMkLst>
          <pc:docMk/>
          <pc:sldMk cId="3993112735" sldId="522"/>
        </pc:sldMkLst>
        <pc:spChg chg="del">
          <ac:chgData name="Jon Rosdahl" userId="2820f357-2dd4-4127-8713-e0bfde0fd756" providerId="ADAL" clId="{6762922F-B617-4CB1-A0DC-8B12C3668F07}" dt="2019-11-15T20:59:14.714" v="56"/>
          <ac:spMkLst>
            <pc:docMk/>
            <pc:sldMk cId="3993112735" sldId="522"/>
            <ac:spMk id="2" creationId="{44FC7C47-BF94-4B6C-84FD-D1D047352461}"/>
          </ac:spMkLst>
        </pc:spChg>
        <pc:spChg chg="del">
          <ac:chgData name="Jon Rosdahl" userId="2820f357-2dd4-4127-8713-e0bfde0fd756" providerId="ADAL" clId="{6762922F-B617-4CB1-A0DC-8B12C3668F07}" dt="2019-11-15T20:59:14.714" v="56"/>
          <ac:spMkLst>
            <pc:docMk/>
            <pc:sldMk cId="3993112735" sldId="522"/>
            <ac:spMk id="3" creationId="{394702EE-A5B5-4479-A49E-D516D11EBAF6}"/>
          </ac:spMkLst>
        </pc:spChg>
        <pc:spChg chg="add mod">
          <ac:chgData name="Jon Rosdahl" userId="2820f357-2dd4-4127-8713-e0bfde0fd756" providerId="ADAL" clId="{6762922F-B617-4CB1-A0DC-8B12C3668F07}" dt="2019-11-15T22:30:39.019" v="358" actId="14100"/>
          <ac:spMkLst>
            <pc:docMk/>
            <pc:sldMk cId="3993112735" sldId="522"/>
            <ac:spMk id="4" creationId="{663D7623-D507-400E-A4F0-E770D5382DC9}"/>
          </ac:spMkLst>
        </pc:spChg>
        <pc:spChg chg="add del mod">
          <ac:chgData name="Jon Rosdahl" userId="2820f357-2dd4-4127-8713-e0bfde0fd756" providerId="ADAL" clId="{6762922F-B617-4CB1-A0DC-8B12C3668F07}" dt="2019-11-15T20:59:17.171" v="57"/>
          <ac:spMkLst>
            <pc:docMk/>
            <pc:sldMk cId="3993112735" sldId="522"/>
            <ac:spMk id="5" creationId="{5A3DDC19-E7F7-4BB4-8D59-639D11C853FC}"/>
          </ac:spMkLst>
        </pc:spChg>
        <pc:spChg chg="add mod">
          <ac:chgData name="Jon Rosdahl" userId="2820f357-2dd4-4127-8713-e0bfde0fd756" providerId="ADAL" clId="{6762922F-B617-4CB1-A0DC-8B12C3668F07}" dt="2019-11-15T22:31:19.335" v="386" actId="6549"/>
          <ac:spMkLst>
            <pc:docMk/>
            <pc:sldMk cId="3993112735" sldId="522"/>
            <ac:spMk id="6" creationId="{5E184C05-858F-47B4-8B4D-9FAA80068110}"/>
          </ac:spMkLst>
        </pc:spChg>
      </pc:sldChg>
      <pc:sldChg chg="modSp add">
        <pc:chgData name="Jon Rosdahl" userId="2820f357-2dd4-4127-8713-e0bfde0fd756" providerId="ADAL" clId="{6762922F-B617-4CB1-A0DC-8B12C3668F07}" dt="2019-11-15T22:52:40.190" v="1031" actId="20577"/>
        <pc:sldMkLst>
          <pc:docMk/>
          <pc:sldMk cId="336532689" sldId="523"/>
        </pc:sldMkLst>
        <pc:spChg chg="mod">
          <ac:chgData name="Jon Rosdahl" userId="2820f357-2dd4-4127-8713-e0bfde0fd756" providerId="ADAL" clId="{6762922F-B617-4CB1-A0DC-8B12C3668F07}" dt="2019-11-15T22:31:55.864" v="440" actId="20577"/>
          <ac:spMkLst>
            <pc:docMk/>
            <pc:sldMk cId="336532689" sldId="523"/>
            <ac:spMk id="2" creationId="{03BFC4CA-26B6-4D1B-AA0F-A3898EBB0F75}"/>
          </ac:spMkLst>
        </pc:spChg>
        <pc:spChg chg="mod">
          <ac:chgData name="Jon Rosdahl" userId="2820f357-2dd4-4127-8713-e0bfde0fd756" providerId="ADAL" clId="{6762922F-B617-4CB1-A0DC-8B12C3668F07}" dt="2019-11-15T22:52:40.190" v="1031" actId="20577"/>
          <ac:spMkLst>
            <pc:docMk/>
            <pc:sldMk cId="336532689" sldId="523"/>
            <ac:spMk id="3" creationId="{974AE64A-106D-4315-945D-F70C3DC9E16C}"/>
          </ac:spMkLst>
        </pc:spChg>
      </pc:sldChg>
      <pc:sldChg chg="modSp add modNotesTx">
        <pc:chgData name="Jon Rosdahl" userId="2820f357-2dd4-4127-8713-e0bfde0fd756" providerId="ADAL" clId="{6762922F-B617-4CB1-A0DC-8B12C3668F07}" dt="2019-11-15T23:20:08.244" v="1424" actId="20577"/>
        <pc:sldMkLst>
          <pc:docMk/>
          <pc:sldMk cId="1862406374" sldId="524"/>
        </pc:sldMkLst>
        <pc:spChg chg="mod">
          <ac:chgData name="Jon Rosdahl" userId="2820f357-2dd4-4127-8713-e0bfde0fd756" providerId="ADAL" clId="{6762922F-B617-4CB1-A0DC-8B12C3668F07}" dt="2019-11-15T22:54:17.319" v="1089" actId="20577"/>
          <ac:spMkLst>
            <pc:docMk/>
            <pc:sldMk cId="1862406374" sldId="524"/>
            <ac:spMk id="2" creationId="{389D8BB7-766E-4E7D-9A83-503A75698EB3}"/>
          </ac:spMkLst>
        </pc:spChg>
        <pc:spChg chg="mod">
          <ac:chgData name="Jon Rosdahl" userId="2820f357-2dd4-4127-8713-e0bfde0fd756" providerId="ADAL" clId="{6762922F-B617-4CB1-A0DC-8B12C3668F07}" dt="2019-11-15T23:20:08.244" v="1424" actId="20577"/>
          <ac:spMkLst>
            <pc:docMk/>
            <pc:sldMk cId="1862406374" sldId="524"/>
            <ac:spMk id="3" creationId="{D9C1A932-91B2-4E58-9DB1-2E4B9352635F}"/>
          </ac:spMkLst>
        </pc:spChg>
      </pc:sldChg>
    </pc:docChg>
  </pc:docChgLst>
  <pc:docChgLst>
    <pc:chgData name="Jon Rosdahl" userId="2820f357-2dd4-4127-8713-e0bfde0fd756" providerId="ADAL" clId="{64B4B1F4-CAD1-4DBF-B053-F9F680518E31}"/>
    <pc:docChg chg="modMainMaster">
      <pc:chgData name="Jon Rosdahl" userId="2820f357-2dd4-4127-8713-e0bfde0fd756" providerId="ADAL" clId="{64B4B1F4-CAD1-4DBF-B053-F9F680518E31}" dt="2019-11-15T23:30:04.688" v="3" actId="6549"/>
      <pc:docMkLst>
        <pc:docMk/>
      </pc:docMkLst>
      <pc:sldMasterChg chg="modSp modSldLayout">
        <pc:chgData name="Jon Rosdahl" userId="2820f357-2dd4-4127-8713-e0bfde0fd756" providerId="ADAL" clId="{64B4B1F4-CAD1-4DBF-B053-F9F680518E31}" dt="2019-11-15T23:30:04.688" v="3" actId="6549"/>
        <pc:sldMasterMkLst>
          <pc:docMk/>
          <pc:sldMasterMk cId="0" sldId="2147483657"/>
        </pc:sldMasterMkLst>
        <pc:spChg chg="mod">
          <ac:chgData name="Jon Rosdahl" userId="2820f357-2dd4-4127-8713-e0bfde0fd756" providerId="ADAL" clId="{64B4B1F4-CAD1-4DBF-B053-F9F680518E31}" dt="2019-11-15T23:29:52.394" v="1" actId="6549"/>
          <ac:spMkLst>
            <pc:docMk/>
            <pc:sldMasterMk cId="0" sldId="2147483657"/>
            <ac:spMk id="2" creationId="{00000000-0000-0000-0000-000000000000}"/>
          </ac:spMkLst>
        </pc:spChg>
        <pc:sldLayoutChg chg="modSp">
          <pc:chgData name="Jon Rosdahl" userId="2820f357-2dd4-4127-8713-e0bfde0fd756" providerId="ADAL" clId="{64B4B1F4-CAD1-4DBF-B053-F9F680518E31}" dt="2019-11-15T23:30:04.688" v="3" actId="6549"/>
          <pc:sldLayoutMkLst>
            <pc:docMk/>
            <pc:sldMasterMk cId="0" sldId="2147483657"/>
            <pc:sldLayoutMk cId="475975311" sldId="2147483703"/>
          </pc:sldLayoutMkLst>
          <pc:spChg chg="mod">
            <ac:chgData name="Jon Rosdahl" userId="2820f357-2dd4-4127-8713-e0bfde0fd756" providerId="ADAL" clId="{64B4B1F4-CAD1-4DBF-B053-F9F680518E31}" dt="2019-11-15T23:30:04.688" v="3" actId="6549"/>
            <ac:spMkLst>
              <pc:docMk/>
              <pc:sldMasterMk cId="0" sldId="2147483657"/>
              <pc:sldLayoutMk cId="475975311" sldId="2147483703"/>
              <ac:spMk id="18" creationId="{4E5422D4-5502-4CDC-B7BF-725A29F07A1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EC-19/0193r2</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EC-19/0193r2</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8.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IEEE 802 November 2019 Plenary</a:t>
            </a:r>
            <a:endParaRPr lang="en-US" dirty="0"/>
          </a:p>
        </p:txBody>
      </p:sp>
      <p:sp>
        <p:nvSpPr>
          <p:cNvPr id="4" name="Header Placeholder 3"/>
          <p:cNvSpPr>
            <a:spLocks noGrp="1"/>
          </p:cNvSpPr>
          <p:nvPr>
            <p:ph type="hdr" sz="quarter" idx="12"/>
          </p:nvPr>
        </p:nvSpPr>
        <p:spPr/>
        <p:txBody>
          <a:bodyPr/>
          <a:lstStyle/>
          <a:p>
            <a:pPr>
              <a:defRPr/>
            </a:pPr>
            <a:r>
              <a:rPr lang="en-US"/>
              <a:t>doc: 802 EC-19/0193r2</a:t>
            </a:r>
          </a:p>
        </p:txBody>
      </p:sp>
    </p:spTree>
    <p:extLst>
      <p:ext uri="{BB962C8B-B14F-4D97-AF65-F5344CB8AC3E}">
        <p14:creationId xmlns:p14="http://schemas.microsoft.com/office/powerpoint/2010/main" val="2837157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EC-19/0193r2</a:t>
            </a:r>
            <a:endParaRPr lang="en-US" dirty="0"/>
          </a:p>
        </p:txBody>
      </p:sp>
      <p:sp>
        <p:nvSpPr>
          <p:cNvPr id="5" name="Date Placeholder 4"/>
          <p:cNvSpPr>
            <a:spLocks noGrp="1"/>
          </p:cNvSpPr>
          <p:nvPr>
            <p:ph type="dt" idx="11"/>
          </p:nvPr>
        </p:nvSpPr>
        <p:spPr/>
        <p:txBody>
          <a:bodyPr/>
          <a:lstStyle/>
          <a:p>
            <a:pPr>
              <a:defRPr/>
            </a:pPr>
            <a:r>
              <a:rPr lang="en-US"/>
              <a:t>November 2019</a:t>
            </a:r>
            <a:endParaRPr lang="en-US" dirty="0"/>
          </a:p>
        </p:txBody>
      </p:sp>
      <p:sp>
        <p:nvSpPr>
          <p:cNvPr id="6" name="Footer Placeholder 5"/>
          <p:cNvSpPr>
            <a:spLocks noGrp="1"/>
          </p:cNvSpPr>
          <p:nvPr>
            <p:ph type="ftr" idx="12"/>
          </p:nvPr>
        </p:nvSpPr>
        <p:spPr/>
        <p:txBody>
          <a:bodyPr/>
          <a:lstStyle/>
          <a:p>
            <a:pPr>
              <a:defRPr/>
            </a:pPr>
            <a:r>
              <a:rPr lang="en-US"/>
              <a:t>IEEE 802 November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48</a:t>
            </a:fld>
            <a:endParaRPr lang="en-US"/>
          </a:p>
        </p:txBody>
      </p:sp>
    </p:spTree>
    <p:extLst>
      <p:ext uri="{BB962C8B-B14F-4D97-AF65-F5344CB8AC3E}">
        <p14:creationId xmlns:p14="http://schemas.microsoft.com/office/powerpoint/2010/main" val="425584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will be at lunch Friday – 802.11 and 802.1 would you please ask?</a:t>
            </a:r>
          </a:p>
          <a:p>
            <a:r>
              <a:rPr lang="en-US" dirty="0"/>
              <a:t>Of Those in the audience that will not be reporting your presence in 802.11 or 802.1, how many will be for lunch on Friday?</a:t>
            </a:r>
          </a:p>
        </p:txBody>
      </p:sp>
      <p:sp>
        <p:nvSpPr>
          <p:cNvPr id="4" name="Header Placeholder 3"/>
          <p:cNvSpPr>
            <a:spLocks noGrp="1"/>
          </p:cNvSpPr>
          <p:nvPr>
            <p:ph type="hdr" sz="quarter"/>
          </p:nvPr>
        </p:nvSpPr>
        <p:spPr/>
        <p:txBody>
          <a:bodyPr/>
          <a:lstStyle/>
          <a:p>
            <a:pPr>
              <a:defRPr/>
            </a:pPr>
            <a:r>
              <a:rPr lang="en-US"/>
              <a:t>doc: 802 EC-19/0193r2</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88583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starting after Lunch on Tuesday. – Must have wrist band to enter.</a:t>
            </a:r>
          </a:p>
          <a:p>
            <a:endParaRPr lang="en-US" dirty="0"/>
          </a:p>
        </p:txBody>
      </p:sp>
      <p:sp>
        <p:nvSpPr>
          <p:cNvPr id="4" name="Header Placeholder 3"/>
          <p:cNvSpPr>
            <a:spLocks noGrp="1"/>
          </p:cNvSpPr>
          <p:nvPr>
            <p:ph type="hdr" sz="quarter"/>
          </p:nvPr>
        </p:nvSpPr>
        <p:spPr/>
        <p:txBody>
          <a:bodyPr/>
          <a:lstStyle/>
          <a:p>
            <a:pPr>
              <a:defRPr/>
            </a:pPr>
            <a:r>
              <a:rPr lang="en-US"/>
              <a:t>doc: 802 EC-19/0193r2</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20</a:t>
            </a:fld>
            <a:endParaRPr lang="en-US"/>
          </a:p>
        </p:txBody>
      </p:sp>
    </p:spTree>
    <p:extLst>
      <p:ext uri="{BB962C8B-B14F-4D97-AF65-F5344CB8AC3E}">
        <p14:creationId xmlns:p14="http://schemas.microsoft.com/office/powerpoint/2010/main" val="298286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EC-19/0193r2</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26</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EC-19/0193r2</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29</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IEEE 802 November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33</a:t>
            </a:fld>
            <a:endParaRPr lang="en-US"/>
          </a:p>
        </p:txBody>
      </p:sp>
      <p:sp>
        <p:nvSpPr>
          <p:cNvPr id="7" name="Header Placeholder 6"/>
          <p:cNvSpPr>
            <a:spLocks noGrp="1"/>
          </p:cNvSpPr>
          <p:nvPr>
            <p:ph type="hdr" sz="quarter" idx="13"/>
          </p:nvPr>
        </p:nvSpPr>
        <p:spPr/>
        <p:txBody>
          <a:bodyPr/>
          <a:lstStyle/>
          <a:p>
            <a:pPr>
              <a:defRPr/>
            </a:pPr>
            <a:r>
              <a:rPr lang="en-US"/>
              <a:t>doc: 802 EC-19/0193r2</a:t>
            </a:r>
          </a:p>
        </p:txBody>
      </p:sp>
    </p:spTree>
    <p:extLst>
      <p:ext uri="{BB962C8B-B14F-4D97-AF65-F5344CB8AC3E}">
        <p14:creationId xmlns:p14="http://schemas.microsoft.com/office/powerpoint/2010/main" val="399478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Oct 1 Telecon: </a:t>
            </a:r>
          </a:p>
          <a:p>
            <a:r>
              <a:rPr lang="en-US" dirty="0"/>
              <a:t>In March 2019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
        <p:nvSpPr>
          <p:cNvPr id="4" name="Header Placeholder 3"/>
          <p:cNvSpPr>
            <a:spLocks noGrp="1"/>
          </p:cNvSpPr>
          <p:nvPr>
            <p:ph type="hdr" sz="quarter"/>
          </p:nvPr>
        </p:nvSpPr>
        <p:spPr/>
        <p:txBody>
          <a:bodyPr/>
          <a:lstStyle/>
          <a:p>
            <a:pPr>
              <a:defRPr/>
            </a:pPr>
            <a:r>
              <a:rPr lang="en-US"/>
              <a:t>doc: 802 EC-19/0193r2</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37</a:t>
            </a:fld>
            <a:endParaRPr lang="en-US"/>
          </a:p>
        </p:txBody>
      </p:sp>
    </p:spTree>
    <p:extLst>
      <p:ext uri="{BB962C8B-B14F-4D97-AF65-F5344CB8AC3E}">
        <p14:creationId xmlns:p14="http://schemas.microsoft.com/office/powerpoint/2010/main" val="77120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EC-19/0193r2</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39</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EC-19/0193r2</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47</a:t>
            </a:fld>
            <a:endParaRPr lang="en-US"/>
          </a:p>
        </p:txBody>
      </p:sp>
    </p:spTree>
    <p:extLst>
      <p:ext uri="{BB962C8B-B14F-4D97-AF65-F5344CB8AC3E}">
        <p14:creationId xmlns:p14="http://schemas.microsoft.com/office/powerpoint/2010/main" val="8002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EC-19/0193r2</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EC-19/0193r2</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builder/site/Default.aspx?EventID=256918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EEE802@linespeed.io?subject=Projector%20Assistance%20Request" TargetMode="External"/><Relationship Id="rId2" Type="http://schemas.openxmlformats.org/officeDocument/2006/relationships/hyperlink" Target="mailto:802info@facetoface-event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hawaii.com/islands/hawaii-big-island" TargetMode="External"/><Relationship Id="rId2" Type="http://schemas.openxmlformats.org/officeDocument/2006/relationships/hyperlink" Target="https://www.speedishuttle.com/a/multiaff/sp1/res/one_way?reservation_params=1&amp;trip%5b0%5d%5bservice_area%5d=4&amp;code=F2F88721&amp;trip%5btrip_type%5d=roundtrip&amp;host=https://www.speedishuttle.com/" TargetMode="External"/><Relationship Id="rId1" Type="http://schemas.openxmlformats.org/officeDocument/2006/relationships/slideLayout" Target="../slideLayouts/slideLayout2.xml"/><Relationship Id="rId6" Type="http://schemas.openxmlformats.org/officeDocument/2006/relationships/hyperlink" Target="https://www.hiltonwaikoloavillage.com/dining" TargetMode="External"/><Relationship Id="rId5" Type="http://schemas.openxmlformats.org/officeDocument/2006/relationships/hyperlink" Target="https://www.queensmarketplace.net/dining/" TargetMode="External"/><Relationship Id="rId4" Type="http://schemas.openxmlformats.org/officeDocument/2006/relationships/hyperlink" Target="https://www.gohawaii.com/islands/hawaii-big-island/restaura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19/ec-19-0042-00-00EC-2020-sasb-calendar-with-802-meetings-added.doc" TargetMode="External"/><Relationship Id="rId2" Type="http://schemas.openxmlformats.org/officeDocument/2006/relationships/hyperlink" Target="https://mentor.ieee.org/802-ec/dcn/16/ec-16-0066-10-00EC-802-plenary-future-venue-contract-status.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5A0B-9620-4390-9353-924D72DE9B5F}"/>
              </a:ext>
            </a:extLst>
          </p:cNvPr>
          <p:cNvSpPr>
            <a:spLocks noGrp="1"/>
          </p:cNvSpPr>
          <p:nvPr>
            <p:ph type="title"/>
          </p:nvPr>
        </p:nvSpPr>
        <p:spPr/>
        <p:txBody>
          <a:bodyPr/>
          <a:lstStyle/>
          <a:p>
            <a:r>
              <a:rPr lang="en-US" dirty="0">
                <a:solidFill>
                  <a:srgbClr val="000000"/>
                </a:solidFill>
              </a:rPr>
              <a:t>5.18 Update – Finances – 40</a:t>
            </a:r>
            <a:r>
              <a:rPr lang="en-US" baseline="30000" dirty="0">
                <a:solidFill>
                  <a:srgbClr val="000000"/>
                </a:solidFill>
              </a:rPr>
              <a:t>th</a:t>
            </a:r>
            <a:r>
              <a:rPr lang="en-US" dirty="0">
                <a:solidFill>
                  <a:srgbClr val="000000"/>
                </a:solidFill>
              </a:rPr>
              <a:t> Anniversary Social</a:t>
            </a:r>
            <a:endParaRPr lang="en-US" dirty="0"/>
          </a:p>
        </p:txBody>
      </p:sp>
      <p:sp>
        <p:nvSpPr>
          <p:cNvPr id="3" name="Content Placeholder 2">
            <a:extLst>
              <a:ext uri="{FF2B5EF4-FFF2-40B4-BE49-F238E27FC236}">
                <a16:creationId xmlns:a16="http://schemas.microsoft.com/office/drawing/2014/main" id="{FCC01E8B-3925-4634-8146-4668375C1328}"/>
              </a:ext>
            </a:extLst>
          </p:cNvPr>
          <p:cNvSpPr>
            <a:spLocks noGrp="1"/>
          </p:cNvSpPr>
          <p:nvPr>
            <p:ph idx="1"/>
          </p:nvPr>
        </p:nvSpPr>
        <p:spPr>
          <a:xfrm>
            <a:off x="334432" y="1341438"/>
            <a:ext cx="11247967" cy="4525962"/>
          </a:xfrm>
        </p:spPr>
        <p:txBody>
          <a:bodyPr/>
          <a:lstStyle/>
          <a:p>
            <a:r>
              <a:rPr lang="en-US" dirty="0"/>
              <a:t>Social Budget: $90,000</a:t>
            </a:r>
          </a:p>
          <a:p>
            <a:pPr lvl="1"/>
            <a:r>
              <a:rPr lang="en-US" dirty="0"/>
              <a:t>Includes:</a:t>
            </a:r>
          </a:p>
          <a:p>
            <a:pPr lvl="2"/>
            <a:r>
              <a:rPr lang="en-US" dirty="0"/>
              <a:t>5 Busses looping transport (5:45pm to 10:30pm )                   $  7,500</a:t>
            </a:r>
          </a:p>
          <a:p>
            <a:pPr lvl="2"/>
            <a:r>
              <a:rPr lang="en-US" dirty="0"/>
              <a:t>Aquarium Admission                                                                $10,770</a:t>
            </a:r>
          </a:p>
          <a:p>
            <a:pPr lvl="3"/>
            <a:r>
              <a:rPr lang="en-US" dirty="0"/>
              <a:t>Evening Aquarium Admission (6PM to 9PM) (600 at $17.95)   </a:t>
            </a:r>
          </a:p>
          <a:p>
            <a:pPr lvl="3"/>
            <a:r>
              <a:rPr lang="en-US" dirty="0"/>
              <a:t>Guests to receive a wristband as they exit the Ballroom into the Rotunda for touring. The wristband allows access in and out of the ballroom during the event.</a:t>
            </a:r>
          </a:p>
          <a:p>
            <a:pPr lvl="2"/>
            <a:r>
              <a:rPr lang="en-US" dirty="0"/>
              <a:t>Reception Stations (6pm-8pm) “Sample Menu” (600 at $55) - $33,000</a:t>
            </a:r>
          </a:p>
          <a:p>
            <a:pPr lvl="2"/>
            <a:r>
              <a:rPr lang="en-US" dirty="0"/>
              <a:t>Beer and Wine Cash Bar (6pm-10pm) –                                   $  9,900</a:t>
            </a:r>
          </a:p>
          <a:p>
            <a:pPr lvl="3"/>
            <a:r>
              <a:rPr lang="en-US" dirty="0"/>
              <a:t>2 drink tickets – ($8,400); Cashier/Bar Tender  ($1,500)    </a:t>
            </a:r>
          </a:p>
        </p:txBody>
      </p:sp>
    </p:spTree>
    <p:extLst>
      <p:ext uri="{BB962C8B-B14F-4D97-AF65-F5344CB8AC3E}">
        <p14:creationId xmlns:p14="http://schemas.microsoft.com/office/powerpoint/2010/main" val="109443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10 Nov.</a:t>
            </a:r>
          </a:p>
          <a:p>
            <a:pPr lvl="1"/>
            <a:r>
              <a:rPr lang="en-US" sz="2400" dirty="0"/>
              <a:t>IEEE 802 Things to Know memo sent to Attendees 11 Nov.</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November 10-15, 2019</a:t>
            </a:r>
          </a:p>
          <a:p>
            <a:r>
              <a:rPr lang="en-US" dirty="0"/>
              <a:t>Waikoloa, Hawaii, USA</a:t>
            </a:r>
          </a:p>
        </p:txBody>
      </p:sp>
    </p:spTree>
    <p:extLst>
      <p:ext uri="{BB962C8B-B14F-4D97-AF65-F5344CB8AC3E}">
        <p14:creationId xmlns:p14="http://schemas.microsoft.com/office/powerpoint/2010/main" val="7181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5" name="Content Placeholder 2">
            <a:extLst>
              <a:ext uri="{FF2B5EF4-FFF2-40B4-BE49-F238E27FC236}">
                <a16:creationId xmlns:a16="http://schemas.microsoft.com/office/drawing/2014/main" id="{4A317ADF-5B8A-4B7C-9C55-E41E33090198}"/>
              </a:ext>
            </a:extLst>
          </p:cNvPr>
          <p:cNvSpPr>
            <a:spLocks noGrp="1"/>
          </p:cNvSpPr>
          <p:nvPr>
            <p:ph idx="1"/>
          </p:nvPr>
        </p:nvSpPr>
        <p:spPr>
          <a:xfrm>
            <a:off x="334963" y="1341438"/>
            <a:ext cx="10972800" cy="5211762"/>
          </a:xfrm>
        </p:spPr>
        <p:txBody>
          <a:bodyPr>
            <a:normAutofit/>
          </a:bodyPr>
          <a:lstStyle/>
          <a:p>
            <a:r>
              <a:rPr lang="en-US" sz="2100" b="1" dirty="0"/>
              <a:t>Scheduled Sessions</a:t>
            </a:r>
          </a:p>
          <a:p>
            <a:pPr lvl="1"/>
            <a:r>
              <a:rPr lang="en-US" sz="2100" dirty="0"/>
              <a:t> </a:t>
            </a:r>
            <a:r>
              <a:rPr lang="en-US" sz="2100" dirty="0">
                <a:hlinkClick r:id="rId2"/>
              </a:rPr>
              <a:t>http://schedule.802world.com/schedule/schedule/show</a:t>
            </a:r>
            <a:endParaRPr lang="en-US" sz="2100" dirty="0"/>
          </a:p>
          <a:p>
            <a:r>
              <a:rPr lang="en-US" sz="2100" b="1" dirty="0"/>
              <a:t>Meeting Space Maps</a:t>
            </a:r>
          </a:p>
          <a:p>
            <a:pPr lvl="1"/>
            <a:r>
              <a:rPr lang="en-US" sz="2100" dirty="0"/>
              <a:t>Map Page: </a:t>
            </a:r>
            <a:r>
              <a:rPr lang="en-US" sz="2100" dirty="0">
                <a:hlinkClick r:id="rId3"/>
              </a:rPr>
              <a:t>http://802world.org/plenary/meeting-map/</a:t>
            </a:r>
            <a:endParaRPr lang="en-US" sz="2100" dirty="0"/>
          </a:p>
          <a:p>
            <a:r>
              <a:rPr lang="en-US" sz="2100" b="1" dirty="0"/>
              <a:t>How to read room numbers on schedule</a:t>
            </a:r>
            <a:endParaRPr lang="en-US" sz="2100" dirty="0"/>
          </a:p>
          <a:p>
            <a:pPr lvl="1"/>
            <a:r>
              <a:rPr lang="en-US" sz="2100" dirty="0"/>
              <a:t>IEEE 802 will be using </a:t>
            </a:r>
            <a:r>
              <a:rPr lang="en-US" sz="2100" dirty="0" err="1"/>
              <a:t>Covention</a:t>
            </a:r>
            <a:r>
              <a:rPr lang="en-US" sz="2100" dirty="0"/>
              <a:t> Center at the Hilton Waikoloa, </a:t>
            </a:r>
          </a:p>
          <a:p>
            <a:pPr lvl="2"/>
            <a:r>
              <a:rPr lang="en-US" sz="2100" dirty="0"/>
              <a:t>Ground Floor/Lagoon Level</a:t>
            </a:r>
          </a:p>
          <a:p>
            <a:r>
              <a:rPr lang="en-US" sz="2100" b="1" dirty="0"/>
              <a:t>Access to Meeting Space, at Hilton Waikoloa</a:t>
            </a:r>
          </a:p>
          <a:p>
            <a:pPr lvl="1"/>
            <a:r>
              <a:rPr lang="en-US" sz="2100" dirty="0"/>
              <a:t>Tram Stop, Conference Center (Elevator Access)</a:t>
            </a:r>
          </a:p>
          <a:p>
            <a:pPr lvl="1"/>
            <a:r>
              <a:rPr lang="en-US" sz="2100" dirty="0"/>
              <a:t>Property Walking Paths (Head towards the Grand Promenade) </a:t>
            </a:r>
          </a:p>
          <a:p>
            <a:pPr lvl="1"/>
            <a:r>
              <a:rPr lang="en-US" sz="2100" dirty="0"/>
              <a:t>Grand Staircase from Main Lobby</a:t>
            </a:r>
          </a:p>
          <a:p>
            <a:pPr lvl="1"/>
            <a:endParaRPr lang="en-US" sz="2100" dirty="0"/>
          </a:p>
          <a:p>
            <a:endParaRPr lang="en-US" sz="1900" dirty="0"/>
          </a:p>
          <a:p>
            <a:endParaRPr lang="en-US" dirty="0"/>
          </a:p>
          <a:p>
            <a:pPr lvl="1"/>
            <a:endParaRPr lang="en-US" dirty="0"/>
          </a:p>
          <a:p>
            <a:pPr lvl="1"/>
            <a:endParaRPr lang="en-US" dirty="0"/>
          </a:p>
        </p:txBody>
      </p:sp>
    </p:spTree>
    <p:extLst>
      <p:ext uri="{BB962C8B-B14F-4D97-AF65-F5344CB8AC3E}">
        <p14:creationId xmlns:p14="http://schemas.microsoft.com/office/powerpoint/2010/main" val="430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5" name="Content Placeholder 2">
            <a:extLst>
              <a:ext uri="{FF2B5EF4-FFF2-40B4-BE49-F238E27FC236}">
                <a16:creationId xmlns:a16="http://schemas.microsoft.com/office/drawing/2014/main" id="{48696013-A308-49DE-8F44-75315C1D050C}"/>
              </a:ext>
            </a:extLst>
          </p:cNvPr>
          <p:cNvSpPr txBox="1">
            <a:spLocks/>
          </p:cNvSpPr>
          <p:nvPr/>
        </p:nvSpPr>
        <p:spPr>
          <a:xfrm>
            <a:off x="677334" y="1717588"/>
            <a:ext cx="10837332" cy="491181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All sessions shall take place in the Convention Center at the Hilton Waikoloa Village</a:t>
            </a:r>
            <a:b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br>
            <a:endPar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shall be located in the Grand Promenade of the Convention Center.</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Name Badges, Registration and Event Information Available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Sunday November 10</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5:00 PM – 8:00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Monday November 11</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 Thursday November 14</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5:00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Friday November 15</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12:00 PM</a:t>
            </a:r>
          </a:p>
          <a:p>
            <a:pPr marL="457200" marR="0" lvl="1"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Website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2"/>
              </a:rPr>
              <a:t>https://www.regonline.com/builder/site/Default.aspx?EventID=2569183</a:t>
            </a: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Attendance Tool (IMAT)</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3"/>
              </a:rPr>
              <a:t>https://imat.ieee.org/my-site/home</a:t>
            </a: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60963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5" name="Content Placeholder 2">
            <a:extLst>
              <a:ext uri="{FF2B5EF4-FFF2-40B4-BE49-F238E27FC236}">
                <a16:creationId xmlns:a16="http://schemas.microsoft.com/office/drawing/2014/main" id="{2F1683E4-D552-473F-AB7E-22B091302FC3}"/>
              </a:ext>
            </a:extLst>
          </p:cNvPr>
          <p:cNvSpPr txBox="1">
            <a:spLocks/>
          </p:cNvSpPr>
          <p:nvPr/>
        </p:nvSpPr>
        <p:spPr>
          <a:xfrm>
            <a:off x="677334" y="1447800"/>
            <a:ext cx="10371666" cy="49406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Hilton Waikoloa Convention Center Meeting Space and Break Areas</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SSID: IEEE802</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Password: ieeeieee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Wireless Encryption Protocol: WPA2 Pre Shared Key</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 Help</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Near the meeting room Kona 1</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Linespeed Staff will be available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90837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8" name="Content Placeholder 2">
            <a:extLst>
              <a:ext uri="{FF2B5EF4-FFF2-40B4-BE49-F238E27FC236}">
                <a16:creationId xmlns:a16="http://schemas.microsoft.com/office/drawing/2014/main" id="{BB627787-CAD3-4371-A3B5-A012C980EF2E}"/>
              </a:ext>
            </a:extLst>
          </p:cNvPr>
          <p:cNvSpPr>
            <a:spLocks noGrp="1"/>
          </p:cNvSpPr>
          <p:nvPr>
            <p:ph sz="half" idx="1"/>
          </p:nvPr>
        </p:nvSpPr>
        <p:spPr>
          <a:xfrm>
            <a:off x="677334" y="1515399"/>
            <a:ext cx="4047065" cy="4525962"/>
          </a:xfrm>
        </p:spPr>
        <p:txBody>
          <a:bodyPr>
            <a:normAutofit fontScale="92500" lnSpcReduction="20000"/>
          </a:bodyPr>
          <a:lstStyle/>
          <a:p>
            <a:pPr marL="0" indent="0">
              <a:buNone/>
            </a:pPr>
            <a:r>
              <a:rPr lang="en-US" b="1" dirty="0"/>
              <a:t>Continental Breakfast	</a:t>
            </a:r>
          </a:p>
          <a:p>
            <a:r>
              <a:rPr lang="en-US" b="1" dirty="0"/>
              <a:t>7:30 AM – 8:30 AM</a:t>
            </a:r>
          </a:p>
          <a:p>
            <a:pPr marL="0" indent="0">
              <a:buNone/>
            </a:pPr>
            <a:endParaRPr lang="en-US" b="1" dirty="0"/>
          </a:p>
          <a:p>
            <a:pPr marL="0" indent="0">
              <a:buNone/>
            </a:pPr>
            <a:r>
              <a:rPr lang="en-US" b="1" dirty="0"/>
              <a:t>AM Coffee/Tea Break	</a:t>
            </a:r>
          </a:p>
          <a:p>
            <a:r>
              <a:rPr lang="en-US" b="1" dirty="0"/>
              <a:t>10:00 AM – 11:00 AM</a:t>
            </a:r>
          </a:p>
          <a:p>
            <a:pPr marL="0" indent="0">
              <a:buNone/>
            </a:pPr>
            <a:endParaRPr lang="en-US" b="1" dirty="0"/>
          </a:p>
          <a:p>
            <a:pPr marL="0" indent="0">
              <a:buNone/>
            </a:pPr>
            <a:r>
              <a:rPr lang="en-US" b="1" dirty="0"/>
              <a:t>PM Coffee/Tea Break w/ snacks	</a:t>
            </a:r>
          </a:p>
          <a:p>
            <a:r>
              <a:rPr lang="en-US" b="1" dirty="0"/>
              <a:t>3:00 PM – 4:00 PM</a:t>
            </a:r>
          </a:p>
          <a:p>
            <a:endParaRPr lang="en-US" b="1" dirty="0"/>
          </a:p>
          <a:p>
            <a:pPr marL="0" indent="0" algn="ctr">
              <a:buNone/>
            </a:pPr>
            <a:r>
              <a:rPr lang="en-US" b="1" dirty="0"/>
              <a:t>Lagoon Lanai</a:t>
            </a:r>
          </a:p>
        </p:txBody>
      </p:sp>
      <p:sp>
        <p:nvSpPr>
          <p:cNvPr id="9" name="Content Placeholder 4">
            <a:extLst>
              <a:ext uri="{FF2B5EF4-FFF2-40B4-BE49-F238E27FC236}">
                <a16:creationId xmlns:a16="http://schemas.microsoft.com/office/drawing/2014/main" id="{4D4D1E8C-8B16-447C-931C-BBB054FA0F10}"/>
              </a:ext>
            </a:extLst>
          </p:cNvPr>
          <p:cNvSpPr>
            <a:spLocks noGrp="1"/>
          </p:cNvSpPr>
          <p:nvPr>
            <p:ph sz="half" idx="2"/>
          </p:nvPr>
        </p:nvSpPr>
        <p:spPr/>
        <p:txBody>
          <a:bodyPr>
            <a:normAutofit fontScale="92500" lnSpcReduction="20000"/>
          </a:bodyPr>
          <a:lstStyle/>
          <a:p>
            <a:pPr marL="0" indent="0">
              <a:buNone/>
            </a:pPr>
            <a:r>
              <a:rPr lang="en-US" b="1" dirty="0"/>
              <a:t>Lunch Service</a:t>
            </a:r>
            <a:endParaRPr lang="en-US" dirty="0"/>
          </a:p>
          <a:p>
            <a:r>
              <a:rPr lang="en-US" b="1" dirty="0"/>
              <a:t>Monday – Thursday </a:t>
            </a:r>
          </a:p>
          <a:p>
            <a:r>
              <a:rPr lang="en-US" b="1" dirty="0"/>
              <a:t>12:00 PM– 1:30 PM</a:t>
            </a:r>
          </a:p>
          <a:p>
            <a:pPr marL="0" indent="0">
              <a:buNone/>
            </a:pPr>
            <a:r>
              <a:rPr lang="en-US" b="1" dirty="0"/>
              <a:t>Friday Lunch Service</a:t>
            </a:r>
            <a:r>
              <a:rPr lang="en-US" dirty="0"/>
              <a:t>	</a:t>
            </a:r>
          </a:p>
          <a:p>
            <a:r>
              <a:rPr lang="en-US" b="1" dirty="0"/>
              <a:t>For attendees of Friday Sessions </a:t>
            </a:r>
          </a:p>
          <a:p>
            <a:r>
              <a:rPr lang="en-US" b="1" dirty="0"/>
              <a:t>12:00 PM– 1:30 PM</a:t>
            </a:r>
          </a:p>
          <a:p>
            <a:endParaRPr lang="en-US" b="1" dirty="0">
              <a:solidFill>
                <a:srgbClr val="000000"/>
              </a:solidFill>
            </a:endParaRPr>
          </a:p>
          <a:p>
            <a:pPr marL="0" indent="0" algn="ctr">
              <a:buNone/>
            </a:pPr>
            <a:r>
              <a:rPr lang="en-US" b="1" dirty="0"/>
              <a:t>Lagoon Lanai, with overflow seating Waters Edge Ballroom</a:t>
            </a:r>
          </a:p>
          <a:p>
            <a:pPr marL="0" indent="0" algn="ctr">
              <a:buNone/>
            </a:pPr>
            <a:endParaRPr lang="en-US" b="1" dirty="0"/>
          </a:p>
          <a:p>
            <a:pPr marL="0" indent="0" algn="ctr">
              <a:buNone/>
            </a:pPr>
            <a:endParaRPr lang="en-US" b="1" dirty="0"/>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a:t>
            </a:r>
            <a:r>
              <a:rPr lang="en-US" sz="2000"/>
              <a:t>Friday Nov 15.</a:t>
            </a:r>
            <a:endParaRPr lang="en-US" sz="2000" dirty="0"/>
          </a:p>
          <a:p>
            <a:endParaRPr lang="en-US" sz="2000" dirty="0"/>
          </a:p>
          <a:p>
            <a:r>
              <a:rPr lang="en-US" sz="2000" b="1" dirty="0">
                <a:solidFill>
                  <a:srgbClr val="C00000"/>
                </a:solidFill>
              </a:rPr>
              <a:t>Please report back to Jon by end of day Monday Nov 11</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effect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5" name="Content Placeholder 2">
            <a:extLst>
              <a:ext uri="{FF2B5EF4-FFF2-40B4-BE49-F238E27FC236}">
                <a16:creationId xmlns:a16="http://schemas.microsoft.com/office/drawing/2014/main" id="{721C6F41-ADB7-48C1-B46E-4500A7A22584}"/>
              </a:ext>
            </a:extLst>
          </p:cNvPr>
          <p:cNvSpPr>
            <a:spLocks noGrp="1"/>
          </p:cNvSpPr>
          <p:nvPr>
            <p:ph idx="1"/>
          </p:nvPr>
        </p:nvSpPr>
        <p:spPr>
          <a:xfrm>
            <a:off x="334963" y="1341437"/>
            <a:ext cx="10972800" cy="5111749"/>
          </a:xfrm>
        </p:spPr>
        <p:txBody>
          <a:bodyPr>
            <a:normAutofit/>
          </a:bodyPr>
          <a:lstStyle/>
          <a:p>
            <a:pPr marL="0" indent="0">
              <a:buNone/>
            </a:pPr>
            <a:r>
              <a:rPr lang="en-US" sz="2400" b="1" dirty="0"/>
              <a:t>SCREENS, MICROPHONES ETC</a:t>
            </a:r>
          </a:p>
          <a:p>
            <a:pPr marL="0" indent="0">
              <a:buNone/>
            </a:pPr>
            <a:r>
              <a:rPr lang="en-US" sz="2400" dirty="0"/>
              <a:t>If you have any difficulty with the screens, microphones or other sound equipment in your meeting room kindly contact:</a:t>
            </a:r>
            <a:endParaRPr lang="en-US" sz="1400" dirty="0"/>
          </a:p>
          <a:p>
            <a:pPr marL="0" indent="0">
              <a:buNone/>
            </a:pPr>
            <a:r>
              <a:rPr lang="en-US" sz="2400" dirty="0"/>
              <a:t>Face to Face Events staff at the Registration and Information Desk</a:t>
            </a:r>
          </a:p>
          <a:p>
            <a:pPr marL="0" indent="0">
              <a:buNone/>
            </a:pPr>
            <a:r>
              <a:rPr lang="en-US" sz="2400" dirty="0"/>
              <a:t>OR Email: </a:t>
            </a:r>
            <a:r>
              <a:rPr lang="en-US" sz="2400" dirty="0">
                <a:hlinkClick r:id="rId2"/>
              </a:rPr>
              <a:t>802info@facetoface-events.com</a:t>
            </a:r>
            <a:r>
              <a:rPr lang="en-US" sz="2400" dirty="0"/>
              <a:t> </a:t>
            </a:r>
          </a:p>
          <a:p>
            <a:pPr marL="0" indent="0">
              <a:buNone/>
            </a:pPr>
            <a:r>
              <a:rPr lang="en-US" sz="2400" b="1" dirty="0"/>
              <a:t>PROJECTORS</a:t>
            </a:r>
          </a:p>
          <a:p>
            <a:r>
              <a:rPr lang="en-US" sz="2400" dirty="0"/>
              <a:t>All projectors are equipped with HDMI connections. You are responsible for providing your own HDMI adapter. </a:t>
            </a:r>
          </a:p>
          <a:p>
            <a:r>
              <a:rPr lang="en-US" sz="2400" dirty="0"/>
              <a:t>Note: No VGA cables are provided.</a:t>
            </a:r>
          </a:p>
          <a:p>
            <a:r>
              <a:rPr lang="en-US" sz="2400" dirty="0"/>
              <a:t>Please turn off the projectors at the close of each meeting.</a:t>
            </a:r>
          </a:p>
          <a:p>
            <a:r>
              <a:rPr lang="en-US" sz="2400" dirty="0"/>
              <a:t>Please notify </a:t>
            </a:r>
            <a:r>
              <a:rPr lang="en-US" sz="2400" dirty="0" err="1"/>
              <a:t>Linespeed</a:t>
            </a:r>
            <a:r>
              <a:rPr lang="en-US" sz="2400" dirty="0"/>
              <a:t> in Waikoloa 1 or send an email to </a:t>
            </a:r>
            <a:r>
              <a:rPr lang="en-US" sz="2400" dirty="0">
                <a:hlinkClick r:id="rId3"/>
              </a:rPr>
              <a:t>ieee802@linespeed.io</a:t>
            </a:r>
            <a:r>
              <a:rPr lang="en-US" sz="2400" dirty="0"/>
              <a:t> if you need assistance with your projector.</a:t>
            </a:r>
          </a:p>
        </p:txBody>
      </p:sp>
    </p:spTree>
    <p:extLst>
      <p:ext uri="{BB962C8B-B14F-4D97-AF65-F5344CB8AC3E}">
        <p14:creationId xmlns:p14="http://schemas.microsoft.com/office/powerpoint/2010/main" val="176383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5" name="Content Placeholder 2">
            <a:extLst>
              <a:ext uri="{FF2B5EF4-FFF2-40B4-BE49-F238E27FC236}">
                <a16:creationId xmlns:a16="http://schemas.microsoft.com/office/drawing/2014/main" id="{118BF6FF-3D49-412D-B773-8D9283D591AC}"/>
              </a:ext>
            </a:extLst>
          </p:cNvPr>
          <p:cNvSpPr>
            <a:spLocks noGrp="1"/>
          </p:cNvSpPr>
          <p:nvPr>
            <p:ph idx="1"/>
          </p:nvPr>
        </p:nvSpPr>
        <p:spPr>
          <a:xfrm>
            <a:off x="334963" y="1341437"/>
            <a:ext cx="10972800" cy="5111749"/>
          </a:xfrm>
        </p:spPr>
        <p:txBody>
          <a:bodyPr>
            <a:normAutofit fontScale="77500" lnSpcReduction="20000"/>
          </a:bodyPr>
          <a:lstStyle/>
          <a:p>
            <a:r>
              <a:rPr lang="en-US" b="1" dirty="0" err="1"/>
              <a:t>SpeediShuttle</a:t>
            </a:r>
            <a:r>
              <a:rPr lang="en-US" b="1" dirty="0"/>
              <a:t> IEEE 802 Booking Website (See coupon on Badge) </a:t>
            </a:r>
            <a:r>
              <a:rPr lang="en-US" b="1" dirty="0">
                <a:hlinkClick r:id="rId2" invalidUrl="https://www.speedishuttle.com/a/multiaff/sp1/res/one_way?reservation_params=1&amp;trip[0][service_area]=4&amp;code=F2F88721&amp;trip[trip_type]=roundtrip&amp;host=https://www.speedishuttle.com/"/>
              </a:rPr>
              <a:t>https://www.speedishuttle.com/a/multiaff/sp1/res/one_way?reservation_params=1&amp;trip[0][service_area]=4&amp;code=F2F88721&amp;trip[trip_type]=roundtrip&amp;host=https://www.speedishuttle.com/ </a:t>
            </a:r>
            <a:endParaRPr lang="en-US" sz="1200" b="1" dirty="0"/>
          </a:p>
          <a:p>
            <a:r>
              <a:rPr lang="en-US" b="1" dirty="0"/>
              <a:t>Tourism Hawaii, Big Island Website </a:t>
            </a:r>
            <a:r>
              <a:rPr lang="en-US" b="1" dirty="0">
                <a:hlinkClick r:id="rId3"/>
              </a:rPr>
              <a:t>https://www.gohawaii.com/islands/hawaii-big-island</a:t>
            </a:r>
            <a:r>
              <a:rPr lang="en-US" b="1" dirty="0"/>
              <a:t> </a:t>
            </a:r>
          </a:p>
          <a:p>
            <a:r>
              <a:rPr lang="en-US" b="1" dirty="0"/>
              <a:t>Hilton Waikoloa Specials for Attendees and their guests.</a:t>
            </a:r>
          </a:p>
          <a:p>
            <a:pPr lvl="1"/>
            <a:r>
              <a:rPr lang="en-US" b="1" dirty="0"/>
              <a:t>Big Island Breakfast $US35.00 inclusive (gratuity additional)</a:t>
            </a:r>
          </a:p>
          <a:p>
            <a:pPr lvl="1"/>
            <a:r>
              <a:rPr lang="en-US" b="1" dirty="0"/>
              <a:t>3 Course Prix Fix Menu at KPC, $US72.00</a:t>
            </a:r>
          </a:p>
          <a:p>
            <a:pPr lvl="1"/>
            <a:r>
              <a:rPr lang="en-US" b="1" dirty="0"/>
              <a:t>Vista Hour (Happy Hour) at Nui Italian 5:00 pm to 6:00 pm and 9:00 pm to 10:00 pm </a:t>
            </a:r>
          </a:p>
          <a:p>
            <a:r>
              <a:rPr lang="en-US" b="1" dirty="0"/>
              <a:t>Restaurants </a:t>
            </a:r>
          </a:p>
          <a:p>
            <a:pPr lvl="1"/>
            <a:r>
              <a:rPr lang="en-US" b="1" dirty="0">
                <a:hlinkClick r:id="rId4"/>
              </a:rPr>
              <a:t>https://www.gohawaii.com/islands/hawaii-big-island/restaurants</a:t>
            </a:r>
            <a:r>
              <a:rPr lang="en-US" b="1" dirty="0"/>
              <a:t> </a:t>
            </a:r>
          </a:p>
          <a:p>
            <a:pPr lvl="1"/>
            <a:r>
              <a:rPr lang="en-US" b="1" dirty="0">
                <a:hlinkClick r:id="rId5"/>
              </a:rPr>
              <a:t>https://www.queensmarketplace.net/dining/</a:t>
            </a:r>
            <a:r>
              <a:rPr lang="en-US" b="1" dirty="0"/>
              <a:t> </a:t>
            </a:r>
          </a:p>
          <a:p>
            <a:pPr lvl="1"/>
            <a:r>
              <a:rPr lang="en-US" b="1" dirty="0">
                <a:hlinkClick r:id="rId6"/>
              </a:rPr>
              <a:t>https://www.hiltonwaikoloavillage.com/dining</a:t>
            </a:r>
            <a:endParaRPr lang="en-US" b="1" dirty="0"/>
          </a:p>
          <a:p>
            <a:pPr lvl="1"/>
            <a:endParaRPr lang="en-US" b="1" dirty="0"/>
          </a:p>
        </p:txBody>
      </p:sp>
    </p:spTree>
    <p:extLst>
      <p:ext uri="{BB962C8B-B14F-4D97-AF65-F5344CB8AC3E}">
        <p14:creationId xmlns:p14="http://schemas.microsoft.com/office/powerpoint/2010/main" val="203661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p:txBody>
          <a:bodyPr/>
          <a:lstStyle/>
          <a:p>
            <a:r>
              <a:rPr lang="en-US" dirty="0">
                <a:solidFill>
                  <a:srgbClr val="000000"/>
                </a:solidFill>
              </a:rPr>
              <a:t>Social Event</a:t>
            </a:r>
            <a:r>
              <a:rPr lang="en-US" dirty="0"/>
              <a: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334963" y="1341437"/>
            <a:ext cx="10972800" cy="5111749"/>
          </a:xfrm>
        </p:spPr>
        <p:txBody>
          <a:bodyPr>
            <a:normAutofit/>
          </a:bodyPr>
          <a:lstStyle/>
          <a:p>
            <a:r>
              <a:rPr lang="en-US" sz="20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600" dirty="0">
                <a:hlinkClick r:id="rId3"/>
              </a:rPr>
              <a:t>https://www.regonline.com/registration/Checkin.aspx?EventId=2569183</a:t>
            </a:r>
            <a:r>
              <a:rPr lang="en-US" sz="1600" dirty="0"/>
              <a:t> </a:t>
            </a:r>
            <a:endParaRPr lang="en-US" sz="1800" dirty="0"/>
          </a:p>
          <a:p>
            <a:r>
              <a:rPr lang="en-US" sz="20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endParaRPr lang="en-US" sz="2000" dirty="0"/>
          </a:p>
          <a:p>
            <a:r>
              <a:rPr lang="en-US" sz="2000" dirty="0"/>
              <a:t>Where</a:t>
            </a:r>
          </a:p>
          <a:p>
            <a:pPr lvl="1"/>
            <a:r>
              <a:rPr lang="en-US" sz="1800" dirty="0"/>
              <a:t>King Kamehameha Court       </a:t>
            </a:r>
            <a:r>
              <a:rPr lang="en-US" sz="1800" b="1" dirty="0">
                <a:solidFill>
                  <a:srgbClr val="FF0000"/>
                </a:solidFill>
              </a:rPr>
              <a:t>--- </a:t>
            </a:r>
            <a:r>
              <a:rPr lang="en-US" sz="1800" b="1" dirty="0">
                <a:solidFill>
                  <a:srgbClr val="C00000"/>
                </a:solidFill>
              </a:rPr>
              <a:t>WRIST BAND REQUIRED – Pickup starting Tuesday 1pm</a:t>
            </a:r>
          </a:p>
          <a:p>
            <a:r>
              <a:rPr lang="en-US" sz="2000" dirty="0"/>
              <a:t>When</a:t>
            </a:r>
          </a:p>
          <a:p>
            <a:pPr lvl="1"/>
            <a:r>
              <a:rPr lang="en-US" sz="1800" dirty="0"/>
              <a:t>Wednesday November 13</a:t>
            </a:r>
            <a:r>
              <a:rPr lang="en-US" sz="1800" baseline="30000" dirty="0"/>
              <a:t>th</a:t>
            </a:r>
            <a:r>
              <a:rPr lang="en-US" sz="1800" dirty="0"/>
              <a:t>, 2019 </a:t>
            </a:r>
          </a:p>
          <a:p>
            <a:pPr lvl="1"/>
            <a:r>
              <a:rPr lang="en-US" sz="1800" dirty="0"/>
              <a:t>6:30 PM – 8:30 PM</a:t>
            </a:r>
          </a:p>
          <a:p>
            <a:pPr lvl="1"/>
            <a:endParaRPr lang="en-US" sz="1800" b="1" dirty="0"/>
          </a:p>
          <a:p>
            <a:pPr lvl="1"/>
            <a:endParaRPr lang="en-US" sz="1800" b="1" dirty="0"/>
          </a:p>
          <a:p>
            <a:pPr marL="457200" lvl="1" indent="0">
              <a:buNone/>
            </a:pPr>
            <a:endParaRPr lang="en-US" sz="1800" b="1" dirty="0"/>
          </a:p>
          <a:p>
            <a:pPr lvl="1"/>
            <a:endParaRPr lang="en-US" sz="1800" b="1" dirty="0"/>
          </a:p>
        </p:txBody>
      </p:sp>
    </p:spTree>
    <p:extLst>
      <p:ext uri="{BB962C8B-B14F-4D97-AF65-F5344CB8AC3E}">
        <p14:creationId xmlns:p14="http://schemas.microsoft.com/office/powerpoint/2010/main" val="393111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93D5-D66C-4B12-929C-10478F095DC9}"/>
              </a:ext>
            </a:extLst>
          </p:cNvPr>
          <p:cNvSpPr>
            <a:spLocks noGrp="1"/>
          </p:cNvSpPr>
          <p:nvPr>
            <p:ph type="title"/>
          </p:nvPr>
        </p:nvSpPr>
        <p:spPr/>
        <p:txBody>
          <a:bodyPr/>
          <a:lstStyle/>
          <a:p>
            <a:r>
              <a:rPr lang="en-US" dirty="0">
                <a:solidFill>
                  <a:srgbClr val="000000"/>
                </a:solidFill>
              </a:rPr>
              <a:t>Special Event</a:t>
            </a:r>
            <a:r>
              <a:rPr lang="en-US" dirty="0"/>
              <a:t>	 - </a:t>
            </a:r>
            <a:r>
              <a:rPr lang="en-US" b="1" dirty="0">
                <a:solidFill>
                  <a:schemeClr val="accent5">
                    <a:lumMod val="50000"/>
                  </a:schemeClr>
                </a:solidFill>
              </a:rPr>
              <a:t>Dolphin Quest in Lagoon</a:t>
            </a:r>
          </a:p>
        </p:txBody>
      </p:sp>
      <p:sp>
        <p:nvSpPr>
          <p:cNvPr id="3" name="Content Placeholder 2">
            <a:extLst>
              <a:ext uri="{FF2B5EF4-FFF2-40B4-BE49-F238E27FC236}">
                <a16:creationId xmlns:a16="http://schemas.microsoft.com/office/drawing/2014/main" id="{850430D7-8EFF-4DD7-86AB-E26A21AF817C}"/>
              </a:ext>
            </a:extLst>
          </p:cNvPr>
          <p:cNvSpPr>
            <a:spLocks noGrp="1"/>
          </p:cNvSpPr>
          <p:nvPr>
            <p:ph idx="1"/>
          </p:nvPr>
        </p:nvSpPr>
        <p:spPr>
          <a:xfrm>
            <a:off x="334433" y="1341437"/>
            <a:ext cx="10972800" cy="5111749"/>
          </a:xfrm>
        </p:spPr>
        <p:txBody>
          <a:bodyPr/>
          <a:lstStyle/>
          <a:p>
            <a:r>
              <a:rPr lang="en-US" sz="2400" b="1" dirty="0"/>
              <a:t>Who</a:t>
            </a:r>
          </a:p>
          <a:p>
            <a:pPr lvl="1"/>
            <a:r>
              <a:rPr lang="en-US" sz="2000" b="1" dirty="0"/>
              <a:t>All registered attendees and their guests are welcome to enjoy the show.</a:t>
            </a:r>
          </a:p>
          <a:p>
            <a:r>
              <a:rPr lang="en-US" sz="2400" b="1" dirty="0"/>
              <a:t>What</a:t>
            </a:r>
          </a:p>
          <a:p>
            <a:pPr lvl="1"/>
            <a:r>
              <a:rPr lang="en-US" sz="2000" b="1" dirty="0"/>
              <a:t>Start your morning with a blend of adventure and tranquility.  You’ll enjoy starting your day alongside the dolphins in the spacious Hilton Waikoloa Village Main Lagoon filled with marine life and a cascading waterfall.</a:t>
            </a:r>
          </a:p>
          <a:p>
            <a:pPr marL="457200" lvl="1" indent="0">
              <a:buNone/>
            </a:pPr>
            <a:endParaRPr lang="en-US" sz="2400" b="1" dirty="0"/>
          </a:p>
          <a:p>
            <a:r>
              <a:rPr lang="en-US" sz="2400" b="1" dirty="0"/>
              <a:t>Where</a:t>
            </a:r>
          </a:p>
          <a:p>
            <a:pPr lvl="1"/>
            <a:r>
              <a:rPr lang="en-US" sz="2000" b="1" dirty="0"/>
              <a:t>Lagoon, seating in Lagoon Lanai or in areas surrounding the Lagoon.</a:t>
            </a:r>
          </a:p>
          <a:p>
            <a:pPr marL="457200" lvl="1" indent="0">
              <a:buNone/>
            </a:pPr>
            <a:endParaRPr lang="en-US" sz="2000" b="1" dirty="0"/>
          </a:p>
          <a:p>
            <a:r>
              <a:rPr lang="en-US" sz="2400" b="1" dirty="0"/>
              <a:t>When</a:t>
            </a:r>
          </a:p>
          <a:p>
            <a:pPr lvl="1"/>
            <a:r>
              <a:rPr lang="en-US" sz="2000" b="1" dirty="0"/>
              <a:t>Tuesday November 12</a:t>
            </a:r>
            <a:r>
              <a:rPr lang="en-US" sz="2000" b="1" baseline="30000" dirty="0"/>
              <a:t>th</a:t>
            </a:r>
            <a:r>
              <a:rPr lang="en-US" sz="2000" b="1" dirty="0"/>
              <a:t>, 2019 </a:t>
            </a:r>
          </a:p>
          <a:p>
            <a:pPr lvl="1"/>
            <a:r>
              <a:rPr lang="en-US" sz="2000" b="1" dirty="0"/>
              <a:t>7:35 AM</a:t>
            </a:r>
          </a:p>
          <a:p>
            <a:endParaRPr lang="en-US" sz="4400" dirty="0"/>
          </a:p>
        </p:txBody>
      </p:sp>
    </p:spTree>
    <p:extLst>
      <p:ext uri="{BB962C8B-B14F-4D97-AF65-F5344CB8AC3E}">
        <p14:creationId xmlns:p14="http://schemas.microsoft.com/office/powerpoint/2010/main" val="267131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a:xfrm>
            <a:off x="609601" y="2174875"/>
            <a:ext cx="3962400" cy="3616325"/>
          </a:xfrm>
        </p:spPr>
        <p:txBody>
          <a:bodyPr/>
          <a:lstStyle/>
          <a:p>
            <a:r>
              <a:rPr lang="en-US" b="1" dirty="0"/>
              <a:t>Meeting Planner Office</a:t>
            </a:r>
          </a:p>
          <a:p>
            <a:pPr lvl="1"/>
            <a:r>
              <a:rPr lang="en-US" sz="1800" b="1" dirty="0"/>
              <a:t>Waikoloa 1</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292350"/>
            <a:ext cx="5808216" cy="4108449"/>
          </a:xfrm>
        </p:spPr>
        <p:txBody>
          <a:bodyPr>
            <a:noAutofit/>
          </a:bodyPr>
          <a:lstStyle/>
          <a:p>
            <a:pPr marL="0" indent="0">
              <a:buNone/>
            </a:pPr>
            <a:r>
              <a:rPr lang="en-US" sz="1800" b="1" dirty="0"/>
              <a:t>Dawn </a:t>
            </a:r>
            <a:r>
              <a:rPr lang="en-US" sz="1800" b="1" dirty="0" err="1"/>
              <a:t>Slykhouse</a:t>
            </a:r>
            <a:endParaRPr lang="en-US" sz="1800" b="1" dirty="0"/>
          </a:p>
          <a:p>
            <a:r>
              <a:rPr lang="en-US" sz="1800" b="1" dirty="0"/>
              <a:t>Mobile # 1 (408) 594-1342</a:t>
            </a:r>
          </a:p>
          <a:p>
            <a:r>
              <a:rPr lang="en-US" sz="1800" b="1" dirty="0"/>
              <a:t>Email: </a:t>
            </a:r>
            <a:r>
              <a:rPr lang="en-US" sz="1800" b="1" dirty="0">
                <a:hlinkClick r:id="rId2"/>
              </a:rPr>
              <a:t>dawns@facetoface-events.com</a:t>
            </a:r>
            <a:r>
              <a:rPr lang="en-US" sz="1800" b="1" dirty="0"/>
              <a:t> </a:t>
            </a:r>
          </a:p>
          <a:p>
            <a:r>
              <a:rPr lang="en-US" sz="1800" b="1" dirty="0"/>
              <a:t>Skype: </a:t>
            </a:r>
            <a:r>
              <a:rPr lang="en-US" sz="1800" b="1" dirty="0" err="1"/>
              <a:t>dslykhouse</a:t>
            </a:r>
            <a:endParaRPr lang="en-US" sz="1800" b="1" dirty="0"/>
          </a:p>
          <a:p>
            <a:pPr marL="0" indent="0">
              <a:buNone/>
            </a:pPr>
            <a:r>
              <a:rPr lang="en-US" sz="1800" b="1" dirty="0"/>
              <a:t>Lisa Ronmark</a:t>
            </a:r>
          </a:p>
          <a:p>
            <a:r>
              <a:rPr lang="en-US" sz="1800" b="1" dirty="0"/>
              <a:t>Mobile # 1 (604) 316-4947</a:t>
            </a:r>
          </a:p>
          <a:p>
            <a:r>
              <a:rPr lang="en-US" sz="1800" b="1" dirty="0"/>
              <a:t>Email: </a:t>
            </a:r>
            <a:r>
              <a:rPr lang="en-US" sz="1800" b="1" dirty="0">
                <a:hlinkClick r:id="rId3"/>
              </a:rPr>
              <a:t>lisa@facetoface-events.com</a:t>
            </a:r>
            <a:r>
              <a:rPr lang="en-US" sz="1800" b="1" dirty="0"/>
              <a:t> </a:t>
            </a:r>
          </a:p>
          <a:p>
            <a:r>
              <a:rPr lang="en-US" sz="1800" b="1" dirty="0"/>
              <a:t>Skype: </a:t>
            </a:r>
            <a:r>
              <a:rPr lang="en-US" sz="1800" b="1" dirty="0" err="1"/>
              <a:t>lisa.ronmark</a:t>
            </a:r>
            <a:endParaRPr lang="en-US" sz="1800" b="1" dirty="0"/>
          </a:p>
          <a:p>
            <a:endParaRPr lang="en-US" sz="1800" b="1" dirty="0"/>
          </a:p>
          <a:p>
            <a:r>
              <a:rPr lang="en-US" sz="1800" b="1" dirty="0"/>
              <a:t>Requests/Inquiries/Schedule Updates</a:t>
            </a:r>
          </a:p>
          <a:p>
            <a:pPr lvl="1"/>
            <a:r>
              <a:rPr lang="en-US" sz="2400" b="1" dirty="0">
                <a:hlinkClick r:id="rId4"/>
              </a:rPr>
              <a:t>802info@facetoface-events.com</a:t>
            </a:r>
            <a:endParaRPr lang="en-US" sz="2400" b="1" dirty="0"/>
          </a:p>
        </p:txBody>
      </p:sp>
    </p:spTree>
    <p:extLst>
      <p:ext uri="{BB962C8B-B14F-4D97-AF65-F5344CB8AC3E}">
        <p14:creationId xmlns:p14="http://schemas.microsoft.com/office/powerpoint/2010/main" val="36412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a:extLst>
              <a:ext uri="{FF2B5EF4-FFF2-40B4-BE49-F238E27FC236}">
                <a16:creationId xmlns:a16="http://schemas.microsoft.com/office/drawing/2014/main" id="{D592F3CD-E832-4FC3-A7D2-A53A0D98CA56}"/>
              </a:ext>
            </a:extLst>
          </p:cNvPr>
          <p:cNvSpPr txBox="1"/>
          <p:nvPr/>
        </p:nvSpPr>
        <p:spPr>
          <a:xfrm>
            <a:off x="380999" y="3135312"/>
            <a:ext cx="3581401" cy="954107"/>
          </a:xfrm>
          <a:prstGeom prst="rect">
            <a:avLst/>
          </a:prstGeom>
          <a:noFill/>
        </p:spPr>
        <p:txBody>
          <a:bodyPr wrap="square" rtlCol="0">
            <a:spAutoFit/>
          </a:bodyPr>
          <a:lstStyle/>
          <a:p>
            <a:r>
              <a:rPr lang="en-US" sz="2800" dirty="0"/>
              <a:t>40</a:t>
            </a:r>
            <a:r>
              <a:rPr lang="en-US" sz="2800" baseline="30000" dirty="0"/>
              <a:t>th</a:t>
            </a:r>
            <a:r>
              <a:rPr lang="en-US" sz="2800" dirty="0"/>
              <a:t> Anniversary Celebrations!!</a:t>
            </a:r>
          </a:p>
        </p:txBody>
      </p:sp>
    </p:spTree>
    <p:extLst>
      <p:ext uri="{BB962C8B-B14F-4D97-AF65-F5344CB8AC3E}">
        <p14:creationId xmlns:p14="http://schemas.microsoft.com/office/powerpoint/2010/main" val="119799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2004246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66382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2020 March Plenary</a:t>
            </a:r>
          </a:p>
          <a:p>
            <a:pPr lvl="2" fontAlgn="b"/>
            <a:r>
              <a:rPr lang="en-US" dirty="0"/>
              <a:t>Hilton Atlanta, Atlanta, GA,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  Seattle - Hyatt</a:t>
            </a:r>
          </a:p>
          <a:p>
            <a:pPr lvl="2"/>
            <a:r>
              <a:rPr lang="en-US" sz="2000" dirty="0"/>
              <a:t>Melbourne Australia</a:t>
            </a:r>
          </a:p>
          <a:p>
            <a:pPr lvl="2"/>
            <a:r>
              <a:rPr lang="en-US" sz="2000" dirty="0"/>
              <a:t>Baltimore --- Marriott New Orleans – Hyatt Regency New Orleans </a:t>
            </a:r>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1"/>
            <a:r>
              <a:rPr lang="en-US" sz="2400" dirty="0"/>
              <a:t>Open Dates for 2024 – </a:t>
            </a:r>
          </a:p>
          <a:p>
            <a:pPr lvl="2"/>
            <a:r>
              <a:rPr lang="en-US" sz="2000" dirty="0"/>
              <a:t>March, July, Nov</a:t>
            </a:r>
          </a:p>
          <a:p>
            <a:pPr lvl="2"/>
            <a:r>
              <a:rPr lang="en-US" sz="2000" dirty="0"/>
              <a:t>Asia/Pacific for one Venue</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362664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359375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FF2B-28D8-4D0A-AC3A-068D4AF5EAB0}"/>
              </a:ext>
            </a:extLst>
          </p:cNvPr>
          <p:cNvSpPr>
            <a:spLocks noGrp="1"/>
          </p:cNvSpPr>
          <p:nvPr>
            <p:ph type="title"/>
          </p:nvPr>
        </p:nvSpPr>
        <p:spPr/>
        <p:txBody>
          <a:bodyPr/>
          <a:lstStyle/>
          <a:p>
            <a:r>
              <a:rPr lang="en-US" dirty="0"/>
              <a:t>Future Venue planning</a:t>
            </a:r>
          </a:p>
        </p:txBody>
      </p:sp>
      <p:sp>
        <p:nvSpPr>
          <p:cNvPr id="3" name="Content Placeholder 2">
            <a:extLst>
              <a:ext uri="{FF2B5EF4-FFF2-40B4-BE49-F238E27FC236}">
                <a16:creationId xmlns:a16="http://schemas.microsoft.com/office/drawing/2014/main" id="{881FE3AC-F167-4737-912A-8009D1790BC9}"/>
              </a:ext>
            </a:extLst>
          </p:cNvPr>
          <p:cNvSpPr>
            <a:spLocks noGrp="1"/>
          </p:cNvSpPr>
          <p:nvPr>
            <p:ph idx="1"/>
          </p:nvPr>
        </p:nvSpPr>
        <p:spPr>
          <a:xfrm>
            <a:off x="334433" y="1341438"/>
            <a:ext cx="10714567" cy="4983162"/>
          </a:xfrm>
        </p:spPr>
        <p:txBody>
          <a:bodyPr/>
          <a:lstStyle/>
          <a:p>
            <a:r>
              <a:rPr lang="en-US" dirty="0"/>
              <a:t>2022 March: Hilton Orlando Disney Springs </a:t>
            </a:r>
          </a:p>
          <a:p>
            <a:pPr marL="0" indent="0">
              <a:buNone/>
            </a:pPr>
            <a:r>
              <a:rPr lang="en-US" dirty="0"/>
              <a:t>			Hilton Buena Vista Palace </a:t>
            </a:r>
          </a:p>
          <a:p>
            <a:pPr marL="0" indent="0">
              <a:buNone/>
            </a:pPr>
            <a:endParaRPr lang="en-US" dirty="0"/>
          </a:p>
          <a:p>
            <a:r>
              <a:rPr lang="en-US" dirty="0"/>
              <a:t>2023  March: Hyatt Regency Chicago – </a:t>
            </a:r>
          </a:p>
          <a:p>
            <a:endParaRPr lang="en-US" dirty="0"/>
          </a:p>
          <a:p>
            <a:r>
              <a:rPr lang="en-US" dirty="0"/>
              <a:t>For Backup keep Hyatt Regency Jacksonville on hold.</a:t>
            </a:r>
          </a:p>
          <a:p>
            <a:endParaRPr lang="en-US" dirty="0"/>
          </a:p>
        </p:txBody>
      </p:sp>
    </p:spTree>
    <p:extLst>
      <p:ext uri="{BB962C8B-B14F-4D97-AF65-F5344CB8AC3E}">
        <p14:creationId xmlns:p14="http://schemas.microsoft.com/office/powerpoint/2010/main" val="1180686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4973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4.03 MI 40th Anniversary - Public Outreach / Social / memorabilia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4.04 MI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(Tuesday 4 Feb 2020,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2020 Plenary</a:t>
            </a:r>
          </a:p>
        </p:txBody>
      </p:sp>
    </p:spTree>
    <p:extLst>
      <p:ext uri="{BB962C8B-B14F-4D97-AF65-F5344CB8AC3E}">
        <p14:creationId xmlns:p14="http://schemas.microsoft.com/office/powerpoint/2010/main" val="392023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F0F456-F172-44F4-8317-18FE633B6EEE}"/>
              </a:ext>
            </a:extLst>
          </p:cNvPr>
          <p:cNvSpPr>
            <a:spLocks noGrp="1"/>
          </p:cNvSpPr>
          <p:nvPr>
            <p:ph type="body" idx="1"/>
          </p:nvPr>
        </p:nvSpPr>
        <p:spPr/>
        <p:txBody>
          <a:bodyPr/>
          <a:lstStyle/>
          <a:p>
            <a:endParaRPr lang="en-US" dirty="0"/>
          </a:p>
        </p:txBody>
      </p:sp>
      <p:sp>
        <p:nvSpPr>
          <p:cNvPr id="6" name="Title 5">
            <a:extLst>
              <a:ext uri="{FF2B5EF4-FFF2-40B4-BE49-F238E27FC236}">
                <a16:creationId xmlns:a16="http://schemas.microsoft.com/office/drawing/2014/main" id="{494EC47A-717D-4974-9367-39FFBB6D558B}"/>
              </a:ext>
            </a:extLst>
          </p:cNvPr>
          <p:cNvSpPr>
            <a:spLocks noGrp="1"/>
          </p:cNvSpPr>
          <p:nvPr>
            <p:ph type="title"/>
          </p:nvPr>
        </p:nvSpPr>
        <p:spPr/>
        <p:txBody>
          <a:bodyPr/>
          <a:lstStyle/>
          <a:p>
            <a:pPr lvl="0">
              <a:spcBef>
                <a:spcPct val="20000"/>
              </a:spcBef>
            </a:pPr>
            <a:r>
              <a:rPr lang="en-US" sz="2400" b="0" cap="none" dirty="0">
                <a:solidFill>
                  <a:srgbClr val="000000"/>
                </a:solidFill>
                <a:latin typeface="+mn-lt"/>
                <a:ea typeface="+mn-ea"/>
                <a:cs typeface="+mn-cs"/>
              </a:rPr>
              <a:t>F4.03 </a:t>
            </a:r>
            <a:r>
              <a:rPr lang="en-US" sz="2400" b="0" cap="none" dirty="0">
                <a:solidFill>
                  <a:srgbClr val="000000"/>
                </a:solidFill>
                <a:latin typeface="+mn-lt"/>
                <a:ea typeface="Arial Unicode MS" pitchFamily="34" charset="-128"/>
                <a:cs typeface="Arial" panose="020B0604020202020204" pitchFamily="34" charset="0"/>
              </a:rPr>
              <a:t>4.03 MI 40th Anniversary - Public Outreach / Social / memorabilia </a:t>
            </a:r>
            <a:br>
              <a:rPr lang="en-US" sz="2400" b="0" cap="none" dirty="0">
                <a:solidFill>
                  <a:srgbClr val="000000"/>
                </a:solidFill>
                <a:latin typeface="+mn-lt"/>
                <a:ea typeface="Arial Unicode MS" pitchFamily="34" charset="-128"/>
                <a:cs typeface="Arial" panose="020B0604020202020204" pitchFamily="34" charset="0"/>
              </a:rPr>
            </a:br>
            <a:endParaRPr lang="en-US" sz="4400" dirty="0">
              <a:latin typeface="+mn-lt"/>
            </a:endParaRPr>
          </a:p>
        </p:txBody>
      </p:sp>
    </p:spTree>
    <p:extLst>
      <p:ext uri="{BB962C8B-B14F-4D97-AF65-F5344CB8AC3E}">
        <p14:creationId xmlns:p14="http://schemas.microsoft.com/office/powerpoint/2010/main" val="3324891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D7623-D507-400E-A4F0-E770D5382DC9}"/>
              </a:ext>
            </a:extLst>
          </p:cNvPr>
          <p:cNvSpPr>
            <a:spLocks noGrp="1"/>
          </p:cNvSpPr>
          <p:nvPr>
            <p:ph type="title"/>
          </p:nvPr>
        </p:nvSpPr>
        <p:spPr>
          <a:xfrm>
            <a:off x="609600" y="404813"/>
            <a:ext cx="10972800" cy="298818"/>
          </a:xfrm>
        </p:spPr>
        <p:txBody>
          <a:bodyPr/>
          <a:lstStyle/>
          <a:p>
            <a:r>
              <a:rPr lang="en-US" dirty="0"/>
              <a:t>40</a:t>
            </a:r>
            <a:r>
              <a:rPr lang="en-US" baseline="30000" dirty="0"/>
              <a:t>th</a:t>
            </a:r>
            <a:r>
              <a:rPr lang="en-US" dirty="0"/>
              <a:t> Celebration </a:t>
            </a:r>
          </a:p>
        </p:txBody>
      </p:sp>
      <p:sp>
        <p:nvSpPr>
          <p:cNvPr id="6" name="Rectangle 1">
            <a:extLst>
              <a:ext uri="{FF2B5EF4-FFF2-40B4-BE49-F238E27FC236}">
                <a16:creationId xmlns:a16="http://schemas.microsoft.com/office/drawing/2014/main" id="{5E184C05-858F-47B4-8B4D-9FAA80068110}"/>
              </a:ext>
            </a:extLst>
          </p:cNvPr>
          <p:cNvSpPr>
            <a:spLocks noGrp="1" noChangeArrowheads="1"/>
          </p:cNvSpPr>
          <p:nvPr>
            <p:ph idx="1"/>
          </p:nvPr>
        </p:nvSpPr>
        <p:spPr bwMode="auto">
          <a:xfrm>
            <a:off x="334433" y="842130"/>
            <a:ext cx="10972800" cy="5524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indent="0" eaLnBrk="0" hangingPunct="0">
              <a:spcBef>
                <a:spcPct val="0"/>
              </a:spcBef>
            </a:pPr>
            <a:r>
              <a:rPr lang="en-US" altLang="en-US" sz="2800" dirty="0">
                <a:latin typeface="Arial" panose="020B0604020202020204" pitchFamily="34" charset="0"/>
              </a:rPr>
              <a:t>Public Outreach – </a:t>
            </a:r>
            <a:r>
              <a:rPr lang="en-US" altLang="en-US" sz="2800" dirty="0" err="1">
                <a:latin typeface="Arial" panose="020B0604020202020204" pitchFamily="34" charset="0"/>
              </a:rPr>
              <a:t>Nikolich</a:t>
            </a:r>
            <a:r>
              <a:rPr lang="en-US" altLang="en-US" sz="2800" dirty="0">
                <a:latin typeface="Arial" panose="020B0604020202020204" pitchFamily="34" charset="0"/>
              </a:rPr>
              <a:t> / </a:t>
            </a:r>
            <a:r>
              <a:rPr lang="en-US" altLang="en-US" sz="2800" dirty="0" err="1">
                <a:latin typeface="Arial" panose="020B0604020202020204" pitchFamily="34" charset="0"/>
              </a:rPr>
              <a:t>D’Ambrosia</a:t>
            </a:r>
            <a:r>
              <a:rPr lang="en-US" altLang="en-US" sz="2800" dirty="0">
                <a:latin typeface="Arial" panose="020B0604020202020204" pitchFamily="34" charset="0"/>
              </a:rPr>
              <a:t> shot many videos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Potential 40</a:t>
            </a:r>
            <a:r>
              <a:rPr kumimoji="0" lang="en-US" altLang="en-US" sz="2800" b="0" i="0" u="none" strike="noStrike" cap="none" normalizeH="0" baseline="30000" dirty="0">
                <a:ln>
                  <a:noFill/>
                </a:ln>
                <a:solidFill>
                  <a:schemeClr val="tx1"/>
                </a:solidFill>
                <a:effectLst/>
                <a:latin typeface="Arial" panose="020B0604020202020204" pitchFamily="34" charset="0"/>
              </a:rPr>
              <a:t>th</a:t>
            </a:r>
            <a:r>
              <a:rPr kumimoji="0" lang="en-US" altLang="en-US" sz="2800" b="0" i="0" u="none" strike="noStrike" cap="none" normalizeH="0" baseline="0" dirty="0">
                <a:ln>
                  <a:noFill/>
                </a:ln>
                <a:solidFill>
                  <a:schemeClr val="tx1"/>
                </a:solidFill>
                <a:effectLst/>
                <a:latin typeface="Arial" panose="020B0604020202020204" pitchFamily="34" charset="0"/>
              </a:rPr>
              <a:t> Celebration activities</a:t>
            </a:r>
          </a:p>
          <a:p>
            <a:pPr marL="400050" lvl="1" indent="0" eaLnBrk="0" hangingPunct="0">
              <a:spcBef>
                <a:spcPct val="0"/>
              </a:spcBef>
              <a:buFontTx/>
              <a:buChar char="•"/>
            </a:pPr>
            <a:r>
              <a:rPr kumimoji="0" lang="en-US" altLang="en-US" sz="3200" b="0" i="0" u="none" strike="noStrike" cap="none" normalizeH="0" baseline="0" dirty="0">
                <a:ln>
                  <a:noFill/>
                </a:ln>
                <a:solidFill>
                  <a:schemeClr val="tx1"/>
                </a:solidFill>
                <a:effectLst/>
                <a:latin typeface="Arial" panose="020B0604020202020204" pitchFamily="34" charset="0"/>
              </a:rPr>
              <a:t>Planning to build showcase @ the meeting venue</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Request memorabilia contributions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Original Project PARs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Original 1</a:t>
            </a:r>
            <a:r>
              <a:rPr kumimoji="0" lang="en-US" altLang="en-US" sz="2800" b="0" i="0" u="none" strike="noStrike" cap="none" normalizeH="0" baseline="30000" dirty="0">
                <a:ln>
                  <a:noFill/>
                </a:ln>
                <a:solidFill>
                  <a:schemeClr val="tx1"/>
                </a:solidFill>
                <a:effectLst/>
                <a:latin typeface="Arial" panose="020B0604020202020204" pitchFamily="34" charset="0"/>
              </a:rPr>
              <a:t>st</a:t>
            </a:r>
            <a:r>
              <a:rPr kumimoji="0" lang="en-US" altLang="en-US" sz="2800" b="0" i="0" u="none" strike="noStrike" cap="none" normalizeH="0" baseline="0" dirty="0">
                <a:ln>
                  <a:noFill/>
                </a:ln>
                <a:solidFill>
                  <a:schemeClr val="tx1"/>
                </a:solidFill>
                <a:effectLst/>
                <a:latin typeface="Arial" panose="020B0604020202020204" pitchFamily="34" charset="0"/>
              </a:rPr>
              <a:t> Version standards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Small prototypes – examples of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Pictures</a:t>
            </a:r>
          </a:p>
          <a:p>
            <a:pPr marL="400050" lvl="1" indent="0" eaLnBrk="0" hangingPunct="0">
              <a:spcBef>
                <a:spcPct val="0"/>
              </a:spcBef>
              <a:buFontTx/>
              <a:buChar char="•"/>
            </a:pPr>
            <a:r>
              <a:rPr lang="en-US" altLang="en-US" sz="2400" dirty="0">
                <a:latin typeface="Arial" panose="020B0604020202020204" pitchFamily="34" charset="0"/>
              </a:rPr>
              <a:t>Provide TV with looping view of memorial photos</a:t>
            </a:r>
          </a:p>
          <a:p>
            <a:pPr marL="400050" lvl="1" indent="0" eaLnBrk="0" hangingPunct="0">
              <a:spcBef>
                <a:spcPct val="0"/>
              </a:spcBef>
              <a:buFontTx/>
              <a:buChar char="•"/>
            </a:pPr>
            <a:r>
              <a:rPr lang="en-US" altLang="en-US" sz="2400" dirty="0">
                <a:latin typeface="Arial" panose="020B0604020202020204" pitchFamily="34" charset="0"/>
              </a:rPr>
              <a:t>Provide files to include</a:t>
            </a:r>
          </a:p>
          <a:p>
            <a:pPr marL="0" indent="0" eaLnBrk="0" hangingPunct="0">
              <a:spcBef>
                <a:spcPct val="0"/>
              </a:spcBef>
            </a:pPr>
            <a:r>
              <a:rPr lang="en-US" altLang="en-US" sz="2800" dirty="0">
                <a:latin typeface="Arial" panose="020B0604020202020204" pitchFamily="34" charset="0"/>
              </a:rPr>
              <a:t>Shirt and Coin</a:t>
            </a:r>
          </a:p>
          <a:p>
            <a:pPr marL="400050" lvl="1" indent="0" eaLnBrk="0" hangingPunct="0">
              <a:spcBef>
                <a:spcPct val="0"/>
              </a:spcBef>
            </a:pPr>
            <a:r>
              <a:rPr lang="en-US" altLang="en-US" sz="2400" dirty="0">
                <a:latin typeface="Arial" panose="020B0604020202020204" pitchFamily="34" charset="0"/>
              </a:rPr>
              <a:t>A nice collared Shirt and memorial coin</a:t>
            </a:r>
          </a:p>
          <a:p>
            <a:pPr marL="0" indent="0" eaLnBrk="0" hangingPunct="0">
              <a:spcBef>
                <a:spcPct val="0"/>
              </a:spcBef>
            </a:pPr>
            <a:r>
              <a:rPr lang="en-US" altLang="en-US" sz="2800" dirty="0">
                <a:latin typeface="Arial" panose="020B0604020202020204" pitchFamily="34" charset="0"/>
              </a:rPr>
              <a:t>Badge holder and lanyard </a:t>
            </a:r>
          </a:p>
        </p:txBody>
      </p:sp>
    </p:spTree>
    <p:extLst>
      <p:ext uri="{BB962C8B-B14F-4D97-AF65-F5344CB8AC3E}">
        <p14:creationId xmlns:p14="http://schemas.microsoft.com/office/powerpoint/2010/main" val="3993112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C4CA-26B6-4D1B-AA0F-A3898EBB0F75}"/>
              </a:ext>
            </a:extLst>
          </p:cNvPr>
          <p:cNvSpPr>
            <a:spLocks noGrp="1"/>
          </p:cNvSpPr>
          <p:nvPr>
            <p:ph type="title"/>
          </p:nvPr>
        </p:nvSpPr>
        <p:spPr/>
        <p:txBody>
          <a:bodyPr/>
          <a:lstStyle/>
          <a:p>
            <a:r>
              <a:rPr lang="en-US" dirty="0"/>
              <a:t>Motion to approve Expenditure for Celebration items</a:t>
            </a:r>
          </a:p>
        </p:txBody>
      </p:sp>
      <p:sp>
        <p:nvSpPr>
          <p:cNvPr id="3" name="Content Placeholder 2">
            <a:extLst>
              <a:ext uri="{FF2B5EF4-FFF2-40B4-BE49-F238E27FC236}">
                <a16:creationId xmlns:a16="http://schemas.microsoft.com/office/drawing/2014/main" id="{974AE64A-106D-4315-945D-F70C3DC9E16C}"/>
              </a:ext>
            </a:extLst>
          </p:cNvPr>
          <p:cNvSpPr>
            <a:spLocks noGrp="1"/>
          </p:cNvSpPr>
          <p:nvPr>
            <p:ph idx="1"/>
          </p:nvPr>
        </p:nvSpPr>
        <p:spPr/>
        <p:txBody>
          <a:bodyPr/>
          <a:lstStyle/>
          <a:p>
            <a:r>
              <a:rPr lang="en-US" dirty="0"/>
              <a:t>Move to authorize the Executive Secretary to </a:t>
            </a:r>
          </a:p>
          <a:p>
            <a:pPr marL="457200" lvl="1" indent="0">
              <a:buNone/>
            </a:pPr>
            <a:r>
              <a:rPr lang="en-US" dirty="0"/>
              <a:t>1) oversee the creation and distribution of 40</a:t>
            </a:r>
            <a:r>
              <a:rPr lang="en-US" baseline="30000" dirty="0"/>
              <a:t>th</a:t>
            </a:r>
            <a:r>
              <a:rPr lang="en-US" dirty="0"/>
              <a:t> Anniversary items:</a:t>
            </a:r>
          </a:p>
          <a:p>
            <a:pPr lvl="2"/>
            <a:r>
              <a:rPr lang="en-US" dirty="0"/>
              <a:t>Shirts, Coins, Lanyards.</a:t>
            </a:r>
          </a:p>
          <a:p>
            <a:pPr marL="457200" lvl="1" indent="0">
              <a:buNone/>
            </a:pPr>
            <a:r>
              <a:rPr lang="en-US" dirty="0"/>
              <a:t>2) Oversee the display of memorabilia items:</a:t>
            </a:r>
          </a:p>
          <a:p>
            <a:pPr lvl="2"/>
            <a:r>
              <a:rPr lang="en-US" dirty="0"/>
              <a:t>Potentially have a display case with memorabilia</a:t>
            </a:r>
          </a:p>
          <a:p>
            <a:pPr lvl="2"/>
            <a:r>
              <a:rPr lang="en-US" dirty="0"/>
              <a:t>Provide a monitor to display photos provided by members for sharing</a:t>
            </a:r>
          </a:p>
          <a:p>
            <a:pPr lvl="1"/>
            <a:r>
              <a:rPr lang="en-US" dirty="0"/>
              <a:t>The cost to provide the above services not to exceed $30,000.</a:t>
            </a:r>
          </a:p>
          <a:p>
            <a:pPr marL="457200" lvl="1" indent="0">
              <a:buNone/>
            </a:pPr>
            <a:r>
              <a:rPr lang="en-US" dirty="0"/>
              <a:t>Move: Jon Rosdahl</a:t>
            </a:r>
          </a:p>
          <a:p>
            <a:pPr marL="457200" lvl="1" indent="0">
              <a:buNone/>
            </a:pPr>
            <a:r>
              <a:rPr lang="en-US" dirty="0"/>
              <a:t>2</a:t>
            </a:r>
            <a:r>
              <a:rPr lang="en-US" baseline="30000" dirty="0"/>
              <a:t>nd</a:t>
            </a:r>
            <a:r>
              <a:rPr lang="en-US" dirty="0"/>
              <a:t>: John </a:t>
            </a:r>
            <a:r>
              <a:rPr lang="en-US" dirty="0" err="1"/>
              <a:t>D’Ambrosia</a:t>
            </a: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36532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8BB7-766E-4E7D-9A83-503A75698EB3}"/>
              </a:ext>
            </a:extLst>
          </p:cNvPr>
          <p:cNvSpPr>
            <a:spLocks noGrp="1"/>
          </p:cNvSpPr>
          <p:nvPr>
            <p:ph type="title"/>
          </p:nvPr>
        </p:nvSpPr>
        <p:spPr/>
        <p:txBody>
          <a:bodyPr/>
          <a:lstStyle/>
          <a:p>
            <a:r>
              <a:rPr lang="en-US" dirty="0"/>
              <a:t>Motion to Confirm Social expense for March 2020</a:t>
            </a:r>
          </a:p>
        </p:txBody>
      </p:sp>
      <p:sp>
        <p:nvSpPr>
          <p:cNvPr id="3" name="Content Placeholder 2">
            <a:extLst>
              <a:ext uri="{FF2B5EF4-FFF2-40B4-BE49-F238E27FC236}">
                <a16:creationId xmlns:a16="http://schemas.microsoft.com/office/drawing/2014/main" id="{D9C1A932-91B2-4E58-9DB1-2E4B9352635F}"/>
              </a:ext>
            </a:extLst>
          </p:cNvPr>
          <p:cNvSpPr>
            <a:spLocks noGrp="1"/>
          </p:cNvSpPr>
          <p:nvPr>
            <p:ph idx="1"/>
          </p:nvPr>
        </p:nvSpPr>
        <p:spPr/>
        <p:txBody>
          <a:bodyPr/>
          <a:lstStyle/>
          <a:p>
            <a:r>
              <a:rPr lang="en-US" dirty="0"/>
              <a:t>Move to confirm the budget for the Social to be held during the March 2020 IEEE 802 Plenary at the Georgia Aquarium not to exceed $90,000 with a $24.99 fee per participant for the event.</a:t>
            </a:r>
          </a:p>
          <a:p>
            <a:r>
              <a:rPr lang="en-US" dirty="0"/>
              <a:t>Moved: Jon Rosdahl</a:t>
            </a:r>
          </a:p>
          <a:p>
            <a:r>
              <a:rPr lang="en-US" dirty="0"/>
              <a:t>Second: John </a:t>
            </a:r>
            <a:r>
              <a:rPr lang="en-US" dirty="0" err="1"/>
              <a:t>D’Ambrosia</a:t>
            </a:r>
            <a:endParaRPr lang="en-US" dirty="0"/>
          </a:p>
          <a:p>
            <a:r>
              <a:rPr lang="en-US" dirty="0"/>
              <a:t>Results:</a:t>
            </a:r>
          </a:p>
        </p:txBody>
      </p:sp>
    </p:spTree>
    <p:extLst>
      <p:ext uri="{BB962C8B-B14F-4D97-AF65-F5344CB8AC3E}">
        <p14:creationId xmlns:p14="http://schemas.microsoft.com/office/powerpoint/2010/main" val="1862406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F4.04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574040" y="1366838"/>
            <a:ext cx="3657598" cy="3170099"/>
          </a:xfrm>
        </p:spPr>
        <p:txBody>
          <a:bodyPr/>
          <a:lstStyle/>
          <a:p>
            <a:r>
              <a:rPr lang="en-US" sz="2000" dirty="0"/>
              <a:t>Would you like to return to this venue?</a:t>
            </a:r>
          </a:p>
          <a:p>
            <a:r>
              <a:rPr lang="en-US" sz="2000" dirty="0">
                <a:latin typeface="+mj-lt"/>
              </a:rPr>
              <a:t>802.1  --   Y: 35	N: 21 802.3  --   Y: 95	N: 18</a:t>
            </a:r>
          </a:p>
          <a:p>
            <a:r>
              <a:rPr lang="en-US" sz="2000" dirty="0">
                <a:latin typeface="+mj-lt"/>
              </a:rPr>
              <a:t>802.11 –   Y: 44	N: 22 802.15 –   Y: 24	N: 4 802.18 -    Y: 11	N: 6 802 EC –  Y: 	N:</a:t>
            </a:r>
            <a:endParaRPr lang="en-US" sz="2400" dirty="0">
              <a:latin typeface="+mj-lt"/>
            </a:endParaRPr>
          </a:p>
        </p:txBody>
      </p:sp>
      <p:sp>
        <p:nvSpPr>
          <p:cNvPr id="4" name="TextBox 3">
            <a:extLst>
              <a:ext uri="{FF2B5EF4-FFF2-40B4-BE49-F238E27FC236}">
                <a16:creationId xmlns:a16="http://schemas.microsoft.com/office/drawing/2014/main" id="{1C8772EE-5C36-452E-AFC8-8170BAF6A9CB}"/>
              </a:ext>
            </a:extLst>
          </p:cNvPr>
          <p:cNvSpPr txBox="1"/>
          <p:nvPr/>
        </p:nvSpPr>
        <p:spPr>
          <a:xfrm>
            <a:off x="4381500" y="1372236"/>
            <a:ext cx="3314700" cy="3170099"/>
          </a:xfrm>
          <a:prstGeom prst="rect">
            <a:avLst/>
          </a:prstGeom>
          <a:noFill/>
        </p:spPr>
        <p:txBody>
          <a:bodyPr wrap="square" rtlCol="0">
            <a:spAutoFit/>
          </a:bodyPr>
          <a:lstStyle/>
          <a:p>
            <a:r>
              <a:rPr lang="en-US" sz="2000" dirty="0"/>
              <a:t>Did you go to the social?</a:t>
            </a:r>
          </a:p>
          <a:p>
            <a:r>
              <a:rPr lang="en-US" sz="2000" dirty="0"/>
              <a:t>802.1  –  Yes: 45     No: 11</a:t>
            </a:r>
          </a:p>
          <a:p>
            <a:r>
              <a:rPr lang="en-US" sz="2000" dirty="0"/>
              <a:t>802.3   – Yes: 69     No: 44</a:t>
            </a:r>
          </a:p>
          <a:p>
            <a:r>
              <a:rPr lang="en-US" sz="2000" dirty="0"/>
              <a:t>802.11 – Yes: 46     No: 30</a:t>
            </a:r>
          </a:p>
          <a:p>
            <a:r>
              <a:rPr lang="en-US" sz="2000" dirty="0"/>
              <a:t>802.15 – Yes: 20     No: 12</a:t>
            </a:r>
          </a:p>
          <a:p>
            <a:r>
              <a:rPr lang="en-US" sz="2000" dirty="0"/>
              <a:t>802.18  - Yes: 4	      No: 10</a:t>
            </a:r>
          </a:p>
          <a:p>
            <a:r>
              <a:rPr lang="en-US" sz="2000" dirty="0"/>
              <a:t>802.24 – Yes:	      No:  </a:t>
            </a:r>
          </a:p>
          <a:p>
            <a:r>
              <a:rPr lang="en-US" sz="2000" dirty="0"/>
              <a:t>802 EC –</a:t>
            </a:r>
            <a:r>
              <a:rPr lang="en-US" sz="2000" dirty="0">
                <a:solidFill>
                  <a:srgbClr val="000000"/>
                </a:solidFill>
              </a:rPr>
              <a:t>Yes:	      No:  </a:t>
            </a:r>
          </a:p>
          <a:p>
            <a:endParaRPr lang="en-US" sz="2000" dirty="0"/>
          </a:p>
          <a:p>
            <a:endParaRPr lang="en-US" sz="2000" dirty="0"/>
          </a:p>
        </p:txBody>
      </p:sp>
      <p:sp>
        <p:nvSpPr>
          <p:cNvPr id="5" name="TextBox 4">
            <a:extLst>
              <a:ext uri="{FF2B5EF4-FFF2-40B4-BE49-F238E27FC236}">
                <a16:creationId xmlns:a16="http://schemas.microsoft.com/office/drawing/2014/main" id="{B18DD4C5-F683-4261-B90B-EA61394B9D2B}"/>
              </a:ext>
            </a:extLst>
          </p:cNvPr>
          <p:cNvSpPr txBox="1"/>
          <p:nvPr/>
        </p:nvSpPr>
        <p:spPr>
          <a:xfrm>
            <a:off x="7960362" y="1366838"/>
            <a:ext cx="3799838" cy="2616101"/>
          </a:xfrm>
          <a:prstGeom prst="rect">
            <a:avLst/>
          </a:prstGeom>
          <a:noFill/>
        </p:spPr>
        <p:txBody>
          <a:bodyPr wrap="square" rtlCol="0">
            <a:spAutoFit/>
          </a:bodyPr>
          <a:lstStyle/>
          <a:p>
            <a:pPr lvl="0"/>
            <a:r>
              <a:rPr lang="en-US" sz="2000" dirty="0">
                <a:solidFill>
                  <a:srgbClr val="000000"/>
                </a:solidFill>
              </a:rPr>
              <a:t>Did you like the social?</a:t>
            </a:r>
          </a:p>
          <a:p>
            <a:r>
              <a:rPr lang="en-US" sz="2000" dirty="0">
                <a:solidFill>
                  <a:srgbClr val="000000"/>
                </a:solidFill>
              </a:rPr>
              <a:t>802.1  – Yes: 42	      No:   3</a:t>
            </a:r>
          </a:p>
          <a:p>
            <a:r>
              <a:rPr lang="en-US" sz="2000" dirty="0">
                <a:solidFill>
                  <a:srgbClr val="000000"/>
                </a:solidFill>
              </a:rPr>
              <a:t>802.3   – Yes: 53     No:  13</a:t>
            </a:r>
          </a:p>
          <a:p>
            <a:r>
              <a:rPr lang="en-US" sz="2000" dirty="0">
                <a:solidFill>
                  <a:srgbClr val="000000"/>
                </a:solidFill>
              </a:rPr>
              <a:t>802.11 – Yes: 29      No:   4</a:t>
            </a:r>
          </a:p>
          <a:p>
            <a:r>
              <a:rPr lang="en-US" sz="2000" dirty="0">
                <a:solidFill>
                  <a:srgbClr val="000000"/>
                </a:solidFill>
              </a:rPr>
              <a:t>802.15 – Yes:  19    No:   0</a:t>
            </a:r>
          </a:p>
          <a:p>
            <a:r>
              <a:rPr lang="en-US" sz="2000" dirty="0">
                <a:solidFill>
                  <a:srgbClr val="000000"/>
                </a:solidFill>
              </a:rPr>
              <a:t>802.18  - Yes:  4      No:   0</a:t>
            </a:r>
          </a:p>
          <a:p>
            <a:r>
              <a:rPr lang="en-US" sz="2000" dirty="0">
                <a:solidFill>
                  <a:srgbClr val="000000"/>
                </a:solidFill>
              </a:rPr>
              <a:t>802 EC – Yes:         No:  </a:t>
            </a:r>
          </a:p>
          <a:p>
            <a:endParaRPr lang="en-US" dirty="0"/>
          </a:p>
        </p:txBody>
      </p:sp>
    </p:spTree>
    <p:extLst>
      <p:ext uri="{BB962C8B-B14F-4D97-AF65-F5344CB8AC3E}">
        <p14:creationId xmlns:p14="http://schemas.microsoft.com/office/powerpoint/2010/main" val="400900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5.14 II  </a:t>
            </a:r>
            <a:r>
              <a:rPr lang="en-US" dirty="0" err="1"/>
              <a:t>myProject</a:t>
            </a:r>
            <a:r>
              <a:rPr lang="en-US" dirty="0"/>
              <a:t> redesign Status Report                 5 Min</a:t>
            </a:r>
          </a:p>
          <a:p>
            <a:r>
              <a:rPr lang="en-US" dirty="0"/>
              <a:t>5.18 II Update – Finances – 40</a:t>
            </a:r>
            <a:r>
              <a:rPr lang="en-US" baseline="30000" dirty="0"/>
              <a:t>th</a:t>
            </a:r>
            <a:r>
              <a:rPr lang="en-US" dirty="0"/>
              <a:t> Anniversary Social 5 Min</a:t>
            </a:r>
          </a:p>
          <a:p>
            <a:r>
              <a:rPr lang="en-US" dirty="0"/>
              <a:t>6.02  II  Current and Future Venue Report              10 Min</a:t>
            </a:r>
          </a:p>
        </p:txBody>
      </p:sp>
    </p:spTree>
    <p:extLst>
      <p:ext uri="{BB962C8B-B14F-4D97-AF65-F5344CB8AC3E}">
        <p14:creationId xmlns:p14="http://schemas.microsoft.com/office/powerpoint/2010/main" val="3501020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53F5-5BBC-45EA-B4F4-4B85EC527966}"/>
              </a:ext>
            </a:extLst>
          </p:cNvPr>
          <p:cNvSpPr>
            <a:spLocks noGrp="1"/>
          </p:cNvSpPr>
          <p:nvPr>
            <p:ph type="title"/>
          </p:nvPr>
        </p:nvSpPr>
        <p:spPr/>
        <p:txBody>
          <a:bodyPr/>
          <a:lstStyle/>
          <a:p>
            <a:r>
              <a:rPr lang="en-US" dirty="0"/>
              <a:t>Future Venue </a:t>
            </a:r>
            <a:r>
              <a:rPr lang="en-US" dirty="0" err="1"/>
              <a:t>AdHoc</a:t>
            </a:r>
            <a:r>
              <a:rPr lang="en-US" dirty="0"/>
              <a:t> </a:t>
            </a:r>
          </a:p>
        </p:txBody>
      </p:sp>
      <p:sp>
        <p:nvSpPr>
          <p:cNvPr id="3" name="Content Placeholder 2">
            <a:extLst>
              <a:ext uri="{FF2B5EF4-FFF2-40B4-BE49-F238E27FC236}">
                <a16:creationId xmlns:a16="http://schemas.microsoft.com/office/drawing/2014/main" id="{5FAD1A07-BA30-4A10-9F89-3C8001724B97}"/>
              </a:ext>
            </a:extLst>
          </p:cNvPr>
          <p:cNvSpPr>
            <a:spLocks noGrp="1"/>
          </p:cNvSpPr>
          <p:nvPr>
            <p:ph idx="1"/>
          </p:nvPr>
        </p:nvSpPr>
        <p:spPr>
          <a:xfrm>
            <a:off x="334433" y="1341438"/>
            <a:ext cx="10972800" cy="4983162"/>
          </a:xfrm>
        </p:spPr>
        <p:txBody>
          <a:bodyPr/>
          <a:lstStyle/>
          <a:p>
            <a:r>
              <a:rPr lang="en-US" dirty="0"/>
              <a:t>The March 2022 RFP had 30 responses.  </a:t>
            </a:r>
          </a:p>
          <a:p>
            <a:pPr lvl="1"/>
            <a:r>
              <a:rPr lang="en-US" dirty="0"/>
              <a:t>10 options were deemed viable.  </a:t>
            </a:r>
          </a:p>
          <a:p>
            <a:r>
              <a:rPr lang="en-US" dirty="0"/>
              <a:t>The Hyatt Regency Chicago was selected as our best option. </a:t>
            </a:r>
          </a:p>
          <a:p>
            <a:r>
              <a:rPr lang="en-US" dirty="0"/>
              <a:t>We will ask the Hyatt Regency Jacksonville as an option to be on hold as an alternate.</a:t>
            </a:r>
          </a:p>
          <a:p>
            <a:pPr lvl="1"/>
            <a:r>
              <a:rPr lang="en-US" sz="2400" dirty="0"/>
              <a:t>Room Rate - $209 (includes resort fee we believe we can negotiate out. </a:t>
            </a:r>
          </a:p>
          <a:p>
            <a:pPr lvl="1"/>
            <a:r>
              <a:rPr lang="en-US" sz="2400" dirty="0"/>
              <a:t>Min F&amp;B $150,000</a:t>
            </a:r>
          </a:p>
          <a:p>
            <a:pPr lvl="1"/>
            <a:r>
              <a:rPr lang="en-US" sz="2400" dirty="0"/>
              <a:t>Mtg Space included in package</a:t>
            </a:r>
          </a:p>
          <a:p>
            <a:endParaRPr lang="en-US" dirty="0"/>
          </a:p>
        </p:txBody>
      </p:sp>
    </p:spTree>
    <p:extLst>
      <p:ext uri="{BB962C8B-B14F-4D97-AF65-F5344CB8AC3E}">
        <p14:creationId xmlns:p14="http://schemas.microsoft.com/office/powerpoint/2010/main" val="3342450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209FBE-5345-4F7C-8AED-7221CBAA2EA5}"/>
              </a:ext>
            </a:extLst>
          </p:cNvPr>
          <p:cNvSpPr>
            <a:spLocks noGrp="1"/>
          </p:cNvSpPr>
          <p:nvPr>
            <p:ph type="title"/>
          </p:nvPr>
        </p:nvSpPr>
        <p:spPr/>
        <p:txBody>
          <a:bodyPr/>
          <a:lstStyle/>
          <a:p>
            <a:r>
              <a:rPr lang="en-US" dirty="0"/>
              <a:t>Future Venue </a:t>
            </a:r>
            <a:r>
              <a:rPr lang="en-US" dirty="0" err="1"/>
              <a:t>AdHoc</a:t>
            </a:r>
            <a:r>
              <a:rPr lang="en-US" dirty="0"/>
              <a:t> Report</a:t>
            </a:r>
          </a:p>
        </p:txBody>
      </p:sp>
      <p:sp>
        <p:nvSpPr>
          <p:cNvPr id="7" name="Content Placeholder 6">
            <a:extLst>
              <a:ext uri="{FF2B5EF4-FFF2-40B4-BE49-F238E27FC236}">
                <a16:creationId xmlns:a16="http://schemas.microsoft.com/office/drawing/2014/main" id="{FA028620-F1DF-48A3-B1C4-C64154BA45E9}"/>
              </a:ext>
            </a:extLst>
          </p:cNvPr>
          <p:cNvSpPr>
            <a:spLocks noGrp="1"/>
          </p:cNvSpPr>
          <p:nvPr>
            <p:ph idx="1"/>
          </p:nvPr>
        </p:nvSpPr>
        <p:spPr>
          <a:xfrm>
            <a:off x="334433" y="1341437"/>
            <a:ext cx="10972800" cy="5111749"/>
          </a:xfrm>
        </p:spPr>
        <p:txBody>
          <a:bodyPr/>
          <a:lstStyle/>
          <a:p>
            <a:r>
              <a:rPr lang="en-US" dirty="0"/>
              <a:t>The March 2023 RFP had 30 responses.  </a:t>
            </a:r>
          </a:p>
          <a:p>
            <a:pPr lvl="1"/>
            <a:r>
              <a:rPr lang="en-US" dirty="0"/>
              <a:t>This was narrowed down to 11 but only 5 were good options. </a:t>
            </a:r>
          </a:p>
          <a:p>
            <a:r>
              <a:rPr lang="en-US" dirty="0"/>
              <a:t>The Hilton Orlando Disney Springs or the Hilton Buena Vista Palace  hotels were thought to be best Choices.  I will ask for approval to proceed to contracting for one or the other hotel.</a:t>
            </a:r>
          </a:p>
          <a:p>
            <a:pPr lvl="1"/>
            <a:r>
              <a:rPr lang="en-US" dirty="0"/>
              <a:t>Room Rate - $179.00</a:t>
            </a:r>
          </a:p>
          <a:p>
            <a:pPr lvl="1"/>
            <a:r>
              <a:rPr lang="en-US" dirty="0"/>
              <a:t>Min F&amp;B $150,000</a:t>
            </a:r>
          </a:p>
          <a:p>
            <a:pPr lvl="1"/>
            <a:r>
              <a:rPr lang="en-US" dirty="0"/>
              <a:t>Mtg Space included in package</a:t>
            </a:r>
          </a:p>
        </p:txBody>
      </p:sp>
    </p:spTree>
    <p:extLst>
      <p:ext uri="{BB962C8B-B14F-4D97-AF65-F5344CB8AC3E}">
        <p14:creationId xmlns:p14="http://schemas.microsoft.com/office/powerpoint/2010/main" val="10582324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2022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a:xfrm>
            <a:off x="334433" y="1341438"/>
            <a:ext cx="10972800" cy="4906962"/>
          </a:xfrm>
        </p:spPr>
        <p:txBody>
          <a:bodyPr/>
          <a:lstStyle/>
          <a:p>
            <a:pPr lvl="1"/>
            <a:r>
              <a:rPr lang="en-US" dirty="0"/>
              <a:t>Move to approve The Hyatt Regency Chicago as the venue location for the March 2022 with the Hyatt Regency Jacksonville as an option to be held as an alternate backup. (</a:t>
            </a:r>
            <a:r>
              <a:rPr lang="en-US" sz="2400" dirty="0"/>
              <a:t>Room Rate - $209 (includes resort fee we believe we can negotiate out. Min F&amp;B $150,000;  Mtg Space included in package)</a:t>
            </a:r>
          </a:p>
          <a:p>
            <a:pPr lvl="1"/>
            <a:endParaRPr lang="en-US" sz="2400" dirty="0"/>
          </a:p>
          <a:p>
            <a:r>
              <a:rPr lang="en-US" dirty="0"/>
              <a:t>Moved: Jon Rosdahl</a:t>
            </a:r>
          </a:p>
          <a:p>
            <a:r>
              <a:rPr lang="en-US" dirty="0"/>
              <a:t>2</a:t>
            </a:r>
            <a:r>
              <a:rPr lang="en-US" baseline="30000" dirty="0"/>
              <a:t>nd</a:t>
            </a:r>
            <a:r>
              <a:rPr lang="en-US" dirty="0"/>
              <a:t>: Dorothy Stanley</a:t>
            </a:r>
          </a:p>
          <a:p>
            <a:r>
              <a:rPr lang="en-US" dirty="0"/>
              <a:t>Results:</a:t>
            </a:r>
          </a:p>
          <a:p>
            <a:endParaRPr lang="en-US" dirty="0"/>
          </a:p>
          <a:p>
            <a:endParaRPr lang="en-US" dirty="0"/>
          </a:p>
        </p:txBody>
      </p:sp>
    </p:spTree>
    <p:extLst>
      <p:ext uri="{BB962C8B-B14F-4D97-AF65-F5344CB8AC3E}">
        <p14:creationId xmlns:p14="http://schemas.microsoft.com/office/powerpoint/2010/main" val="3599684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2023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p:txBody>
          <a:bodyPr/>
          <a:lstStyle/>
          <a:p>
            <a:r>
              <a:rPr lang="en-US" dirty="0"/>
              <a:t>Move to approve either “The Hilton Orlando Disney Springs or the Hilton Buena Vista Palace” hotels as the venue location for the March 2023 IEEE 802 Plenary. </a:t>
            </a:r>
          </a:p>
          <a:p>
            <a:pPr lvl="1"/>
            <a:r>
              <a:rPr lang="en-US" dirty="0"/>
              <a:t>( Room Rate - $179.00; Min F&amp;B $150,000,Mtg Space included in package)</a:t>
            </a:r>
          </a:p>
          <a:p>
            <a:r>
              <a:rPr lang="en-US" dirty="0"/>
              <a:t>Moved: Jon Rosdahl</a:t>
            </a:r>
          </a:p>
          <a:p>
            <a:r>
              <a:rPr lang="en-US" dirty="0"/>
              <a:t>2</a:t>
            </a:r>
            <a:r>
              <a:rPr lang="en-US" baseline="30000" dirty="0"/>
              <a:t>nd</a:t>
            </a:r>
            <a:r>
              <a:rPr lang="en-US" dirty="0"/>
              <a:t>: Dorothy Stanley</a:t>
            </a:r>
          </a:p>
          <a:p>
            <a:r>
              <a:rPr lang="en-US" dirty="0"/>
              <a:t>Results:</a:t>
            </a:r>
          </a:p>
          <a:p>
            <a:endParaRPr lang="en-US" dirty="0"/>
          </a:p>
        </p:txBody>
      </p:sp>
    </p:spTree>
    <p:extLst>
      <p:ext uri="{BB962C8B-B14F-4D97-AF65-F5344CB8AC3E}">
        <p14:creationId xmlns:p14="http://schemas.microsoft.com/office/powerpoint/2010/main" val="256816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2020:</a:t>
            </a:r>
          </a:p>
          <a:p>
            <a:r>
              <a:rPr lang="en-US" sz="2000" dirty="0"/>
              <a:t>15-20 March 2020		</a:t>
            </a:r>
            <a:r>
              <a:rPr lang="sv-SE" sz="2000" dirty="0"/>
              <a:t>Hilton Atlanta, Atlanta, GA, USA</a:t>
            </a:r>
          </a:p>
          <a:p>
            <a:r>
              <a:rPr lang="en-US" sz="2000" dirty="0"/>
              <a:t>12-17 July 2020		Sheraton Centre Montreal, Montreal, Canada</a:t>
            </a:r>
          </a:p>
          <a:p>
            <a:r>
              <a:rPr lang="en-US" sz="2000" dirty="0"/>
              <a:t> 8-13 November 2020	Marriott Marquis Queen’s Park, Bangkok, Thailand</a:t>
            </a:r>
          </a:p>
          <a:p>
            <a:pPr marL="457200" lvl="1" indent="0">
              <a:buNone/>
            </a:pPr>
            <a:endParaRPr lang="en-US" sz="1100" dirty="0"/>
          </a:p>
          <a:p>
            <a:pPr marL="457200" lvl="1" indent="0">
              <a:buNone/>
            </a:pPr>
            <a:endParaRPr lang="en-US" sz="1100" dirty="0"/>
          </a:p>
          <a:p>
            <a:r>
              <a:rPr lang="en-US" sz="1800" b="1" dirty="0"/>
              <a:t>Contract Status doc 802 EC-16/66r10:</a:t>
            </a:r>
          </a:p>
          <a:p>
            <a:pPr marL="400050" lvl="1" indent="0">
              <a:buNone/>
            </a:pPr>
            <a:r>
              <a:rPr lang="en-US" sz="1600">
                <a:hlinkClick r:id="rId2"/>
              </a:rPr>
              <a:t>https://mentor.ieee.org/802-ec/dcn/16/ec-16-0066-10-00EC-802-plenary-future-venue-contract-status.xlsx</a:t>
            </a:r>
            <a:r>
              <a:rPr lang="en-US" sz="1600"/>
              <a:t> </a:t>
            </a:r>
            <a:endParaRPr lang="en-US" sz="1600" dirty="0"/>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2020 Calendar:</a:t>
            </a:r>
          </a:p>
          <a:p>
            <a:pPr marL="800100" lvl="2" indent="0">
              <a:buNone/>
            </a:pPr>
            <a:r>
              <a:rPr lang="en-US" sz="1600" dirty="0">
                <a:hlinkClick r:id="rId3"/>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2020</a:t>
            </a:r>
          </a:p>
        </p:txBody>
      </p:sp>
      <p:sp>
        <p:nvSpPr>
          <p:cNvPr id="3" name="Content Placeholder 2"/>
          <p:cNvSpPr>
            <a:spLocks noGrp="1"/>
          </p:cNvSpPr>
          <p:nvPr>
            <p:ph idx="1"/>
          </p:nvPr>
        </p:nvSpPr>
        <p:spPr>
          <a:xfrm>
            <a:off x="762000" y="1341437"/>
            <a:ext cx="10287000" cy="5287963"/>
          </a:xfrm>
        </p:spPr>
        <p:txBody>
          <a:bodyPr>
            <a:noAutofit/>
          </a:bodyPr>
          <a:lstStyle/>
          <a:p>
            <a:pPr marL="768359" indent="-457200">
              <a:buFont typeface="Wingdings" panose="05000000000000000000" pitchFamily="2" charset="2"/>
              <a:buChar char="§"/>
            </a:pPr>
            <a:r>
              <a:rPr lang="en-US" sz="2800" b="1" dirty="0"/>
              <a:t>Save the Date: </a:t>
            </a:r>
            <a:r>
              <a:rPr lang="en-US" sz="2800" dirty="0"/>
              <a:t>15-20 March 2020</a:t>
            </a:r>
          </a:p>
          <a:p>
            <a:pPr marL="1168409" lvl="1" indent="-457200">
              <a:buFont typeface="Wingdings" panose="05000000000000000000" pitchFamily="2" charset="2"/>
              <a:buChar char="§"/>
            </a:pPr>
            <a:r>
              <a:rPr lang="sv-SE" dirty="0"/>
              <a:t>Hilton Atlanta, Atlanta, GA, USA</a:t>
            </a:r>
          </a:p>
          <a:p>
            <a:pPr lvl="2"/>
            <a:r>
              <a:rPr lang="en-US" sz="2800" dirty="0"/>
              <a:t>Registration target to open: </a:t>
            </a:r>
          </a:p>
          <a:p>
            <a:pPr lvl="3"/>
            <a:r>
              <a:rPr lang="en-US" sz="2800" dirty="0"/>
              <a:t>First part of December 2019</a:t>
            </a:r>
          </a:p>
          <a:p>
            <a:pPr lvl="2"/>
            <a:r>
              <a:rPr lang="en-US" sz="2800" dirty="0"/>
              <a:t>IEEE 802 40</a:t>
            </a:r>
            <a:r>
              <a:rPr lang="en-US" sz="2800" baseline="30000" dirty="0"/>
              <a:t>th</a:t>
            </a:r>
            <a:r>
              <a:rPr lang="en-US" sz="2800" dirty="0"/>
              <a:t> Anniversary Session</a:t>
            </a:r>
          </a:p>
        </p:txBody>
      </p:sp>
    </p:spTree>
    <p:extLst>
      <p:ext uri="{BB962C8B-B14F-4D97-AF65-F5344CB8AC3E}">
        <p14:creationId xmlns:p14="http://schemas.microsoft.com/office/powerpoint/2010/main" val="48349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43693"/>
            <a:ext cx="8374698" cy="914400"/>
          </a:xfrm>
        </p:spPr>
        <p:txBody>
          <a:bodyPr/>
          <a:lstStyle/>
          <a:p>
            <a:r>
              <a:rPr lang="en-US" sz="2800" b="1" dirty="0"/>
              <a:t>F8.06 – Announcement of 802 EC Interim Telecon (Tuesday 4 February 2020,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Feb 2020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a:t>Report: March 2020Plenary Status				- Rosdahl   	3 min</a:t>
            </a:r>
          </a:p>
          <a:p>
            <a:pPr marL="1200150" lvl="2" indent="-342900">
              <a:buAutoNum type="arabicPeriod"/>
            </a:pPr>
            <a:r>
              <a:rPr lang="en-US" sz="1800" dirty="0"/>
              <a:t>Report on 2022/2023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March 2020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16 March 2020</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31 January 2020</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0632-8928-4462-93C2-CA8434A3C224}"/>
              </a:ext>
            </a:extLst>
          </p:cNvPr>
          <p:cNvSpPr>
            <a:spLocks noGrp="1"/>
          </p:cNvSpPr>
          <p:nvPr>
            <p:ph type="title"/>
          </p:nvPr>
        </p:nvSpPr>
        <p:spPr>
          <a:xfrm>
            <a:off x="609600" y="404813"/>
            <a:ext cx="11125200" cy="792162"/>
          </a:xfrm>
        </p:spPr>
        <p:txBody>
          <a:bodyPr/>
          <a:lstStyle/>
          <a:p>
            <a:r>
              <a:rPr lang="en-US" dirty="0"/>
              <a:t>5.14 II  </a:t>
            </a:r>
            <a:r>
              <a:rPr lang="en-US" dirty="0" err="1"/>
              <a:t>myProject</a:t>
            </a:r>
            <a:r>
              <a:rPr lang="en-US" dirty="0"/>
              <a:t> redesign Status Report           5 Min</a:t>
            </a:r>
          </a:p>
        </p:txBody>
      </p:sp>
      <p:sp>
        <p:nvSpPr>
          <p:cNvPr id="3" name="Content Placeholder 2">
            <a:extLst>
              <a:ext uri="{FF2B5EF4-FFF2-40B4-BE49-F238E27FC236}">
                <a16:creationId xmlns:a16="http://schemas.microsoft.com/office/drawing/2014/main" id="{FED5A614-7DED-4124-8904-38356B476295}"/>
              </a:ext>
            </a:extLst>
          </p:cNvPr>
          <p:cNvSpPr>
            <a:spLocks noGrp="1"/>
          </p:cNvSpPr>
          <p:nvPr>
            <p:ph idx="1"/>
          </p:nvPr>
        </p:nvSpPr>
        <p:spPr>
          <a:xfrm>
            <a:off x="334432" y="1341437"/>
            <a:ext cx="11400367" cy="5111749"/>
          </a:xfrm>
        </p:spPr>
        <p:txBody>
          <a:bodyPr/>
          <a:lstStyle/>
          <a:p>
            <a:pPr marL="76200" indent="0">
              <a:spcBef>
                <a:spcPts val="0"/>
              </a:spcBef>
              <a:buSzPct val="60000"/>
              <a:buNone/>
            </a:pPr>
            <a:r>
              <a:rPr lang="en-US" sz="2400" b="1" dirty="0"/>
              <a:t>Purpose of </a:t>
            </a:r>
            <a:r>
              <a:rPr lang="en-US" sz="2400" b="1" dirty="0" err="1"/>
              <a:t>MyProject</a:t>
            </a:r>
            <a:r>
              <a:rPr lang="en-US" sz="2400" b="1" dirty="0"/>
              <a:t> upgrade:</a:t>
            </a:r>
          </a:p>
          <a:p>
            <a:pPr marL="333375" indent="-257175">
              <a:spcBef>
                <a:spcPts val="0"/>
              </a:spcBef>
              <a:buSzPct val="60000"/>
              <a:buFont typeface="Wingdings" panose="05000000000000000000" pitchFamily="2" charset="2"/>
              <a:buChar char="ü"/>
            </a:pPr>
            <a:r>
              <a:rPr lang="en-US" sz="2400" dirty="0"/>
              <a:t>Replace all current functionalities using  modern, reliable, flexible and scalable technology and a modern scripting language (JavaScript).  </a:t>
            </a:r>
          </a:p>
          <a:p>
            <a:pPr marL="333375" indent="-257175">
              <a:spcBef>
                <a:spcPts val="0"/>
              </a:spcBef>
              <a:buSzPct val="60000"/>
              <a:buFont typeface="Wingdings" panose="05000000000000000000" pitchFamily="2" charset="2"/>
              <a:buChar char="ü"/>
            </a:pPr>
            <a:r>
              <a:rPr lang="en-US" sz="2400" dirty="0"/>
              <a:t>Update any functionalities to the current Board-approved processes</a:t>
            </a:r>
          </a:p>
          <a:p>
            <a:pPr marL="676275" lvl="1">
              <a:spcBef>
                <a:spcPts val="0"/>
              </a:spcBef>
              <a:buSzPct val="60000"/>
              <a:buFont typeface="Wingdings" panose="05000000000000000000" pitchFamily="2" charset="2"/>
              <a:buChar char="q"/>
            </a:pPr>
            <a:r>
              <a:rPr lang="en-US" sz="2400" dirty="0"/>
              <a:t>Include terminology changes from Sponsor and Sponsor ballot to Standards Committee and Standards Association </a:t>
            </a:r>
          </a:p>
          <a:p>
            <a:pPr marL="676275" lvl="1">
              <a:spcBef>
                <a:spcPts val="0"/>
              </a:spcBef>
              <a:buSzPct val="60000"/>
              <a:buFont typeface="Wingdings" panose="05000000000000000000" pitchFamily="2" charset="2"/>
              <a:buChar char="q"/>
            </a:pPr>
            <a:r>
              <a:rPr lang="en-US" sz="2400" dirty="0"/>
              <a:t>Include GDPR requirements</a:t>
            </a:r>
          </a:p>
          <a:p>
            <a:pPr marL="390525" lvl="1" indent="0">
              <a:spcBef>
                <a:spcPts val="0"/>
              </a:spcBef>
              <a:buSzPct val="60000"/>
              <a:buNone/>
            </a:pPr>
            <a:endParaRPr lang="en-US" sz="2400" dirty="0"/>
          </a:p>
          <a:p>
            <a:pPr marL="390525" lvl="1" indent="0">
              <a:spcBef>
                <a:spcPts val="0"/>
              </a:spcBef>
              <a:buSzPct val="60000"/>
              <a:buNone/>
            </a:pPr>
            <a:endParaRPr lang="en-US" sz="2400" dirty="0"/>
          </a:p>
          <a:p>
            <a:pPr marL="390525" lvl="1" indent="0">
              <a:spcBef>
                <a:spcPts val="0"/>
              </a:spcBef>
              <a:buSzPct val="60000"/>
              <a:buNone/>
            </a:pPr>
            <a:endParaRPr lang="en-US" sz="2400" dirty="0"/>
          </a:p>
          <a:p>
            <a:pPr marL="104775" indent="0">
              <a:spcBef>
                <a:spcPts val="0"/>
              </a:spcBef>
              <a:buSzPct val="60000"/>
              <a:buNone/>
            </a:pPr>
            <a:r>
              <a:rPr lang="en-US" sz="2400" b="1" i="1" dirty="0">
                <a:solidFill>
                  <a:schemeClr val="accent1">
                    <a:lumMod val="75000"/>
                  </a:schemeClr>
                </a:solidFill>
              </a:rPr>
              <a:t>Additional and improved functionality and usability comments are saved for consideration in subsequent releases</a:t>
            </a:r>
          </a:p>
          <a:p>
            <a:endParaRPr lang="en-US" dirty="0"/>
          </a:p>
        </p:txBody>
      </p:sp>
    </p:spTree>
    <p:extLst>
      <p:ext uri="{BB962C8B-B14F-4D97-AF65-F5344CB8AC3E}">
        <p14:creationId xmlns:p14="http://schemas.microsoft.com/office/powerpoint/2010/main" val="715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46BF7-88D3-485E-A006-F06B6667423B}"/>
              </a:ext>
            </a:extLst>
          </p:cNvPr>
          <p:cNvSpPr>
            <a:spLocks noGrp="1"/>
          </p:cNvSpPr>
          <p:nvPr>
            <p:ph type="title"/>
          </p:nvPr>
        </p:nvSpPr>
        <p:spPr>
          <a:xfrm>
            <a:off x="457200" y="404813"/>
            <a:ext cx="11201400" cy="792162"/>
          </a:xfrm>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DBB5A043-6DB8-4BA6-ABD4-5FEF93DA5930}"/>
              </a:ext>
            </a:extLst>
          </p:cNvPr>
          <p:cNvSpPr>
            <a:spLocks noGrp="1"/>
          </p:cNvSpPr>
          <p:nvPr>
            <p:ph idx="1"/>
          </p:nvPr>
        </p:nvSpPr>
        <p:spPr>
          <a:xfrm>
            <a:off x="334433" y="1341437"/>
            <a:ext cx="10866967" cy="5111749"/>
          </a:xfrm>
        </p:spPr>
        <p:txBody>
          <a:bodyPr/>
          <a:lstStyle/>
          <a:p>
            <a:pPr marL="0" indent="0">
              <a:buNone/>
            </a:pPr>
            <a:r>
              <a:rPr lang="en-US" sz="2400" dirty="0"/>
              <a:t>As reported during the IEEE SA SASB mtg Nov 7, 2019:</a:t>
            </a:r>
          </a:p>
          <a:p>
            <a:pPr marL="0" indent="0">
              <a:buNone/>
            </a:pPr>
            <a:endParaRPr lang="en-US" sz="2400" dirty="0"/>
          </a:p>
          <a:p>
            <a:pPr marL="285750" indent="-285750">
              <a:buFont typeface="Arial" panose="020B0604020202020204" pitchFamily="34" charset="0"/>
              <a:buChar char="•"/>
            </a:pPr>
            <a:r>
              <a:rPr lang="en-US" sz="2400" dirty="0"/>
              <a:t>Development, regression and performance testing continuing through sprints</a:t>
            </a:r>
          </a:p>
          <a:p>
            <a:pPr marL="685800" lvl="2">
              <a:buFont typeface="Arial" panose="020B0604020202020204" pitchFamily="34" charset="0"/>
              <a:buChar char="•"/>
            </a:pPr>
            <a:r>
              <a:rPr lang="en-US" dirty="0"/>
              <a:t>Closeout of ‘must fix’ items continues; </a:t>
            </a:r>
          </a:p>
          <a:p>
            <a:pPr marL="685800" lvl="2">
              <a:buFont typeface="Arial" panose="020B0604020202020204" pitchFamily="34" charset="0"/>
              <a:buChar char="•"/>
            </a:pPr>
            <a:r>
              <a:rPr lang="en-US" dirty="0"/>
              <a:t>A backlog of future improvements remains (implemented after roll-out)</a:t>
            </a:r>
          </a:p>
          <a:p>
            <a:pPr marL="285750" indent="-285750">
              <a:buFont typeface="Arial" panose="020B0604020202020204" pitchFamily="34" charset="0"/>
              <a:buChar char="•"/>
            </a:pPr>
            <a:r>
              <a:rPr lang="en-US" sz="2400" dirty="0"/>
              <a:t>Scheduled volunteer testing: </a:t>
            </a:r>
            <a:r>
              <a:rPr lang="en-US" sz="2400" dirty="0">
                <a:solidFill>
                  <a:srgbClr val="FF0000"/>
                </a:solidFill>
              </a:rPr>
              <a:t>December 2-6, 2019</a:t>
            </a:r>
          </a:p>
          <a:p>
            <a:pPr marL="685800" lvl="1">
              <a:buFont typeface="Arial" panose="020B0604020202020204" pitchFamily="34" charset="0"/>
              <a:buChar char="•"/>
            </a:pPr>
            <a:r>
              <a:rPr lang="en-US" sz="2000" dirty="0">
                <a:solidFill>
                  <a:srgbClr val="FF0000"/>
                </a:solidFill>
              </a:rPr>
              <a:t>Go – No Go announcement expected by Dec 13, 2019</a:t>
            </a:r>
          </a:p>
          <a:p>
            <a:pPr marL="285750" indent="-285750">
              <a:buFont typeface="Arial" panose="020B0604020202020204" pitchFamily="34" charset="0"/>
              <a:buChar char="•"/>
            </a:pPr>
            <a:r>
              <a:rPr lang="en-US" sz="2400" dirty="0">
                <a:solidFill>
                  <a:schemeClr val="tx1">
                    <a:lumMod val="95000"/>
                    <a:lumOff val="5000"/>
                  </a:schemeClr>
                </a:solidFill>
              </a:rPr>
              <a:t>Expect cutover to updated </a:t>
            </a:r>
            <a:r>
              <a:rPr lang="en-US" sz="2400" dirty="0" err="1">
                <a:solidFill>
                  <a:schemeClr val="tx1">
                    <a:lumMod val="95000"/>
                    <a:lumOff val="5000"/>
                  </a:schemeClr>
                </a:solidFill>
              </a:rPr>
              <a:t>myProject</a:t>
            </a:r>
            <a:r>
              <a:rPr lang="en-US" sz="2400" dirty="0">
                <a:solidFill>
                  <a:schemeClr val="tx1">
                    <a:lumMod val="95000"/>
                    <a:lumOff val="5000"/>
                  </a:schemeClr>
                </a:solidFill>
              </a:rPr>
              <a:t>: </a:t>
            </a:r>
            <a:r>
              <a:rPr lang="en-US" sz="2400" b="1" dirty="0">
                <a:solidFill>
                  <a:srgbClr val="FF0000"/>
                </a:solidFill>
              </a:rPr>
              <a:t>January 27 to February 2, 2020</a:t>
            </a:r>
          </a:p>
          <a:p>
            <a:pPr marL="685800" lvl="1">
              <a:buFont typeface="Arial" panose="020B0604020202020204" pitchFamily="34" charset="0"/>
              <a:buChar char="•"/>
            </a:pPr>
            <a:r>
              <a:rPr lang="en-US" sz="2000" dirty="0">
                <a:solidFill>
                  <a:schemeClr val="tx1">
                    <a:lumMod val="95000"/>
                    <a:lumOff val="5000"/>
                  </a:schemeClr>
                </a:solidFill>
              </a:rPr>
              <a:t>After 802 and PES meetings</a:t>
            </a:r>
          </a:p>
          <a:p>
            <a:pPr marL="685800" lvl="1">
              <a:buFont typeface="Arial" panose="020B0604020202020204" pitchFamily="34" charset="0"/>
              <a:buChar char="•"/>
            </a:pPr>
            <a:r>
              <a:rPr lang="en-US" sz="2400" b="1" dirty="0">
                <a:solidFill>
                  <a:srgbClr val="FF0000"/>
                </a:solidFill>
              </a:rPr>
              <a:t>If extensive fixes and retesting are required, dates will change</a:t>
            </a:r>
          </a:p>
          <a:p>
            <a:pPr marL="685800" lvl="1">
              <a:buFont typeface="Arial" panose="020B0604020202020204" pitchFamily="34" charset="0"/>
              <a:buChar char="•"/>
            </a:pPr>
            <a:r>
              <a:rPr lang="en-US" sz="2000" dirty="0"/>
              <a:t>Go-live considerations include must-fix issues discovered during user testing and retests</a:t>
            </a:r>
          </a:p>
          <a:p>
            <a:endParaRPr lang="en-US" sz="2400" dirty="0"/>
          </a:p>
        </p:txBody>
      </p:sp>
    </p:spTree>
    <p:extLst>
      <p:ext uri="{BB962C8B-B14F-4D97-AF65-F5344CB8AC3E}">
        <p14:creationId xmlns:p14="http://schemas.microsoft.com/office/powerpoint/2010/main" val="2918568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0F09-99F8-49C9-BEB6-DF41A8D56AD2}"/>
              </a:ext>
            </a:extLst>
          </p:cNvPr>
          <p:cNvSpPr>
            <a:spLocks noGrp="1"/>
          </p:cNvSpPr>
          <p:nvPr>
            <p:ph type="title"/>
          </p:nvPr>
        </p:nvSpPr>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C804EA96-038D-4BF5-9609-A222EB74BD91}"/>
              </a:ext>
            </a:extLst>
          </p:cNvPr>
          <p:cNvSpPr>
            <a:spLocks noGrp="1"/>
          </p:cNvSpPr>
          <p:nvPr>
            <p:ph idx="1"/>
          </p:nvPr>
        </p:nvSpPr>
        <p:spPr>
          <a:xfrm>
            <a:off x="334432" y="1341438"/>
            <a:ext cx="11247967" cy="4754562"/>
          </a:xfrm>
        </p:spPr>
        <p:txBody>
          <a:bodyPr/>
          <a:lstStyle/>
          <a:p>
            <a:pPr marL="0" indent="0">
              <a:buNone/>
            </a:pPr>
            <a:r>
              <a:rPr lang="en-US" sz="2400" dirty="0"/>
              <a:t>Cutover scheduling:</a:t>
            </a:r>
          </a:p>
          <a:p>
            <a:r>
              <a:rPr lang="en-US" sz="2400" dirty="0"/>
              <a:t>No ballots should be in progress during cutover: one week blackout period.</a:t>
            </a:r>
          </a:p>
          <a:p>
            <a:r>
              <a:rPr lang="en-US" sz="2400" b="1" i="1" dirty="0"/>
              <a:t>If cutover begins January 27, 2020:</a:t>
            </a:r>
          </a:p>
          <a:p>
            <a:pPr marL="685800" lvl="1">
              <a:buFont typeface="Wingdings" panose="05000000000000000000" pitchFamily="2" charset="2"/>
              <a:buChar char="§"/>
            </a:pPr>
            <a:r>
              <a:rPr lang="en-US" sz="2400" dirty="0"/>
              <a:t>Last day to open a 30-day ballot is Friday, December 27, 2019</a:t>
            </a:r>
          </a:p>
          <a:p>
            <a:pPr marL="685800" lvl="1">
              <a:buFont typeface="Wingdings" panose="05000000000000000000" pitchFamily="2" charset="2"/>
              <a:buChar char="§"/>
            </a:pPr>
            <a:r>
              <a:rPr lang="en-US" sz="2400" dirty="0"/>
              <a:t>Last day to open a 30-day ballot invitation is Friday, December 27, 2019</a:t>
            </a:r>
          </a:p>
          <a:p>
            <a:pPr marL="685800" lvl="1">
              <a:buFont typeface="Wingdings" panose="05000000000000000000" pitchFamily="2" charset="2"/>
              <a:buChar char="§"/>
            </a:pPr>
            <a:r>
              <a:rPr lang="en-US" sz="2400" dirty="0"/>
              <a:t>Last day to open a 10-day recirculation is Thursday, January 16</a:t>
            </a:r>
            <a:r>
              <a:rPr lang="en-US" sz="2400"/>
              <a:t>, 2020</a:t>
            </a:r>
            <a:endParaRPr lang="en-US" sz="2400" dirty="0"/>
          </a:p>
          <a:p>
            <a:pPr marL="685800" lvl="1">
              <a:buFont typeface="Wingdings" panose="05000000000000000000" pitchFamily="2" charset="2"/>
              <a:buChar char="§"/>
            </a:pPr>
            <a:r>
              <a:rPr lang="en-US" sz="2400" dirty="0"/>
              <a:t>First day to resume </a:t>
            </a:r>
            <a:r>
              <a:rPr lang="en-US" sz="2400" dirty="0" err="1"/>
              <a:t>MyProject</a:t>
            </a:r>
            <a:r>
              <a:rPr lang="en-US" sz="2400" dirty="0"/>
              <a:t> actions is no later than Monday, February 3, 2020</a:t>
            </a:r>
          </a:p>
          <a:p>
            <a:pPr marL="685800" lvl="1">
              <a:buFont typeface="Wingdings" panose="05000000000000000000" pitchFamily="2" charset="2"/>
              <a:buChar char="§"/>
            </a:pPr>
            <a:endParaRPr lang="en-US" sz="2400" dirty="0"/>
          </a:p>
          <a:p>
            <a:r>
              <a:rPr lang="en-US" sz="2400" b="1" dirty="0">
                <a:solidFill>
                  <a:srgbClr val="FF0000"/>
                </a:solidFill>
              </a:rPr>
              <a:t>If Testing finds extensive fixes and retesting are required, dates will change.</a:t>
            </a:r>
          </a:p>
          <a:p>
            <a:endParaRPr lang="en-US" sz="2400" dirty="0"/>
          </a:p>
        </p:txBody>
      </p:sp>
    </p:spTree>
    <p:extLst>
      <p:ext uri="{BB962C8B-B14F-4D97-AF65-F5344CB8AC3E}">
        <p14:creationId xmlns:p14="http://schemas.microsoft.com/office/powerpoint/2010/main" val="5196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ED57-B6CB-4B91-970D-FB642A2DCEDF}"/>
              </a:ext>
            </a:extLst>
          </p:cNvPr>
          <p:cNvSpPr>
            <a:spLocks noGrp="1"/>
          </p:cNvSpPr>
          <p:nvPr>
            <p:ph type="title"/>
          </p:nvPr>
        </p:nvSpPr>
        <p:spPr/>
        <p:txBody>
          <a:bodyPr/>
          <a:lstStyle/>
          <a:p>
            <a:r>
              <a:rPr lang="en-US" dirty="0"/>
              <a:t>Potential IEEE/IEEE-SA Tool Changes</a:t>
            </a:r>
          </a:p>
        </p:txBody>
      </p:sp>
      <p:sp>
        <p:nvSpPr>
          <p:cNvPr id="3" name="Content Placeholder 2">
            <a:extLst>
              <a:ext uri="{FF2B5EF4-FFF2-40B4-BE49-F238E27FC236}">
                <a16:creationId xmlns:a16="http://schemas.microsoft.com/office/drawing/2014/main" id="{386C3E64-65CE-42E0-A868-3B2F11846A9B}"/>
              </a:ext>
            </a:extLst>
          </p:cNvPr>
          <p:cNvSpPr>
            <a:spLocks noGrp="1"/>
          </p:cNvSpPr>
          <p:nvPr>
            <p:ph idx="1"/>
          </p:nvPr>
        </p:nvSpPr>
        <p:spPr/>
        <p:txBody>
          <a:bodyPr/>
          <a:lstStyle/>
          <a:p>
            <a:r>
              <a:rPr lang="en-US" sz="2800" dirty="0"/>
              <a:t>During the IEEE-SA Standards Board meeting last Thursday, in the IEEE-SA Managing Directors report from Konstantinos included a bullet on a Mentor and IMAT replacement.</a:t>
            </a:r>
          </a:p>
          <a:p>
            <a:pPr lvl="1"/>
            <a:r>
              <a:rPr lang="en-US" dirty="0"/>
              <a:t>The report slides said that requirements discovery was underway, that the IEEE-SA is looking for opportunities to meet needs of users with a COTS or customized COTS solutions, and that there was a buy vs build analysis underway.</a:t>
            </a:r>
          </a:p>
          <a:p>
            <a:r>
              <a:rPr lang="en-US" sz="2800" dirty="0"/>
              <a:t>The IEEE is also starting to evaluate new financial tool options that would replace NetSuite.</a:t>
            </a:r>
          </a:p>
        </p:txBody>
      </p:sp>
    </p:spTree>
    <p:extLst>
      <p:ext uri="{BB962C8B-B14F-4D97-AF65-F5344CB8AC3E}">
        <p14:creationId xmlns:p14="http://schemas.microsoft.com/office/powerpoint/2010/main" val="320385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6043-FC14-48C0-9BFB-93B9A3AC370E}"/>
              </a:ext>
            </a:extLst>
          </p:cNvPr>
          <p:cNvSpPr>
            <a:spLocks noGrp="1"/>
          </p:cNvSpPr>
          <p:nvPr>
            <p:ph type="title"/>
          </p:nvPr>
        </p:nvSpPr>
        <p:spPr/>
        <p:txBody>
          <a:bodyPr/>
          <a:lstStyle/>
          <a:p>
            <a:pPr marL="342900" lvl="0" indent="-342900">
              <a:spcBef>
                <a:spcPct val="20000"/>
              </a:spcBef>
            </a:pPr>
            <a:r>
              <a:rPr lang="en-US" sz="3200" dirty="0">
                <a:solidFill>
                  <a:srgbClr val="000000"/>
                </a:solidFill>
                <a:ea typeface="+mn-ea"/>
                <a:cs typeface="+mn-cs"/>
              </a:rPr>
              <a:t>5.18 II Update – Finances – 40</a:t>
            </a:r>
            <a:r>
              <a:rPr lang="en-US" sz="3200" baseline="30000" dirty="0">
                <a:solidFill>
                  <a:srgbClr val="000000"/>
                </a:solidFill>
                <a:ea typeface="+mn-ea"/>
                <a:cs typeface="+mn-cs"/>
              </a:rPr>
              <a:t>th</a:t>
            </a:r>
            <a:r>
              <a:rPr lang="en-US" sz="3200" dirty="0">
                <a:solidFill>
                  <a:srgbClr val="000000"/>
                </a:solidFill>
                <a:ea typeface="+mn-ea"/>
                <a:cs typeface="+mn-cs"/>
              </a:rPr>
              <a:t> Anniversary Social 5 Min</a:t>
            </a:r>
            <a:endParaRPr lang="en-US" dirty="0"/>
          </a:p>
        </p:txBody>
      </p:sp>
      <p:sp>
        <p:nvSpPr>
          <p:cNvPr id="3" name="Content Placeholder 2">
            <a:extLst>
              <a:ext uri="{FF2B5EF4-FFF2-40B4-BE49-F238E27FC236}">
                <a16:creationId xmlns:a16="http://schemas.microsoft.com/office/drawing/2014/main" id="{B12BE05F-9975-446D-9641-D4A128A5C41B}"/>
              </a:ext>
            </a:extLst>
          </p:cNvPr>
          <p:cNvSpPr>
            <a:spLocks noGrp="1"/>
          </p:cNvSpPr>
          <p:nvPr>
            <p:ph idx="1"/>
          </p:nvPr>
        </p:nvSpPr>
        <p:spPr/>
        <p:txBody>
          <a:bodyPr/>
          <a:lstStyle/>
          <a:p>
            <a:r>
              <a:rPr lang="en-US" dirty="0"/>
              <a:t>From Oct 4</a:t>
            </a:r>
            <a:r>
              <a:rPr lang="en-US" baseline="30000" dirty="0"/>
              <a:t>th</a:t>
            </a:r>
            <a:r>
              <a:rPr lang="en-US" dirty="0"/>
              <a:t> 2019 Telecon:</a:t>
            </a:r>
          </a:p>
          <a:p>
            <a:pPr lvl="1"/>
            <a:r>
              <a:rPr lang="en-US" dirty="0"/>
              <a:t>In March 2020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Tree>
    <p:extLst>
      <p:ext uri="{BB962C8B-B14F-4D97-AF65-F5344CB8AC3E}">
        <p14:creationId xmlns:p14="http://schemas.microsoft.com/office/powerpoint/2010/main" val="13132463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11f4cbb163929799635b3533086bc5">
  <xsd:schema xmlns:xsd="http://www.w3.org/2001/XMLSchema" xmlns:xs="http://www.w3.org/2001/XMLSchema" xmlns:p="http://schemas.microsoft.com/office/2006/metadata/properties" xmlns:ns3="cc9c437c-ae0c-4066-8d90-a0f7de786127" targetNamespace="http://schemas.microsoft.com/office/2006/metadata/properties" ma:root="true" ma:fieldsID="d379333b328fc1e174c551e0217d702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1E7F56-C730-4F6C-9468-5C91011B763B}">
  <ds:schemaRefs>
    <ds:schemaRef ds:uri="http://schemas.microsoft.com/sharepoint/v3/contenttype/forms"/>
  </ds:schemaRefs>
</ds:datastoreItem>
</file>

<file path=customXml/itemProps2.xml><?xml version="1.0" encoding="utf-8"?>
<ds:datastoreItem xmlns:ds="http://schemas.openxmlformats.org/officeDocument/2006/customXml" ds:itemID="{928E439F-A72E-46D7-A267-1A584338B00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B13A84E-9A58-44B8-BDD4-F7C137ADC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46912</TotalTime>
  <Words>3339</Words>
  <Application>Microsoft Office PowerPoint</Application>
  <PresentationFormat>Widescreen</PresentationFormat>
  <Paragraphs>477</Paragraphs>
  <Slides>48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Times New Roman</vt:lpstr>
      <vt:lpstr>Trebuchet MS</vt:lpstr>
      <vt:lpstr>Wingdings</vt:lpstr>
      <vt:lpstr>Wingdings 3</vt:lpstr>
      <vt:lpstr>Title slide</vt:lpstr>
      <vt:lpstr>Executive Secretary Agenda Items  November 2019 Plenary</vt:lpstr>
      <vt:lpstr>Event Conduct and Safety Statement </vt:lpstr>
      <vt:lpstr>Event Conduct and Safety Statement</vt:lpstr>
      <vt:lpstr>802 Exec Sec Agenda Items</vt:lpstr>
      <vt:lpstr>5.14 II  myProject redesign Status Report           5 Min</vt:lpstr>
      <vt:lpstr>5.14 myProject redesign Status Report</vt:lpstr>
      <vt:lpstr>5.14 myProject redesign Status Report</vt:lpstr>
      <vt:lpstr>Potential IEEE/IEEE-SA Tool Changes</vt:lpstr>
      <vt:lpstr>5.18 II Update – Finances – 40th Anniversary Social 5 Min</vt:lpstr>
      <vt:lpstr>5.18 Update – Finances – 40th Anniversary Social</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Social Event </vt:lpstr>
      <vt:lpstr>Special Event  - Dolphin Quest in Lagoon</vt:lpstr>
      <vt:lpstr>Meeting Planner Contact Information Face to Face Events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2021 Future Venues</vt:lpstr>
      <vt:lpstr>More Future Venues</vt:lpstr>
      <vt:lpstr>Future Venue planning</vt:lpstr>
      <vt:lpstr>Friday Closing EC Plenary</vt:lpstr>
      <vt:lpstr>F4.03 4.03 MI 40th Anniversary - Public Outreach / Social / memorabilia  </vt:lpstr>
      <vt:lpstr>40th Celebration </vt:lpstr>
      <vt:lpstr>Motion to approve Expenditure for Celebration items</vt:lpstr>
      <vt:lpstr>Motion to Confirm Social expense for March 2020</vt:lpstr>
      <vt:lpstr>PowerPoint Presentation</vt:lpstr>
      <vt:lpstr>Straw Poll Results for Returning to This Venue</vt:lpstr>
      <vt:lpstr>Future Venue AdHoc </vt:lpstr>
      <vt:lpstr>Future Venue AdHoc Report</vt:lpstr>
      <vt:lpstr>Motion to Approve March 2022 Venue</vt:lpstr>
      <vt:lpstr>Motion to Approve March 2023 Venue</vt:lpstr>
      <vt:lpstr>Future Venue Insight</vt:lpstr>
      <vt:lpstr>802 Plenary March 2020</vt:lpstr>
      <vt:lpstr> *F8.045 Executive Secretary report LMSC 802 – P&amp;P list of major duties:</vt:lpstr>
      <vt:lpstr>F8.06 – Announcement of 802 EC Interim Telecon (Tuesday 4 February 2020, 1-3pm ET)</vt:lpstr>
      <vt:lpstr>*F8.07 – Call for Tutorials for March 2020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November  Plenary - Waikoloa</dc:title>
  <dc:subject>IEEE 802 November2019 Plenary</dc:subject>
  <dc:creator>Jon Rosdahl</dc:creator>
  <dc:description>Jon Rosdahl (Qualcomm)</dc:description>
  <cp:lastModifiedBy>Jon Rosdahl</cp:lastModifiedBy>
  <cp:revision>363</cp:revision>
  <dcterms:created xsi:type="dcterms:W3CDTF">2015-11-09T04:21:45Z</dcterms:created>
  <dcterms:modified xsi:type="dcterms:W3CDTF">2019-11-15T23:30:13Z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